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141" r:id="rId2"/>
    <p:sldId id="2203" r:id="rId3"/>
    <p:sldId id="2204" r:id="rId4"/>
    <p:sldId id="2206" r:id="rId5"/>
    <p:sldId id="2207" r:id="rId6"/>
    <p:sldId id="405" r:id="rId7"/>
    <p:sldId id="2208" r:id="rId8"/>
    <p:sldId id="424" r:id="rId9"/>
    <p:sldId id="460" r:id="rId10"/>
    <p:sldId id="2202" r:id="rId11"/>
    <p:sldId id="256" r:id="rId12"/>
    <p:sldId id="2161" r:id="rId13"/>
    <p:sldId id="2160" r:id="rId14"/>
    <p:sldId id="2163" r:id="rId15"/>
    <p:sldId id="2164" r:id="rId16"/>
    <p:sldId id="2165" r:id="rId17"/>
    <p:sldId id="2166" r:id="rId18"/>
    <p:sldId id="2171" r:id="rId19"/>
    <p:sldId id="2174" r:id="rId20"/>
    <p:sldId id="2173" r:id="rId21"/>
    <p:sldId id="2209" r:id="rId22"/>
    <p:sldId id="2176" r:id="rId23"/>
    <p:sldId id="2178" r:id="rId24"/>
    <p:sldId id="2210" r:id="rId25"/>
    <p:sldId id="2179" r:id="rId26"/>
    <p:sldId id="2212" r:id="rId27"/>
    <p:sldId id="2180" r:id="rId28"/>
    <p:sldId id="2182" r:id="rId29"/>
    <p:sldId id="2183" r:id="rId30"/>
    <p:sldId id="2181" r:id="rId31"/>
    <p:sldId id="2184" r:id="rId32"/>
    <p:sldId id="2186" r:id="rId33"/>
    <p:sldId id="2213" r:id="rId34"/>
    <p:sldId id="2188" r:id="rId35"/>
    <p:sldId id="2189" r:id="rId36"/>
    <p:sldId id="2192" r:id="rId37"/>
    <p:sldId id="2214" r:id="rId38"/>
    <p:sldId id="2215" r:id="rId39"/>
    <p:sldId id="2193" r:id="rId40"/>
    <p:sldId id="2195" r:id="rId41"/>
    <p:sldId id="2194" r:id="rId42"/>
    <p:sldId id="2216" r:id="rId43"/>
    <p:sldId id="2217" r:id="rId44"/>
    <p:sldId id="2196" r:id="rId45"/>
    <p:sldId id="2218" r:id="rId46"/>
    <p:sldId id="2219" r:id="rId47"/>
    <p:sldId id="2200" r:id="rId48"/>
    <p:sldId id="2220" r:id="rId49"/>
    <p:sldId id="2221" r:id="rId50"/>
    <p:sldId id="2222" r:id="rId51"/>
    <p:sldId id="2223" r:id="rId52"/>
    <p:sldId id="2224" r:id="rId53"/>
    <p:sldId id="2225" r:id="rId54"/>
    <p:sldId id="2226" r:id="rId55"/>
    <p:sldId id="2227" r:id="rId56"/>
    <p:sldId id="2228"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lazier" initials="JAG" lastIdx="6" clrIdx="0"/>
  <p:cmAuthor id="2" name="jaglazier@gmail.com" initials="j" lastIdx="2" clrIdx="1">
    <p:extLst>
      <p:ext uri="{19B8F6BF-5375-455C-9EA6-DF929625EA0E}">
        <p15:presenceInfo xmlns:p15="http://schemas.microsoft.com/office/powerpoint/2012/main" userId="2c5f5f965c56f04d" providerId="Windows Live"/>
      </p:ext>
    </p:extLst>
  </p:cmAuthor>
  <p:cmAuthor id="3" name="Glazier, James Alexander" initials="GJA" lastIdx="1" clrIdx="2">
    <p:extLst>
      <p:ext uri="{19B8F6BF-5375-455C-9EA6-DF929625EA0E}">
        <p15:presenceInfo xmlns:p15="http://schemas.microsoft.com/office/powerpoint/2012/main" userId="Glazier, James Alexand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000FF"/>
    <a:srgbClr val="FF0000"/>
    <a:srgbClr val="009900"/>
    <a:srgbClr val="FBE5D6"/>
    <a:srgbClr val="E3F0DB"/>
    <a:srgbClr val="F8E2D3"/>
    <a:srgbClr val="00FF00"/>
    <a:srgbClr val="808000"/>
    <a:srgbClr val="006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824" autoAdjust="0"/>
    <p:restoredTop sz="91356" autoAdjust="0"/>
  </p:normalViewPr>
  <p:slideViewPr>
    <p:cSldViewPr>
      <p:cViewPr varScale="1">
        <p:scale>
          <a:sx n="21" d="100"/>
          <a:sy n="21" d="100"/>
        </p:scale>
        <p:origin x="184" y="170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4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D2428E-EE69-475E-BB11-BFD31B39ABC4}" type="datetimeFigureOut">
              <a:rPr lang="en-US" smtClean="0"/>
              <a:pPr/>
              <a:t>8/5/20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BAC502-4B6B-4918-9C85-7501D5206E95}" type="slidenum">
              <a:rPr lang="en-US" smtClean="0"/>
              <a:pPr/>
              <a:t>‹#›</a:t>
            </a:fld>
            <a:endParaRPr lang="en-US"/>
          </a:p>
        </p:txBody>
      </p:sp>
    </p:spTree>
    <p:extLst>
      <p:ext uri="{BB962C8B-B14F-4D97-AF65-F5344CB8AC3E}">
        <p14:creationId xmlns:p14="http://schemas.microsoft.com/office/powerpoint/2010/main" val="2071843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2</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548083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16</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576306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17</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76099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18</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554810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19</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083287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20</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108472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21</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6981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22</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86514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23</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829529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24</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717788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25</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74898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6</a:t>
            </a:fld>
            <a:endParaRPr lang="en-US" dirty="0">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868749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26</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11880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27</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631105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28</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513306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29</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59887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30</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430557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31</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026782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32</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75719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33</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154911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34</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118170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35</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201522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7</a:t>
            </a:fld>
            <a:endParaRPr lang="en-US" dirty="0">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963337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36</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662631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37</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13591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38</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904160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39</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055801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40</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456562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41</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086684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42</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8343526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43</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846311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44</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844975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45</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40166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8</a:t>
            </a:fld>
            <a:endParaRPr lang="en-US" dirty="0">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0743152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46</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8533090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47</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164330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48</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343473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49</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3416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50</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801902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51</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0270882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52</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1073912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53</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5268643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54</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1473857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55</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346107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9</a:t>
            </a:fld>
            <a:endParaRPr lang="en-US" dirty="0">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868393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56</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057034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12</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861520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13</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69047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14</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853014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15</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739614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9993999-1C14-439A-A3F0-4C076509F4C1}" type="datetimeFigureOut">
              <a:rPr lang="en-US" smtClean="0"/>
              <a:pPr/>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4D828-AE40-4E33-B3F8-A495C874A38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993999-1C14-439A-A3F0-4C076509F4C1}" type="datetimeFigureOut">
              <a:rPr lang="en-US" smtClean="0"/>
              <a:pPr/>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4D828-AE40-4E33-B3F8-A495C874A38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993999-1C14-439A-A3F0-4C076509F4C1}" type="datetimeFigureOut">
              <a:rPr lang="en-US" smtClean="0"/>
              <a:pPr/>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4D828-AE40-4E33-B3F8-A495C874A38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993999-1C14-439A-A3F0-4C076509F4C1}" type="datetimeFigureOut">
              <a:rPr lang="en-US" smtClean="0"/>
              <a:pPr/>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4D828-AE40-4E33-B3F8-A495C874A38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993999-1C14-439A-A3F0-4C076509F4C1}" type="datetimeFigureOut">
              <a:rPr lang="en-US" smtClean="0"/>
              <a:pPr/>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4D828-AE40-4E33-B3F8-A495C874A38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93999-1C14-439A-A3F0-4C076509F4C1}" type="datetimeFigureOut">
              <a:rPr lang="en-US" smtClean="0"/>
              <a:pPr/>
              <a:t>8/5/20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04D828-AE40-4E33-B3F8-A495C874A38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993999-1C14-439A-A3F0-4C076509F4C1}" type="datetimeFigureOut">
              <a:rPr lang="en-US" smtClean="0"/>
              <a:pPr/>
              <a:t>8/5/20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04D828-AE40-4E33-B3F8-A495C874A38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993999-1C14-439A-A3F0-4C076509F4C1}" type="datetimeFigureOut">
              <a:rPr lang="en-US" smtClean="0"/>
              <a:pPr/>
              <a:t>8/5/20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04D828-AE40-4E33-B3F8-A495C874A38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993999-1C14-439A-A3F0-4C076509F4C1}" type="datetimeFigureOut">
              <a:rPr lang="en-US" smtClean="0"/>
              <a:pPr/>
              <a:t>8/5/20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04D828-AE40-4E33-B3F8-A495C874A38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993999-1C14-439A-A3F0-4C076509F4C1}" type="datetimeFigureOut">
              <a:rPr lang="en-US" smtClean="0"/>
              <a:pPr/>
              <a:t>8/5/20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04D828-AE40-4E33-B3F8-A495C874A38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993999-1C14-439A-A3F0-4C076509F4C1}" type="datetimeFigureOut">
              <a:rPr lang="en-US" smtClean="0"/>
              <a:pPr/>
              <a:t>8/5/20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04D828-AE40-4E33-B3F8-A495C874A38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93999-1C14-439A-A3F0-4C076509F4C1}" type="datetimeFigureOut">
              <a:rPr lang="en-US" smtClean="0"/>
              <a:pPr/>
              <a:t>8/5/20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4D828-AE40-4E33-B3F8-A495C874A38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100.png"/><Relationship Id="rId4" Type="http://schemas.openxmlformats.org/officeDocument/2006/relationships/image" Target="../media/image17.gif"/></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compucell3dreferencemanual.readthedocs.io/en/latest/pde_solvers_section.html" TargetMode="Externa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drive.google.com/drive/folders/1xzAsdpc7LK3Yhjr-Yx0-KWhHzVUIoT15?usp=sharing" TargetMode="External"/><Relationship Id="rId5" Type="http://schemas.openxmlformats.org/officeDocument/2006/relationships/image" Target="../media/image4.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pythonscriptingmanual.readthedocs.io/en/4.1.1/steering_changing_cc3dml_parameters_on-the-fly.html?highlight=get_xml_element"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5.png"/><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png"/><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png"/><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png"/><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png"/><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png"/><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png"/><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jpe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png"/><Relationship Id="rId4" Type="http://schemas.openxmlformats.org/officeDocument/2006/relationships/image" Target="../media/image4.jpe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png"/><Relationship Id="rId4" Type="http://schemas.openxmlformats.org/officeDocument/2006/relationships/image" Target="../media/image4.jpe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png"/><Relationship Id="rId4" Type="http://schemas.openxmlformats.org/officeDocument/2006/relationships/image" Target="../media/image4.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5.png"/><Relationship Id="rId4" Type="http://schemas.openxmlformats.org/officeDocument/2006/relationships/image" Target="../media/image4.jpe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5.png"/><Relationship Id="rId4" Type="http://schemas.openxmlformats.org/officeDocument/2006/relationships/image" Target="../media/image4.jpe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5.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5.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FEABE-3AC6-4358-961E-A4A28E7A6B06}"/>
              </a:ext>
            </a:extLst>
          </p:cNvPr>
          <p:cNvSpPr>
            <a:spLocks noGrp="1"/>
          </p:cNvSpPr>
          <p:nvPr>
            <p:ph type="title"/>
          </p:nvPr>
        </p:nvSpPr>
        <p:spPr>
          <a:xfrm>
            <a:off x="0" y="31750"/>
            <a:ext cx="9144000" cy="1143000"/>
          </a:xfrm>
        </p:spPr>
        <p:txBody>
          <a:bodyPr>
            <a:noAutofit/>
          </a:bodyPr>
          <a:lstStyle/>
          <a:p>
            <a:r>
              <a:rPr lang="en-US" sz="2800" b="1" dirty="0">
                <a:solidFill>
                  <a:srgbClr val="0000FF"/>
                </a:solidFill>
              </a:rPr>
              <a:t>CC3D Workshop 2.2: Implementing the Viral Infection Model in CC3D—Part 2: Creating Virus Field, Diffusion and Diffusion Solvers</a:t>
            </a:r>
          </a:p>
        </p:txBody>
      </p:sp>
      <p:sp>
        <p:nvSpPr>
          <p:cNvPr id="9" name="Rectangle 3">
            <a:extLst>
              <a:ext uri="{FF2B5EF4-FFF2-40B4-BE49-F238E27FC236}">
                <a16:creationId xmlns:a16="http://schemas.microsoft.com/office/drawing/2014/main" id="{76BA9F20-E92D-4AC1-8B08-75F38D1A5904}"/>
              </a:ext>
            </a:extLst>
          </p:cNvPr>
          <p:cNvSpPr txBox="1">
            <a:spLocks noChangeArrowheads="1"/>
          </p:cNvSpPr>
          <p:nvPr/>
        </p:nvSpPr>
        <p:spPr>
          <a:xfrm>
            <a:off x="1388594" y="1381299"/>
            <a:ext cx="6400800" cy="163495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buNone/>
            </a:pPr>
            <a:r>
              <a:rPr lang="en-US" sz="2000" dirty="0" err="1">
                <a:solidFill>
                  <a:srgbClr val="000099"/>
                </a:solidFill>
              </a:rPr>
              <a:t>Josua</a:t>
            </a:r>
            <a:r>
              <a:rPr lang="en-US" sz="2000" dirty="0">
                <a:solidFill>
                  <a:srgbClr val="000099"/>
                </a:solidFill>
              </a:rPr>
              <a:t> Aponte-Serrano</a:t>
            </a:r>
          </a:p>
          <a:p>
            <a:pPr marL="0" indent="0" algn="ctr">
              <a:spcBef>
                <a:spcPct val="0"/>
              </a:spcBef>
              <a:buNone/>
            </a:pPr>
            <a:r>
              <a:rPr lang="en-US" sz="2000" dirty="0">
                <a:solidFill>
                  <a:srgbClr val="000099"/>
                </a:solidFill>
              </a:rPr>
              <a:t>Dept. of Intelligent Systems Engineering </a:t>
            </a:r>
          </a:p>
          <a:p>
            <a:pPr marL="0" indent="0" algn="ctr">
              <a:spcBef>
                <a:spcPct val="0"/>
              </a:spcBef>
              <a:buNone/>
            </a:pPr>
            <a:r>
              <a:rPr lang="en-US" sz="2000" dirty="0">
                <a:solidFill>
                  <a:srgbClr val="000099"/>
                </a:solidFill>
              </a:rPr>
              <a:t>and Biocomplexity Institute</a:t>
            </a:r>
          </a:p>
          <a:p>
            <a:pPr marL="0" indent="0" algn="ctr">
              <a:spcBef>
                <a:spcPct val="0"/>
              </a:spcBef>
              <a:buNone/>
            </a:pPr>
            <a:r>
              <a:rPr lang="en-US" sz="2000" dirty="0">
                <a:solidFill>
                  <a:srgbClr val="000099"/>
                </a:solidFill>
              </a:rPr>
              <a:t>Indiana University </a:t>
            </a:r>
          </a:p>
          <a:p>
            <a:pPr marL="0" indent="0" algn="ctr">
              <a:spcBef>
                <a:spcPct val="0"/>
              </a:spcBef>
              <a:buNone/>
            </a:pPr>
            <a:r>
              <a:rPr lang="en-US" sz="2000" dirty="0">
                <a:solidFill>
                  <a:srgbClr val="000099"/>
                </a:solidFill>
              </a:rPr>
              <a:t>Bloomington, IN 47408</a:t>
            </a:r>
          </a:p>
          <a:p>
            <a:pPr marL="0" indent="0" algn="ctr">
              <a:spcBef>
                <a:spcPct val="0"/>
              </a:spcBef>
              <a:buNone/>
            </a:pPr>
            <a:r>
              <a:rPr lang="en-US" sz="2000" b="1" dirty="0">
                <a:solidFill>
                  <a:srgbClr val="000099"/>
                </a:solidFill>
              </a:rPr>
              <a:t>USA</a:t>
            </a:r>
          </a:p>
        </p:txBody>
      </p:sp>
      <p:pic>
        <p:nvPicPr>
          <p:cNvPr id="10" name="Picture 5" descr="IU seal, red on white, large">
            <a:extLst>
              <a:ext uri="{FF2B5EF4-FFF2-40B4-BE49-F238E27FC236}">
                <a16:creationId xmlns:a16="http://schemas.microsoft.com/office/drawing/2014/main" id="{AE523CE1-E615-4543-8A53-A2D42B1D5D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143000"/>
            <a:ext cx="1944688"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logo">
            <a:extLst>
              <a:ext uri="{FF2B5EF4-FFF2-40B4-BE49-F238E27FC236}">
                <a16:creationId xmlns:a16="http://schemas.microsoft.com/office/drawing/2014/main" id="{2065F247-5963-48D8-AABD-3368EF09DF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524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B9E3F31D-5FC1-4C41-906F-FADD467E8543}"/>
              </a:ext>
            </a:extLst>
          </p:cNvPr>
          <p:cNvSpPr txBox="1"/>
          <p:nvPr/>
        </p:nvSpPr>
        <p:spPr>
          <a:xfrm>
            <a:off x="190500" y="2904174"/>
            <a:ext cx="87630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Screensharing and microphones have been disabled for participants in the main session—they are available in breakout rooms</a:t>
            </a:r>
          </a:p>
          <a:p>
            <a:pPr marL="285750" indent="-285750">
              <a:buFont typeface="Arial" panose="020B0604020202020204" pitchFamily="34" charset="0"/>
              <a:buChar char="•"/>
            </a:pPr>
            <a:r>
              <a:rPr lang="en-US" dirty="0"/>
              <a:t>Please submit questions/concerns/suggestions via zoom chat</a:t>
            </a:r>
          </a:p>
          <a:p>
            <a:pPr marL="285750" indent="-285750">
              <a:buFont typeface="Arial" panose="020B0604020202020204" pitchFamily="34" charset="0"/>
              <a:buChar char="•"/>
            </a:pPr>
            <a:r>
              <a:rPr lang="en-US" dirty="0"/>
              <a:t>User support will be available in zoom breakout rooms</a:t>
            </a:r>
          </a:p>
          <a:p>
            <a:pPr marL="285750" indent="-285750">
              <a:buFont typeface="Arial" panose="020B0604020202020204" pitchFamily="34" charset="0"/>
              <a:buChar char="•"/>
            </a:pPr>
            <a:r>
              <a:rPr lang="en-US" dirty="0"/>
              <a:t>Workshop will be live-streamed, recorded and distributed</a:t>
            </a:r>
          </a:p>
          <a:p>
            <a:pPr marL="285750" indent="-285750">
              <a:buFont typeface="Arial" panose="020B0604020202020204" pitchFamily="34" charset="0"/>
              <a:buChar char="•"/>
            </a:pPr>
            <a:r>
              <a:rPr lang="en-US" dirty="0"/>
              <a:t>Please also join the workshop slack channel at  https://join.slack.com/t/multiscalemod-ags3330/shared_invite/zt-g0up1lz7-z5XGFC73UZk1j3BPeW7RVA</a:t>
            </a:r>
          </a:p>
          <a:p>
            <a:pPr marL="285750" indent="-285750">
              <a:buFont typeface="Arial" panose="020B0604020202020204" pitchFamily="34" charset="0"/>
              <a:buChar char="•"/>
            </a:pPr>
            <a:endParaRPr lang="en-US" dirty="0"/>
          </a:p>
          <a:p>
            <a:r>
              <a:rPr lang="en-US" dirty="0"/>
              <a:t>Funding Sources: NIH U24 EB028887, NIH R01 GM122424, NIH R01 GM123032, NIH P41 GM109824, NSF 1720625 and </a:t>
            </a:r>
            <a:r>
              <a:rPr lang="en-US" dirty="0" err="1"/>
              <a:t>nanoHUB</a:t>
            </a:r>
            <a:endParaRPr lang="en-US" dirty="0"/>
          </a:p>
        </p:txBody>
      </p:sp>
    </p:spTree>
    <p:extLst>
      <p:ext uri="{BB962C8B-B14F-4D97-AF65-F5344CB8AC3E}">
        <p14:creationId xmlns:p14="http://schemas.microsoft.com/office/powerpoint/2010/main" val="3357019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ure_13_12">
            <a:extLst>
              <a:ext uri="{FF2B5EF4-FFF2-40B4-BE49-F238E27FC236}">
                <a16:creationId xmlns:a16="http://schemas.microsoft.com/office/drawing/2014/main" id="{6C758E8E-2F3C-7047-B7EE-0C0EF61C89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4937" y="1106234"/>
            <a:ext cx="3286776"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347D235A-C345-A24B-83AC-5085D293E4BB}"/>
              </a:ext>
            </a:extLst>
          </p:cNvPr>
          <p:cNvPicPr>
            <a:picLocks noChangeAspect="1"/>
          </p:cNvPicPr>
          <p:nvPr/>
        </p:nvPicPr>
        <p:blipFill>
          <a:blip r:embed="rId3">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8" name="Rectangle 3">
            <a:extLst>
              <a:ext uri="{FF2B5EF4-FFF2-40B4-BE49-F238E27FC236}">
                <a16:creationId xmlns:a16="http://schemas.microsoft.com/office/drawing/2014/main" id="{CBC296E0-750B-0F40-A4C1-A57852F5D7E3}"/>
              </a:ext>
            </a:extLst>
          </p:cNvPr>
          <p:cNvSpPr txBox="1">
            <a:spLocks noChangeArrowheads="1"/>
          </p:cNvSpPr>
          <p:nvPr/>
        </p:nvSpPr>
        <p:spPr>
          <a:xfrm>
            <a:off x="0" y="12700"/>
            <a:ext cx="9144000" cy="825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0000CC"/>
                </a:solidFill>
              </a:rPr>
              <a:t>Diffusion Equation</a:t>
            </a:r>
          </a:p>
        </p:txBody>
      </p:sp>
      <p:pic>
        <p:nvPicPr>
          <p:cNvPr id="9" name="Content Placeholder 21">
            <a:extLst>
              <a:ext uri="{FF2B5EF4-FFF2-40B4-BE49-F238E27FC236}">
                <a16:creationId xmlns:a16="http://schemas.microsoft.com/office/drawing/2014/main" id="{281170F0-DC15-A240-8A6D-F7C455B96651}"/>
              </a:ext>
            </a:extLst>
          </p:cNvPr>
          <p:cNvPicPr>
            <a:picLocks noChangeAspect="1"/>
          </p:cNvPicPr>
          <p:nvPr/>
        </p:nvPicPr>
        <p:blipFill>
          <a:blip r:embed="rId4"/>
          <a:stretch>
            <a:fillRect/>
          </a:stretch>
        </p:blipFill>
        <p:spPr>
          <a:xfrm>
            <a:off x="5567313" y="3930073"/>
            <a:ext cx="3454400" cy="2590800"/>
          </a:xfrm>
          <a:prstGeom prst="rect">
            <a:avLst/>
          </a:prstGeom>
        </p:spPr>
      </p:pic>
      <mc:AlternateContent xmlns:mc="http://schemas.openxmlformats.org/markup-compatibility/2006" xmlns:a14="http://schemas.microsoft.com/office/drawing/2010/main">
        <mc:Choice Requires="a14">
          <p:sp>
            <p:nvSpPr>
              <p:cNvPr id="12" name="Content Placeholder 11">
                <a:extLst>
                  <a:ext uri="{FF2B5EF4-FFF2-40B4-BE49-F238E27FC236}">
                    <a16:creationId xmlns:a16="http://schemas.microsoft.com/office/drawing/2014/main" id="{4D9DB36B-4191-434A-96D5-921841F17E74}"/>
                  </a:ext>
                </a:extLst>
              </p:cNvPr>
              <p:cNvSpPr>
                <a:spLocks noGrp="1"/>
              </p:cNvSpPr>
              <p:nvPr>
                <p:ph sz="half" idx="1"/>
              </p:nvPr>
            </p:nvSpPr>
            <p:spPr>
              <a:xfrm>
                <a:off x="179264" y="850900"/>
                <a:ext cx="5562600" cy="5275263"/>
              </a:xfrm>
            </p:spPr>
            <p:txBody>
              <a:bodyPr>
                <a:normAutofit/>
              </a:bodyPr>
              <a:lstStyle/>
              <a:p>
                <a:pPr marL="0" indent="0">
                  <a:buNone/>
                </a:pPr>
                <a:r>
                  <a:rPr lang="en-US" sz="2400" dirty="0"/>
                  <a:t>The change in concentration at a particular location is determined by the diffusion equation </a:t>
                </a:r>
              </a:p>
              <a:p>
                <a:pPr marL="0" indent="0">
                  <a:buNone/>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en-US" sz="2000" i="1" smtClean="0">
                              <a:latin typeface="Cambria Math" panose="02040503050406030204" pitchFamily="18" charset="0"/>
                            </a:rPr>
                            <m:t>𝜕</m:t>
                          </m:r>
                          <m:r>
                            <a:rPr lang="en-US" sz="2000" b="0" i="1" smtClean="0">
                              <a:latin typeface="Cambria Math" panose="02040503050406030204" pitchFamily="18" charset="0"/>
                            </a:rPr>
                            <m:t>𝐶</m:t>
                          </m:r>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m:t>
                          </m:r>
                        </m:num>
                        <m:den>
                          <m:r>
                            <a:rPr lang="en-US" sz="2000" i="1" smtClean="0">
                              <a:latin typeface="Cambria Math" panose="02040503050406030204" pitchFamily="18" charset="0"/>
                            </a:rPr>
                            <m:t>𝜕</m:t>
                          </m:r>
                          <m:r>
                            <a:rPr lang="en-US" sz="2000" b="0" i="1" smtClean="0">
                              <a:latin typeface="Cambria Math" panose="02040503050406030204" pitchFamily="18" charset="0"/>
                            </a:rPr>
                            <m:t>𝑡</m:t>
                          </m:r>
                        </m:den>
                      </m:f>
                      <m:r>
                        <a:rPr lang="en-US" sz="2000" b="0" i="1" smtClean="0">
                          <a:latin typeface="Cambria Math" panose="02040503050406030204" pitchFamily="18" charset="0"/>
                        </a:rPr>
                        <m:t>=</m:t>
                      </m:r>
                      <m:r>
                        <a:rPr lang="en-US" sz="2000" b="0" i="1" smtClean="0">
                          <a:latin typeface="Cambria Math" panose="02040503050406030204" pitchFamily="18" charset="0"/>
                        </a:rPr>
                        <m:t>𝐷</m:t>
                      </m:r>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𝐶</m:t>
                          </m:r>
                        </m:num>
                        <m:den>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den>
                      </m:f>
                      <m:r>
                        <a:rPr lang="en-US" sz="2000" b="0" i="1" smtClean="0">
                          <a:latin typeface="Cambria Math" panose="02040503050406030204" pitchFamily="18" charset="0"/>
                        </a:rPr>
                        <m:t>−</m:t>
                      </m:r>
                      <m:r>
                        <a:rPr lang="en-US" sz="2000" b="0" i="1" smtClean="0">
                          <a:latin typeface="Cambria Math" panose="02040503050406030204" pitchFamily="18" charset="0"/>
                        </a:rPr>
                        <m:t>𝑑𝐶</m:t>
                      </m:r>
                      <m:r>
                        <a:rPr lang="en-US" sz="2000" b="0" i="1" smtClean="0">
                          <a:latin typeface="Cambria Math" panose="02040503050406030204" pitchFamily="18" charset="0"/>
                        </a:rPr>
                        <m:t>−</m:t>
                      </m:r>
                      <m:r>
                        <a:rPr lang="en-US" sz="2000" b="0" i="1" smtClean="0">
                          <a:latin typeface="Cambria Math" panose="02040503050406030204" pitchFamily="18" charset="0"/>
                        </a:rPr>
                        <m:t>𝑈</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e>
                      </m:d>
                      <m:r>
                        <a:rPr lang="en-US" sz="2000" b="0" i="1" smtClean="0">
                          <a:latin typeface="Cambria Math" panose="02040503050406030204" pitchFamily="18" charset="0"/>
                        </a:rPr>
                        <m:t>+</m:t>
                      </m:r>
                      <m:r>
                        <a:rPr lang="en-US" sz="2000" b="0" i="1" smtClean="0">
                          <a:latin typeface="Cambria Math" panose="02040503050406030204" pitchFamily="18" charset="0"/>
                        </a:rPr>
                        <m:t>𝑆</m:t>
                      </m:r>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oMath>
                  </m:oMathPara>
                </a14:m>
                <a:endParaRPr lang="en-US" sz="2000" dirty="0"/>
              </a:p>
              <a:p>
                <a:pPr marL="0" indent="0">
                  <a:buNone/>
                </a:pP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𝐶</m:t>
                        </m:r>
                        <m:r>
                          <a:rPr lang="en-US" sz="2400" i="1">
                            <a:latin typeface="Cambria Math" panose="02040503050406030204" pitchFamily="18" charset="0"/>
                          </a:rPr>
                          <m:t>(</m:t>
                        </m:r>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𝑡</m:t>
                        </m:r>
                        <m:r>
                          <a:rPr lang="en-US" sz="2400" i="1">
                            <a:latin typeface="Cambria Math" panose="02040503050406030204" pitchFamily="18" charset="0"/>
                          </a:rPr>
                          <m:t>)</m:t>
                        </m:r>
                      </m:num>
                      <m:den>
                        <m:r>
                          <a:rPr lang="en-US" sz="2400" i="1">
                            <a:latin typeface="Cambria Math" panose="02040503050406030204" pitchFamily="18" charset="0"/>
                          </a:rPr>
                          <m:t>𝜕</m:t>
                        </m:r>
                        <m:r>
                          <a:rPr lang="en-US" sz="2400" i="1">
                            <a:latin typeface="Cambria Math" panose="02040503050406030204" pitchFamily="18" charset="0"/>
                          </a:rPr>
                          <m:t>𝑡</m:t>
                        </m:r>
                      </m:den>
                    </m:f>
                  </m:oMath>
                </a14:m>
                <a:r>
                  <a:rPr lang="en-US" sz="2400" dirty="0"/>
                  <a:t> : change in the concentration at x in time</a:t>
                </a:r>
              </a:p>
              <a:p>
                <a:pPr marL="0" indent="0">
                  <a:buNone/>
                </a:pPr>
                <a14:m>
                  <m:oMath xmlns:m="http://schemas.openxmlformats.org/officeDocument/2006/math">
                    <m:r>
                      <a:rPr lang="en-US" sz="2400" b="0" i="1" smtClean="0">
                        <a:latin typeface="Cambria Math" panose="02040503050406030204" pitchFamily="18" charset="0"/>
                      </a:rPr>
                      <m:t>𝐷</m:t>
                    </m:r>
                  </m:oMath>
                </a14:m>
                <a:r>
                  <a:rPr lang="en-US" sz="2400" dirty="0"/>
                  <a:t> : diffusion coefficient</a:t>
                </a:r>
              </a:p>
              <a:p>
                <a:pPr marL="0" indent="0">
                  <a:buNone/>
                </a:pPr>
                <a14:m>
                  <m:oMath xmlns:m="http://schemas.openxmlformats.org/officeDocument/2006/math">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panose="02040503050406030204" pitchFamily="18" charset="0"/>
                              </a:rPr>
                              <m:t>𝜕</m:t>
                            </m:r>
                          </m:e>
                          <m:sup>
                            <m:r>
                              <a:rPr lang="en-US" sz="2400" i="1">
                                <a:latin typeface="Cambria Math" panose="02040503050406030204" pitchFamily="18" charset="0"/>
                              </a:rPr>
                              <m:t>2</m:t>
                            </m:r>
                          </m:sup>
                        </m:sSup>
                        <m:r>
                          <a:rPr lang="en-US" sz="2400" i="1">
                            <a:latin typeface="Cambria Math" panose="02040503050406030204" pitchFamily="18" charset="0"/>
                          </a:rPr>
                          <m:t>𝐶</m:t>
                        </m:r>
                      </m:num>
                      <m:den>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2</m:t>
                            </m:r>
                          </m:sup>
                        </m:sSup>
                      </m:den>
                    </m:f>
                  </m:oMath>
                </a14:m>
                <a:r>
                  <a:rPr lang="en-US" sz="2400" dirty="0"/>
                  <a:t>: concentration gradient at x</a:t>
                </a:r>
              </a:p>
              <a:p>
                <a:pPr marL="0" indent="0">
                  <a:buNone/>
                </a:pPr>
                <a14:m>
                  <m:oMath xmlns:m="http://schemas.openxmlformats.org/officeDocument/2006/math">
                    <m:r>
                      <a:rPr lang="en-US" sz="2400" b="0" i="1" smtClean="0">
                        <a:latin typeface="Cambria Math" panose="02040503050406030204" pitchFamily="18" charset="0"/>
                      </a:rPr>
                      <m:t>𝑑</m:t>
                    </m:r>
                  </m:oMath>
                </a14:m>
                <a:r>
                  <a:rPr lang="en-US" sz="2400" dirty="0"/>
                  <a:t> : decay constant</a:t>
                </a:r>
              </a:p>
              <a:p>
                <a:pPr marL="0" indent="0">
                  <a:buNone/>
                </a:pPr>
                <a14:m>
                  <m:oMath xmlns:m="http://schemas.openxmlformats.org/officeDocument/2006/math">
                    <m:r>
                      <a:rPr lang="en-US" sz="2400" b="0" i="1" smtClean="0">
                        <a:latin typeface="Cambria Math" panose="02040503050406030204" pitchFamily="18" charset="0"/>
                      </a:rPr>
                      <m:t>𝑈</m:t>
                    </m:r>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oMath>
                </a14:m>
                <a:r>
                  <a:rPr lang="en-US" sz="2400" dirty="0"/>
                  <a:t>: uptake at x</a:t>
                </a:r>
              </a:p>
              <a:p>
                <a:pPr marL="0" indent="0">
                  <a:buNone/>
                </a:pPr>
                <a:r>
                  <a:rPr lang="en-US" sz="2400" dirty="0"/>
                  <a:t>S</a:t>
                </a:r>
                <a14:m>
                  <m:oMath xmlns:m="http://schemas.openxmlformats.org/officeDocument/2006/math">
                    <m:r>
                      <a:rPr lang="en-US" sz="2400" i="1">
                        <a:latin typeface="Cambria Math" panose="02040503050406030204" pitchFamily="18" charset="0"/>
                      </a:rPr>
                      <m:t>(</m:t>
                    </m:r>
                    <m:r>
                      <a:rPr lang="en-US" sz="2400" i="1">
                        <a:latin typeface="Cambria Math" panose="02040503050406030204" pitchFamily="18" charset="0"/>
                      </a:rPr>
                      <m:t>𝑥</m:t>
                    </m:r>
                    <m:r>
                      <a:rPr lang="en-US" sz="2400" i="1">
                        <a:latin typeface="Cambria Math" panose="02040503050406030204" pitchFamily="18" charset="0"/>
                      </a:rPr>
                      <m:t>)</m:t>
                    </m:r>
                  </m:oMath>
                </a14:m>
                <a:r>
                  <a:rPr lang="en-US" sz="2400" dirty="0"/>
                  <a:t>: secretion at x</a:t>
                </a:r>
              </a:p>
              <a:p>
                <a:pPr marL="0" indent="0">
                  <a:buNone/>
                </a:pPr>
                <a:endParaRPr lang="en-US" sz="2000" dirty="0"/>
              </a:p>
            </p:txBody>
          </p:sp>
        </mc:Choice>
        <mc:Fallback xmlns="">
          <p:sp>
            <p:nvSpPr>
              <p:cNvPr id="12" name="Content Placeholder 11">
                <a:extLst>
                  <a:ext uri="{FF2B5EF4-FFF2-40B4-BE49-F238E27FC236}">
                    <a16:creationId xmlns:a16="http://schemas.microsoft.com/office/drawing/2014/main" id="{4D9DB36B-4191-434A-96D5-921841F17E74}"/>
                  </a:ext>
                </a:extLst>
              </p:cNvPr>
              <p:cNvSpPr>
                <a:spLocks noGrp="1" noRot="1" noChangeAspect="1" noMove="1" noResize="1" noEditPoints="1" noAdjustHandles="1" noChangeArrowheads="1" noChangeShapeType="1" noTextEdit="1"/>
              </p:cNvSpPr>
              <p:nvPr>
                <p:ph sz="half" idx="1"/>
              </p:nvPr>
            </p:nvSpPr>
            <p:spPr>
              <a:xfrm>
                <a:off x="179264" y="850900"/>
                <a:ext cx="5562600" cy="5275263"/>
              </a:xfrm>
              <a:blipFill>
                <a:blip r:embed="rId5"/>
                <a:stretch>
                  <a:fillRect l="-1595" t="-962" r="-1367" b="-2163"/>
                </a:stretch>
              </a:blipFill>
            </p:spPr>
            <p:txBody>
              <a:bodyPr/>
              <a:lstStyle/>
              <a:p>
                <a:r>
                  <a:rPr lang="en-US">
                    <a:noFill/>
                  </a:rPr>
                  <a:t> </a:t>
                </a:r>
              </a:p>
            </p:txBody>
          </p:sp>
        </mc:Fallback>
      </mc:AlternateContent>
      <p:pic>
        <p:nvPicPr>
          <p:cNvPr id="14" name="Picture 4" descr="redblackblockiu">
            <a:extLst>
              <a:ext uri="{FF2B5EF4-FFF2-40B4-BE49-F238E27FC236}">
                <a16:creationId xmlns:a16="http://schemas.microsoft.com/office/drawing/2014/main" id="{F2E6744B-0879-324B-9999-56D60E9669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descr="Biocomplexity Logo">
            <a:extLst>
              <a:ext uri="{FF2B5EF4-FFF2-40B4-BE49-F238E27FC236}">
                <a16:creationId xmlns:a16="http://schemas.microsoft.com/office/drawing/2014/main" id="{1C0F7862-4A78-3746-BE55-60A9907F9B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4075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96863" y="1214216"/>
            <a:ext cx="5477157" cy="5229225"/>
          </a:xfrm>
          <a:noFill/>
        </p:spPr>
        <p:txBody>
          <a:bodyPr>
            <a:noAutofit/>
          </a:bodyPr>
          <a:lstStyle/>
          <a:p>
            <a:pPr marL="0" indent="0">
              <a:buNone/>
            </a:pPr>
            <a:r>
              <a:rPr lang="en-US" sz="1200" dirty="0"/>
              <a:t>Three solvers most used (seven total in PDE solver suite)</a:t>
            </a:r>
          </a:p>
          <a:p>
            <a:pPr marL="0" indent="0">
              <a:buNone/>
            </a:pPr>
            <a:r>
              <a:rPr lang="en-US" sz="1200" dirty="0"/>
              <a:t>Steady State Diffusion Solver</a:t>
            </a:r>
          </a:p>
          <a:p>
            <a:pPr marL="457200" lvl="1" indent="0">
              <a:buNone/>
            </a:pPr>
            <a:r>
              <a:rPr lang="en-US" sz="1200" dirty="0"/>
              <a:t>Useful for very high diffusion coefficients: transient diffusion is </a:t>
            </a:r>
            <a:r>
              <a:rPr lang="en-US" sz="1200" u="sng" dirty="0"/>
              <a:t>very</a:t>
            </a:r>
            <a:r>
              <a:rPr lang="en-US" sz="1200" dirty="0"/>
              <a:t> expensive</a:t>
            </a:r>
          </a:p>
          <a:p>
            <a:pPr marL="457200" lvl="1" indent="0">
              <a:buNone/>
            </a:pPr>
            <a:r>
              <a:rPr lang="en-US" sz="1200" dirty="0"/>
              <a:t>Simplification: for very fast diffusion, transient diffusion can be neglected (</a:t>
            </a:r>
            <a:r>
              <a:rPr lang="en-US" sz="1200" i="1" dirty="0"/>
              <a:t>i.e.</a:t>
            </a:r>
            <a:r>
              <a:rPr lang="en-US" sz="1200" dirty="0"/>
              <a:t>, concentration rate goes to zero)</a:t>
            </a:r>
          </a:p>
          <a:p>
            <a:pPr marL="457200" lvl="1" indent="0">
              <a:buNone/>
            </a:pPr>
            <a:r>
              <a:rPr lang="en-US" sz="1200" dirty="0"/>
              <a:t>Usage (CC3DML)</a:t>
            </a:r>
          </a:p>
          <a:p>
            <a:pPr marL="914400" lvl="2" indent="0">
              <a:buNone/>
            </a:pPr>
            <a:r>
              <a:rPr lang="en-US" sz="1200" dirty="0"/>
              <a:t>2D: &lt;Steppable Type=“SteadyStateDiffusionSolver2D”&gt;</a:t>
            </a:r>
          </a:p>
          <a:p>
            <a:pPr marL="914400" lvl="2" indent="0">
              <a:buNone/>
            </a:pPr>
            <a:r>
              <a:rPr lang="en-US" sz="1200" dirty="0"/>
              <a:t>3D: &lt;Steppable Type=“</a:t>
            </a:r>
            <a:r>
              <a:rPr lang="en-US" sz="1200" dirty="0" err="1"/>
              <a:t>SteadyStateDiffusionSolver</a:t>
            </a:r>
            <a:r>
              <a:rPr lang="en-US" sz="1200" dirty="0"/>
              <a:t>”&gt;</a:t>
            </a:r>
          </a:p>
          <a:p>
            <a:pPr marL="0" indent="0">
              <a:buNone/>
            </a:pPr>
            <a:r>
              <a:rPr lang="en-US" sz="1200" dirty="0" err="1"/>
              <a:t>DiffusionSolverFE</a:t>
            </a:r>
            <a:endParaRPr lang="en-US" sz="1200" dirty="0"/>
          </a:p>
          <a:p>
            <a:pPr marL="457200" lvl="1" indent="0">
              <a:buNone/>
            </a:pPr>
            <a:r>
              <a:rPr lang="en-US" sz="1200" dirty="0"/>
              <a:t>Useful for transient diffusion: built-in numerical stability</a:t>
            </a:r>
          </a:p>
          <a:p>
            <a:pPr marL="457200" lvl="1" indent="0">
              <a:buNone/>
            </a:pPr>
            <a:r>
              <a:rPr lang="en-US" sz="1200" dirty="0"/>
              <a:t>Useful for heterogeneous diffusion: diffusion and decay coefficients by cell type</a:t>
            </a:r>
          </a:p>
          <a:p>
            <a:pPr marL="457200" lvl="1" indent="0">
              <a:buNone/>
            </a:pPr>
            <a:r>
              <a:rPr lang="en-US" sz="1200" dirty="0"/>
              <a:t>Usage (2D and 3D): &lt;Steppable Type=“</a:t>
            </a:r>
            <a:r>
              <a:rPr lang="en-US" sz="1200" dirty="0" err="1"/>
              <a:t>DiffusionSolverFE</a:t>
            </a:r>
            <a:r>
              <a:rPr lang="en-US" sz="1200" dirty="0"/>
              <a:t>”&gt;</a:t>
            </a:r>
          </a:p>
          <a:p>
            <a:pPr marL="457200" lvl="1" indent="0">
              <a:buNone/>
            </a:pPr>
            <a:r>
              <a:rPr lang="en-US" sz="1200" dirty="0"/>
              <a:t>GPU-supported (for OpenCL-compatible GPUs)</a:t>
            </a:r>
          </a:p>
          <a:p>
            <a:pPr marL="914400" lvl="2" indent="0">
              <a:buNone/>
            </a:pPr>
            <a:r>
              <a:rPr lang="en-US" sz="1200" dirty="0"/>
              <a:t>Usage (2D and 3D): &lt;Steppable Type=“</a:t>
            </a:r>
            <a:r>
              <a:rPr lang="en-US" sz="1200" dirty="0" err="1"/>
              <a:t>DiffusionSolverFE_OpenCL</a:t>
            </a:r>
            <a:r>
              <a:rPr lang="en-US" sz="1200" dirty="0"/>
              <a:t>”&gt;</a:t>
            </a:r>
          </a:p>
          <a:p>
            <a:pPr marL="0" indent="0">
              <a:buNone/>
            </a:pPr>
            <a:r>
              <a:rPr lang="en-US" sz="1200" dirty="0" err="1"/>
              <a:t>ReactionDiffusionSolverFE</a:t>
            </a:r>
            <a:endParaRPr lang="en-US" sz="1200" dirty="0"/>
          </a:p>
          <a:p>
            <a:pPr marL="457200" lvl="1" indent="0">
              <a:buNone/>
            </a:pPr>
            <a:r>
              <a:rPr lang="en-US" sz="1200" dirty="0"/>
              <a:t>Like </a:t>
            </a:r>
            <a:r>
              <a:rPr lang="en-US" sz="1200" dirty="0" err="1"/>
              <a:t>DiffusionSolverFE</a:t>
            </a:r>
            <a:r>
              <a:rPr lang="en-US" sz="1200" dirty="0"/>
              <a:t>, but with specification of reaction terms for field coupling</a:t>
            </a:r>
          </a:p>
          <a:p>
            <a:pPr marL="457200" lvl="1" indent="0">
              <a:buNone/>
            </a:pPr>
            <a:r>
              <a:rPr lang="en-US" sz="1200" dirty="0"/>
              <a:t>No GPU support currently</a:t>
            </a:r>
          </a:p>
          <a:p>
            <a:pPr marL="457200" lvl="1" indent="0">
              <a:buNone/>
            </a:pPr>
            <a:r>
              <a:rPr lang="en-US" sz="1200" dirty="0"/>
              <a:t>Usage (2D and 3D): &lt;Steppable Type=“</a:t>
            </a:r>
            <a:r>
              <a:rPr lang="en-US" sz="1200" dirty="0" err="1"/>
              <a:t>ReactionDiffusionSolverFE</a:t>
            </a:r>
            <a:r>
              <a:rPr lang="en-US" sz="1200" dirty="0"/>
              <a:t>”&gt;</a:t>
            </a:r>
          </a:p>
          <a:p>
            <a:pPr marL="0" indent="0">
              <a:buNone/>
            </a:pPr>
            <a:endParaRPr lang="en-US" sz="1200" dirty="0"/>
          </a:p>
          <a:p>
            <a:pPr marL="0" indent="0">
              <a:buNone/>
            </a:pPr>
            <a:r>
              <a:rPr lang="en-US" sz="1200" dirty="0"/>
              <a:t>For full documentation of all solvers, see </a:t>
            </a:r>
            <a:r>
              <a:rPr lang="en-US" sz="1200" dirty="0">
                <a:hlinkClick r:id="rId2"/>
              </a:rPr>
              <a:t>https://compucell3dreferencemanual.readthedocs.io/en/latest/pde_solvers_section.html</a:t>
            </a:r>
            <a:endParaRPr lang="en-US" sz="120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8630"/>
          <a:stretch/>
        </p:blipFill>
        <p:spPr>
          <a:xfrm>
            <a:off x="5867400" y="1447800"/>
            <a:ext cx="3124200" cy="4564856"/>
          </a:xfrm>
          <a:prstGeom prst="rect">
            <a:avLst/>
          </a:prstGeom>
        </p:spPr>
      </p:pic>
      <p:sp>
        <p:nvSpPr>
          <p:cNvPr id="10" name="Rectangle 3">
            <a:extLst>
              <a:ext uri="{FF2B5EF4-FFF2-40B4-BE49-F238E27FC236}">
                <a16:creationId xmlns:a16="http://schemas.microsoft.com/office/drawing/2014/main" id="{CE8CB568-861F-8746-BB57-70CC63798964}"/>
              </a:ext>
            </a:extLst>
          </p:cNvPr>
          <p:cNvSpPr>
            <a:spLocks noGrp="1" noChangeArrowheads="1"/>
          </p:cNvSpPr>
          <p:nvPr>
            <p:ph type="title"/>
          </p:nvPr>
        </p:nvSpPr>
        <p:spPr>
          <a:xfrm>
            <a:off x="457200" y="1118"/>
            <a:ext cx="8229600" cy="868362"/>
          </a:xfrm>
        </p:spPr>
        <p:txBody>
          <a:bodyPr>
            <a:normAutofit/>
          </a:bodyPr>
          <a:lstStyle/>
          <a:p>
            <a:pPr eaLnBrk="1" hangingPunct="1"/>
            <a:r>
              <a:rPr lang="en-US" b="1" dirty="0">
                <a:solidFill>
                  <a:srgbClr val="0000CC"/>
                </a:solidFill>
              </a:rPr>
              <a:t>Diffusion Solver in CC3D</a:t>
            </a:r>
          </a:p>
        </p:txBody>
      </p:sp>
      <p:pic>
        <p:nvPicPr>
          <p:cNvPr id="11" name="Picture 10">
            <a:extLst>
              <a:ext uri="{FF2B5EF4-FFF2-40B4-BE49-F238E27FC236}">
                <a16:creationId xmlns:a16="http://schemas.microsoft.com/office/drawing/2014/main" id="{DAB7C85E-2C6C-D445-B930-0E692DAF3862}"/>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12" name="Picture 17" descr="Biocomplexity Logo">
            <a:extLst>
              <a:ext uri="{FF2B5EF4-FFF2-40B4-BE49-F238E27FC236}">
                <a16:creationId xmlns:a16="http://schemas.microsoft.com/office/drawing/2014/main" id="{EBB6606F-7EDB-A041-AF41-2FE912C893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redblackblockiu">
            <a:extLst>
              <a:ext uri="{FF2B5EF4-FFF2-40B4-BE49-F238E27FC236}">
                <a16:creationId xmlns:a16="http://schemas.microsoft.com/office/drawing/2014/main" id="{23FF0372-6811-824B-BE9E-9FAFABB321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272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457200" y="1118"/>
            <a:ext cx="8229600" cy="868362"/>
          </a:xfrm>
        </p:spPr>
        <p:txBody>
          <a:bodyPr>
            <a:normAutofit/>
          </a:bodyPr>
          <a:lstStyle/>
          <a:p>
            <a:pPr eaLnBrk="1" hangingPunct="1"/>
            <a:r>
              <a:rPr lang="en-US" b="1" dirty="0">
                <a:solidFill>
                  <a:srgbClr val="0000CC"/>
                </a:solidFill>
              </a:rPr>
              <a:t>Adding Chemical Fields in XML</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3" name="Content Placeholder 2">
            <a:extLst>
              <a:ext uri="{FF2B5EF4-FFF2-40B4-BE49-F238E27FC236}">
                <a16:creationId xmlns:a16="http://schemas.microsoft.com/office/drawing/2014/main" id="{AA0B3264-8B02-0E44-97BA-B4F6384F3F03}"/>
              </a:ext>
            </a:extLst>
          </p:cNvPr>
          <p:cNvSpPr>
            <a:spLocks noGrp="1"/>
          </p:cNvSpPr>
          <p:nvPr>
            <p:ph idx="1"/>
          </p:nvPr>
        </p:nvSpPr>
        <p:spPr>
          <a:xfrm>
            <a:off x="457200" y="990600"/>
            <a:ext cx="8229600" cy="5135563"/>
          </a:xfrm>
        </p:spPr>
        <p:txBody>
          <a:bodyPr/>
          <a:lstStyle/>
          <a:p>
            <a:pPr marL="0" indent="0">
              <a:buNone/>
            </a:pPr>
            <a:r>
              <a:rPr lang="en-US" dirty="0"/>
              <a:t>Chemical fields are added as a Diffusion Solver </a:t>
            </a:r>
            <a:r>
              <a:rPr lang="en-US" dirty="0" err="1"/>
              <a:t>Steppable</a:t>
            </a:r>
            <a:r>
              <a:rPr lang="en-US" dirty="0"/>
              <a:t> in the XML Field</a:t>
            </a:r>
          </a:p>
          <a:p>
            <a:pPr marL="0" indent="0">
              <a:buNone/>
            </a:pPr>
            <a:endParaRPr lang="en-US" dirty="0"/>
          </a:p>
        </p:txBody>
      </p:sp>
      <p:pic>
        <p:nvPicPr>
          <p:cNvPr id="5" name="Picture 4">
            <a:extLst>
              <a:ext uri="{FF2B5EF4-FFF2-40B4-BE49-F238E27FC236}">
                <a16:creationId xmlns:a16="http://schemas.microsoft.com/office/drawing/2014/main" id="{717DD647-639B-9747-9617-81A7E90E9F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7624" y="2209800"/>
            <a:ext cx="6848751" cy="4335499"/>
          </a:xfrm>
          <a:prstGeom prst="rect">
            <a:avLst/>
          </a:prstGeom>
        </p:spPr>
      </p:pic>
    </p:spTree>
    <p:extLst>
      <p:ext uri="{BB962C8B-B14F-4D97-AF65-F5344CB8AC3E}">
        <p14:creationId xmlns:p14="http://schemas.microsoft.com/office/powerpoint/2010/main" val="2960730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457200" y="1118"/>
            <a:ext cx="8229600" cy="868362"/>
          </a:xfrm>
        </p:spPr>
        <p:txBody>
          <a:bodyPr>
            <a:normAutofit/>
          </a:bodyPr>
          <a:lstStyle/>
          <a:p>
            <a:pPr eaLnBrk="1" hangingPunct="1"/>
            <a:r>
              <a:rPr lang="en-US" b="1" dirty="0">
                <a:solidFill>
                  <a:srgbClr val="0000CC"/>
                </a:solidFill>
              </a:rPr>
              <a:t>Adding Chemical Fields in XML</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3" name="Content Placeholder 2">
            <a:extLst>
              <a:ext uri="{FF2B5EF4-FFF2-40B4-BE49-F238E27FC236}">
                <a16:creationId xmlns:a16="http://schemas.microsoft.com/office/drawing/2014/main" id="{AA0B3264-8B02-0E44-97BA-B4F6384F3F03}"/>
              </a:ext>
            </a:extLst>
          </p:cNvPr>
          <p:cNvSpPr>
            <a:spLocks noGrp="1"/>
          </p:cNvSpPr>
          <p:nvPr>
            <p:ph idx="1"/>
          </p:nvPr>
        </p:nvSpPr>
        <p:spPr>
          <a:xfrm>
            <a:off x="402432" y="1130218"/>
            <a:ext cx="8229600" cy="5135563"/>
          </a:xfrm>
        </p:spPr>
        <p:txBody>
          <a:bodyPr>
            <a:normAutofit/>
          </a:bodyPr>
          <a:lstStyle/>
          <a:p>
            <a:pPr marL="0" indent="0">
              <a:buNone/>
            </a:pPr>
            <a:r>
              <a:rPr lang="en-US" sz="2000" dirty="0"/>
              <a:t>Diffusion Solver </a:t>
            </a:r>
            <a:r>
              <a:rPr lang="en-US" sz="2000" dirty="0" err="1"/>
              <a:t>Steppable</a:t>
            </a:r>
            <a:r>
              <a:rPr lang="en-US" sz="2000" dirty="0"/>
              <a:t> snippets are accessible at:</a:t>
            </a:r>
          </a:p>
          <a:p>
            <a:pPr marL="0" indent="0">
              <a:buNone/>
            </a:pPr>
            <a:r>
              <a:rPr lang="en-US" sz="2000" dirty="0"/>
              <a:t>	CC3DML -&gt; </a:t>
            </a:r>
            <a:r>
              <a:rPr lang="en-US" sz="2000" dirty="0" err="1"/>
              <a:t>Steppables</a:t>
            </a:r>
            <a:endParaRPr lang="en-US" sz="2000" dirty="0"/>
          </a:p>
          <a:p>
            <a:pPr marL="0" indent="0">
              <a:buNone/>
            </a:pPr>
            <a:r>
              <a:rPr lang="en-US" sz="2000" dirty="0"/>
              <a:t>	We will be using the </a:t>
            </a:r>
            <a:r>
              <a:rPr lang="en-US" sz="2000" dirty="0" err="1"/>
              <a:t>DiffusionSolverFE</a:t>
            </a:r>
            <a:endParaRPr lang="en-US" sz="2000" dirty="0"/>
          </a:p>
          <a:p>
            <a:pPr marL="0" indent="0">
              <a:buNone/>
            </a:pPr>
            <a:endParaRPr lang="en-US" sz="2000" dirty="0"/>
          </a:p>
        </p:txBody>
      </p:sp>
      <p:pic>
        <p:nvPicPr>
          <p:cNvPr id="8" name="Picture 7">
            <a:extLst>
              <a:ext uri="{FF2B5EF4-FFF2-40B4-BE49-F238E27FC236}">
                <a16:creationId xmlns:a16="http://schemas.microsoft.com/office/drawing/2014/main" id="{D3BF3396-D60B-1E47-9299-027CABDA2B72}"/>
              </a:ext>
            </a:extLst>
          </p:cNvPr>
          <p:cNvPicPr>
            <a:picLocks noChangeAspect="1"/>
          </p:cNvPicPr>
          <p:nvPr/>
        </p:nvPicPr>
        <p:blipFill rotWithShape="1">
          <a:blip r:embed="rId6">
            <a:extLst>
              <a:ext uri="{28A0092B-C50C-407E-A947-70E740481C1C}">
                <a14:useLocalDpi xmlns:a14="http://schemas.microsoft.com/office/drawing/2010/main" val="0"/>
              </a:ext>
            </a:extLst>
          </a:blip>
          <a:srcRect b="44900"/>
          <a:stretch/>
        </p:blipFill>
        <p:spPr>
          <a:xfrm>
            <a:off x="551794" y="2514600"/>
            <a:ext cx="8040412" cy="2895600"/>
          </a:xfrm>
          <a:prstGeom prst="rect">
            <a:avLst/>
          </a:prstGeom>
        </p:spPr>
      </p:pic>
    </p:spTree>
    <p:extLst>
      <p:ext uri="{BB962C8B-B14F-4D97-AF65-F5344CB8AC3E}">
        <p14:creationId xmlns:p14="http://schemas.microsoft.com/office/powerpoint/2010/main" val="322556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457200" y="1118"/>
            <a:ext cx="8229600" cy="868362"/>
          </a:xfrm>
        </p:spPr>
        <p:txBody>
          <a:bodyPr>
            <a:normAutofit/>
          </a:bodyPr>
          <a:lstStyle/>
          <a:p>
            <a:pPr eaLnBrk="1" hangingPunct="1"/>
            <a:r>
              <a:rPr lang="en-US" b="1" dirty="0">
                <a:solidFill>
                  <a:srgbClr val="0000CC"/>
                </a:solidFill>
              </a:rPr>
              <a:t>Adding Chemical Fields in XML</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3" name="Content Placeholder 2">
            <a:extLst>
              <a:ext uri="{FF2B5EF4-FFF2-40B4-BE49-F238E27FC236}">
                <a16:creationId xmlns:a16="http://schemas.microsoft.com/office/drawing/2014/main" id="{AA0B3264-8B02-0E44-97BA-B4F6384F3F03}"/>
              </a:ext>
            </a:extLst>
          </p:cNvPr>
          <p:cNvSpPr>
            <a:spLocks noGrp="1"/>
          </p:cNvSpPr>
          <p:nvPr>
            <p:ph idx="1"/>
          </p:nvPr>
        </p:nvSpPr>
        <p:spPr>
          <a:xfrm>
            <a:off x="402432" y="1130218"/>
            <a:ext cx="8229600" cy="5135563"/>
          </a:xfrm>
        </p:spPr>
        <p:txBody>
          <a:bodyPr>
            <a:normAutofit/>
          </a:bodyPr>
          <a:lstStyle/>
          <a:p>
            <a:pPr marL="0" indent="0">
              <a:buNone/>
            </a:pPr>
            <a:r>
              <a:rPr lang="en-US" sz="2000" dirty="0"/>
              <a:t>The default code is quite elaborate and includes different options to specify diffusion of two chemical fields. Need to adapt to specific simulation needs</a:t>
            </a:r>
          </a:p>
          <a:p>
            <a:pPr marL="0" indent="0">
              <a:buNone/>
            </a:pPr>
            <a:endParaRPr lang="en-US" sz="2000" dirty="0"/>
          </a:p>
        </p:txBody>
      </p:sp>
      <p:pic>
        <p:nvPicPr>
          <p:cNvPr id="4" name="Picture 3">
            <a:extLst>
              <a:ext uri="{FF2B5EF4-FFF2-40B4-BE49-F238E27FC236}">
                <a16:creationId xmlns:a16="http://schemas.microsoft.com/office/drawing/2014/main" id="{DD446037-FEDA-FF40-ADCB-D200267F2C66}"/>
              </a:ext>
            </a:extLst>
          </p:cNvPr>
          <p:cNvPicPr>
            <a:picLocks noChangeAspect="1"/>
          </p:cNvPicPr>
          <p:nvPr/>
        </p:nvPicPr>
        <p:blipFill rotWithShape="1">
          <a:blip r:embed="rId6">
            <a:extLst>
              <a:ext uri="{28A0092B-C50C-407E-A947-70E740481C1C}">
                <a14:useLocalDpi xmlns:a14="http://schemas.microsoft.com/office/drawing/2010/main" val="0"/>
              </a:ext>
            </a:extLst>
          </a:blip>
          <a:srcRect l="22043" t="11642" b="5887"/>
          <a:stretch/>
        </p:blipFill>
        <p:spPr>
          <a:xfrm>
            <a:off x="1024178" y="1981200"/>
            <a:ext cx="6993347" cy="4650175"/>
          </a:xfrm>
          <a:prstGeom prst="rect">
            <a:avLst/>
          </a:prstGeom>
        </p:spPr>
      </p:pic>
    </p:spTree>
    <p:extLst>
      <p:ext uri="{BB962C8B-B14F-4D97-AF65-F5344CB8AC3E}">
        <p14:creationId xmlns:p14="http://schemas.microsoft.com/office/powerpoint/2010/main" val="2935756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457200" y="1118"/>
            <a:ext cx="8229600" cy="868362"/>
          </a:xfrm>
        </p:spPr>
        <p:txBody>
          <a:bodyPr>
            <a:normAutofit/>
          </a:bodyPr>
          <a:lstStyle/>
          <a:p>
            <a:pPr eaLnBrk="1" hangingPunct="1"/>
            <a:r>
              <a:rPr lang="en-US" b="1" dirty="0">
                <a:solidFill>
                  <a:srgbClr val="0000CC"/>
                </a:solidFill>
              </a:rPr>
              <a:t>Adding Chemical Fields in XML</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3" name="Content Placeholder 2">
            <a:extLst>
              <a:ext uri="{FF2B5EF4-FFF2-40B4-BE49-F238E27FC236}">
                <a16:creationId xmlns:a16="http://schemas.microsoft.com/office/drawing/2014/main" id="{AA0B3264-8B02-0E44-97BA-B4F6384F3F03}"/>
              </a:ext>
            </a:extLst>
          </p:cNvPr>
          <p:cNvSpPr>
            <a:spLocks noGrp="1"/>
          </p:cNvSpPr>
          <p:nvPr>
            <p:ph idx="1"/>
          </p:nvPr>
        </p:nvSpPr>
        <p:spPr>
          <a:xfrm>
            <a:off x="402432" y="1143000"/>
            <a:ext cx="8229600" cy="5122781"/>
          </a:xfrm>
        </p:spPr>
        <p:txBody>
          <a:bodyPr>
            <a:noAutofit/>
          </a:bodyPr>
          <a:lstStyle/>
          <a:p>
            <a:pPr marL="0" indent="0">
              <a:buNone/>
            </a:pPr>
            <a:r>
              <a:rPr lang="en-US" sz="2000" dirty="0"/>
              <a:t>Name </a:t>
            </a:r>
            <a:r>
              <a:rPr lang="en-US" sz="2000" b="1" dirty="0"/>
              <a:t>Virus</a:t>
            </a:r>
            <a:r>
              <a:rPr lang="en-US" sz="2000" dirty="0"/>
              <a:t> chemical field in:</a:t>
            </a:r>
          </a:p>
          <a:p>
            <a:pPr marL="400050" lvl="1" indent="0">
              <a:buNone/>
            </a:pPr>
            <a:r>
              <a:rPr lang="en-US" sz="2000" dirty="0"/>
              <a:t>&lt;</a:t>
            </a:r>
            <a:r>
              <a:rPr lang="en-US" sz="2000" b="1" dirty="0" err="1"/>
              <a:t>DiffusionField</a:t>
            </a:r>
            <a:r>
              <a:rPr lang="en-US" sz="2000" b="1" dirty="0"/>
              <a:t> Name </a:t>
            </a:r>
            <a:r>
              <a:rPr lang="en-US" sz="2000" dirty="0"/>
              <a:t>= “Virus”&gt;</a:t>
            </a:r>
          </a:p>
          <a:p>
            <a:pPr marL="400050" lvl="1" indent="0">
              <a:buNone/>
            </a:pPr>
            <a:r>
              <a:rPr lang="en-US" sz="2000" dirty="0"/>
              <a:t>&lt;</a:t>
            </a:r>
            <a:r>
              <a:rPr lang="en-US" sz="2000" b="1" dirty="0" err="1"/>
              <a:t>FieldName</a:t>
            </a:r>
            <a:r>
              <a:rPr lang="en-US" sz="2000" dirty="0"/>
              <a:t>&gt;Virus</a:t>
            </a:r>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p:txBody>
      </p:sp>
      <p:pic>
        <p:nvPicPr>
          <p:cNvPr id="7" name="Picture 6">
            <a:extLst>
              <a:ext uri="{FF2B5EF4-FFF2-40B4-BE49-F238E27FC236}">
                <a16:creationId xmlns:a16="http://schemas.microsoft.com/office/drawing/2014/main" id="{365AEA1B-9420-FC49-9054-450534459482}"/>
              </a:ext>
            </a:extLst>
          </p:cNvPr>
          <p:cNvPicPr>
            <a:picLocks noChangeAspect="1"/>
          </p:cNvPicPr>
          <p:nvPr/>
        </p:nvPicPr>
        <p:blipFill rotWithShape="1">
          <a:blip r:embed="rId6">
            <a:extLst>
              <a:ext uri="{28A0092B-C50C-407E-A947-70E740481C1C}">
                <a14:useLocalDpi xmlns:a14="http://schemas.microsoft.com/office/drawing/2010/main" val="0"/>
              </a:ext>
            </a:extLst>
          </a:blip>
          <a:srcRect r="27874" b="62857"/>
          <a:stretch/>
        </p:blipFill>
        <p:spPr>
          <a:xfrm>
            <a:off x="525823" y="2502192"/>
            <a:ext cx="7840742" cy="1612608"/>
          </a:xfrm>
          <a:prstGeom prst="rect">
            <a:avLst/>
          </a:prstGeom>
        </p:spPr>
      </p:pic>
      <p:sp>
        <p:nvSpPr>
          <p:cNvPr id="2" name="Rectangle 1">
            <a:extLst>
              <a:ext uri="{FF2B5EF4-FFF2-40B4-BE49-F238E27FC236}">
                <a16:creationId xmlns:a16="http://schemas.microsoft.com/office/drawing/2014/main" id="{C3D1AC38-B095-774C-80A9-F342D838204C}"/>
              </a:ext>
            </a:extLst>
          </p:cNvPr>
          <p:cNvSpPr/>
          <p:nvPr/>
        </p:nvSpPr>
        <p:spPr>
          <a:xfrm>
            <a:off x="2286000" y="1859340"/>
            <a:ext cx="4572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611621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152400" y="1118"/>
            <a:ext cx="8534400" cy="868362"/>
          </a:xfrm>
        </p:spPr>
        <p:txBody>
          <a:bodyPr>
            <a:normAutofit fontScale="90000"/>
          </a:bodyPr>
          <a:lstStyle/>
          <a:p>
            <a:pPr eaLnBrk="1" hangingPunct="1"/>
            <a:r>
              <a:rPr lang="en-US" b="1" dirty="0">
                <a:solidFill>
                  <a:srgbClr val="0000CC"/>
                </a:solidFill>
              </a:rPr>
              <a:t>Specifying Diffusion Parameters in XML</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A0B3264-8B02-0E44-97BA-B4F6384F3F03}"/>
                  </a:ext>
                </a:extLst>
              </p:cNvPr>
              <p:cNvSpPr>
                <a:spLocks noGrp="1"/>
              </p:cNvSpPr>
              <p:nvPr>
                <p:ph idx="1"/>
              </p:nvPr>
            </p:nvSpPr>
            <p:spPr>
              <a:xfrm>
                <a:off x="402432" y="1130218"/>
                <a:ext cx="8229600" cy="5135563"/>
              </a:xfrm>
            </p:spPr>
            <p:txBody>
              <a:bodyPr>
                <a:normAutofit/>
              </a:bodyPr>
              <a:lstStyle/>
              <a:p>
                <a:pPr marL="0" indent="0">
                  <a:buNone/>
                </a:pPr>
                <a:r>
                  <a:rPr lang="en-US" sz="2000" dirty="0"/>
                  <a:t>Diffusion Equation</a:t>
                </a:r>
              </a:p>
              <a:p>
                <a:pPr marL="0" indent="0">
                  <a:buNone/>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𝐶</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𝑡</m:t>
                          </m:r>
                          <m:r>
                            <a:rPr lang="en-US" sz="2000" i="1">
                              <a:latin typeface="Cambria Math" panose="02040503050406030204" pitchFamily="18" charset="0"/>
                            </a:rPr>
                            <m:t>)</m:t>
                          </m:r>
                        </m:num>
                        <m:den>
                          <m:r>
                            <a:rPr lang="en-US" sz="2000" i="1">
                              <a:latin typeface="Cambria Math" panose="02040503050406030204" pitchFamily="18" charset="0"/>
                            </a:rPr>
                            <m:t>𝜕</m:t>
                          </m:r>
                          <m:r>
                            <a:rPr lang="en-US" sz="2000" i="1">
                              <a:latin typeface="Cambria Math" panose="02040503050406030204" pitchFamily="18" charset="0"/>
                            </a:rPr>
                            <m:t>𝑡</m:t>
                          </m:r>
                        </m:den>
                      </m:f>
                      <m:r>
                        <a:rPr lang="en-US" sz="2000" i="1">
                          <a:latin typeface="Cambria Math" panose="02040503050406030204" pitchFamily="18" charset="0"/>
                        </a:rPr>
                        <m:t>=</m:t>
                      </m:r>
                      <m:r>
                        <a:rPr lang="en-US" sz="2000" i="1">
                          <a:highlight>
                            <a:srgbClr val="00FF00"/>
                          </a:highlight>
                          <a:latin typeface="Cambria Math" panose="02040503050406030204" pitchFamily="18" charset="0"/>
                        </a:rPr>
                        <m:t>𝐷</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m:t>
                              </m:r>
                            </m:e>
                            <m:sup>
                              <m:r>
                                <a:rPr lang="en-US" sz="2000" i="1">
                                  <a:latin typeface="Cambria Math" panose="02040503050406030204" pitchFamily="18" charset="0"/>
                                </a:rPr>
                                <m:t>2</m:t>
                              </m:r>
                            </m:sup>
                          </m:sSup>
                          <m:r>
                            <a:rPr lang="en-US" sz="2000" i="1">
                              <a:latin typeface="Cambria Math" panose="02040503050406030204" pitchFamily="18" charset="0"/>
                            </a:rPr>
                            <m:t>𝐶</m:t>
                          </m:r>
                        </m:num>
                        <m:den>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2</m:t>
                              </m:r>
                            </m:sup>
                          </m:sSup>
                        </m:den>
                      </m:f>
                      <m:r>
                        <a:rPr lang="en-US" sz="2000" i="1">
                          <a:latin typeface="Cambria Math" panose="02040503050406030204" pitchFamily="18" charset="0"/>
                        </a:rPr>
                        <m:t>−</m:t>
                      </m:r>
                      <m:r>
                        <a:rPr lang="en-US" sz="2000" i="1">
                          <a:highlight>
                            <a:srgbClr val="FFFF00"/>
                          </a:highlight>
                          <a:latin typeface="Cambria Math" panose="02040503050406030204" pitchFamily="18" charset="0"/>
                        </a:rPr>
                        <m:t>𝑑</m:t>
                      </m:r>
                      <m:r>
                        <a:rPr lang="en-US" sz="2000" i="1">
                          <a:latin typeface="Cambria Math" panose="02040503050406030204" pitchFamily="18" charset="0"/>
                        </a:rPr>
                        <m:t>𝐶</m:t>
                      </m:r>
                      <m:r>
                        <a:rPr lang="en-US" sz="2000" i="1">
                          <a:latin typeface="Cambria Math" panose="02040503050406030204" pitchFamily="18" charset="0"/>
                        </a:rPr>
                        <m:t>−</m:t>
                      </m:r>
                      <m:r>
                        <a:rPr lang="en-US" sz="2000" i="1">
                          <a:latin typeface="Cambria Math" panose="02040503050406030204" pitchFamily="18" charset="0"/>
                        </a:rPr>
                        <m:t>𝑈</m:t>
                      </m:r>
                      <m:d>
                        <m:dPr>
                          <m:ctrlPr>
                            <a:rPr lang="en-US" sz="2000" i="1">
                              <a:latin typeface="Cambria Math" panose="02040503050406030204" pitchFamily="18" charset="0"/>
                            </a:rPr>
                          </m:ctrlPr>
                        </m:dPr>
                        <m:e>
                          <m:r>
                            <a:rPr lang="en-US" sz="2000" i="1">
                              <a:latin typeface="Cambria Math" panose="02040503050406030204" pitchFamily="18" charset="0"/>
                            </a:rPr>
                            <m:t>𝑥</m:t>
                          </m:r>
                        </m:e>
                      </m:d>
                      <m:r>
                        <a:rPr lang="en-US" sz="2000" i="1">
                          <a:latin typeface="Cambria Math" panose="02040503050406030204" pitchFamily="18" charset="0"/>
                        </a:rPr>
                        <m:t>+</m:t>
                      </m:r>
                      <m:r>
                        <a:rPr lang="en-US" sz="2000" i="1">
                          <a:latin typeface="Cambria Math" panose="02040503050406030204" pitchFamily="18" charset="0"/>
                        </a:rPr>
                        <m:t>𝑆</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a:p>
                <a:pPr marL="0" indent="0">
                  <a:buNone/>
                </a:pPr>
                <a:r>
                  <a:rPr lang="en-US" sz="2000" dirty="0"/>
                  <a:t>Specify Diffusion parameter: diffusion coefficient and decay constant.</a:t>
                </a:r>
              </a:p>
              <a:p>
                <a:pPr marL="400050" lvl="1" indent="0">
                  <a:buNone/>
                </a:pPr>
                <a:r>
                  <a:rPr lang="en-US" sz="2000" dirty="0"/>
                  <a:t>&lt;</a:t>
                </a:r>
                <a:r>
                  <a:rPr lang="en-US" sz="2000" b="1" dirty="0" err="1">
                    <a:highlight>
                      <a:srgbClr val="00FF00"/>
                    </a:highlight>
                  </a:rPr>
                  <a:t>GlobalDiffusionConstant</a:t>
                </a:r>
                <a:r>
                  <a:rPr lang="en-US" sz="2000" dirty="0"/>
                  <a:t>&gt; Diffusion coefficient for chemical in the whole simulation domain</a:t>
                </a:r>
              </a:p>
              <a:p>
                <a:pPr marL="400050" lvl="1" indent="0">
                  <a:buNone/>
                </a:pPr>
                <a:r>
                  <a:rPr lang="en-US" sz="2000" dirty="0"/>
                  <a:t>&lt;</a:t>
                </a:r>
                <a:r>
                  <a:rPr lang="en-US" sz="2000" b="1" dirty="0" err="1">
                    <a:highlight>
                      <a:srgbClr val="FFFF00"/>
                    </a:highlight>
                  </a:rPr>
                  <a:t>GlobalDecayConstant</a:t>
                </a:r>
                <a:r>
                  <a:rPr lang="en-US" sz="2000" dirty="0"/>
                  <a:t>&gt; Decay constant for chemical in the whole simulation domain</a:t>
                </a:r>
              </a:p>
              <a:p>
                <a:pPr marL="400050" lvl="1" indent="0">
                  <a:buNone/>
                </a:pPr>
                <a:r>
                  <a:rPr lang="en-US" sz="2000" dirty="0"/>
                  <a:t>Add: </a:t>
                </a:r>
                <a:r>
                  <a:rPr lang="en-US" sz="2000" b="1" dirty="0"/>
                  <a:t>id = “</a:t>
                </a:r>
                <a:r>
                  <a:rPr lang="en-US" sz="2000" b="1" dirty="0" err="1"/>
                  <a:t>virus_dc</a:t>
                </a:r>
                <a:r>
                  <a:rPr lang="en-US" sz="2000" b="1" dirty="0"/>
                  <a:t>” </a:t>
                </a:r>
                <a:r>
                  <a:rPr lang="en-US" sz="2000" dirty="0"/>
                  <a:t>and </a:t>
                </a:r>
                <a:r>
                  <a:rPr lang="en-US" sz="2000" b="1" dirty="0"/>
                  <a:t>id = ”</a:t>
                </a:r>
                <a:r>
                  <a:rPr lang="en-US" sz="2000" b="1" dirty="0" err="1"/>
                  <a:t>virus_decay</a:t>
                </a:r>
                <a:r>
                  <a:rPr lang="en-US" sz="2000" b="1" dirty="0"/>
                  <a:t>” </a:t>
                </a:r>
                <a:r>
                  <a:rPr lang="en-US" sz="2000" dirty="0"/>
                  <a:t>to specify values in Python </a:t>
                </a:r>
                <a:r>
                  <a:rPr lang="en-US" sz="2000" dirty="0" err="1"/>
                  <a:t>steppable</a:t>
                </a:r>
                <a:endParaRPr lang="en-US" sz="2000" dirty="0"/>
              </a:p>
              <a:p>
                <a:pPr marL="0" indent="0">
                  <a:buNone/>
                </a:pPr>
                <a:endParaRPr lang="en-US" sz="2000" dirty="0"/>
              </a:p>
            </p:txBody>
          </p:sp>
        </mc:Choice>
        <mc:Fallback>
          <p:sp>
            <p:nvSpPr>
              <p:cNvPr id="3" name="Content Placeholder 2">
                <a:extLst>
                  <a:ext uri="{FF2B5EF4-FFF2-40B4-BE49-F238E27FC236}">
                    <a16:creationId xmlns:a16="http://schemas.microsoft.com/office/drawing/2014/main" id="{AA0B3264-8B02-0E44-97BA-B4F6384F3F03}"/>
                  </a:ext>
                </a:extLst>
              </p:cNvPr>
              <p:cNvSpPr>
                <a:spLocks noGrp="1" noRot="1" noChangeAspect="1" noMove="1" noResize="1" noEditPoints="1" noAdjustHandles="1" noChangeArrowheads="1" noChangeShapeType="1" noTextEdit="1"/>
              </p:cNvSpPr>
              <p:nvPr>
                <p:ph idx="1"/>
              </p:nvPr>
            </p:nvSpPr>
            <p:spPr>
              <a:xfrm>
                <a:off x="402432" y="1130218"/>
                <a:ext cx="8229600" cy="5135563"/>
              </a:xfrm>
              <a:blipFill>
                <a:blip r:embed="rId6"/>
                <a:stretch>
                  <a:fillRect l="-770" t="-494" r="-107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93FC1B37-EC83-0C4A-BF2B-2D162D710DB9}"/>
              </a:ext>
            </a:extLst>
          </p:cNvPr>
          <p:cNvPicPr>
            <a:picLocks noChangeAspect="1"/>
          </p:cNvPicPr>
          <p:nvPr/>
        </p:nvPicPr>
        <p:blipFill rotWithShape="1">
          <a:blip r:embed="rId7">
            <a:extLst>
              <a:ext uri="{28A0092B-C50C-407E-A947-70E740481C1C}">
                <a14:useLocalDpi xmlns:a14="http://schemas.microsoft.com/office/drawing/2010/main" val="0"/>
              </a:ext>
            </a:extLst>
          </a:blip>
          <a:srcRect t="11439" r="20225" b="70260"/>
          <a:stretch/>
        </p:blipFill>
        <p:spPr>
          <a:xfrm>
            <a:off x="209635" y="4744714"/>
            <a:ext cx="8724729" cy="983068"/>
          </a:xfrm>
          <a:prstGeom prst="rect">
            <a:avLst/>
          </a:prstGeom>
        </p:spPr>
      </p:pic>
    </p:spTree>
    <p:extLst>
      <p:ext uri="{BB962C8B-B14F-4D97-AF65-F5344CB8AC3E}">
        <p14:creationId xmlns:p14="http://schemas.microsoft.com/office/powerpoint/2010/main" val="3232175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A1A83C-FEEA-044C-9023-7C99C6EBE991}"/>
              </a:ext>
            </a:extLst>
          </p:cNvPr>
          <p:cNvPicPr>
            <a:picLocks noChangeAspect="1"/>
          </p:cNvPicPr>
          <p:nvPr/>
        </p:nvPicPr>
        <p:blipFill rotWithShape="1">
          <a:blip r:embed="rId3">
            <a:extLst>
              <a:ext uri="{28A0092B-C50C-407E-A947-70E740481C1C}">
                <a14:useLocalDpi xmlns:a14="http://schemas.microsoft.com/office/drawing/2010/main" val="0"/>
              </a:ext>
            </a:extLst>
          </a:blip>
          <a:srcRect t="21896" b="27015"/>
          <a:stretch/>
        </p:blipFill>
        <p:spPr>
          <a:xfrm>
            <a:off x="439621" y="4343400"/>
            <a:ext cx="8386734" cy="2057400"/>
          </a:xfrm>
          <a:prstGeom prst="rect">
            <a:avLst/>
          </a:prstGeom>
        </p:spPr>
      </p:pic>
      <p:sp>
        <p:nvSpPr>
          <p:cNvPr id="15363" name="Rectangle 3"/>
          <p:cNvSpPr>
            <a:spLocks noGrp="1" noChangeArrowheads="1"/>
          </p:cNvSpPr>
          <p:nvPr>
            <p:ph type="title"/>
          </p:nvPr>
        </p:nvSpPr>
        <p:spPr>
          <a:xfrm>
            <a:off x="152400" y="1118"/>
            <a:ext cx="8534400" cy="868362"/>
          </a:xfrm>
        </p:spPr>
        <p:txBody>
          <a:bodyPr>
            <a:normAutofit fontScale="90000"/>
          </a:bodyPr>
          <a:lstStyle/>
          <a:p>
            <a:pPr eaLnBrk="1" hangingPunct="1"/>
            <a:r>
              <a:rPr lang="en-US" b="1" dirty="0">
                <a:solidFill>
                  <a:srgbClr val="0000CC"/>
                </a:solidFill>
              </a:rPr>
              <a:t>Specifying Diffusion Parameters in XML</a:t>
            </a:r>
          </a:p>
        </p:txBody>
      </p:sp>
      <p:pic>
        <p:nvPicPr>
          <p:cNvPr id="15367" name="Picture 17" descr="Biocomplexit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6">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3" name="Content Placeholder 2">
            <a:extLst>
              <a:ext uri="{FF2B5EF4-FFF2-40B4-BE49-F238E27FC236}">
                <a16:creationId xmlns:a16="http://schemas.microsoft.com/office/drawing/2014/main" id="{AA0B3264-8B02-0E44-97BA-B4F6384F3F03}"/>
              </a:ext>
            </a:extLst>
          </p:cNvPr>
          <p:cNvSpPr>
            <a:spLocks noGrp="1"/>
          </p:cNvSpPr>
          <p:nvPr>
            <p:ph idx="1"/>
          </p:nvPr>
        </p:nvSpPr>
        <p:spPr>
          <a:xfrm>
            <a:off x="402432" y="1130218"/>
            <a:ext cx="8229600" cy="5135563"/>
          </a:xfrm>
        </p:spPr>
        <p:txBody>
          <a:bodyPr>
            <a:normAutofit/>
          </a:bodyPr>
          <a:lstStyle/>
          <a:p>
            <a:pPr marL="0" indent="0">
              <a:buNone/>
            </a:pPr>
            <a:r>
              <a:rPr lang="en-US" sz="2000" dirty="0"/>
              <a:t>Besides the global diffusion parameters, different diffusion parameters can be specified by cell type</a:t>
            </a:r>
          </a:p>
          <a:p>
            <a:pPr marL="400050" lvl="1" indent="0">
              <a:buNone/>
            </a:pPr>
            <a:r>
              <a:rPr lang="en-US" sz="2000" dirty="0"/>
              <a:t>From a biological point of view:</a:t>
            </a:r>
          </a:p>
          <a:p>
            <a:pPr marL="800100" lvl="2" indent="0">
              <a:buNone/>
            </a:pPr>
            <a:r>
              <a:rPr lang="en-US" sz="2000" dirty="0"/>
              <a:t> Different diffusion coefficient per cell type represents that the cell is more or less  permeable to the molecule</a:t>
            </a:r>
          </a:p>
          <a:p>
            <a:pPr marL="800100" lvl="2" indent="0">
              <a:buNone/>
            </a:pPr>
            <a:r>
              <a:rPr lang="en-US" sz="2000" dirty="0"/>
              <a:t>Different decay coefficient per cell type represent that the molecules is more or less stable inside the cell (e.g. because the cell is using it up)</a:t>
            </a:r>
          </a:p>
          <a:p>
            <a:pPr marL="400050" lvl="1" indent="0">
              <a:buNone/>
            </a:pPr>
            <a:r>
              <a:rPr lang="en-US" sz="2000" dirty="0"/>
              <a:t>Not needed at the moment, can be deleted.</a:t>
            </a:r>
          </a:p>
        </p:txBody>
      </p:sp>
    </p:spTree>
    <p:extLst>
      <p:ext uri="{BB962C8B-B14F-4D97-AF65-F5344CB8AC3E}">
        <p14:creationId xmlns:p14="http://schemas.microsoft.com/office/powerpoint/2010/main" val="1699174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152400" y="1118"/>
            <a:ext cx="8534400" cy="868362"/>
          </a:xfrm>
        </p:spPr>
        <p:txBody>
          <a:bodyPr>
            <a:normAutofit fontScale="90000"/>
          </a:bodyPr>
          <a:lstStyle/>
          <a:p>
            <a:pPr eaLnBrk="1" hangingPunct="1"/>
            <a:r>
              <a:rPr lang="en-US" b="1" dirty="0">
                <a:solidFill>
                  <a:srgbClr val="0000CC"/>
                </a:solidFill>
              </a:rPr>
              <a:t>Specifying Initial Concentrations in XML</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3" name="Content Placeholder 2">
            <a:extLst>
              <a:ext uri="{FF2B5EF4-FFF2-40B4-BE49-F238E27FC236}">
                <a16:creationId xmlns:a16="http://schemas.microsoft.com/office/drawing/2014/main" id="{AA0B3264-8B02-0E44-97BA-B4F6384F3F03}"/>
              </a:ext>
            </a:extLst>
          </p:cNvPr>
          <p:cNvSpPr>
            <a:spLocks noGrp="1"/>
          </p:cNvSpPr>
          <p:nvPr>
            <p:ph idx="1"/>
          </p:nvPr>
        </p:nvSpPr>
        <p:spPr>
          <a:xfrm>
            <a:off x="402432" y="1130218"/>
            <a:ext cx="8229600" cy="5135563"/>
          </a:xfrm>
        </p:spPr>
        <p:txBody>
          <a:bodyPr>
            <a:normAutofit/>
          </a:bodyPr>
          <a:lstStyle/>
          <a:p>
            <a:pPr marL="0" indent="0">
              <a:buNone/>
            </a:pPr>
            <a:r>
              <a:rPr lang="en-US" sz="2000" dirty="0"/>
              <a:t>If needed, initial concentrations can be specified in the XML either as a function of the location in the simulation or imported from an external file (as an array of concentration values per lattice location). </a:t>
            </a:r>
          </a:p>
          <a:p>
            <a:pPr marL="400050" lvl="1" indent="0">
              <a:buNone/>
            </a:pPr>
            <a:r>
              <a:rPr lang="en-US" sz="2000" dirty="0"/>
              <a:t>This external field would contain values of the field at each location in </a:t>
            </a:r>
            <a:r>
              <a:rPr lang="en-US" sz="2000" dirty="0" err="1"/>
              <a:t>thesimulation</a:t>
            </a:r>
            <a:r>
              <a:rPr lang="en-US" sz="2000" dirty="0"/>
              <a:t> domain.</a:t>
            </a:r>
          </a:p>
          <a:p>
            <a:pPr marL="400050" lvl="1" indent="0">
              <a:buNone/>
            </a:pPr>
            <a:r>
              <a:rPr lang="en-US" sz="2000" dirty="0"/>
              <a:t>No need to initialize chemical fields in this simulation, can be deleted </a:t>
            </a:r>
          </a:p>
        </p:txBody>
      </p:sp>
      <p:pic>
        <p:nvPicPr>
          <p:cNvPr id="4" name="Picture 3">
            <a:extLst>
              <a:ext uri="{FF2B5EF4-FFF2-40B4-BE49-F238E27FC236}">
                <a16:creationId xmlns:a16="http://schemas.microsoft.com/office/drawing/2014/main" id="{E0EDAEB3-6C9A-F044-BD7B-7B5ECE48654E}"/>
              </a:ext>
            </a:extLst>
          </p:cNvPr>
          <p:cNvPicPr>
            <a:picLocks noChangeAspect="1"/>
          </p:cNvPicPr>
          <p:nvPr/>
        </p:nvPicPr>
        <p:blipFill rotWithShape="1">
          <a:blip r:embed="rId6">
            <a:extLst>
              <a:ext uri="{28A0092B-C50C-407E-A947-70E740481C1C}">
                <a14:useLocalDpi xmlns:a14="http://schemas.microsoft.com/office/drawing/2010/main" val="0"/>
              </a:ext>
            </a:extLst>
          </a:blip>
          <a:srcRect t="9314" b="28501"/>
          <a:stretch/>
        </p:blipFill>
        <p:spPr>
          <a:xfrm>
            <a:off x="457200" y="3581400"/>
            <a:ext cx="8229600" cy="1800226"/>
          </a:xfrm>
          <a:prstGeom prst="rect">
            <a:avLst/>
          </a:prstGeom>
        </p:spPr>
      </p:pic>
    </p:spTree>
    <p:extLst>
      <p:ext uri="{BB962C8B-B14F-4D97-AF65-F5344CB8AC3E}">
        <p14:creationId xmlns:p14="http://schemas.microsoft.com/office/powerpoint/2010/main" val="3711443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152400" y="1118"/>
            <a:ext cx="8534400" cy="868362"/>
          </a:xfrm>
        </p:spPr>
        <p:txBody>
          <a:bodyPr>
            <a:normAutofit/>
          </a:bodyPr>
          <a:lstStyle/>
          <a:p>
            <a:pPr eaLnBrk="1" hangingPunct="1"/>
            <a:r>
              <a:rPr lang="en-US" b="1" dirty="0">
                <a:solidFill>
                  <a:srgbClr val="0000CC"/>
                </a:solidFill>
              </a:rPr>
              <a:t>Specifying Secretion Data in XML</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3" name="Content Placeholder 2">
            <a:extLst>
              <a:ext uri="{FF2B5EF4-FFF2-40B4-BE49-F238E27FC236}">
                <a16:creationId xmlns:a16="http://schemas.microsoft.com/office/drawing/2014/main" id="{AA0B3264-8B02-0E44-97BA-B4F6384F3F03}"/>
              </a:ext>
            </a:extLst>
          </p:cNvPr>
          <p:cNvSpPr>
            <a:spLocks noGrp="1"/>
          </p:cNvSpPr>
          <p:nvPr>
            <p:ph idx="1"/>
          </p:nvPr>
        </p:nvSpPr>
        <p:spPr>
          <a:xfrm>
            <a:off x="484188" y="869480"/>
            <a:ext cx="8147844" cy="5396301"/>
          </a:xfrm>
        </p:spPr>
        <p:txBody>
          <a:bodyPr>
            <a:normAutofit/>
          </a:bodyPr>
          <a:lstStyle/>
          <a:p>
            <a:pPr marL="0" indent="0">
              <a:buNone/>
            </a:pPr>
            <a:r>
              <a:rPr lang="en-US" sz="2000" dirty="0"/>
              <a:t>Secretion by cell type can be specified in the xml under a variety of conditions: constant secretion (always), constant secretion on constant (when cells come into contact with other cells) or fixing a constant concentration of the field inside the cell.</a:t>
            </a:r>
          </a:p>
          <a:p>
            <a:pPr marL="400050" lvl="1" indent="0">
              <a:buNone/>
            </a:pPr>
            <a:r>
              <a:rPr lang="en-US" sz="2000" dirty="0"/>
              <a:t>Although in this model Virus Releasing cells secrete Virus at a constant rate, we will be specifying secretion inside the Python </a:t>
            </a:r>
            <a:r>
              <a:rPr lang="en-US" sz="2000" dirty="0" err="1"/>
              <a:t>Steppable</a:t>
            </a:r>
            <a:r>
              <a:rPr lang="en-US" sz="2000" dirty="0"/>
              <a:t>, thus secretion data not needed in the xml</a:t>
            </a:r>
          </a:p>
          <a:p>
            <a:pPr marL="400050" lvl="1" indent="0">
              <a:buNone/>
            </a:pPr>
            <a:r>
              <a:rPr lang="en-US" sz="2000" dirty="0"/>
              <a:t>Other times, the secretion is determined by some attribute of individual cells, in which case this script cannot be used.</a:t>
            </a:r>
          </a:p>
        </p:txBody>
      </p:sp>
      <p:pic>
        <p:nvPicPr>
          <p:cNvPr id="5" name="Picture 4">
            <a:extLst>
              <a:ext uri="{FF2B5EF4-FFF2-40B4-BE49-F238E27FC236}">
                <a16:creationId xmlns:a16="http://schemas.microsoft.com/office/drawing/2014/main" id="{6D0FC476-9FBA-554F-B2FF-F90574CE75D8}"/>
              </a:ext>
            </a:extLst>
          </p:cNvPr>
          <p:cNvPicPr>
            <a:picLocks noChangeAspect="1"/>
          </p:cNvPicPr>
          <p:nvPr/>
        </p:nvPicPr>
        <p:blipFill rotWithShape="1">
          <a:blip r:embed="rId6">
            <a:extLst>
              <a:ext uri="{28A0092B-C50C-407E-A947-70E740481C1C}">
                <a14:useLocalDpi xmlns:a14="http://schemas.microsoft.com/office/drawing/2010/main" val="0"/>
              </a:ext>
            </a:extLst>
          </a:blip>
          <a:srcRect t="36227" b="21683"/>
          <a:stretch/>
        </p:blipFill>
        <p:spPr>
          <a:xfrm>
            <a:off x="380901" y="4068192"/>
            <a:ext cx="8382198" cy="1590009"/>
          </a:xfrm>
          <a:prstGeom prst="rect">
            <a:avLst/>
          </a:prstGeom>
        </p:spPr>
      </p:pic>
    </p:spTree>
    <p:extLst>
      <p:ext uri="{BB962C8B-B14F-4D97-AF65-F5344CB8AC3E}">
        <p14:creationId xmlns:p14="http://schemas.microsoft.com/office/powerpoint/2010/main" val="939073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FE3FD7-38D2-1341-8DC1-F0F1998EE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12" y="2650435"/>
            <a:ext cx="8199293" cy="3613840"/>
          </a:xfrm>
          <a:prstGeom prst="rect">
            <a:avLst/>
          </a:prstGeom>
        </p:spPr>
      </p:pic>
      <p:sp>
        <p:nvSpPr>
          <p:cNvPr id="15363" name="Rectangle 3"/>
          <p:cNvSpPr>
            <a:spLocks noGrp="1" noChangeArrowheads="1"/>
          </p:cNvSpPr>
          <p:nvPr>
            <p:ph type="title"/>
          </p:nvPr>
        </p:nvSpPr>
        <p:spPr>
          <a:xfrm>
            <a:off x="0" y="0"/>
            <a:ext cx="9144000" cy="1143000"/>
          </a:xfrm>
        </p:spPr>
        <p:txBody>
          <a:bodyPr>
            <a:normAutofit/>
          </a:bodyPr>
          <a:lstStyle/>
          <a:p>
            <a:pPr eaLnBrk="1" hangingPunct="1"/>
            <a:r>
              <a:rPr lang="en-US" b="1" dirty="0">
                <a:solidFill>
                  <a:srgbClr val="0000FF"/>
                </a:solidFill>
              </a:rPr>
              <a:t>Download Simulation Scripts</a:t>
            </a:r>
          </a:p>
        </p:txBody>
      </p:sp>
      <p:pic>
        <p:nvPicPr>
          <p:cNvPr id="15367" name="Picture 17" descr="Biocomplexit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1">
            <a:extLst>
              <a:ext uri="{FF2B5EF4-FFF2-40B4-BE49-F238E27FC236}">
                <a16:creationId xmlns:a16="http://schemas.microsoft.com/office/drawing/2014/main" id="{6BB9571E-E5E4-DE46-AD2F-307B32D10C42}"/>
              </a:ext>
            </a:extLst>
          </p:cNvPr>
          <p:cNvSpPr>
            <a:spLocks noGrp="1"/>
          </p:cNvSpPr>
          <p:nvPr>
            <p:ph idx="1"/>
          </p:nvPr>
        </p:nvSpPr>
        <p:spPr>
          <a:xfrm>
            <a:off x="437322" y="1143000"/>
            <a:ext cx="8229600" cy="4643194"/>
          </a:xfrm>
        </p:spPr>
        <p:txBody>
          <a:bodyPr>
            <a:normAutofit/>
          </a:bodyPr>
          <a:lstStyle/>
          <a:p>
            <a:pPr marL="0" indent="0">
              <a:buNone/>
            </a:pPr>
            <a:r>
              <a:rPr lang="en-US" sz="2000" dirty="0"/>
              <a:t>Versions of the different projects we will be working during the following modules are available in Google Drive:</a:t>
            </a:r>
          </a:p>
          <a:p>
            <a:pPr marL="0" indent="0">
              <a:buNone/>
            </a:pPr>
            <a:r>
              <a:rPr lang="en-US" sz="2000" dirty="0">
                <a:hlinkClick r:id="rId6"/>
              </a:rPr>
              <a:t>https://drive.google.com/drive/folders/1xzAsdpc7LK3Yhjr-Yx0-KWhHzVUIoT15?usp=sharing</a:t>
            </a:r>
            <a:endParaRPr lang="en-US" sz="2000" dirty="0"/>
          </a:p>
          <a:p>
            <a:pPr marL="0" indent="0">
              <a:buNone/>
            </a:pPr>
            <a:endParaRPr lang="en-US" sz="2000" dirty="0"/>
          </a:p>
        </p:txBody>
      </p:sp>
      <p:cxnSp>
        <p:nvCxnSpPr>
          <p:cNvPr id="15" name="Google Shape;124;g8d4ec31b01_0_29">
            <a:extLst>
              <a:ext uri="{FF2B5EF4-FFF2-40B4-BE49-F238E27FC236}">
                <a16:creationId xmlns:a16="http://schemas.microsoft.com/office/drawing/2014/main" id="{CC6FD6AD-90C7-5E45-87ED-05F288F88963}"/>
              </a:ext>
            </a:extLst>
          </p:cNvPr>
          <p:cNvCxnSpPr>
            <a:cxnSpLocks/>
          </p:cNvCxnSpPr>
          <p:nvPr/>
        </p:nvCxnSpPr>
        <p:spPr>
          <a:xfrm flipV="1">
            <a:off x="3733800" y="3810000"/>
            <a:ext cx="402000" cy="420306"/>
          </a:xfrm>
          <a:prstGeom prst="straightConnector1">
            <a:avLst/>
          </a:prstGeom>
          <a:noFill/>
          <a:ln w="38100" cap="flat" cmpd="sng">
            <a:solidFill>
              <a:srgbClr val="FF0000"/>
            </a:solidFill>
            <a:prstDash val="solid"/>
            <a:round/>
            <a:headEnd type="stealth" w="med" len="med"/>
            <a:tailEnd type="none" w="med" len="med"/>
          </a:ln>
        </p:spPr>
      </p:cxnSp>
      <p:pic>
        <p:nvPicPr>
          <p:cNvPr id="8" name="Picture 7">
            <a:extLst>
              <a:ext uri="{FF2B5EF4-FFF2-40B4-BE49-F238E27FC236}">
                <a16:creationId xmlns:a16="http://schemas.microsoft.com/office/drawing/2014/main" id="{DF0C9F15-F735-4A7E-B7FF-B3EE4CED6BAA}"/>
              </a:ext>
            </a:extLst>
          </p:cNvPr>
          <p:cNvPicPr>
            <a:picLocks noChangeAspect="1"/>
          </p:cNvPicPr>
          <p:nvPr/>
        </p:nvPicPr>
        <p:blipFill>
          <a:blip r:embed="rId7">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2989217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152400" y="1118"/>
            <a:ext cx="8534400" cy="1065682"/>
          </a:xfrm>
        </p:spPr>
        <p:txBody>
          <a:bodyPr>
            <a:normAutofit fontScale="90000"/>
          </a:bodyPr>
          <a:lstStyle/>
          <a:p>
            <a:pPr eaLnBrk="1" hangingPunct="1"/>
            <a:r>
              <a:rPr lang="en-US" b="1" dirty="0">
                <a:solidFill>
                  <a:srgbClr val="0000CC"/>
                </a:solidFill>
              </a:rPr>
              <a:t>Specifying Chemical Field Boundary Conditions in XML</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3" name="Content Placeholder 2">
            <a:extLst>
              <a:ext uri="{FF2B5EF4-FFF2-40B4-BE49-F238E27FC236}">
                <a16:creationId xmlns:a16="http://schemas.microsoft.com/office/drawing/2014/main" id="{AA0B3264-8B02-0E44-97BA-B4F6384F3F03}"/>
              </a:ext>
            </a:extLst>
          </p:cNvPr>
          <p:cNvSpPr>
            <a:spLocks noGrp="1"/>
          </p:cNvSpPr>
          <p:nvPr>
            <p:ph idx="1"/>
          </p:nvPr>
        </p:nvSpPr>
        <p:spPr>
          <a:xfrm>
            <a:off x="402432" y="1066800"/>
            <a:ext cx="8534400" cy="5198981"/>
          </a:xfrm>
        </p:spPr>
        <p:txBody>
          <a:bodyPr>
            <a:normAutofit/>
          </a:bodyPr>
          <a:lstStyle/>
          <a:p>
            <a:pPr marL="0" indent="0">
              <a:buNone/>
            </a:pPr>
            <a:r>
              <a:rPr lang="en-US" sz="1800" dirty="0"/>
              <a:t>Boundary conditions must be specified for each dimension of the simulation domain.</a:t>
            </a:r>
          </a:p>
          <a:p>
            <a:pPr marL="0" indent="0">
              <a:buNone/>
            </a:pPr>
            <a:r>
              <a:rPr lang="en-US" sz="1800" dirty="0"/>
              <a:t>Determine what happens to the chemical at the edge of the simulation. Three options:</a:t>
            </a:r>
          </a:p>
          <a:p>
            <a:pPr marL="400050" lvl="1" indent="0">
              <a:buNone/>
            </a:pPr>
            <a:r>
              <a:rPr lang="en-US" sz="1800" dirty="0"/>
              <a:t>Constant Value: value of the field is always the same at the edge</a:t>
            </a:r>
          </a:p>
          <a:p>
            <a:pPr marL="400050" lvl="1" indent="0">
              <a:buNone/>
            </a:pPr>
            <a:r>
              <a:rPr lang="en-US" sz="1800" dirty="0"/>
              <a:t>Constant Derivative: field is supplied or taken out at the edge at constant rate</a:t>
            </a:r>
          </a:p>
          <a:p>
            <a:pPr marL="400050" lvl="1" indent="0">
              <a:buNone/>
            </a:pPr>
            <a:r>
              <a:rPr lang="en-US" sz="1800" dirty="0"/>
              <a:t>Periodic Boundary conditions: value of the field at one end is connected to the value of the field at the other end.</a:t>
            </a:r>
          </a:p>
        </p:txBody>
      </p:sp>
      <p:sp>
        <p:nvSpPr>
          <p:cNvPr id="4" name="Rectangle 3">
            <a:extLst>
              <a:ext uri="{FF2B5EF4-FFF2-40B4-BE49-F238E27FC236}">
                <a16:creationId xmlns:a16="http://schemas.microsoft.com/office/drawing/2014/main" id="{4283C87E-B239-6D47-A33A-4FF9E31A3E89}"/>
              </a:ext>
            </a:extLst>
          </p:cNvPr>
          <p:cNvSpPr/>
          <p:nvPr/>
        </p:nvSpPr>
        <p:spPr>
          <a:xfrm>
            <a:off x="3229769" y="6538912"/>
            <a:ext cx="5457031" cy="276999"/>
          </a:xfrm>
          <a:prstGeom prst="rect">
            <a:avLst/>
          </a:prstGeom>
        </p:spPr>
        <p:txBody>
          <a:bodyPr wrap="square">
            <a:spAutoFit/>
          </a:bodyPr>
          <a:lstStyle/>
          <a:p>
            <a:r>
              <a:rPr lang="en-US" sz="1200" dirty="0"/>
              <a:t>Christopher Rowley / CC BY-SA (https://</a:t>
            </a:r>
            <a:r>
              <a:rPr lang="en-US" sz="1200" dirty="0" err="1"/>
              <a:t>creativecommons.org</a:t>
            </a:r>
            <a:r>
              <a:rPr lang="en-US" sz="1200" dirty="0"/>
              <a:t>/licenses/by-</a:t>
            </a:r>
            <a:r>
              <a:rPr lang="en-US" sz="1200" dirty="0" err="1"/>
              <a:t>sa</a:t>
            </a:r>
            <a:r>
              <a:rPr lang="en-US" sz="1200" dirty="0"/>
              <a:t>/4.0)</a:t>
            </a:r>
          </a:p>
        </p:txBody>
      </p:sp>
      <p:pic>
        <p:nvPicPr>
          <p:cNvPr id="10" name="Picture 9">
            <a:extLst>
              <a:ext uri="{FF2B5EF4-FFF2-40B4-BE49-F238E27FC236}">
                <a16:creationId xmlns:a16="http://schemas.microsoft.com/office/drawing/2014/main" id="{1D37FC5A-D163-ED4F-82EC-56B73F2219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6726" y="3216846"/>
            <a:ext cx="3325812" cy="3069980"/>
          </a:xfrm>
          <a:prstGeom prst="rect">
            <a:avLst/>
          </a:prstGeom>
        </p:spPr>
      </p:pic>
    </p:spTree>
    <p:extLst>
      <p:ext uri="{BB962C8B-B14F-4D97-AF65-F5344CB8AC3E}">
        <p14:creationId xmlns:p14="http://schemas.microsoft.com/office/powerpoint/2010/main" val="133132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152400" y="1118"/>
            <a:ext cx="8534400" cy="1065682"/>
          </a:xfrm>
        </p:spPr>
        <p:txBody>
          <a:bodyPr>
            <a:normAutofit fontScale="90000"/>
          </a:bodyPr>
          <a:lstStyle/>
          <a:p>
            <a:pPr eaLnBrk="1" hangingPunct="1"/>
            <a:r>
              <a:rPr lang="en-US" b="1" dirty="0">
                <a:solidFill>
                  <a:srgbClr val="0000CC"/>
                </a:solidFill>
              </a:rPr>
              <a:t>Specifying Chemical Field Boundary Conditions in XML</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3" name="Content Placeholder 2">
            <a:extLst>
              <a:ext uri="{FF2B5EF4-FFF2-40B4-BE49-F238E27FC236}">
                <a16:creationId xmlns:a16="http://schemas.microsoft.com/office/drawing/2014/main" id="{AA0B3264-8B02-0E44-97BA-B4F6384F3F03}"/>
              </a:ext>
            </a:extLst>
          </p:cNvPr>
          <p:cNvSpPr>
            <a:spLocks noGrp="1"/>
          </p:cNvSpPr>
          <p:nvPr>
            <p:ph idx="1"/>
          </p:nvPr>
        </p:nvSpPr>
        <p:spPr>
          <a:xfrm>
            <a:off x="402432" y="1066800"/>
            <a:ext cx="8534400" cy="5198981"/>
          </a:xfrm>
        </p:spPr>
        <p:txBody>
          <a:bodyPr>
            <a:normAutofit/>
          </a:bodyPr>
          <a:lstStyle/>
          <a:p>
            <a:pPr marL="0" indent="0">
              <a:buNone/>
            </a:pPr>
            <a:r>
              <a:rPr lang="en-US" sz="1800" dirty="0"/>
              <a:t>Boundary conditions must be specified for each dimension of the simulation domain.</a:t>
            </a:r>
          </a:p>
          <a:p>
            <a:pPr marL="0" indent="0">
              <a:buNone/>
            </a:pPr>
            <a:r>
              <a:rPr lang="en-US" sz="1800" dirty="0"/>
              <a:t>Determine what happens to the chemical at the edge of the simulation. Three options:</a:t>
            </a:r>
          </a:p>
          <a:p>
            <a:pPr marL="400050" lvl="1" indent="0">
              <a:buNone/>
            </a:pPr>
            <a:r>
              <a:rPr lang="en-US" sz="1800" dirty="0"/>
              <a:t>Constant Value: value of the field is always the same at the edge</a:t>
            </a:r>
          </a:p>
          <a:p>
            <a:pPr marL="400050" lvl="1" indent="0">
              <a:buNone/>
            </a:pPr>
            <a:r>
              <a:rPr lang="en-US" sz="1800" dirty="0"/>
              <a:t>Constant Derivative: field is supplied or taken out at the edge at constant rate</a:t>
            </a:r>
          </a:p>
          <a:p>
            <a:pPr marL="400050" lvl="1" indent="0">
              <a:buNone/>
            </a:pPr>
            <a:r>
              <a:rPr lang="en-US" sz="1800" dirty="0"/>
              <a:t>Periodic Boundary conditions: value of the field at one end is connected to the value of the field at the other end.</a:t>
            </a:r>
          </a:p>
        </p:txBody>
      </p:sp>
      <p:pic>
        <p:nvPicPr>
          <p:cNvPr id="8" name="Picture 7">
            <a:extLst>
              <a:ext uri="{FF2B5EF4-FFF2-40B4-BE49-F238E27FC236}">
                <a16:creationId xmlns:a16="http://schemas.microsoft.com/office/drawing/2014/main" id="{D4C83050-36D8-734A-9EF2-C8A888959F0D}"/>
              </a:ext>
            </a:extLst>
          </p:cNvPr>
          <p:cNvPicPr>
            <a:picLocks noChangeAspect="1"/>
          </p:cNvPicPr>
          <p:nvPr/>
        </p:nvPicPr>
        <p:blipFill rotWithShape="1">
          <a:blip r:embed="rId6">
            <a:extLst>
              <a:ext uri="{28A0092B-C50C-407E-A947-70E740481C1C}">
                <a14:useLocalDpi xmlns:a14="http://schemas.microsoft.com/office/drawing/2010/main" val="0"/>
              </a:ext>
            </a:extLst>
          </a:blip>
          <a:srcRect t="24370" r="28571" b="13232"/>
          <a:stretch/>
        </p:blipFill>
        <p:spPr>
          <a:xfrm>
            <a:off x="1219200" y="3048000"/>
            <a:ext cx="6400800" cy="3630083"/>
          </a:xfrm>
          <a:prstGeom prst="rect">
            <a:avLst/>
          </a:prstGeom>
        </p:spPr>
      </p:pic>
    </p:spTree>
    <p:extLst>
      <p:ext uri="{BB962C8B-B14F-4D97-AF65-F5344CB8AC3E}">
        <p14:creationId xmlns:p14="http://schemas.microsoft.com/office/powerpoint/2010/main" val="577496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2A5153-9B7D-FA43-8DAD-11F967E08644}"/>
              </a:ext>
            </a:extLst>
          </p:cNvPr>
          <p:cNvPicPr>
            <a:picLocks noChangeAspect="1"/>
          </p:cNvPicPr>
          <p:nvPr/>
        </p:nvPicPr>
        <p:blipFill rotWithShape="1">
          <a:blip r:embed="rId3">
            <a:extLst>
              <a:ext uri="{28A0092B-C50C-407E-A947-70E740481C1C}">
                <a14:useLocalDpi xmlns:a14="http://schemas.microsoft.com/office/drawing/2010/main" val="0"/>
              </a:ext>
            </a:extLst>
          </a:blip>
          <a:srcRect r="23857"/>
          <a:stretch/>
        </p:blipFill>
        <p:spPr>
          <a:xfrm>
            <a:off x="758108" y="2474075"/>
            <a:ext cx="7792167" cy="4087062"/>
          </a:xfrm>
          <a:prstGeom prst="rect">
            <a:avLst/>
          </a:prstGeom>
        </p:spPr>
      </p:pic>
      <p:sp>
        <p:nvSpPr>
          <p:cNvPr id="15363" name="Rectangle 3"/>
          <p:cNvSpPr>
            <a:spLocks noGrp="1" noChangeArrowheads="1"/>
          </p:cNvSpPr>
          <p:nvPr>
            <p:ph type="title"/>
          </p:nvPr>
        </p:nvSpPr>
        <p:spPr>
          <a:xfrm>
            <a:off x="152400" y="1118"/>
            <a:ext cx="8534400" cy="1065682"/>
          </a:xfrm>
        </p:spPr>
        <p:txBody>
          <a:bodyPr>
            <a:normAutofit fontScale="90000"/>
          </a:bodyPr>
          <a:lstStyle/>
          <a:p>
            <a:pPr eaLnBrk="1" hangingPunct="1"/>
            <a:r>
              <a:rPr lang="en-US" b="1" dirty="0">
                <a:solidFill>
                  <a:srgbClr val="0000CC"/>
                </a:solidFill>
              </a:rPr>
              <a:t>Specifying Chemical Field Boundary conditions in XML</a:t>
            </a:r>
          </a:p>
        </p:txBody>
      </p:sp>
      <p:pic>
        <p:nvPicPr>
          <p:cNvPr id="15367" name="Picture 17" descr="Biocomplexit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6">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3" name="Content Placeholder 2">
            <a:extLst>
              <a:ext uri="{FF2B5EF4-FFF2-40B4-BE49-F238E27FC236}">
                <a16:creationId xmlns:a16="http://schemas.microsoft.com/office/drawing/2014/main" id="{AA0B3264-8B02-0E44-97BA-B4F6384F3F03}"/>
              </a:ext>
            </a:extLst>
          </p:cNvPr>
          <p:cNvSpPr>
            <a:spLocks noGrp="1"/>
          </p:cNvSpPr>
          <p:nvPr>
            <p:ph idx="1"/>
          </p:nvPr>
        </p:nvSpPr>
        <p:spPr>
          <a:xfrm>
            <a:off x="402432" y="1371600"/>
            <a:ext cx="8534400" cy="4894181"/>
          </a:xfrm>
        </p:spPr>
        <p:txBody>
          <a:bodyPr>
            <a:normAutofit/>
          </a:bodyPr>
          <a:lstStyle/>
          <a:p>
            <a:pPr marL="0" indent="0">
              <a:buNone/>
            </a:pPr>
            <a:r>
              <a:rPr lang="en-US" sz="2000" dirty="0"/>
              <a:t>We will use </a:t>
            </a:r>
            <a:r>
              <a:rPr lang="en-US" sz="2000" b="1" dirty="0"/>
              <a:t>periodic </a:t>
            </a:r>
            <a:r>
              <a:rPr lang="en-US" sz="2000" dirty="0"/>
              <a:t>boundary conditions in the </a:t>
            </a:r>
            <a:r>
              <a:rPr lang="en-US" sz="2000" b="1" dirty="0"/>
              <a:t>x</a:t>
            </a:r>
            <a:r>
              <a:rPr lang="en-US" sz="2000" dirty="0"/>
              <a:t> and </a:t>
            </a:r>
            <a:r>
              <a:rPr lang="en-US" sz="2000" b="1" dirty="0"/>
              <a:t>y</a:t>
            </a:r>
            <a:r>
              <a:rPr lang="en-US" sz="2000" dirty="0"/>
              <a:t> dimensions and </a:t>
            </a:r>
            <a:r>
              <a:rPr lang="en-US" sz="2000" b="1" dirty="0"/>
              <a:t>constant derivative</a:t>
            </a:r>
            <a:r>
              <a:rPr lang="en-US" sz="2000" dirty="0"/>
              <a:t> set to </a:t>
            </a:r>
            <a:r>
              <a:rPr lang="en-US" sz="2000" b="1" dirty="0"/>
              <a:t>0 </a:t>
            </a:r>
            <a:r>
              <a:rPr lang="en-US" sz="2000" dirty="0"/>
              <a:t>(also known as no flux, because field doesn’t cross the edge) in the </a:t>
            </a:r>
            <a:r>
              <a:rPr lang="en-US" sz="2000" b="1" dirty="0"/>
              <a:t>z</a:t>
            </a:r>
            <a:r>
              <a:rPr lang="en-US" sz="2000" dirty="0"/>
              <a:t> dimension.</a:t>
            </a:r>
          </a:p>
        </p:txBody>
      </p:sp>
    </p:spTree>
    <p:extLst>
      <p:ext uri="{BB962C8B-B14F-4D97-AF65-F5344CB8AC3E}">
        <p14:creationId xmlns:p14="http://schemas.microsoft.com/office/powerpoint/2010/main" val="3405800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152400" y="1118"/>
            <a:ext cx="8534400" cy="1675282"/>
          </a:xfrm>
        </p:spPr>
        <p:txBody>
          <a:bodyPr>
            <a:normAutofit fontScale="90000"/>
          </a:bodyPr>
          <a:lstStyle/>
          <a:p>
            <a:pPr eaLnBrk="1" hangingPunct="1"/>
            <a:r>
              <a:rPr lang="en-US" b="1" dirty="0">
                <a:solidFill>
                  <a:srgbClr val="0000CC"/>
                </a:solidFill>
              </a:rPr>
              <a:t>Specifying Diffusion Parameter in Python </a:t>
            </a:r>
            <a:r>
              <a:rPr lang="en-US" b="1" dirty="0" err="1">
                <a:solidFill>
                  <a:srgbClr val="0000CC"/>
                </a:solidFill>
              </a:rPr>
              <a:t>Steppables</a:t>
            </a:r>
            <a:r>
              <a:rPr lang="en-US" b="1" dirty="0">
                <a:solidFill>
                  <a:srgbClr val="0000CC"/>
                </a:solidFill>
              </a:rPr>
              <a:t> – Diffusion Coefficient</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3" name="Content Placeholder 2">
            <a:extLst>
              <a:ext uri="{FF2B5EF4-FFF2-40B4-BE49-F238E27FC236}">
                <a16:creationId xmlns:a16="http://schemas.microsoft.com/office/drawing/2014/main" id="{AA0B3264-8B02-0E44-97BA-B4F6384F3F03}"/>
              </a:ext>
            </a:extLst>
          </p:cNvPr>
          <p:cNvSpPr>
            <a:spLocks noGrp="1"/>
          </p:cNvSpPr>
          <p:nvPr>
            <p:ph idx="1"/>
          </p:nvPr>
        </p:nvSpPr>
        <p:spPr>
          <a:xfrm>
            <a:off x="402432" y="1752600"/>
            <a:ext cx="8534400" cy="4513181"/>
          </a:xfrm>
        </p:spPr>
        <p:txBody>
          <a:bodyPr>
            <a:normAutofit/>
          </a:bodyPr>
          <a:lstStyle/>
          <a:p>
            <a:pPr marL="0" indent="0">
              <a:buNone/>
            </a:pPr>
            <a:r>
              <a:rPr lang="en-US" sz="2000" dirty="0"/>
              <a:t>Diffusion parameters (Diffusion coefficient and decay constant) can be specified from Python. </a:t>
            </a:r>
          </a:p>
          <a:p>
            <a:pPr marL="400050" lvl="1" indent="0">
              <a:buNone/>
            </a:pPr>
            <a:r>
              <a:rPr lang="en-US" sz="2000" dirty="0"/>
              <a:t>First we declared the virus diffusion coefficient as a global parameter of the simulation before the </a:t>
            </a:r>
            <a:r>
              <a:rPr lang="en-US" sz="2000" dirty="0" err="1"/>
              <a:t>Steppable</a:t>
            </a:r>
            <a:r>
              <a:rPr lang="en-US" sz="2000" dirty="0"/>
              <a:t> Class. The decay constant is given by the ODE parameter of the decay of the virus.</a:t>
            </a:r>
          </a:p>
        </p:txBody>
      </p:sp>
      <p:pic>
        <p:nvPicPr>
          <p:cNvPr id="4" name="Picture 3">
            <a:extLst>
              <a:ext uri="{FF2B5EF4-FFF2-40B4-BE49-F238E27FC236}">
                <a16:creationId xmlns:a16="http://schemas.microsoft.com/office/drawing/2014/main" id="{FBF7CF7F-BE69-3146-9BB1-BD1FB4B415BB}"/>
              </a:ext>
            </a:extLst>
          </p:cNvPr>
          <p:cNvPicPr>
            <a:picLocks noChangeAspect="1"/>
          </p:cNvPicPr>
          <p:nvPr/>
        </p:nvPicPr>
        <p:blipFill rotWithShape="1">
          <a:blip r:embed="rId6">
            <a:extLst>
              <a:ext uri="{28A0092B-C50C-407E-A947-70E740481C1C}">
                <a14:useLocalDpi xmlns:a14="http://schemas.microsoft.com/office/drawing/2010/main" val="0"/>
              </a:ext>
            </a:extLst>
          </a:blip>
          <a:srcRect l="20606" t="14058" r="24748" b="36702"/>
          <a:stretch/>
        </p:blipFill>
        <p:spPr>
          <a:xfrm>
            <a:off x="1738710" y="3505200"/>
            <a:ext cx="5666579" cy="3213081"/>
          </a:xfrm>
          <a:prstGeom prst="rect">
            <a:avLst/>
          </a:prstGeom>
        </p:spPr>
      </p:pic>
    </p:spTree>
    <p:extLst>
      <p:ext uri="{BB962C8B-B14F-4D97-AF65-F5344CB8AC3E}">
        <p14:creationId xmlns:p14="http://schemas.microsoft.com/office/powerpoint/2010/main" val="1374522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0" y="-2689"/>
            <a:ext cx="8839200" cy="1675282"/>
          </a:xfrm>
        </p:spPr>
        <p:txBody>
          <a:bodyPr>
            <a:normAutofit fontScale="90000"/>
          </a:bodyPr>
          <a:lstStyle/>
          <a:p>
            <a:pPr eaLnBrk="1" hangingPunct="1"/>
            <a:r>
              <a:rPr lang="en-US" b="1" dirty="0">
                <a:solidFill>
                  <a:srgbClr val="0000CC"/>
                </a:solidFill>
              </a:rPr>
              <a:t>Specifying Diffusion Parameter in Python </a:t>
            </a:r>
            <a:r>
              <a:rPr lang="en-US" b="1" dirty="0" err="1">
                <a:solidFill>
                  <a:srgbClr val="0000CC"/>
                </a:solidFill>
              </a:rPr>
              <a:t>Steppables</a:t>
            </a:r>
            <a:r>
              <a:rPr lang="en-US" b="1" dirty="0">
                <a:solidFill>
                  <a:srgbClr val="0000CC"/>
                </a:solidFill>
              </a:rPr>
              <a:t> – Passing values from Python to XML</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3" name="Content Placeholder 2">
            <a:extLst>
              <a:ext uri="{FF2B5EF4-FFF2-40B4-BE49-F238E27FC236}">
                <a16:creationId xmlns:a16="http://schemas.microsoft.com/office/drawing/2014/main" id="{AA0B3264-8B02-0E44-97BA-B4F6384F3F03}"/>
              </a:ext>
            </a:extLst>
          </p:cNvPr>
          <p:cNvSpPr>
            <a:spLocks noGrp="1"/>
          </p:cNvSpPr>
          <p:nvPr>
            <p:ph idx="1"/>
          </p:nvPr>
        </p:nvSpPr>
        <p:spPr>
          <a:xfrm>
            <a:off x="325989" y="1981199"/>
            <a:ext cx="8534400" cy="4238625"/>
          </a:xfrm>
        </p:spPr>
        <p:txBody>
          <a:bodyPr>
            <a:normAutofit/>
          </a:bodyPr>
          <a:lstStyle/>
          <a:p>
            <a:pPr marL="0" indent="0">
              <a:buNone/>
            </a:pPr>
            <a:r>
              <a:rPr lang="en-US" sz="2000" dirty="0"/>
              <a:t>We can steer the XML parameters using the reference to the id we included in the xml file </a:t>
            </a:r>
          </a:p>
          <a:p>
            <a:pPr marL="0" indent="0">
              <a:buNone/>
            </a:pPr>
            <a:endParaRPr lang="en-US" sz="2000" dirty="0"/>
          </a:p>
          <a:p>
            <a:pPr marL="0" indent="0">
              <a:buNone/>
            </a:pPr>
            <a:endParaRPr lang="en-US" sz="2000" dirty="0"/>
          </a:p>
          <a:p>
            <a:pPr marL="0" indent="0">
              <a:buNone/>
            </a:pPr>
            <a:r>
              <a:rPr lang="en-US" sz="2000" dirty="0"/>
              <a:t>Using the function: </a:t>
            </a:r>
            <a:r>
              <a:rPr lang="en-US" sz="2000" b="1" dirty="0" err="1"/>
              <a:t>self.get_xml_element</a:t>
            </a:r>
            <a:r>
              <a:rPr lang="en-US" sz="2000" b="1" dirty="0"/>
              <a:t>(‘id').</a:t>
            </a:r>
            <a:r>
              <a:rPr lang="en-US" sz="2000" b="1" dirty="0" err="1"/>
              <a:t>cdata</a:t>
            </a:r>
            <a:r>
              <a:rPr lang="en-US" sz="2000" dirty="0"/>
              <a:t> </a:t>
            </a:r>
          </a:p>
          <a:p>
            <a:pPr marL="400050" lvl="1" indent="0">
              <a:buNone/>
            </a:pPr>
            <a:r>
              <a:rPr lang="en-US" sz="2000" dirty="0"/>
              <a:t>This function is not currently available in the pulldown menus but it is explained in the documentation to CC3D</a:t>
            </a:r>
          </a:p>
          <a:p>
            <a:pPr marL="400050" lvl="1" indent="0">
              <a:buNone/>
            </a:pPr>
            <a:endParaRPr lang="en-US" sz="2000" b="1" dirty="0"/>
          </a:p>
          <a:p>
            <a:pPr marL="0" indent="0">
              <a:buNone/>
            </a:pPr>
            <a:r>
              <a:rPr lang="en-US" sz="2000" dirty="0">
                <a:hlinkClick r:id="rId6"/>
              </a:rPr>
              <a:t>https://pythonscriptingmanual.readthedocs.io/en/4.1.1/steering_changing_cc3dml_parameters_on-the-fly.html?highlight=get_xml_element</a:t>
            </a:r>
            <a:endParaRPr lang="en-US" sz="2000" dirty="0"/>
          </a:p>
        </p:txBody>
      </p:sp>
      <p:pic>
        <p:nvPicPr>
          <p:cNvPr id="9" name="Picture 8">
            <a:extLst>
              <a:ext uri="{FF2B5EF4-FFF2-40B4-BE49-F238E27FC236}">
                <a16:creationId xmlns:a16="http://schemas.microsoft.com/office/drawing/2014/main" id="{29636947-204B-5840-BEDE-CAF07C868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700" y="2667000"/>
            <a:ext cx="7340600" cy="495300"/>
          </a:xfrm>
          <a:prstGeom prst="rect">
            <a:avLst/>
          </a:prstGeom>
        </p:spPr>
      </p:pic>
    </p:spTree>
    <p:extLst>
      <p:ext uri="{BB962C8B-B14F-4D97-AF65-F5344CB8AC3E}">
        <p14:creationId xmlns:p14="http://schemas.microsoft.com/office/powerpoint/2010/main" val="3343831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0" y="-2689"/>
            <a:ext cx="8839200" cy="1675282"/>
          </a:xfrm>
        </p:spPr>
        <p:txBody>
          <a:bodyPr>
            <a:normAutofit fontScale="90000"/>
          </a:bodyPr>
          <a:lstStyle/>
          <a:p>
            <a:pPr eaLnBrk="1" hangingPunct="1"/>
            <a:r>
              <a:rPr lang="en-US" b="1" dirty="0">
                <a:solidFill>
                  <a:srgbClr val="0000CC"/>
                </a:solidFill>
              </a:rPr>
              <a:t>Specifying Diffusion Parameter in Python </a:t>
            </a:r>
            <a:r>
              <a:rPr lang="en-US" b="1" dirty="0" err="1">
                <a:solidFill>
                  <a:srgbClr val="0000CC"/>
                </a:solidFill>
              </a:rPr>
              <a:t>Steppables</a:t>
            </a:r>
            <a:r>
              <a:rPr lang="en-US" b="1" dirty="0">
                <a:solidFill>
                  <a:srgbClr val="0000CC"/>
                </a:solidFill>
              </a:rPr>
              <a:t> – Passing values from Python to XML</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3" name="Content Placeholder 2">
            <a:extLst>
              <a:ext uri="{FF2B5EF4-FFF2-40B4-BE49-F238E27FC236}">
                <a16:creationId xmlns:a16="http://schemas.microsoft.com/office/drawing/2014/main" id="{AA0B3264-8B02-0E44-97BA-B4F6384F3F03}"/>
              </a:ext>
            </a:extLst>
          </p:cNvPr>
          <p:cNvSpPr>
            <a:spLocks noGrp="1"/>
          </p:cNvSpPr>
          <p:nvPr>
            <p:ph idx="1"/>
          </p:nvPr>
        </p:nvSpPr>
        <p:spPr>
          <a:xfrm>
            <a:off x="325989" y="1562505"/>
            <a:ext cx="8534400" cy="4657320"/>
          </a:xfrm>
        </p:spPr>
        <p:txBody>
          <a:bodyPr>
            <a:normAutofit/>
          </a:bodyPr>
          <a:lstStyle/>
          <a:p>
            <a:pPr marL="0" indent="0">
              <a:buNone/>
            </a:pPr>
            <a:endParaRPr lang="en-US" sz="2000" dirty="0"/>
          </a:p>
          <a:p>
            <a:pPr marL="0" indent="0">
              <a:buNone/>
            </a:pPr>
            <a:r>
              <a:rPr lang="en-US" sz="2000" dirty="0"/>
              <a:t>In the </a:t>
            </a:r>
            <a:r>
              <a:rPr lang="en-US" sz="2000" b="1" dirty="0"/>
              <a:t>start</a:t>
            </a:r>
            <a:r>
              <a:rPr lang="en-US" sz="2000" dirty="0"/>
              <a:t> function, use function: </a:t>
            </a:r>
            <a:r>
              <a:rPr lang="en-US" sz="2000" b="1" dirty="0" err="1"/>
              <a:t>self.get_xml_element</a:t>
            </a:r>
            <a:r>
              <a:rPr lang="en-US" sz="2000" b="1" dirty="0"/>
              <a:t>(‘id').</a:t>
            </a:r>
            <a:r>
              <a:rPr lang="en-US" sz="2000" b="1" dirty="0" err="1"/>
              <a:t>cdata</a:t>
            </a:r>
            <a:r>
              <a:rPr lang="en-US" sz="2000" dirty="0"/>
              <a:t> </a:t>
            </a:r>
          </a:p>
          <a:p>
            <a:pPr marL="400050" lvl="1" indent="0">
              <a:buNone/>
            </a:pPr>
            <a:r>
              <a:rPr lang="en-US" sz="2000" dirty="0"/>
              <a:t>Set </a:t>
            </a:r>
            <a:r>
              <a:rPr lang="en-US" sz="2000" b="1" dirty="0" err="1"/>
              <a:t>self.get_xml_element</a:t>
            </a:r>
            <a:r>
              <a:rPr lang="en-US" sz="2000" b="1" dirty="0"/>
              <a:t>(‘</a:t>
            </a:r>
            <a:r>
              <a:rPr lang="en-US" sz="2000" b="1" dirty="0" err="1"/>
              <a:t>virus_dc</a:t>
            </a:r>
            <a:r>
              <a:rPr lang="en-US" sz="2000" b="1" dirty="0"/>
              <a:t>').</a:t>
            </a:r>
            <a:r>
              <a:rPr lang="en-US" sz="2000" b="1" dirty="0" err="1"/>
              <a:t>cdata</a:t>
            </a:r>
            <a:r>
              <a:rPr lang="en-US" sz="2000" b="1" dirty="0"/>
              <a:t> = </a:t>
            </a:r>
            <a:r>
              <a:rPr lang="en-US" sz="2000" b="1" dirty="0" err="1"/>
              <a:t>virus_dc</a:t>
            </a:r>
            <a:endParaRPr lang="en-US" sz="2000" b="1" dirty="0"/>
          </a:p>
          <a:p>
            <a:pPr marL="400050" lvl="1" indent="0">
              <a:buNone/>
            </a:pPr>
            <a:r>
              <a:rPr lang="en-US" sz="2000" dirty="0"/>
              <a:t>Set </a:t>
            </a:r>
            <a:r>
              <a:rPr lang="en-US" sz="2000" b="1" dirty="0" err="1"/>
              <a:t>self.get_xml_element</a:t>
            </a:r>
            <a:r>
              <a:rPr lang="en-US" sz="2000" b="1" dirty="0"/>
              <a:t>(‘</a:t>
            </a:r>
            <a:r>
              <a:rPr lang="en-US" sz="2000" b="1" dirty="0" err="1"/>
              <a:t>virus_decay</a:t>
            </a:r>
            <a:r>
              <a:rPr lang="en-US" sz="2000" b="1" dirty="0"/>
              <a:t>').</a:t>
            </a:r>
            <a:r>
              <a:rPr lang="en-US" sz="2000" b="1" dirty="0" err="1"/>
              <a:t>cdata</a:t>
            </a:r>
            <a:r>
              <a:rPr lang="en-US" sz="2000" b="1" dirty="0"/>
              <a:t>  = </a:t>
            </a:r>
            <a:r>
              <a:rPr lang="en-US" sz="2000" b="1" dirty="0" err="1"/>
              <a:t>self.sbml.ODEModel</a:t>
            </a:r>
            <a:r>
              <a:rPr lang="en-US" sz="2000" b="1" dirty="0"/>
              <a:t>[‘c’] * </a:t>
            </a:r>
            <a:r>
              <a:rPr lang="en-US" sz="2000" b="1" dirty="0" err="1"/>
              <a:t>self.scale_by_time</a:t>
            </a:r>
            <a:endParaRPr lang="en-US" sz="2000" b="1" dirty="0"/>
          </a:p>
        </p:txBody>
      </p:sp>
      <p:pic>
        <p:nvPicPr>
          <p:cNvPr id="5" name="Picture 4">
            <a:extLst>
              <a:ext uri="{FF2B5EF4-FFF2-40B4-BE49-F238E27FC236}">
                <a16:creationId xmlns:a16="http://schemas.microsoft.com/office/drawing/2014/main" id="{5E0D7041-03D8-B640-969C-F1EB33275D25}"/>
              </a:ext>
            </a:extLst>
          </p:cNvPr>
          <p:cNvPicPr>
            <a:picLocks noChangeAspect="1"/>
          </p:cNvPicPr>
          <p:nvPr/>
        </p:nvPicPr>
        <p:blipFill rotWithShape="1">
          <a:blip r:embed="rId6">
            <a:extLst>
              <a:ext uri="{28A0092B-C50C-407E-A947-70E740481C1C}">
                <a14:useLocalDpi xmlns:a14="http://schemas.microsoft.com/office/drawing/2010/main" val="0"/>
              </a:ext>
            </a:extLst>
          </a:blip>
          <a:srcRect l="20772" t="68846" b="20159"/>
          <a:stretch/>
        </p:blipFill>
        <p:spPr>
          <a:xfrm>
            <a:off x="514005" y="3657600"/>
            <a:ext cx="8036270" cy="1025641"/>
          </a:xfrm>
          <a:prstGeom prst="rect">
            <a:avLst/>
          </a:prstGeom>
        </p:spPr>
      </p:pic>
    </p:spTree>
    <p:extLst>
      <p:ext uri="{BB962C8B-B14F-4D97-AF65-F5344CB8AC3E}">
        <p14:creationId xmlns:p14="http://schemas.microsoft.com/office/powerpoint/2010/main" val="2780423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152400" y="1118"/>
            <a:ext cx="8534400" cy="1065682"/>
          </a:xfrm>
        </p:spPr>
        <p:txBody>
          <a:bodyPr>
            <a:normAutofit fontScale="90000"/>
          </a:bodyPr>
          <a:lstStyle/>
          <a:p>
            <a:pPr eaLnBrk="1" hangingPunct="1"/>
            <a:r>
              <a:rPr lang="en-US" b="1" dirty="0">
                <a:solidFill>
                  <a:srgbClr val="0000CC"/>
                </a:solidFill>
              </a:rPr>
              <a:t>Chemical Field Secretion by Cells in Python </a:t>
            </a:r>
            <a:r>
              <a:rPr lang="en-US" b="1" dirty="0" err="1">
                <a:solidFill>
                  <a:srgbClr val="0000CC"/>
                </a:solidFill>
              </a:rPr>
              <a:t>Steppable</a:t>
            </a:r>
            <a:endParaRPr lang="en-US" b="1" dirty="0">
              <a:solidFill>
                <a:srgbClr val="0000CC"/>
              </a:solidFill>
            </a:endParaRP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A0B3264-8B02-0E44-97BA-B4F6384F3F03}"/>
                  </a:ext>
                </a:extLst>
              </p:cNvPr>
              <p:cNvSpPr>
                <a:spLocks noGrp="1"/>
              </p:cNvSpPr>
              <p:nvPr>
                <p:ph idx="1"/>
              </p:nvPr>
            </p:nvSpPr>
            <p:spPr>
              <a:xfrm>
                <a:off x="402432" y="1371600"/>
                <a:ext cx="8534400" cy="4894181"/>
              </a:xfrm>
            </p:spPr>
            <p:txBody>
              <a:bodyPr>
                <a:normAutofit/>
              </a:bodyPr>
              <a:lstStyle/>
              <a:p>
                <a:pPr marL="0" indent="0">
                  <a:buNone/>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m:t>
                          </m:r>
                          <m:r>
                            <a:rPr lang="en-US" sz="1800" i="1">
                              <a:latin typeface="Cambria Math" panose="02040503050406030204" pitchFamily="18" charset="0"/>
                            </a:rPr>
                            <m:t>𝐶</m:t>
                          </m:r>
                          <m:r>
                            <a:rPr lang="en-US" sz="1800" i="1">
                              <a:latin typeface="Cambria Math" panose="02040503050406030204" pitchFamily="18" charset="0"/>
                            </a:rPr>
                            <m:t>(</m:t>
                          </m:r>
                          <m:r>
                            <a:rPr lang="en-US" sz="1800" i="1">
                              <a:latin typeface="Cambria Math" panose="02040503050406030204" pitchFamily="18" charset="0"/>
                            </a:rPr>
                            <m:t>𝑥</m:t>
                          </m:r>
                          <m:r>
                            <a:rPr lang="en-US" sz="1800" i="1">
                              <a:latin typeface="Cambria Math" panose="02040503050406030204" pitchFamily="18" charset="0"/>
                            </a:rPr>
                            <m:t>,</m:t>
                          </m:r>
                          <m:r>
                            <a:rPr lang="en-US" sz="1800" i="1">
                              <a:latin typeface="Cambria Math" panose="02040503050406030204" pitchFamily="18" charset="0"/>
                            </a:rPr>
                            <m:t>𝑡</m:t>
                          </m:r>
                          <m:r>
                            <a:rPr lang="en-US" sz="1800" i="1">
                              <a:latin typeface="Cambria Math" panose="02040503050406030204" pitchFamily="18" charset="0"/>
                            </a:rPr>
                            <m:t>)</m:t>
                          </m:r>
                        </m:num>
                        <m:den>
                          <m:r>
                            <a:rPr lang="en-US" sz="1800" i="1">
                              <a:latin typeface="Cambria Math" panose="02040503050406030204" pitchFamily="18" charset="0"/>
                            </a:rPr>
                            <m:t>𝜕</m:t>
                          </m:r>
                          <m:r>
                            <a:rPr lang="en-US" sz="1800" i="1">
                              <a:latin typeface="Cambria Math" panose="02040503050406030204" pitchFamily="18" charset="0"/>
                            </a:rPr>
                            <m:t>𝑡</m:t>
                          </m:r>
                        </m:den>
                      </m:f>
                      <m:r>
                        <a:rPr lang="en-US" sz="1800" i="1">
                          <a:latin typeface="Cambria Math" panose="02040503050406030204" pitchFamily="18" charset="0"/>
                        </a:rPr>
                        <m:t>=</m:t>
                      </m:r>
                      <m:r>
                        <a:rPr lang="en-US" sz="1800" i="1">
                          <a:highlight>
                            <a:srgbClr val="00FF00"/>
                          </a:highlight>
                          <a:latin typeface="Cambria Math" panose="02040503050406030204" pitchFamily="18" charset="0"/>
                        </a:rPr>
                        <m:t>𝐷</m:t>
                      </m:r>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m:t>
                              </m:r>
                            </m:e>
                            <m:sup>
                              <m:r>
                                <a:rPr lang="en-US" sz="1800" i="1">
                                  <a:latin typeface="Cambria Math" panose="02040503050406030204" pitchFamily="18" charset="0"/>
                                </a:rPr>
                                <m:t>2</m:t>
                              </m:r>
                            </m:sup>
                          </m:sSup>
                          <m:r>
                            <a:rPr lang="en-US" sz="1800" i="1">
                              <a:latin typeface="Cambria Math" panose="02040503050406030204" pitchFamily="18" charset="0"/>
                            </a:rPr>
                            <m:t>𝐶</m:t>
                          </m:r>
                        </m:num>
                        <m:den>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den>
                      </m:f>
                      <m:r>
                        <a:rPr lang="en-US" sz="1800" i="1">
                          <a:latin typeface="Cambria Math" panose="02040503050406030204" pitchFamily="18" charset="0"/>
                        </a:rPr>
                        <m:t>−</m:t>
                      </m:r>
                      <m:r>
                        <a:rPr lang="en-US" sz="1800" i="1">
                          <a:highlight>
                            <a:srgbClr val="FFFF00"/>
                          </a:highlight>
                          <a:latin typeface="Cambria Math" panose="02040503050406030204" pitchFamily="18" charset="0"/>
                        </a:rPr>
                        <m:t>𝑑</m:t>
                      </m:r>
                      <m:r>
                        <a:rPr lang="en-US" sz="1800" i="1">
                          <a:latin typeface="Cambria Math" panose="02040503050406030204" pitchFamily="18" charset="0"/>
                        </a:rPr>
                        <m:t>𝐶</m:t>
                      </m:r>
                      <m:r>
                        <a:rPr lang="en-US" sz="1800" i="1">
                          <a:latin typeface="Cambria Math" panose="02040503050406030204" pitchFamily="18" charset="0"/>
                        </a:rPr>
                        <m:t>−</m:t>
                      </m:r>
                      <m:r>
                        <a:rPr lang="en-US" sz="1800" i="1">
                          <a:latin typeface="Cambria Math" panose="02040503050406030204" pitchFamily="18" charset="0"/>
                        </a:rPr>
                        <m:t>𝑈</m:t>
                      </m:r>
                      <m:d>
                        <m:dPr>
                          <m:ctrlPr>
                            <a:rPr lang="en-US" sz="1800" i="1">
                              <a:latin typeface="Cambria Math" panose="02040503050406030204" pitchFamily="18" charset="0"/>
                            </a:rPr>
                          </m:ctrlPr>
                        </m:dPr>
                        <m:e>
                          <m:r>
                            <a:rPr lang="en-US" sz="1800" i="1">
                              <a:latin typeface="Cambria Math" panose="02040503050406030204" pitchFamily="18" charset="0"/>
                            </a:rPr>
                            <m:t>𝑥</m:t>
                          </m:r>
                        </m:e>
                      </m:d>
                      <m:r>
                        <a:rPr lang="en-US" sz="1800" i="1">
                          <a:latin typeface="Cambria Math" panose="02040503050406030204" pitchFamily="18" charset="0"/>
                        </a:rPr>
                        <m:t>+</m:t>
                      </m:r>
                      <m:r>
                        <a:rPr lang="en-US" sz="1800" i="1">
                          <a:latin typeface="Cambria Math" panose="02040503050406030204" pitchFamily="18" charset="0"/>
                        </a:rPr>
                        <m:t>𝑆</m:t>
                      </m:r>
                      <m:r>
                        <a:rPr lang="en-US" sz="1800" i="1">
                          <a:latin typeface="Cambria Math" panose="02040503050406030204" pitchFamily="18" charset="0"/>
                        </a:rPr>
                        <m:t>(</m:t>
                      </m:r>
                      <m:r>
                        <a:rPr lang="en-US" sz="1800" i="1">
                          <a:latin typeface="Cambria Math" panose="02040503050406030204" pitchFamily="18" charset="0"/>
                        </a:rPr>
                        <m:t>𝑥</m:t>
                      </m:r>
                      <m:r>
                        <a:rPr lang="en-US" sz="1800" i="1">
                          <a:latin typeface="Cambria Math" panose="02040503050406030204" pitchFamily="18" charset="0"/>
                        </a:rPr>
                        <m:t>)</m:t>
                      </m:r>
                    </m:oMath>
                  </m:oMathPara>
                </a14:m>
                <a:endParaRPr lang="en-US" sz="1800" dirty="0"/>
              </a:p>
              <a:p>
                <a:pPr marL="0" indent="0">
                  <a:buNone/>
                </a:pPr>
                <a:r>
                  <a:rPr lang="en-US" sz="1800" dirty="0"/>
                  <a:t>We have specified the diffusion parameters of the</a:t>
                </a:r>
                <a:r>
                  <a:rPr lang="en-US" sz="1800" b="1" dirty="0"/>
                  <a:t> Virus </a:t>
                </a:r>
                <a:r>
                  <a:rPr lang="en-US" sz="1800" dirty="0"/>
                  <a:t>field</a:t>
                </a:r>
              </a:p>
              <a:p>
                <a:pPr marL="0" indent="0">
                  <a:buNone/>
                </a:pPr>
                <a:r>
                  <a:rPr lang="en-US" sz="1800" dirty="0"/>
                  <a:t>	</a:t>
                </a:r>
                <a:r>
                  <a:rPr lang="en-US" sz="1800" dirty="0">
                    <a:highlight>
                      <a:srgbClr val="00FF00"/>
                    </a:highlight>
                  </a:rPr>
                  <a:t>Diffusion Coefficient</a:t>
                </a:r>
              </a:p>
              <a:p>
                <a:pPr marL="0" indent="0">
                  <a:buNone/>
                </a:pPr>
                <a:r>
                  <a:rPr lang="en-US" sz="1800" dirty="0"/>
                  <a:t>	</a:t>
                </a:r>
                <a:r>
                  <a:rPr lang="en-US" sz="1800" dirty="0">
                    <a:highlight>
                      <a:srgbClr val="FFFF00"/>
                    </a:highlight>
                  </a:rPr>
                  <a:t>Decay Constant</a:t>
                </a:r>
              </a:p>
              <a:p>
                <a:pPr marL="0" indent="0">
                  <a:buNone/>
                </a:pPr>
                <a:endParaRPr lang="en-US" sz="1800" dirty="0"/>
              </a:p>
              <a:p>
                <a:pPr marL="0" indent="0">
                  <a:buNone/>
                </a:pPr>
                <a:r>
                  <a:rPr lang="en-US" sz="1800" dirty="0"/>
                  <a:t>We need our Virus Releasing cells to actually</a:t>
                </a:r>
                <a:r>
                  <a:rPr lang="en-US" sz="1800" dirty="0">
                    <a:highlight>
                      <a:srgbClr val="FF00FF"/>
                    </a:highlight>
                  </a:rPr>
                  <a:t> secrete </a:t>
                </a:r>
                <a:r>
                  <a:rPr lang="en-US" sz="1800" dirty="0"/>
                  <a:t>Virus</a:t>
                </a:r>
                <a:r>
                  <a:rPr lang="en-US" sz="1800" b="1" dirty="0"/>
                  <a:t> </a:t>
                </a:r>
                <a:r>
                  <a:rPr lang="en-US" sz="1800" dirty="0"/>
                  <a:t>to the extracellular domain.</a:t>
                </a:r>
              </a:p>
              <a:p>
                <a:pPr marL="0" indent="0">
                  <a:buNone/>
                </a:pPr>
                <a:endParaRPr lang="en-US" sz="1800" dirty="0"/>
              </a:p>
            </p:txBody>
          </p:sp>
        </mc:Choice>
        <mc:Fallback>
          <p:sp>
            <p:nvSpPr>
              <p:cNvPr id="3" name="Content Placeholder 2">
                <a:extLst>
                  <a:ext uri="{FF2B5EF4-FFF2-40B4-BE49-F238E27FC236}">
                    <a16:creationId xmlns:a16="http://schemas.microsoft.com/office/drawing/2014/main" id="{AA0B3264-8B02-0E44-97BA-B4F6384F3F03}"/>
                  </a:ext>
                </a:extLst>
              </p:cNvPr>
              <p:cNvSpPr>
                <a:spLocks noGrp="1" noRot="1" noChangeAspect="1" noMove="1" noResize="1" noEditPoints="1" noAdjustHandles="1" noChangeArrowheads="1" noChangeShapeType="1" noTextEdit="1"/>
              </p:cNvSpPr>
              <p:nvPr>
                <p:ph idx="1"/>
              </p:nvPr>
            </p:nvSpPr>
            <p:spPr>
              <a:xfrm>
                <a:off x="402432" y="1371600"/>
                <a:ext cx="8534400" cy="4894181"/>
              </a:xfrm>
              <a:blipFill>
                <a:blip r:embed="rId6"/>
                <a:stretch>
                  <a:fillRect l="-594"/>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612D40A8-974D-5941-B55C-1856024677CD}"/>
              </a:ext>
            </a:extLst>
          </p:cNvPr>
          <p:cNvSpPr/>
          <p:nvPr/>
        </p:nvSpPr>
        <p:spPr>
          <a:xfrm>
            <a:off x="6019800" y="1600200"/>
            <a:ext cx="533400" cy="304800"/>
          </a:xfrm>
          <a:prstGeom prst="rect">
            <a:avLst/>
          </a:prstGeom>
          <a:solidFill>
            <a:srgbClr val="FF40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Image result for exocytosis">
            <a:extLst>
              <a:ext uri="{FF2B5EF4-FFF2-40B4-BE49-F238E27FC236}">
                <a16:creationId xmlns:a16="http://schemas.microsoft.com/office/drawing/2014/main" id="{F0543840-6181-A247-98B7-3B16F6725A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7949" y="3883707"/>
            <a:ext cx="3132326" cy="23805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ctive Transport">
            <a:extLst>
              <a:ext uri="{FF2B5EF4-FFF2-40B4-BE49-F238E27FC236}">
                <a16:creationId xmlns:a16="http://schemas.microsoft.com/office/drawing/2014/main" id="{F7CA07D0-3342-894F-93EE-EE5E228D16C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2432" y="4073192"/>
            <a:ext cx="4780920" cy="2146633"/>
          </a:xfrm>
          <a:prstGeom prst="rect">
            <a:avLst/>
          </a:prstGeom>
          <a:solidFill>
            <a:schemeClr val="bg1"/>
          </a:solidFill>
        </p:spPr>
      </p:pic>
    </p:spTree>
    <p:extLst>
      <p:ext uri="{BB962C8B-B14F-4D97-AF65-F5344CB8AC3E}">
        <p14:creationId xmlns:p14="http://schemas.microsoft.com/office/powerpoint/2010/main" val="1367886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152400" y="1118"/>
            <a:ext cx="8534400" cy="1065682"/>
          </a:xfrm>
        </p:spPr>
        <p:txBody>
          <a:bodyPr>
            <a:normAutofit fontScale="90000"/>
          </a:bodyPr>
          <a:lstStyle/>
          <a:p>
            <a:pPr eaLnBrk="1" hangingPunct="1"/>
            <a:r>
              <a:rPr lang="en-US" b="1" dirty="0">
                <a:solidFill>
                  <a:srgbClr val="0000CC"/>
                </a:solidFill>
              </a:rPr>
              <a:t>Chemical Field Secretion by Cells in Python </a:t>
            </a:r>
            <a:r>
              <a:rPr lang="en-US" b="1" dirty="0" err="1">
                <a:solidFill>
                  <a:srgbClr val="0000CC"/>
                </a:solidFill>
              </a:rPr>
              <a:t>Steppable</a:t>
            </a:r>
            <a:endParaRPr lang="en-US" b="1" dirty="0">
              <a:solidFill>
                <a:srgbClr val="0000CC"/>
              </a:solidFill>
            </a:endParaRP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3" name="Content Placeholder 2">
            <a:extLst>
              <a:ext uri="{FF2B5EF4-FFF2-40B4-BE49-F238E27FC236}">
                <a16:creationId xmlns:a16="http://schemas.microsoft.com/office/drawing/2014/main" id="{AA0B3264-8B02-0E44-97BA-B4F6384F3F03}"/>
              </a:ext>
            </a:extLst>
          </p:cNvPr>
          <p:cNvSpPr>
            <a:spLocks noGrp="1"/>
          </p:cNvSpPr>
          <p:nvPr>
            <p:ph idx="1"/>
          </p:nvPr>
        </p:nvSpPr>
        <p:spPr>
          <a:xfrm>
            <a:off x="402432" y="1371600"/>
            <a:ext cx="8534400" cy="4894181"/>
          </a:xfrm>
        </p:spPr>
        <p:txBody>
          <a:bodyPr>
            <a:normAutofit/>
          </a:bodyPr>
          <a:lstStyle/>
          <a:p>
            <a:pPr marL="0" indent="0">
              <a:buNone/>
            </a:pPr>
            <a:r>
              <a:rPr lang="en-US" sz="2000" dirty="0"/>
              <a:t>We need our </a:t>
            </a:r>
            <a:r>
              <a:rPr lang="en-US" sz="2000" b="1" dirty="0"/>
              <a:t>Virus Releasing </a:t>
            </a:r>
            <a:r>
              <a:rPr lang="en-US" sz="2000" dirty="0"/>
              <a:t>cells to actually secrete </a:t>
            </a:r>
            <a:r>
              <a:rPr lang="en-US" sz="2000" b="1" dirty="0"/>
              <a:t>Virus </a:t>
            </a:r>
            <a:r>
              <a:rPr lang="en-US" sz="2000" dirty="0"/>
              <a:t>to the extracellular domain</a:t>
            </a:r>
          </a:p>
          <a:p>
            <a:pPr marL="400050" lvl="1" indent="0">
              <a:buNone/>
            </a:pPr>
            <a:r>
              <a:rPr lang="en-US" sz="2000" dirty="0"/>
              <a:t>Below the </a:t>
            </a:r>
            <a:r>
              <a:rPr lang="en-US" sz="2000" b="1" dirty="0" err="1"/>
              <a:t>self.timestep_sbml</a:t>
            </a:r>
            <a:r>
              <a:rPr lang="en-US" sz="2000" b="1" dirty="0"/>
              <a:t>() </a:t>
            </a:r>
            <a:r>
              <a:rPr lang="en-US" sz="2000" dirty="0"/>
              <a:t>we will iterate over the VIRUSRELEASING cell list</a:t>
            </a:r>
          </a:p>
          <a:p>
            <a:pPr marL="400050" lvl="1" indent="0">
              <a:buNone/>
            </a:pPr>
            <a:r>
              <a:rPr lang="en-US" sz="2000" b="1" dirty="0"/>
              <a:t>Refresher</a:t>
            </a:r>
            <a:r>
              <a:rPr lang="en-US" sz="2000" dirty="0"/>
              <a:t>:  CC3D Python -&gt; Visit -&gt; All Cells of Given Type</a:t>
            </a:r>
          </a:p>
          <a:p>
            <a:pPr marL="0" indent="0">
              <a:buNone/>
            </a:pPr>
            <a:r>
              <a:rPr lang="en-US" sz="2000" dirty="0"/>
              <a:t>	</a:t>
            </a:r>
          </a:p>
          <a:p>
            <a:pPr marL="0" indent="0">
              <a:buNone/>
            </a:pPr>
            <a:r>
              <a:rPr lang="en-US" sz="2000" dirty="0"/>
              <a:t>For cell in </a:t>
            </a:r>
            <a:r>
              <a:rPr lang="en-US" sz="2000" dirty="0" err="1"/>
              <a:t>self.cell_list_by_type</a:t>
            </a:r>
            <a:r>
              <a:rPr lang="en-US" sz="2000" dirty="0"/>
              <a:t>(</a:t>
            </a:r>
            <a:r>
              <a:rPr lang="en-US" sz="2000" dirty="0" err="1"/>
              <a:t>self.VIRUSRELEASING</a:t>
            </a:r>
            <a:r>
              <a:rPr lang="en-US" sz="2000" dirty="0"/>
              <a:t>):</a:t>
            </a:r>
          </a:p>
          <a:p>
            <a:pPr marL="400050" lvl="1" indent="0">
              <a:buNone/>
            </a:pPr>
            <a:r>
              <a:rPr lang="en-US" sz="2000" b="1" dirty="0"/>
              <a:t>Secrete</a:t>
            </a:r>
          </a:p>
        </p:txBody>
      </p:sp>
      <p:pic>
        <p:nvPicPr>
          <p:cNvPr id="5" name="Picture 4">
            <a:extLst>
              <a:ext uri="{FF2B5EF4-FFF2-40B4-BE49-F238E27FC236}">
                <a16:creationId xmlns:a16="http://schemas.microsoft.com/office/drawing/2014/main" id="{87C18E14-24FF-DB4B-B994-AF0B10EF468A}"/>
              </a:ext>
            </a:extLst>
          </p:cNvPr>
          <p:cNvPicPr>
            <a:picLocks noChangeAspect="1"/>
          </p:cNvPicPr>
          <p:nvPr/>
        </p:nvPicPr>
        <p:blipFill rotWithShape="1">
          <a:blip r:embed="rId6">
            <a:extLst>
              <a:ext uri="{28A0092B-C50C-407E-A947-70E740481C1C}">
                <a14:useLocalDpi xmlns:a14="http://schemas.microsoft.com/office/drawing/2010/main" val="0"/>
              </a:ext>
            </a:extLst>
          </a:blip>
          <a:srcRect l="21292" t="29263" b="56106"/>
          <a:stretch/>
        </p:blipFill>
        <p:spPr>
          <a:xfrm>
            <a:off x="306145" y="4388229"/>
            <a:ext cx="8226909" cy="969818"/>
          </a:xfrm>
          <a:prstGeom prst="rect">
            <a:avLst/>
          </a:prstGeom>
        </p:spPr>
      </p:pic>
    </p:spTree>
    <p:extLst>
      <p:ext uri="{BB962C8B-B14F-4D97-AF65-F5344CB8AC3E}">
        <p14:creationId xmlns:p14="http://schemas.microsoft.com/office/powerpoint/2010/main" val="4164680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ACEA4B7A-8478-BD4A-A090-848180D0EDEB}"/>
              </a:ext>
            </a:extLst>
          </p:cNvPr>
          <p:cNvSpPr>
            <a:spLocks noGrp="1"/>
          </p:cNvSpPr>
          <p:nvPr>
            <p:ph idx="1"/>
          </p:nvPr>
        </p:nvSpPr>
        <p:spPr>
          <a:xfrm>
            <a:off x="402432" y="1240672"/>
            <a:ext cx="8534400" cy="5025109"/>
          </a:xfrm>
        </p:spPr>
        <p:txBody>
          <a:bodyPr>
            <a:normAutofit/>
          </a:bodyPr>
          <a:lstStyle/>
          <a:p>
            <a:pPr marL="0" indent="0">
              <a:buNone/>
            </a:pPr>
            <a:r>
              <a:rPr lang="en-US" sz="2000" dirty="0"/>
              <a:t>To have individual cells secrete a chemical field, we need the secretion function. The snippet code can be accessed:</a:t>
            </a:r>
          </a:p>
          <a:p>
            <a:pPr marL="400050" lvl="1" indent="0">
              <a:buNone/>
            </a:pPr>
            <a:r>
              <a:rPr lang="en-US" sz="2000" dirty="0"/>
              <a:t>CC3D Python -&gt; Secretion/Uptake </a:t>
            </a:r>
          </a:p>
          <a:p>
            <a:pPr marL="0" indent="0">
              <a:buNone/>
            </a:pPr>
            <a:r>
              <a:rPr lang="en-US" sz="2000" dirty="0"/>
              <a:t>There are multiple options, we will be using </a:t>
            </a:r>
            <a:r>
              <a:rPr lang="en-US" sz="2000" b="1" dirty="0"/>
              <a:t>Secrete Inside Cell</a:t>
            </a:r>
            <a:endParaRPr lang="en-US" sz="2000" dirty="0"/>
          </a:p>
          <a:p>
            <a:pPr marL="0" indent="0">
              <a:buNone/>
            </a:pPr>
            <a:endParaRPr lang="en-US" sz="1800" dirty="0"/>
          </a:p>
        </p:txBody>
      </p:sp>
      <p:sp>
        <p:nvSpPr>
          <p:cNvPr id="15363" name="Rectangle 3"/>
          <p:cNvSpPr>
            <a:spLocks noGrp="1" noChangeArrowheads="1"/>
          </p:cNvSpPr>
          <p:nvPr>
            <p:ph type="title"/>
          </p:nvPr>
        </p:nvSpPr>
        <p:spPr>
          <a:xfrm>
            <a:off x="152400" y="1118"/>
            <a:ext cx="8534400" cy="1065682"/>
          </a:xfrm>
        </p:spPr>
        <p:txBody>
          <a:bodyPr>
            <a:normAutofit fontScale="90000"/>
          </a:bodyPr>
          <a:lstStyle/>
          <a:p>
            <a:pPr eaLnBrk="1" hangingPunct="1"/>
            <a:r>
              <a:rPr lang="en-US" b="1" dirty="0">
                <a:solidFill>
                  <a:srgbClr val="0000CC"/>
                </a:solidFill>
              </a:rPr>
              <a:t>Chemical Field Secretion by Cells in Python </a:t>
            </a:r>
            <a:r>
              <a:rPr lang="en-US" b="1" dirty="0" err="1">
                <a:solidFill>
                  <a:srgbClr val="0000CC"/>
                </a:solidFill>
              </a:rPr>
              <a:t>Steppable</a:t>
            </a:r>
            <a:r>
              <a:rPr lang="en-US" b="1" dirty="0">
                <a:solidFill>
                  <a:srgbClr val="0000CC"/>
                </a:solidFill>
              </a:rPr>
              <a:t> – Adding Secretion</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4" name="Picture 3">
            <a:extLst>
              <a:ext uri="{FF2B5EF4-FFF2-40B4-BE49-F238E27FC236}">
                <a16:creationId xmlns:a16="http://schemas.microsoft.com/office/drawing/2014/main" id="{78881A23-CB4D-124D-B027-97956CD53094}"/>
              </a:ext>
            </a:extLst>
          </p:cNvPr>
          <p:cNvPicPr>
            <a:picLocks noChangeAspect="1"/>
          </p:cNvPicPr>
          <p:nvPr/>
        </p:nvPicPr>
        <p:blipFill rotWithShape="1">
          <a:blip r:embed="rId6">
            <a:extLst>
              <a:ext uri="{28A0092B-C50C-407E-A947-70E740481C1C}">
                <a14:useLocalDpi xmlns:a14="http://schemas.microsoft.com/office/drawing/2010/main" val="0"/>
              </a:ext>
            </a:extLst>
          </a:blip>
          <a:srcRect l="21277" r="8511" b="20543"/>
          <a:stretch/>
        </p:blipFill>
        <p:spPr>
          <a:xfrm>
            <a:off x="1797790" y="2772573"/>
            <a:ext cx="5548420" cy="4085427"/>
          </a:xfrm>
          <a:prstGeom prst="rect">
            <a:avLst/>
          </a:prstGeom>
        </p:spPr>
      </p:pic>
    </p:spTree>
    <p:extLst>
      <p:ext uri="{BB962C8B-B14F-4D97-AF65-F5344CB8AC3E}">
        <p14:creationId xmlns:p14="http://schemas.microsoft.com/office/powerpoint/2010/main" val="2976233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188638" y="381130"/>
            <a:ext cx="8534400" cy="1065682"/>
          </a:xfrm>
        </p:spPr>
        <p:txBody>
          <a:bodyPr>
            <a:normAutofit fontScale="90000"/>
          </a:bodyPr>
          <a:lstStyle/>
          <a:p>
            <a:pPr eaLnBrk="1" hangingPunct="1"/>
            <a:r>
              <a:rPr lang="en-US" b="1" dirty="0">
                <a:solidFill>
                  <a:srgbClr val="0000CC"/>
                </a:solidFill>
              </a:rPr>
              <a:t>Chemical Field Secretion by Cells in Python </a:t>
            </a:r>
            <a:r>
              <a:rPr lang="en-US" b="1" dirty="0" err="1">
                <a:solidFill>
                  <a:srgbClr val="0000CC"/>
                </a:solidFill>
              </a:rPr>
              <a:t>Steppable</a:t>
            </a:r>
            <a:r>
              <a:rPr lang="en-US" b="1" dirty="0">
                <a:solidFill>
                  <a:srgbClr val="0000CC"/>
                </a:solidFill>
              </a:rPr>
              <a:t> – Loading Secretion Plug in</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5" name="Content Placeholder 2">
            <a:extLst>
              <a:ext uri="{FF2B5EF4-FFF2-40B4-BE49-F238E27FC236}">
                <a16:creationId xmlns:a16="http://schemas.microsoft.com/office/drawing/2014/main" id="{ACEA4B7A-8478-BD4A-A090-848180D0EDEB}"/>
              </a:ext>
            </a:extLst>
          </p:cNvPr>
          <p:cNvSpPr>
            <a:spLocks noGrp="1"/>
          </p:cNvSpPr>
          <p:nvPr>
            <p:ph idx="1"/>
          </p:nvPr>
        </p:nvSpPr>
        <p:spPr>
          <a:xfrm>
            <a:off x="402432" y="2057400"/>
            <a:ext cx="8534400" cy="4208381"/>
          </a:xfrm>
        </p:spPr>
        <p:txBody>
          <a:bodyPr>
            <a:normAutofit/>
          </a:bodyPr>
          <a:lstStyle/>
          <a:p>
            <a:pPr marL="0" indent="0">
              <a:buNone/>
            </a:pPr>
            <a:r>
              <a:rPr lang="en-US" sz="2000" dirty="0"/>
              <a:t>The default snippet reminds us that we need to load the Secretion Plugin	</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r>
              <a:rPr lang="en-US" sz="2000" dirty="0"/>
              <a:t>CC3D plugins extend behaviors of simulation objects, allowing users to specify complex model properties</a:t>
            </a:r>
          </a:p>
        </p:txBody>
      </p:sp>
      <p:pic>
        <p:nvPicPr>
          <p:cNvPr id="12" name="Picture 11">
            <a:extLst>
              <a:ext uri="{FF2B5EF4-FFF2-40B4-BE49-F238E27FC236}">
                <a16:creationId xmlns:a16="http://schemas.microsoft.com/office/drawing/2014/main" id="{9219CAFC-BA55-4442-913B-6DCCC750B9FA}"/>
              </a:ext>
            </a:extLst>
          </p:cNvPr>
          <p:cNvPicPr>
            <a:picLocks noChangeAspect="1"/>
          </p:cNvPicPr>
          <p:nvPr/>
        </p:nvPicPr>
        <p:blipFill rotWithShape="1">
          <a:blip r:embed="rId6">
            <a:extLst>
              <a:ext uri="{28A0092B-C50C-407E-A947-70E740481C1C}">
                <a14:useLocalDpi xmlns:a14="http://schemas.microsoft.com/office/drawing/2010/main" val="0"/>
              </a:ext>
            </a:extLst>
          </a:blip>
          <a:srcRect l="20833" t="29669" b="40481"/>
          <a:stretch/>
        </p:blipFill>
        <p:spPr>
          <a:xfrm>
            <a:off x="357973" y="2799085"/>
            <a:ext cx="8365065" cy="1981201"/>
          </a:xfrm>
          <a:prstGeom prst="rect">
            <a:avLst/>
          </a:prstGeom>
        </p:spPr>
      </p:pic>
    </p:spTree>
    <p:extLst>
      <p:ext uri="{BB962C8B-B14F-4D97-AF65-F5344CB8AC3E}">
        <p14:creationId xmlns:p14="http://schemas.microsoft.com/office/powerpoint/2010/main" val="542628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88ABF-7156-D449-9344-3A40726DF681}"/>
              </a:ext>
            </a:extLst>
          </p:cNvPr>
          <p:cNvSpPr>
            <a:spLocks noGrp="1"/>
          </p:cNvSpPr>
          <p:nvPr>
            <p:ph type="title"/>
          </p:nvPr>
        </p:nvSpPr>
        <p:spPr>
          <a:xfrm>
            <a:off x="457200" y="46361"/>
            <a:ext cx="8229600" cy="1143000"/>
          </a:xfrm>
        </p:spPr>
        <p:txBody>
          <a:bodyPr/>
          <a:lstStyle/>
          <a:p>
            <a:r>
              <a:rPr lang="en-US" b="1" dirty="0">
                <a:solidFill>
                  <a:srgbClr val="0000FF"/>
                </a:solidFill>
              </a:rPr>
              <a:t>Cellularization in Previous Module</a:t>
            </a:r>
            <a:endParaRPr lang="en-US" dirty="0"/>
          </a:p>
        </p:txBody>
      </p:sp>
      <p:pic>
        <p:nvPicPr>
          <p:cNvPr id="4" name="Picture 17" descr="Biocomplexity Logo">
            <a:extLst>
              <a:ext uri="{FF2B5EF4-FFF2-40B4-BE49-F238E27FC236}">
                <a16:creationId xmlns:a16="http://schemas.microsoft.com/office/drawing/2014/main" id="{DE7CA17D-9670-E545-9D99-8E1D19B662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04F64B8F-9FEB-2246-A90C-2A6283018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824EC8F-AAF5-FF40-A19D-32291C8AAD8B}"/>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23" name="Picture 22">
            <a:extLst>
              <a:ext uri="{FF2B5EF4-FFF2-40B4-BE49-F238E27FC236}">
                <a16:creationId xmlns:a16="http://schemas.microsoft.com/office/drawing/2014/main" id="{2E94D763-4EC5-114C-971C-FB1884422E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565001"/>
            <a:ext cx="7010746" cy="4279392"/>
          </a:xfrm>
          <a:prstGeom prst="rect">
            <a:avLst/>
          </a:prstGeom>
        </p:spPr>
      </p:pic>
    </p:spTree>
    <p:extLst>
      <p:ext uri="{BB962C8B-B14F-4D97-AF65-F5344CB8AC3E}">
        <p14:creationId xmlns:p14="http://schemas.microsoft.com/office/powerpoint/2010/main" val="2558663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235468" y="367878"/>
            <a:ext cx="8534400" cy="1065682"/>
          </a:xfrm>
        </p:spPr>
        <p:txBody>
          <a:bodyPr>
            <a:normAutofit fontScale="90000"/>
          </a:bodyPr>
          <a:lstStyle/>
          <a:p>
            <a:r>
              <a:rPr lang="en-US" b="1" dirty="0">
                <a:solidFill>
                  <a:srgbClr val="0000CC"/>
                </a:solidFill>
              </a:rPr>
              <a:t>Chemical Field Secretion by Cells in Python </a:t>
            </a:r>
            <a:r>
              <a:rPr lang="en-US" b="1" dirty="0" err="1">
                <a:solidFill>
                  <a:srgbClr val="0000CC"/>
                </a:solidFill>
              </a:rPr>
              <a:t>Steppable</a:t>
            </a:r>
            <a:r>
              <a:rPr lang="en-US" b="1" dirty="0">
                <a:solidFill>
                  <a:srgbClr val="0000CC"/>
                </a:solidFill>
              </a:rPr>
              <a:t> – Loading Secretion Plugin in XML</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5" name="Content Placeholder 2">
            <a:extLst>
              <a:ext uri="{FF2B5EF4-FFF2-40B4-BE49-F238E27FC236}">
                <a16:creationId xmlns:a16="http://schemas.microsoft.com/office/drawing/2014/main" id="{ACEA4B7A-8478-BD4A-A090-848180D0EDEB}"/>
              </a:ext>
            </a:extLst>
          </p:cNvPr>
          <p:cNvSpPr>
            <a:spLocks noGrp="1"/>
          </p:cNvSpPr>
          <p:nvPr>
            <p:ph idx="1"/>
          </p:nvPr>
        </p:nvSpPr>
        <p:spPr>
          <a:xfrm>
            <a:off x="402432" y="1801438"/>
            <a:ext cx="8534400" cy="4464343"/>
          </a:xfrm>
        </p:spPr>
        <p:txBody>
          <a:bodyPr>
            <a:normAutofit/>
          </a:bodyPr>
          <a:lstStyle/>
          <a:p>
            <a:pPr marL="0" indent="0">
              <a:buNone/>
            </a:pPr>
            <a:r>
              <a:rPr lang="en-US" sz="2000" dirty="0"/>
              <a:t>Load Secretion Plugin in XML file </a:t>
            </a:r>
          </a:p>
          <a:p>
            <a:pPr marL="0" indent="0">
              <a:buNone/>
            </a:pPr>
            <a:r>
              <a:rPr lang="en-US" sz="2000" dirty="0"/>
              <a:t>	CC3DML -&gt; Plugins -&gt; Secretion</a:t>
            </a:r>
          </a:p>
          <a:p>
            <a:pPr marL="0" indent="0">
              <a:buNone/>
            </a:pPr>
            <a:endParaRPr lang="en-US" sz="1800" dirty="0"/>
          </a:p>
        </p:txBody>
      </p:sp>
      <p:pic>
        <p:nvPicPr>
          <p:cNvPr id="16" name="Picture 15">
            <a:extLst>
              <a:ext uri="{FF2B5EF4-FFF2-40B4-BE49-F238E27FC236}">
                <a16:creationId xmlns:a16="http://schemas.microsoft.com/office/drawing/2014/main" id="{DD95480D-E7C7-654C-83BD-EE0C28525656}"/>
              </a:ext>
            </a:extLst>
          </p:cNvPr>
          <p:cNvPicPr>
            <a:picLocks noChangeAspect="1"/>
          </p:cNvPicPr>
          <p:nvPr/>
        </p:nvPicPr>
        <p:blipFill rotWithShape="1">
          <a:blip r:embed="rId6">
            <a:extLst>
              <a:ext uri="{28A0092B-C50C-407E-A947-70E740481C1C}">
                <a14:useLocalDpi xmlns:a14="http://schemas.microsoft.com/office/drawing/2010/main" val="0"/>
              </a:ext>
            </a:extLst>
          </a:blip>
          <a:srcRect l="17613" r="34348" b="32635"/>
          <a:stretch/>
        </p:blipFill>
        <p:spPr>
          <a:xfrm>
            <a:off x="1904999" y="2617137"/>
            <a:ext cx="4495801" cy="4097084"/>
          </a:xfrm>
          <a:prstGeom prst="rect">
            <a:avLst/>
          </a:prstGeom>
        </p:spPr>
      </p:pic>
    </p:spTree>
    <p:extLst>
      <p:ext uri="{BB962C8B-B14F-4D97-AF65-F5344CB8AC3E}">
        <p14:creationId xmlns:p14="http://schemas.microsoft.com/office/powerpoint/2010/main" val="1416877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235468" y="367878"/>
            <a:ext cx="8534400" cy="1065682"/>
          </a:xfrm>
        </p:spPr>
        <p:txBody>
          <a:bodyPr>
            <a:normAutofit fontScale="90000"/>
          </a:bodyPr>
          <a:lstStyle/>
          <a:p>
            <a:r>
              <a:rPr lang="en-US" b="1" dirty="0">
                <a:solidFill>
                  <a:srgbClr val="0000CC"/>
                </a:solidFill>
              </a:rPr>
              <a:t>Chemical Field Secretion by Cells in Python </a:t>
            </a:r>
            <a:r>
              <a:rPr lang="en-US" b="1" dirty="0" err="1">
                <a:solidFill>
                  <a:srgbClr val="0000CC"/>
                </a:solidFill>
              </a:rPr>
              <a:t>Steppable</a:t>
            </a:r>
            <a:r>
              <a:rPr lang="en-US" b="1" dirty="0">
                <a:solidFill>
                  <a:srgbClr val="0000CC"/>
                </a:solidFill>
              </a:rPr>
              <a:t> – Loading Secretion Plugin in XML</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5" name="Content Placeholder 2">
            <a:extLst>
              <a:ext uri="{FF2B5EF4-FFF2-40B4-BE49-F238E27FC236}">
                <a16:creationId xmlns:a16="http://schemas.microsoft.com/office/drawing/2014/main" id="{ACEA4B7A-8478-BD4A-A090-848180D0EDEB}"/>
              </a:ext>
            </a:extLst>
          </p:cNvPr>
          <p:cNvSpPr>
            <a:spLocks noGrp="1"/>
          </p:cNvSpPr>
          <p:nvPr>
            <p:ph idx="1"/>
          </p:nvPr>
        </p:nvSpPr>
        <p:spPr>
          <a:xfrm>
            <a:off x="402432" y="2133600"/>
            <a:ext cx="8534400" cy="4132181"/>
          </a:xfrm>
        </p:spPr>
        <p:txBody>
          <a:bodyPr>
            <a:normAutofit/>
          </a:bodyPr>
          <a:lstStyle/>
          <a:p>
            <a:pPr marL="0" indent="0">
              <a:buNone/>
            </a:pPr>
            <a:r>
              <a:rPr lang="en-US" sz="2000" dirty="0"/>
              <a:t>The default code snippet allow us to define constant secretion by cell types under different conditions. </a:t>
            </a:r>
          </a:p>
          <a:p>
            <a:pPr marL="400050" lvl="1" indent="0">
              <a:buNone/>
            </a:pPr>
            <a:r>
              <a:rPr lang="en-US" sz="2000" dirty="0"/>
              <a:t>Since we are defining this in Python, content is not needed</a:t>
            </a:r>
          </a:p>
        </p:txBody>
      </p:sp>
      <p:pic>
        <p:nvPicPr>
          <p:cNvPr id="3" name="Picture 2">
            <a:extLst>
              <a:ext uri="{FF2B5EF4-FFF2-40B4-BE49-F238E27FC236}">
                <a16:creationId xmlns:a16="http://schemas.microsoft.com/office/drawing/2014/main" id="{4E21CC2B-70F1-F149-8933-0311462D22FF}"/>
              </a:ext>
            </a:extLst>
          </p:cNvPr>
          <p:cNvPicPr>
            <a:picLocks noChangeAspect="1"/>
          </p:cNvPicPr>
          <p:nvPr/>
        </p:nvPicPr>
        <p:blipFill rotWithShape="1">
          <a:blip r:embed="rId6">
            <a:extLst>
              <a:ext uri="{28A0092B-C50C-407E-A947-70E740481C1C}">
                <a14:useLocalDpi xmlns:a14="http://schemas.microsoft.com/office/drawing/2010/main" val="0"/>
              </a:ext>
            </a:extLst>
          </a:blip>
          <a:srcRect l="21247" t="61601" b="9846"/>
          <a:stretch/>
        </p:blipFill>
        <p:spPr>
          <a:xfrm>
            <a:off x="632676" y="3429000"/>
            <a:ext cx="7878648" cy="1797797"/>
          </a:xfrm>
          <a:prstGeom prst="rect">
            <a:avLst/>
          </a:prstGeom>
        </p:spPr>
      </p:pic>
    </p:spTree>
    <p:extLst>
      <p:ext uri="{BB962C8B-B14F-4D97-AF65-F5344CB8AC3E}">
        <p14:creationId xmlns:p14="http://schemas.microsoft.com/office/powerpoint/2010/main" val="3167146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235468" y="367878"/>
            <a:ext cx="8534400" cy="1065682"/>
          </a:xfrm>
        </p:spPr>
        <p:txBody>
          <a:bodyPr>
            <a:normAutofit fontScale="90000"/>
          </a:bodyPr>
          <a:lstStyle/>
          <a:p>
            <a:r>
              <a:rPr lang="en-US" b="1" dirty="0">
                <a:solidFill>
                  <a:srgbClr val="0000CC"/>
                </a:solidFill>
              </a:rPr>
              <a:t>Chemical Field Secretion by Cells in Python </a:t>
            </a:r>
            <a:r>
              <a:rPr lang="en-US" b="1" dirty="0" err="1">
                <a:solidFill>
                  <a:srgbClr val="0000CC"/>
                </a:solidFill>
              </a:rPr>
              <a:t>Steppable</a:t>
            </a:r>
            <a:r>
              <a:rPr lang="en-US" b="1" dirty="0">
                <a:solidFill>
                  <a:srgbClr val="0000CC"/>
                </a:solidFill>
              </a:rPr>
              <a:t> – Secretor Object</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5" name="Content Placeholder 2">
            <a:extLst>
              <a:ext uri="{FF2B5EF4-FFF2-40B4-BE49-F238E27FC236}">
                <a16:creationId xmlns:a16="http://schemas.microsoft.com/office/drawing/2014/main" id="{ACEA4B7A-8478-BD4A-A090-848180D0EDEB}"/>
              </a:ext>
            </a:extLst>
          </p:cNvPr>
          <p:cNvSpPr>
            <a:spLocks noGrp="1"/>
          </p:cNvSpPr>
          <p:nvPr>
            <p:ph idx="1"/>
          </p:nvPr>
        </p:nvSpPr>
        <p:spPr>
          <a:xfrm>
            <a:off x="402432" y="1600200"/>
            <a:ext cx="8534400" cy="4665581"/>
          </a:xfrm>
        </p:spPr>
        <p:txBody>
          <a:bodyPr>
            <a:normAutofit/>
          </a:bodyPr>
          <a:lstStyle/>
          <a:p>
            <a:pPr marL="0" indent="0">
              <a:buNone/>
            </a:pPr>
            <a:r>
              <a:rPr lang="en-US" sz="2000" dirty="0"/>
              <a:t>Now that we have loaded the secretion plugin, we can come back to the Python </a:t>
            </a:r>
            <a:r>
              <a:rPr lang="en-US" sz="2000" dirty="0" err="1"/>
              <a:t>Steppable</a:t>
            </a:r>
            <a:r>
              <a:rPr lang="en-US" sz="2000" dirty="0"/>
              <a:t> script.</a:t>
            </a:r>
          </a:p>
          <a:p>
            <a:pPr marL="0" indent="0">
              <a:buNone/>
            </a:pPr>
            <a:endParaRPr lang="en-US" sz="2000" dirty="0"/>
          </a:p>
          <a:p>
            <a:pPr marL="0" indent="0">
              <a:buNone/>
            </a:pPr>
            <a:r>
              <a:rPr lang="en-US" sz="2000" dirty="0"/>
              <a:t>The secretor object </a:t>
            </a:r>
            <a:r>
              <a:rPr lang="en-US" sz="2000" dirty="0" err="1"/>
              <a:t>s</a:t>
            </a:r>
            <a:r>
              <a:rPr lang="en-US" sz="2000" b="1" dirty="0" err="1"/>
              <a:t>elf.get_field_secretor</a:t>
            </a:r>
            <a:r>
              <a:rPr lang="en-US" sz="2000" b="1" dirty="0"/>
              <a:t>(‘FIELDNAME’)  </a:t>
            </a:r>
            <a:r>
              <a:rPr lang="en-US" sz="2000" dirty="0"/>
              <a:t>allows to reference the chemical field specified in the Diffusion Solver for uptake/secretion from cells. </a:t>
            </a:r>
          </a:p>
        </p:txBody>
      </p:sp>
      <p:pic>
        <p:nvPicPr>
          <p:cNvPr id="4" name="Picture 3">
            <a:extLst>
              <a:ext uri="{FF2B5EF4-FFF2-40B4-BE49-F238E27FC236}">
                <a16:creationId xmlns:a16="http://schemas.microsoft.com/office/drawing/2014/main" id="{8CBF2F3B-CCD5-D942-80EA-595DEEB029FD}"/>
              </a:ext>
            </a:extLst>
          </p:cNvPr>
          <p:cNvPicPr>
            <a:picLocks noChangeAspect="1"/>
          </p:cNvPicPr>
          <p:nvPr/>
        </p:nvPicPr>
        <p:blipFill rotWithShape="1">
          <a:blip r:embed="rId6">
            <a:extLst>
              <a:ext uri="{28A0092B-C50C-407E-A947-70E740481C1C}">
                <a14:useLocalDpi xmlns:a14="http://schemas.microsoft.com/office/drawing/2010/main" val="0"/>
              </a:ext>
            </a:extLst>
          </a:blip>
          <a:srcRect l="20652" t="59005" r="6521" b="16847"/>
          <a:stretch/>
        </p:blipFill>
        <p:spPr>
          <a:xfrm>
            <a:off x="386760" y="4191000"/>
            <a:ext cx="8163515" cy="1705809"/>
          </a:xfrm>
          <a:prstGeom prst="rect">
            <a:avLst/>
          </a:prstGeom>
        </p:spPr>
      </p:pic>
    </p:spTree>
    <p:extLst>
      <p:ext uri="{BB962C8B-B14F-4D97-AF65-F5344CB8AC3E}">
        <p14:creationId xmlns:p14="http://schemas.microsoft.com/office/powerpoint/2010/main" val="1220663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235468" y="367878"/>
            <a:ext cx="8534400" cy="1065682"/>
          </a:xfrm>
        </p:spPr>
        <p:txBody>
          <a:bodyPr>
            <a:normAutofit fontScale="90000"/>
          </a:bodyPr>
          <a:lstStyle/>
          <a:p>
            <a:r>
              <a:rPr lang="en-US" b="1" dirty="0">
                <a:solidFill>
                  <a:srgbClr val="0000CC"/>
                </a:solidFill>
              </a:rPr>
              <a:t>Chemical Field Secretion by Cells in Python </a:t>
            </a:r>
            <a:r>
              <a:rPr lang="en-US" b="1" dirty="0" err="1">
                <a:solidFill>
                  <a:srgbClr val="0000CC"/>
                </a:solidFill>
              </a:rPr>
              <a:t>Steppable</a:t>
            </a:r>
            <a:r>
              <a:rPr lang="en-US" b="1" dirty="0">
                <a:solidFill>
                  <a:srgbClr val="0000CC"/>
                </a:solidFill>
              </a:rPr>
              <a:t> – Secretor Object</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5" name="Content Placeholder 2">
            <a:extLst>
              <a:ext uri="{FF2B5EF4-FFF2-40B4-BE49-F238E27FC236}">
                <a16:creationId xmlns:a16="http://schemas.microsoft.com/office/drawing/2014/main" id="{ACEA4B7A-8478-BD4A-A090-848180D0EDEB}"/>
              </a:ext>
            </a:extLst>
          </p:cNvPr>
          <p:cNvSpPr>
            <a:spLocks noGrp="1"/>
          </p:cNvSpPr>
          <p:nvPr>
            <p:ph idx="1"/>
          </p:nvPr>
        </p:nvSpPr>
        <p:spPr>
          <a:xfrm>
            <a:off x="402432" y="1981200"/>
            <a:ext cx="8534400" cy="4284581"/>
          </a:xfrm>
        </p:spPr>
        <p:txBody>
          <a:bodyPr>
            <a:normAutofit/>
          </a:bodyPr>
          <a:lstStyle/>
          <a:p>
            <a:pPr marL="0" indent="0">
              <a:buNone/>
            </a:pPr>
            <a:r>
              <a:rPr lang="en-US" sz="2000" dirty="0"/>
              <a:t>Need to adapt to our specific field </a:t>
            </a:r>
            <a:r>
              <a:rPr lang="en-US" sz="2000" b="1" dirty="0"/>
              <a:t>Virus. </a:t>
            </a:r>
          </a:p>
          <a:p>
            <a:pPr marL="400050" lvl="1" indent="0">
              <a:buNone/>
            </a:pPr>
            <a:r>
              <a:rPr lang="en-US" sz="2000" dirty="0"/>
              <a:t>Change variable </a:t>
            </a:r>
            <a:r>
              <a:rPr lang="en-US" sz="2000" b="1" dirty="0"/>
              <a:t>secretor</a:t>
            </a:r>
            <a:r>
              <a:rPr lang="en-US" sz="2000" dirty="0"/>
              <a:t> to </a:t>
            </a:r>
            <a:r>
              <a:rPr lang="en-US" sz="2000" b="1" dirty="0" err="1"/>
              <a:t>virus_secretor</a:t>
            </a:r>
            <a:r>
              <a:rPr lang="en-US" sz="2000" b="1" dirty="0"/>
              <a:t> </a:t>
            </a:r>
            <a:r>
              <a:rPr lang="en-US" sz="2000" dirty="0"/>
              <a:t>(since we will have different secretor for cytokine later) </a:t>
            </a:r>
          </a:p>
          <a:p>
            <a:pPr marL="400050" lvl="1" indent="0">
              <a:buNone/>
            </a:pPr>
            <a:r>
              <a:rPr lang="en-US" sz="2000" dirty="0"/>
              <a:t>Change </a:t>
            </a:r>
            <a:r>
              <a:rPr lang="en-US" sz="2000" b="1" dirty="0"/>
              <a:t>‘FIELDNAME’</a:t>
            </a:r>
            <a:r>
              <a:rPr lang="en-US" sz="2000" dirty="0"/>
              <a:t> to </a:t>
            </a:r>
            <a:r>
              <a:rPr lang="en-US" sz="2000" b="1" dirty="0"/>
              <a:t>’Virus’</a:t>
            </a:r>
          </a:p>
          <a:p>
            <a:pPr marL="400050" lvl="1" indent="0">
              <a:buNone/>
            </a:pPr>
            <a:r>
              <a:rPr lang="en-US" sz="2000" dirty="0"/>
              <a:t>Move outside of the loop</a:t>
            </a:r>
          </a:p>
        </p:txBody>
      </p:sp>
      <p:pic>
        <p:nvPicPr>
          <p:cNvPr id="9" name="Picture 8">
            <a:extLst>
              <a:ext uri="{FF2B5EF4-FFF2-40B4-BE49-F238E27FC236}">
                <a16:creationId xmlns:a16="http://schemas.microsoft.com/office/drawing/2014/main" id="{4FA0A5C5-1783-DC46-B81B-58AEF4BD4E30}"/>
              </a:ext>
            </a:extLst>
          </p:cNvPr>
          <p:cNvPicPr>
            <a:picLocks noChangeAspect="1"/>
          </p:cNvPicPr>
          <p:nvPr/>
        </p:nvPicPr>
        <p:blipFill rotWithShape="1">
          <a:blip r:embed="rId6">
            <a:extLst>
              <a:ext uri="{28A0092B-C50C-407E-A947-70E740481C1C}">
                <a14:useLocalDpi xmlns:a14="http://schemas.microsoft.com/office/drawing/2010/main" val="0"/>
              </a:ext>
            </a:extLst>
          </a:blip>
          <a:srcRect l="19167" t="64527" r="22500" b="15768"/>
          <a:stretch/>
        </p:blipFill>
        <p:spPr>
          <a:xfrm>
            <a:off x="34244" y="3861756"/>
            <a:ext cx="8702347" cy="1854879"/>
          </a:xfrm>
          <a:prstGeom prst="rect">
            <a:avLst/>
          </a:prstGeom>
        </p:spPr>
      </p:pic>
    </p:spTree>
    <p:extLst>
      <p:ext uri="{BB962C8B-B14F-4D97-AF65-F5344CB8AC3E}">
        <p14:creationId xmlns:p14="http://schemas.microsoft.com/office/powerpoint/2010/main" val="483407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261972" y="23191"/>
            <a:ext cx="8534400" cy="1065682"/>
          </a:xfrm>
        </p:spPr>
        <p:txBody>
          <a:bodyPr>
            <a:normAutofit fontScale="90000"/>
          </a:bodyPr>
          <a:lstStyle/>
          <a:p>
            <a:r>
              <a:rPr lang="en-US" b="1" dirty="0">
                <a:solidFill>
                  <a:srgbClr val="0000CC"/>
                </a:solidFill>
              </a:rPr>
              <a:t>Chemical Field Secretion by Cells in Python </a:t>
            </a:r>
            <a:r>
              <a:rPr lang="en-US" b="1" dirty="0" err="1">
                <a:solidFill>
                  <a:srgbClr val="0000CC"/>
                </a:solidFill>
              </a:rPr>
              <a:t>Steppable</a:t>
            </a:r>
            <a:r>
              <a:rPr lang="en-US" b="1" dirty="0">
                <a:solidFill>
                  <a:srgbClr val="0000CC"/>
                </a:solidFill>
              </a:rPr>
              <a:t> – Field Display</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12" name="Picture 11">
            <a:extLst>
              <a:ext uri="{FF2B5EF4-FFF2-40B4-BE49-F238E27FC236}">
                <a16:creationId xmlns:a16="http://schemas.microsoft.com/office/drawing/2014/main" id="{C2B84114-433B-C24F-8C19-85FC10A979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465" y="2438400"/>
            <a:ext cx="8242907" cy="2566572"/>
          </a:xfrm>
          <a:prstGeom prst="rect">
            <a:avLst/>
          </a:prstGeom>
        </p:spPr>
      </p:pic>
    </p:spTree>
    <p:extLst>
      <p:ext uri="{BB962C8B-B14F-4D97-AF65-F5344CB8AC3E}">
        <p14:creationId xmlns:p14="http://schemas.microsoft.com/office/powerpoint/2010/main" val="1371751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235468" y="367878"/>
            <a:ext cx="8534400" cy="1065682"/>
          </a:xfrm>
        </p:spPr>
        <p:txBody>
          <a:bodyPr>
            <a:normAutofit fontScale="90000"/>
          </a:bodyPr>
          <a:lstStyle/>
          <a:p>
            <a:r>
              <a:rPr lang="en-US" b="1" dirty="0">
                <a:solidFill>
                  <a:srgbClr val="0000CC"/>
                </a:solidFill>
              </a:rPr>
              <a:t>Chemical Field Secretion by Cells in Python </a:t>
            </a:r>
            <a:r>
              <a:rPr lang="en-US" b="1" dirty="0" err="1">
                <a:solidFill>
                  <a:srgbClr val="0000CC"/>
                </a:solidFill>
              </a:rPr>
              <a:t>Steppable</a:t>
            </a:r>
            <a:r>
              <a:rPr lang="en-US" b="1" dirty="0">
                <a:solidFill>
                  <a:srgbClr val="0000CC"/>
                </a:solidFill>
              </a:rPr>
              <a:t> – Field Configurations</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12" name="Picture 11">
            <a:extLst>
              <a:ext uri="{FF2B5EF4-FFF2-40B4-BE49-F238E27FC236}">
                <a16:creationId xmlns:a16="http://schemas.microsoft.com/office/drawing/2014/main" id="{C2B84114-433B-C24F-8C19-85FC10A979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465" y="2438400"/>
            <a:ext cx="8242907" cy="2566572"/>
          </a:xfrm>
          <a:prstGeom prst="rect">
            <a:avLst/>
          </a:prstGeom>
        </p:spPr>
      </p:pic>
      <p:cxnSp>
        <p:nvCxnSpPr>
          <p:cNvPr id="7" name="Google Shape;124;g8d4ec31b01_0_29">
            <a:extLst>
              <a:ext uri="{FF2B5EF4-FFF2-40B4-BE49-F238E27FC236}">
                <a16:creationId xmlns:a16="http://schemas.microsoft.com/office/drawing/2014/main" id="{101FEA3C-EC6C-9F47-AB5D-BC5E3279B52E}"/>
              </a:ext>
            </a:extLst>
          </p:cNvPr>
          <p:cNvCxnSpPr>
            <a:cxnSpLocks/>
          </p:cNvCxnSpPr>
          <p:nvPr/>
        </p:nvCxnSpPr>
        <p:spPr>
          <a:xfrm flipH="1">
            <a:off x="990600" y="2743200"/>
            <a:ext cx="914400" cy="685800"/>
          </a:xfrm>
          <a:prstGeom prst="straightConnector1">
            <a:avLst/>
          </a:prstGeom>
          <a:noFill/>
          <a:ln w="38100" cap="flat" cmpd="sng">
            <a:solidFill>
              <a:srgbClr val="FF0000"/>
            </a:solidFill>
            <a:prstDash val="solid"/>
            <a:round/>
            <a:headEnd type="stealth" w="med" len="med"/>
            <a:tailEnd type="none" w="med" len="med"/>
          </a:ln>
        </p:spPr>
      </p:cxnSp>
      <p:pic>
        <p:nvPicPr>
          <p:cNvPr id="10" name="Picture 9">
            <a:extLst>
              <a:ext uri="{FF2B5EF4-FFF2-40B4-BE49-F238E27FC236}">
                <a16:creationId xmlns:a16="http://schemas.microsoft.com/office/drawing/2014/main" id="{D50A8A35-08C7-AA45-AEAB-0A54BB0088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4200" y="1831255"/>
            <a:ext cx="4739486" cy="4191000"/>
          </a:xfrm>
          <a:prstGeom prst="rect">
            <a:avLst/>
          </a:prstGeom>
        </p:spPr>
      </p:pic>
      <p:cxnSp>
        <p:nvCxnSpPr>
          <p:cNvPr id="15" name="Google Shape;124;g8d4ec31b01_0_29">
            <a:extLst>
              <a:ext uri="{FF2B5EF4-FFF2-40B4-BE49-F238E27FC236}">
                <a16:creationId xmlns:a16="http://schemas.microsoft.com/office/drawing/2014/main" id="{E6A57687-078D-3144-A544-F6A4595EF4D8}"/>
              </a:ext>
            </a:extLst>
          </p:cNvPr>
          <p:cNvCxnSpPr>
            <a:cxnSpLocks/>
          </p:cNvCxnSpPr>
          <p:nvPr/>
        </p:nvCxnSpPr>
        <p:spPr>
          <a:xfrm flipH="1">
            <a:off x="3127513" y="3086100"/>
            <a:ext cx="914400" cy="685800"/>
          </a:xfrm>
          <a:prstGeom prst="straightConnector1">
            <a:avLst/>
          </a:prstGeom>
          <a:noFill/>
          <a:ln w="38100" cap="flat" cmpd="sng">
            <a:solidFill>
              <a:srgbClr val="FF0000"/>
            </a:solidFill>
            <a:prstDash val="solid"/>
            <a:round/>
            <a:headEnd type="stealth" w="med" len="med"/>
            <a:tailEnd type="none" w="med" len="med"/>
          </a:ln>
        </p:spPr>
      </p:cxnSp>
    </p:spTree>
    <p:extLst>
      <p:ext uri="{BB962C8B-B14F-4D97-AF65-F5344CB8AC3E}">
        <p14:creationId xmlns:p14="http://schemas.microsoft.com/office/powerpoint/2010/main" val="3986129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AC5311-3A90-BE44-B164-24D09F9D6104}"/>
              </a:ext>
            </a:extLst>
          </p:cNvPr>
          <p:cNvPicPr>
            <a:picLocks noChangeAspect="1"/>
          </p:cNvPicPr>
          <p:nvPr/>
        </p:nvPicPr>
        <p:blipFill rotWithShape="1">
          <a:blip r:embed="rId3">
            <a:extLst>
              <a:ext uri="{28A0092B-C50C-407E-A947-70E740481C1C}">
                <a14:useLocalDpi xmlns:a14="http://schemas.microsoft.com/office/drawing/2010/main" val="0"/>
              </a:ext>
            </a:extLst>
          </a:blip>
          <a:srcRect l="21251" t="34445" r="9088" b="46062"/>
          <a:stretch/>
        </p:blipFill>
        <p:spPr>
          <a:xfrm>
            <a:off x="207168" y="4528108"/>
            <a:ext cx="8812878" cy="1538758"/>
          </a:xfrm>
          <a:prstGeom prst="rect">
            <a:avLst/>
          </a:prstGeom>
        </p:spPr>
      </p:pic>
      <p:sp>
        <p:nvSpPr>
          <p:cNvPr id="15363" name="Rectangle 3"/>
          <p:cNvSpPr>
            <a:spLocks noGrp="1" noChangeArrowheads="1"/>
          </p:cNvSpPr>
          <p:nvPr>
            <p:ph type="title"/>
          </p:nvPr>
        </p:nvSpPr>
        <p:spPr>
          <a:xfrm>
            <a:off x="218903" y="0"/>
            <a:ext cx="8534400" cy="1065682"/>
          </a:xfrm>
        </p:spPr>
        <p:txBody>
          <a:bodyPr>
            <a:normAutofit fontScale="90000"/>
          </a:bodyPr>
          <a:lstStyle/>
          <a:p>
            <a:r>
              <a:rPr lang="en-US" b="1" dirty="0">
                <a:solidFill>
                  <a:srgbClr val="0000CC"/>
                </a:solidFill>
              </a:rPr>
              <a:t>Chemical Field Secretion by Cells in Python </a:t>
            </a:r>
            <a:r>
              <a:rPr lang="en-US" b="1" dirty="0" err="1">
                <a:solidFill>
                  <a:srgbClr val="0000CC"/>
                </a:solidFill>
              </a:rPr>
              <a:t>Steppable</a:t>
            </a:r>
            <a:r>
              <a:rPr lang="en-US" b="1" dirty="0">
                <a:solidFill>
                  <a:srgbClr val="0000CC"/>
                </a:solidFill>
              </a:rPr>
              <a:t> – Secretion Rate</a:t>
            </a:r>
          </a:p>
        </p:txBody>
      </p:sp>
      <p:pic>
        <p:nvPicPr>
          <p:cNvPr id="15367" name="Picture 17" descr="Biocomplexit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6">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3" name="Content Placeholder 2">
            <a:extLst>
              <a:ext uri="{FF2B5EF4-FFF2-40B4-BE49-F238E27FC236}">
                <a16:creationId xmlns:a16="http://schemas.microsoft.com/office/drawing/2014/main" id="{A9D061B4-D427-A24D-AF7A-375344A6D24D}"/>
              </a:ext>
            </a:extLst>
          </p:cNvPr>
          <p:cNvSpPr>
            <a:spLocks noGrp="1"/>
          </p:cNvSpPr>
          <p:nvPr>
            <p:ph idx="1"/>
          </p:nvPr>
        </p:nvSpPr>
        <p:spPr>
          <a:xfrm>
            <a:off x="402432" y="1371600"/>
            <a:ext cx="8534400" cy="4894181"/>
          </a:xfrm>
        </p:spPr>
        <p:txBody>
          <a:bodyPr>
            <a:normAutofit/>
          </a:bodyPr>
          <a:lstStyle/>
          <a:p>
            <a:pPr marL="0" indent="0">
              <a:buNone/>
            </a:pPr>
            <a:r>
              <a:rPr lang="en-US" sz="1900" dirty="0"/>
              <a:t>The secretion rate has not yet been modified. </a:t>
            </a:r>
          </a:p>
          <a:p>
            <a:pPr marL="400050" lvl="1" indent="0">
              <a:buNone/>
            </a:pPr>
            <a:r>
              <a:rPr lang="en-US" sz="1900" dirty="0"/>
              <a:t>The secretion rate is specified by the production parameter p in the ODEs, which means that each cell secretes p*dt amount of </a:t>
            </a:r>
            <a:r>
              <a:rPr lang="en-US" sz="1900" b="1" dirty="0"/>
              <a:t>Virus</a:t>
            </a:r>
            <a:r>
              <a:rPr lang="en-US" sz="1900" dirty="0"/>
              <a:t> each timestep. </a:t>
            </a:r>
          </a:p>
          <a:p>
            <a:pPr marL="400050" lvl="1" indent="0">
              <a:buNone/>
            </a:pPr>
            <a:r>
              <a:rPr lang="en-US" sz="1900" dirty="0"/>
              <a:t>Define the secretion amount as </a:t>
            </a:r>
            <a:r>
              <a:rPr lang="en-US" sz="1900" b="1" dirty="0" err="1"/>
              <a:t>secr_amount</a:t>
            </a:r>
            <a:r>
              <a:rPr lang="en-US" sz="1900" b="1" dirty="0"/>
              <a:t> = </a:t>
            </a:r>
            <a:r>
              <a:rPr lang="en-US" sz="1900" b="1" dirty="0" err="1"/>
              <a:t>self.sbml.ODEModel</a:t>
            </a:r>
            <a:r>
              <a:rPr lang="en-US" sz="1900" b="1" dirty="0"/>
              <a:t>["p"] * </a:t>
            </a:r>
            <a:r>
              <a:rPr lang="en-US" sz="1900" b="1" dirty="0" err="1"/>
              <a:t>self.scale_by_time</a:t>
            </a:r>
            <a:endParaRPr lang="en-US" sz="1900" b="1" dirty="0"/>
          </a:p>
          <a:p>
            <a:pPr marL="0" indent="0">
              <a:buNone/>
            </a:pPr>
            <a:endParaRPr lang="en-US" sz="1900" dirty="0"/>
          </a:p>
          <a:p>
            <a:pPr marL="0" indent="0">
              <a:buNone/>
            </a:pPr>
            <a:r>
              <a:rPr lang="en-US" sz="1900" dirty="0"/>
              <a:t>We will modified the</a:t>
            </a:r>
            <a:r>
              <a:rPr lang="en-US" sz="1900" b="1" dirty="0"/>
              <a:t> </a:t>
            </a:r>
            <a:r>
              <a:rPr lang="en-US" sz="1900" b="1" dirty="0" err="1"/>
              <a:t>secreteInsideCell</a:t>
            </a:r>
            <a:r>
              <a:rPr lang="en-US" sz="1900" b="1" dirty="0"/>
              <a:t> </a:t>
            </a:r>
            <a:r>
              <a:rPr lang="en-US" sz="1900" dirty="0"/>
              <a:t>to </a:t>
            </a:r>
            <a:r>
              <a:rPr lang="en-US" sz="1900" b="1" dirty="0" err="1"/>
              <a:t>SecreteInsideTotalCount</a:t>
            </a:r>
            <a:r>
              <a:rPr lang="en-US" sz="1900" dirty="0"/>
              <a:t>,</a:t>
            </a:r>
          </a:p>
          <a:p>
            <a:pPr marL="400050" lvl="1" indent="0">
              <a:buNone/>
            </a:pPr>
            <a:r>
              <a:rPr lang="en-US" sz="1900" dirty="0"/>
              <a:t>we want to specify to total amount the cell will secrete per cell voxel</a:t>
            </a:r>
          </a:p>
          <a:p>
            <a:pPr marL="400050" lvl="1" indent="0">
              <a:buNone/>
            </a:pPr>
            <a:r>
              <a:rPr lang="en-US" sz="1900" dirty="0"/>
              <a:t>The cell secretes </a:t>
            </a:r>
            <a:r>
              <a:rPr lang="en-US" sz="1900" b="1" dirty="0"/>
              <a:t>p/</a:t>
            </a:r>
            <a:r>
              <a:rPr lang="en-US" sz="1900" b="1" dirty="0" err="1"/>
              <a:t>cell.volume</a:t>
            </a:r>
            <a:r>
              <a:rPr lang="en-US" sz="1900" b="1" dirty="0"/>
              <a:t> </a:t>
            </a:r>
            <a:r>
              <a:rPr lang="en-US" sz="1900" dirty="0"/>
              <a:t>per voxel (</a:t>
            </a:r>
            <a:r>
              <a:rPr lang="en-US" sz="1900" b="1" dirty="0"/>
              <a:t>p/</a:t>
            </a:r>
            <a:r>
              <a:rPr lang="en-US" sz="1900" b="1" dirty="0" err="1"/>
              <a:t>cell.volume</a:t>
            </a:r>
            <a:r>
              <a:rPr lang="en-US" sz="1900" b="1" dirty="0"/>
              <a:t> * </a:t>
            </a:r>
            <a:r>
              <a:rPr lang="en-US" sz="1900" dirty="0" err="1"/>
              <a:t>cell.volume</a:t>
            </a:r>
            <a:r>
              <a:rPr lang="en-US" sz="1900" dirty="0"/>
              <a:t> in total)</a:t>
            </a:r>
          </a:p>
          <a:p>
            <a:pPr marL="0" indent="0">
              <a:buNone/>
            </a:pPr>
            <a:r>
              <a:rPr lang="en-US" sz="1900" dirty="0"/>
              <a:t>	</a:t>
            </a:r>
          </a:p>
          <a:p>
            <a:pPr marL="0" indent="0">
              <a:buNone/>
            </a:pPr>
            <a:r>
              <a:rPr lang="en-US" sz="1900" dirty="0"/>
              <a:t>	</a:t>
            </a:r>
          </a:p>
          <a:p>
            <a:pPr marL="0" indent="0">
              <a:buNone/>
            </a:pPr>
            <a:endParaRPr lang="en-US" sz="1900" dirty="0"/>
          </a:p>
        </p:txBody>
      </p:sp>
    </p:spTree>
    <p:extLst>
      <p:ext uri="{BB962C8B-B14F-4D97-AF65-F5344CB8AC3E}">
        <p14:creationId xmlns:p14="http://schemas.microsoft.com/office/powerpoint/2010/main" val="2029583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218903" y="0"/>
            <a:ext cx="8534400" cy="1752600"/>
          </a:xfrm>
        </p:spPr>
        <p:txBody>
          <a:bodyPr>
            <a:normAutofit fontScale="90000"/>
          </a:bodyPr>
          <a:lstStyle/>
          <a:p>
            <a:r>
              <a:rPr lang="en-US" b="1" dirty="0">
                <a:solidFill>
                  <a:srgbClr val="0000CC"/>
                </a:solidFill>
              </a:rPr>
              <a:t>Chemical Field Secretion by Cells in Python </a:t>
            </a:r>
            <a:r>
              <a:rPr lang="en-US" b="1" dirty="0" err="1">
                <a:solidFill>
                  <a:srgbClr val="0000CC"/>
                </a:solidFill>
              </a:rPr>
              <a:t>Steppable</a:t>
            </a:r>
            <a:r>
              <a:rPr lang="en-US" b="1" dirty="0">
                <a:solidFill>
                  <a:srgbClr val="0000CC"/>
                </a:solidFill>
              </a:rPr>
              <a:t> – Plotting Integral of the Field</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3" name="Content Placeholder 2">
            <a:extLst>
              <a:ext uri="{FF2B5EF4-FFF2-40B4-BE49-F238E27FC236}">
                <a16:creationId xmlns:a16="http://schemas.microsoft.com/office/drawing/2014/main" id="{A9D061B4-D427-A24D-AF7A-375344A6D24D}"/>
              </a:ext>
            </a:extLst>
          </p:cNvPr>
          <p:cNvSpPr>
            <a:spLocks noGrp="1"/>
          </p:cNvSpPr>
          <p:nvPr>
            <p:ph idx="1"/>
          </p:nvPr>
        </p:nvSpPr>
        <p:spPr>
          <a:xfrm>
            <a:off x="414252" y="2362200"/>
            <a:ext cx="8534400" cy="4495800"/>
          </a:xfrm>
        </p:spPr>
        <p:txBody>
          <a:bodyPr>
            <a:normAutofit/>
          </a:bodyPr>
          <a:lstStyle/>
          <a:p>
            <a:pPr marL="0" indent="0">
              <a:buNone/>
            </a:pPr>
            <a:r>
              <a:rPr lang="en-US" sz="2000" dirty="0"/>
              <a:t>We need to compare the </a:t>
            </a:r>
            <a:r>
              <a:rPr lang="en-US" sz="2000" b="1" dirty="0"/>
              <a:t>total amount of Virus </a:t>
            </a:r>
            <a:r>
              <a:rPr lang="en-US" sz="2000" dirty="0"/>
              <a:t>in the extracellular field with the V variable in the ODE model.</a:t>
            </a:r>
          </a:p>
          <a:p>
            <a:pPr marL="400050" lvl="1" indent="0">
              <a:buNone/>
            </a:pPr>
            <a:r>
              <a:rPr lang="en-US" sz="2000" dirty="0"/>
              <a:t>First we add a time series for the extracellular virus</a:t>
            </a:r>
          </a:p>
        </p:txBody>
      </p:sp>
      <p:pic>
        <p:nvPicPr>
          <p:cNvPr id="3" name="Picture 2">
            <a:extLst>
              <a:ext uri="{FF2B5EF4-FFF2-40B4-BE49-F238E27FC236}">
                <a16:creationId xmlns:a16="http://schemas.microsoft.com/office/drawing/2014/main" id="{BCF7278A-42EC-354B-B8E4-1A3D5FE85A52}"/>
              </a:ext>
            </a:extLst>
          </p:cNvPr>
          <p:cNvPicPr>
            <a:picLocks noChangeAspect="1"/>
          </p:cNvPicPr>
          <p:nvPr/>
        </p:nvPicPr>
        <p:blipFill rotWithShape="1">
          <a:blip r:embed="rId6">
            <a:extLst>
              <a:ext uri="{28A0092B-C50C-407E-A947-70E740481C1C}">
                <a14:useLocalDpi xmlns:a14="http://schemas.microsoft.com/office/drawing/2010/main" val="0"/>
              </a:ext>
            </a:extLst>
          </a:blip>
          <a:srcRect l="20390" t="20917" b="50136"/>
          <a:stretch/>
        </p:blipFill>
        <p:spPr>
          <a:xfrm>
            <a:off x="227817" y="3713486"/>
            <a:ext cx="8688366" cy="1524000"/>
          </a:xfrm>
          <a:prstGeom prst="rect">
            <a:avLst/>
          </a:prstGeom>
        </p:spPr>
      </p:pic>
    </p:spTree>
    <p:extLst>
      <p:ext uri="{BB962C8B-B14F-4D97-AF65-F5344CB8AC3E}">
        <p14:creationId xmlns:p14="http://schemas.microsoft.com/office/powerpoint/2010/main" val="2652263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218903" y="0"/>
            <a:ext cx="8534400" cy="1752600"/>
          </a:xfrm>
        </p:spPr>
        <p:txBody>
          <a:bodyPr>
            <a:normAutofit fontScale="90000"/>
          </a:bodyPr>
          <a:lstStyle/>
          <a:p>
            <a:r>
              <a:rPr lang="en-US" b="1" dirty="0">
                <a:solidFill>
                  <a:srgbClr val="0000CC"/>
                </a:solidFill>
              </a:rPr>
              <a:t>Chemical Field Secretion by Cells in Python </a:t>
            </a:r>
            <a:r>
              <a:rPr lang="en-US" b="1" dirty="0" err="1">
                <a:solidFill>
                  <a:srgbClr val="0000CC"/>
                </a:solidFill>
              </a:rPr>
              <a:t>Steppable</a:t>
            </a:r>
            <a:r>
              <a:rPr lang="en-US" b="1" dirty="0">
                <a:solidFill>
                  <a:srgbClr val="0000CC"/>
                </a:solidFill>
              </a:rPr>
              <a:t> – Plotting Integral of the Field</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3" name="Content Placeholder 2">
            <a:extLst>
              <a:ext uri="{FF2B5EF4-FFF2-40B4-BE49-F238E27FC236}">
                <a16:creationId xmlns:a16="http://schemas.microsoft.com/office/drawing/2014/main" id="{A9D061B4-D427-A24D-AF7A-375344A6D24D}"/>
              </a:ext>
            </a:extLst>
          </p:cNvPr>
          <p:cNvSpPr>
            <a:spLocks noGrp="1"/>
          </p:cNvSpPr>
          <p:nvPr>
            <p:ph idx="1"/>
          </p:nvPr>
        </p:nvSpPr>
        <p:spPr>
          <a:xfrm>
            <a:off x="414252" y="1600200"/>
            <a:ext cx="8534400" cy="5257800"/>
          </a:xfrm>
        </p:spPr>
        <p:txBody>
          <a:bodyPr>
            <a:normAutofit/>
          </a:bodyPr>
          <a:lstStyle/>
          <a:p>
            <a:pPr marL="0" indent="0">
              <a:buNone/>
            </a:pPr>
            <a:r>
              <a:rPr lang="en-US" sz="2000" dirty="0"/>
              <a:t>Next we count the Viral field.</a:t>
            </a:r>
          </a:p>
          <a:p>
            <a:pPr marL="0" indent="0">
              <a:buNone/>
            </a:pPr>
            <a:endParaRPr lang="en-US" sz="2000" dirty="0"/>
          </a:p>
          <a:p>
            <a:pPr marL="0" indent="0">
              <a:buNone/>
            </a:pPr>
            <a:r>
              <a:rPr lang="en-US" sz="2000" dirty="0"/>
              <a:t>The function </a:t>
            </a:r>
            <a:r>
              <a:rPr lang="en-US" sz="2000" b="1" dirty="0" err="1"/>
              <a:t>secretor.totalFieldIntegral</a:t>
            </a:r>
            <a:r>
              <a:rPr lang="en-US" sz="2000" b="1" dirty="0"/>
              <a:t>()</a:t>
            </a:r>
            <a:r>
              <a:rPr lang="en-US" sz="2000" dirty="0"/>
              <a:t> allow us to add (integrate) the total amount of the chemical field over the whole simulation domain</a:t>
            </a:r>
            <a:endParaRPr lang="en-US" sz="2000" b="1" dirty="0"/>
          </a:p>
          <a:p>
            <a:pPr marL="0" indent="0">
              <a:buNone/>
            </a:pPr>
            <a:endParaRPr lang="en-US" sz="2000" b="1" dirty="0"/>
          </a:p>
          <a:p>
            <a:pPr marL="0" indent="0">
              <a:buNone/>
            </a:pPr>
            <a:r>
              <a:rPr lang="en-US" sz="2000" dirty="0"/>
              <a:t>The total amount of Virus in the ODE corresponds to the amount of Virus in just one of the layers of the CC3D simulation,</a:t>
            </a:r>
          </a:p>
          <a:p>
            <a:pPr marL="400050" lvl="1" indent="0">
              <a:buNone/>
            </a:pPr>
            <a:r>
              <a:rPr lang="en-US" sz="2000" dirty="0"/>
              <a:t>need to divide </a:t>
            </a:r>
            <a:r>
              <a:rPr lang="en-US" sz="2000" b="1" dirty="0" err="1"/>
              <a:t>secretor.totalFieldIntegral</a:t>
            </a:r>
            <a:r>
              <a:rPr lang="en-US" sz="2000" b="1" dirty="0"/>
              <a:t>()</a:t>
            </a:r>
            <a:r>
              <a:rPr lang="en-US" sz="2000" dirty="0"/>
              <a:t> by the number of layers (</a:t>
            </a:r>
            <a:r>
              <a:rPr lang="en-US" sz="2000" b="1" dirty="0" err="1"/>
              <a:t>self.dim.z</a:t>
            </a:r>
            <a:r>
              <a:rPr lang="en-US" sz="2000" dirty="0"/>
              <a:t>)</a:t>
            </a:r>
          </a:p>
          <a:p>
            <a:pPr marL="400050" lvl="1" indent="0">
              <a:buNone/>
            </a:pPr>
            <a:r>
              <a:rPr lang="en-US" sz="2000" dirty="0"/>
              <a:t>We define a variable </a:t>
            </a:r>
            <a:r>
              <a:rPr lang="en-US" sz="2000" b="1" dirty="0" err="1"/>
              <a:t>med_viral_total</a:t>
            </a:r>
            <a:r>
              <a:rPr lang="en-US" sz="2000" b="1" dirty="0"/>
              <a:t> </a:t>
            </a:r>
            <a:r>
              <a:rPr lang="en-US" sz="2000" dirty="0"/>
              <a:t>to store that value</a:t>
            </a:r>
          </a:p>
        </p:txBody>
      </p:sp>
      <p:pic>
        <p:nvPicPr>
          <p:cNvPr id="7" name="Picture 6">
            <a:extLst>
              <a:ext uri="{FF2B5EF4-FFF2-40B4-BE49-F238E27FC236}">
                <a16:creationId xmlns:a16="http://schemas.microsoft.com/office/drawing/2014/main" id="{49FA8E11-C465-5D4F-807B-4F28C5EDC5B3}"/>
              </a:ext>
            </a:extLst>
          </p:cNvPr>
          <p:cNvPicPr>
            <a:picLocks noChangeAspect="1"/>
          </p:cNvPicPr>
          <p:nvPr/>
        </p:nvPicPr>
        <p:blipFill rotWithShape="1">
          <a:blip r:embed="rId6">
            <a:extLst>
              <a:ext uri="{28A0092B-C50C-407E-A947-70E740481C1C}">
                <a14:useLocalDpi xmlns:a14="http://schemas.microsoft.com/office/drawing/2010/main" val="0"/>
              </a:ext>
            </a:extLst>
          </a:blip>
          <a:srcRect l="20389" t="51927" r="17900" b="40613"/>
          <a:stretch/>
        </p:blipFill>
        <p:spPr>
          <a:xfrm>
            <a:off x="487337" y="5423931"/>
            <a:ext cx="7997531" cy="609449"/>
          </a:xfrm>
          <a:prstGeom prst="rect">
            <a:avLst/>
          </a:prstGeom>
        </p:spPr>
      </p:pic>
    </p:spTree>
    <p:extLst>
      <p:ext uri="{BB962C8B-B14F-4D97-AF65-F5344CB8AC3E}">
        <p14:creationId xmlns:p14="http://schemas.microsoft.com/office/powerpoint/2010/main" val="751110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218903" y="0"/>
            <a:ext cx="8534400" cy="1752600"/>
          </a:xfrm>
        </p:spPr>
        <p:txBody>
          <a:bodyPr>
            <a:normAutofit fontScale="90000"/>
          </a:bodyPr>
          <a:lstStyle/>
          <a:p>
            <a:r>
              <a:rPr lang="en-US" b="1" dirty="0">
                <a:solidFill>
                  <a:srgbClr val="0000CC"/>
                </a:solidFill>
              </a:rPr>
              <a:t>Chemical Field Secretion by Cells in Python </a:t>
            </a:r>
            <a:r>
              <a:rPr lang="en-US" b="1" dirty="0" err="1">
                <a:solidFill>
                  <a:srgbClr val="0000CC"/>
                </a:solidFill>
              </a:rPr>
              <a:t>Steppable</a:t>
            </a:r>
            <a:r>
              <a:rPr lang="en-US" b="1" dirty="0">
                <a:solidFill>
                  <a:srgbClr val="0000CC"/>
                </a:solidFill>
              </a:rPr>
              <a:t> – Plotting Integral of the Field</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3" name="Content Placeholder 2">
            <a:extLst>
              <a:ext uri="{FF2B5EF4-FFF2-40B4-BE49-F238E27FC236}">
                <a16:creationId xmlns:a16="http://schemas.microsoft.com/office/drawing/2014/main" id="{A9D061B4-D427-A24D-AF7A-375344A6D24D}"/>
              </a:ext>
            </a:extLst>
          </p:cNvPr>
          <p:cNvSpPr>
            <a:spLocks noGrp="1"/>
          </p:cNvSpPr>
          <p:nvPr>
            <p:ph idx="1"/>
          </p:nvPr>
        </p:nvSpPr>
        <p:spPr>
          <a:xfrm>
            <a:off x="414252" y="1981200"/>
            <a:ext cx="8534400" cy="4876800"/>
          </a:xfrm>
        </p:spPr>
        <p:txBody>
          <a:bodyPr>
            <a:normAutofit/>
          </a:bodyPr>
          <a:lstStyle/>
          <a:p>
            <a:pPr marL="0" indent="0">
              <a:buNone/>
            </a:pPr>
            <a:endParaRPr lang="en-US" sz="2300" dirty="0"/>
          </a:p>
          <a:p>
            <a:pPr marL="0" indent="0">
              <a:buNone/>
            </a:pPr>
            <a:r>
              <a:rPr lang="en-US" sz="2000" dirty="0"/>
              <a:t>Then we add the integral of the field to the data series. </a:t>
            </a:r>
          </a:p>
          <a:p>
            <a:pPr marL="400050" lvl="1" indent="0">
              <a:buNone/>
            </a:pPr>
            <a:r>
              <a:rPr lang="en-US" sz="2000" dirty="0"/>
              <a:t>Since we are plotting in a log scale, we cannot add values to the time series, unless the values is bigger than 0.</a:t>
            </a:r>
          </a:p>
        </p:txBody>
      </p:sp>
      <p:pic>
        <p:nvPicPr>
          <p:cNvPr id="9" name="Picture 8">
            <a:extLst>
              <a:ext uri="{FF2B5EF4-FFF2-40B4-BE49-F238E27FC236}">
                <a16:creationId xmlns:a16="http://schemas.microsoft.com/office/drawing/2014/main" id="{B91E0E1E-906F-AD4D-8C9A-05CE8DED8315}"/>
              </a:ext>
            </a:extLst>
          </p:cNvPr>
          <p:cNvPicPr>
            <a:picLocks noChangeAspect="1"/>
          </p:cNvPicPr>
          <p:nvPr/>
        </p:nvPicPr>
        <p:blipFill rotWithShape="1">
          <a:blip r:embed="rId6">
            <a:extLst>
              <a:ext uri="{28A0092B-C50C-407E-A947-70E740481C1C}">
                <a14:useLocalDpi xmlns:a14="http://schemas.microsoft.com/office/drawing/2010/main" val="0"/>
              </a:ext>
            </a:extLst>
          </a:blip>
          <a:srcRect l="20619" t="53420" b="33095"/>
          <a:stretch/>
        </p:blipFill>
        <p:spPr>
          <a:xfrm>
            <a:off x="414252" y="3694112"/>
            <a:ext cx="8486575" cy="906463"/>
          </a:xfrm>
          <a:prstGeom prst="rect">
            <a:avLst/>
          </a:prstGeom>
        </p:spPr>
      </p:pic>
    </p:spTree>
    <p:extLst>
      <p:ext uri="{BB962C8B-B14F-4D97-AF65-F5344CB8AC3E}">
        <p14:creationId xmlns:p14="http://schemas.microsoft.com/office/powerpoint/2010/main" val="3604545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88ABF-7156-D449-9344-3A40726DF681}"/>
              </a:ext>
            </a:extLst>
          </p:cNvPr>
          <p:cNvSpPr>
            <a:spLocks noGrp="1"/>
          </p:cNvSpPr>
          <p:nvPr>
            <p:ph type="title"/>
          </p:nvPr>
        </p:nvSpPr>
        <p:spPr>
          <a:xfrm>
            <a:off x="457200" y="46361"/>
            <a:ext cx="8229600" cy="1143000"/>
          </a:xfrm>
        </p:spPr>
        <p:txBody>
          <a:bodyPr/>
          <a:lstStyle/>
          <a:p>
            <a:r>
              <a:rPr lang="en-US" b="1" dirty="0">
                <a:solidFill>
                  <a:srgbClr val="0000FF"/>
                </a:solidFill>
              </a:rPr>
              <a:t>Cellularization in this Module</a:t>
            </a:r>
            <a:endParaRPr lang="en-US" dirty="0"/>
          </a:p>
        </p:txBody>
      </p:sp>
      <p:pic>
        <p:nvPicPr>
          <p:cNvPr id="4" name="Picture 17" descr="Biocomplexity Logo">
            <a:extLst>
              <a:ext uri="{FF2B5EF4-FFF2-40B4-BE49-F238E27FC236}">
                <a16:creationId xmlns:a16="http://schemas.microsoft.com/office/drawing/2014/main" id="{DE7CA17D-9670-E545-9D99-8E1D19B662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04F64B8F-9FEB-2246-A90C-2A6283018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824EC8F-AAF5-FF40-A19D-32291C8AAD8B}"/>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7" name="Picture 6">
            <a:extLst>
              <a:ext uri="{FF2B5EF4-FFF2-40B4-BE49-F238E27FC236}">
                <a16:creationId xmlns:a16="http://schemas.microsoft.com/office/drawing/2014/main" id="{16D97811-15A3-8841-9C77-D13602023B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627" y="1551042"/>
            <a:ext cx="7010746" cy="4279392"/>
          </a:xfrm>
          <a:prstGeom prst="rect">
            <a:avLst/>
          </a:prstGeom>
        </p:spPr>
      </p:pic>
    </p:spTree>
    <p:extLst>
      <p:ext uri="{BB962C8B-B14F-4D97-AF65-F5344CB8AC3E}">
        <p14:creationId xmlns:p14="http://schemas.microsoft.com/office/powerpoint/2010/main" val="748695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218903" y="0"/>
            <a:ext cx="8534400" cy="1752600"/>
          </a:xfrm>
        </p:spPr>
        <p:txBody>
          <a:bodyPr>
            <a:normAutofit fontScale="90000"/>
          </a:bodyPr>
          <a:lstStyle/>
          <a:p>
            <a:r>
              <a:rPr lang="en-US" b="1" dirty="0">
                <a:solidFill>
                  <a:srgbClr val="0000CC"/>
                </a:solidFill>
              </a:rPr>
              <a:t>Chemical Field Secretion by Cells in Python </a:t>
            </a:r>
            <a:r>
              <a:rPr lang="en-US" b="1" dirty="0" err="1">
                <a:solidFill>
                  <a:srgbClr val="0000CC"/>
                </a:solidFill>
              </a:rPr>
              <a:t>Steppable</a:t>
            </a:r>
            <a:r>
              <a:rPr lang="en-US" b="1" dirty="0">
                <a:solidFill>
                  <a:srgbClr val="0000CC"/>
                </a:solidFill>
              </a:rPr>
              <a:t> – Plotting Integral of the Field</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10" name="Picture 9">
            <a:extLst>
              <a:ext uri="{FF2B5EF4-FFF2-40B4-BE49-F238E27FC236}">
                <a16:creationId xmlns:a16="http://schemas.microsoft.com/office/drawing/2014/main" id="{83B42058-2FD7-9045-9446-48BB16B1CC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7406" y="1977115"/>
            <a:ext cx="6457394" cy="2087854"/>
          </a:xfrm>
          <a:prstGeom prst="rect">
            <a:avLst/>
          </a:prstGeom>
        </p:spPr>
      </p:pic>
      <p:pic>
        <p:nvPicPr>
          <p:cNvPr id="4" name="Picture 3">
            <a:extLst>
              <a:ext uri="{FF2B5EF4-FFF2-40B4-BE49-F238E27FC236}">
                <a16:creationId xmlns:a16="http://schemas.microsoft.com/office/drawing/2014/main" id="{38DD78E1-20DD-3848-BD10-3578A02631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3803" y="4433898"/>
            <a:ext cx="6324600" cy="2064732"/>
          </a:xfrm>
          <a:prstGeom prst="rect">
            <a:avLst/>
          </a:prstGeom>
        </p:spPr>
      </p:pic>
      <p:cxnSp>
        <p:nvCxnSpPr>
          <p:cNvPr id="15" name="Google Shape;124;g8d4ec31b01_0_29">
            <a:extLst>
              <a:ext uri="{FF2B5EF4-FFF2-40B4-BE49-F238E27FC236}">
                <a16:creationId xmlns:a16="http://schemas.microsoft.com/office/drawing/2014/main" id="{7B060E6B-D33A-AA4F-A883-A51C7A14517A}"/>
              </a:ext>
            </a:extLst>
          </p:cNvPr>
          <p:cNvCxnSpPr>
            <a:cxnSpLocks/>
          </p:cNvCxnSpPr>
          <p:nvPr/>
        </p:nvCxnSpPr>
        <p:spPr>
          <a:xfrm flipV="1">
            <a:off x="2819400" y="3567201"/>
            <a:ext cx="0" cy="1341343"/>
          </a:xfrm>
          <a:prstGeom prst="straightConnector1">
            <a:avLst/>
          </a:prstGeom>
          <a:noFill/>
          <a:ln w="38100" cap="flat" cmpd="sng">
            <a:solidFill>
              <a:srgbClr val="FF0000"/>
            </a:solidFill>
            <a:prstDash val="solid"/>
            <a:round/>
            <a:headEnd type="stealth" w="med" len="med"/>
            <a:tailEnd type="none" w="med" len="med"/>
          </a:ln>
        </p:spPr>
      </p:cxnSp>
    </p:spTree>
    <p:extLst>
      <p:ext uri="{BB962C8B-B14F-4D97-AF65-F5344CB8AC3E}">
        <p14:creationId xmlns:p14="http://schemas.microsoft.com/office/powerpoint/2010/main" val="3247202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218903" y="0"/>
            <a:ext cx="8534400" cy="1065682"/>
          </a:xfrm>
        </p:spPr>
        <p:txBody>
          <a:bodyPr>
            <a:normAutofit fontScale="90000"/>
          </a:bodyPr>
          <a:lstStyle/>
          <a:p>
            <a:r>
              <a:rPr lang="en-US" b="1" dirty="0">
                <a:solidFill>
                  <a:srgbClr val="0000CC"/>
                </a:solidFill>
              </a:rPr>
              <a:t>Exercise 2.2.1: Adding Cytokine Field</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3" name="Content Placeholder 2">
            <a:extLst>
              <a:ext uri="{FF2B5EF4-FFF2-40B4-BE49-F238E27FC236}">
                <a16:creationId xmlns:a16="http://schemas.microsoft.com/office/drawing/2014/main" id="{A9D061B4-D427-A24D-AF7A-375344A6D24D}"/>
              </a:ext>
            </a:extLst>
          </p:cNvPr>
          <p:cNvSpPr>
            <a:spLocks noGrp="1"/>
          </p:cNvSpPr>
          <p:nvPr>
            <p:ph idx="1"/>
          </p:nvPr>
        </p:nvSpPr>
        <p:spPr>
          <a:xfrm>
            <a:off x="390697" y="838200"/>
            <a:ext cx="8644456" cy="5873896"/>
          </a:xfrm>
        </p:spPr>
        <p:txBody>
          <a:bodyPr>
            <a:noAutofit/>
          </a:bodyPr>
          <a:lstStyle/>
          <a:p>
            <a:pPr marL="0" indent="0">
              <a:buNone/>
            </a:pPr>
            <a:r>
              <a:rPr lang="en-US" sz="1600" dirty="0"/>
              <a:t>Now its your turn to add the cytokine field. Follow the workflow:</a:t>
            </a:r>
          </a:p>
          <a:p>
            <a:pPr>
              <a:buAutoNum type="arabicPeriod"/>
            </a:pPr>
            <a:r>
              <a:rPr lang="en-US" sz="1600" dirty="0"/>
              <a:t>XML Field</a:t>
            </a:r>
          </a:p>
          <a:p>
            <a:pPr marL="400050" lvl="1" indent="0">
              <a:buNone/>
            </a:pPr>
            <a:r>
              <a:rPr lang="en-US" sz="1600" dirty="0"/>
              <a:t>Add field name ‘</a:t>
            </a:r>
            <a:r>
              <a:rPr lang="en-US" sz="1600" b="1" dirty="0"/>
              <a:t>cytokine</a:t>
            </a:r>
            <a:r>
              <a:rPr lang="en-US" sz="1600" dirty="0"/>
              <a:t>’</a:t>
            </a:r>
          </a:p>
          <a:p>
            <a:pPr marL="400050" lvl="1" indent="0">
              <a:buNone/>
            </a:pPr>
            <a:r>
              <a:rPr lang="en-US" sz="1600" b="1" dirty="0"/>
              <a:t>Add ids </a:t>
            </a:r>
            <a:r>
              <a:rPr lang="en-US" sz="1600" dirty="0"/>
              <a:t>for specifying diffusion parameters from python (‘</a:t>
            </a:r>
            <a:r>
              <a:rPr lang="en-US" sz="1600" dirty="0" err="1"/>
              <a:t>cytokine_dc</a:t>
            </a:r>
            <a:r>
              <a:rPr lang="en-US" sz="1600" dirty="0"/>
              <a:t>’, </a:t>
            </a:r>
            <a:r>
              <a:rPr lang="en-US" sz="1600" dirty="0" err="1"/>
              <a:t>cytokine_decay</a:t>
            </a:r>
            <a:r>
              <a:rPr lang="en-US" sz="1600" dirty="0"/>
              <a:t>’</a:t>
            </a:r>
          </a:p>
          <a:p>
            <a:pPr marL="400050" lvl="1" indent="0">
              <a:buNone/>
            </a:pPr>
            <a:r>
              <a:rPr lang="en-US" sz="1600" dirty="0"/>
              <a:t>Remove diffusion parameters by cell type</a:t>
            </a:r>
          </a:p>
          <a:p>
            <a:pPr marL="400050" lvl="1" indent="0">
              <a:buNone/>
            </a:pPr>
            <a:r>
              <a:rPr lang="en-US" sz="1600" dirty="0"/>
              <a:t>Remove secretion data</a:t>
            </a:r>
          </a:p>
          <a:p>
            <a:pPr marL="400050" lvl="1" indent="0">
              <a:buNone/>
            </a:pPr>
            <a:r>
              <a:rPr lang="en-US" sz="1600" dirty="0"/>
              <a:t>Boundary conditions: </a:t>
            </a:r>
            <a:r>
              <a:rPr lang="en-US" sz="1600" b="1" dirty="0"/>
              <a:t>periodic</a:t>
            </a:r>
            <a:r>
              <a:rPr lang="en-US" sz="1600" dirty="0"/>
              <a:t> in the x and y domain, </a:t>
            </a:r>
            <a:r>
              <a:rPr lang="en-US" sz="1600" b="1" dirty="0"/>
              <a:t>constant derivative 0 </a:t>
            </a:r>
            <a:r>
              <a:rPr lang="en-US" sz="1600" dirty="0"/>
              <a:t>in the z domain.</a:t>
            </a:r>
          </a:p>
          <a:p>
            <a:pPr marL="0" indent="0">
              <a:buNone/>
            </a:pPr>
            <a:r>
              <a:rPr lang="en-US" sz="1600" dirty="0"/>
              <a:t>2. Define diffusion parameter in Python </a:t>
            </a:r>
            <a:r>
              <a:rPr lang="en-US" sz="1600" dirty="0" err="1"/>
              <a:t>Steppables</a:t>
            </a:r>
            <a:endParaRPr lang="en-US" sz="1600" dirty="0"/>
          </a:p>
          <a:p>
            <a:pPr marL="400050" lvl="1" indent="0">
              <a:buNone/>
            </a:pPr>
            <a:r>
              <a:rPr lang="en-US" sz="1600" dirty="0"/>
              <a:t>Add diffusion coefficient among global variables: </a:t>
            </a:r>
            <a:r>
              <a:rPr lang="en-US" sz="1600" dirty="0" err="1"/>
              <a:t>cytokine_dc</a:t>
            </a:r>
            <a:r>
              <a:rPr lang="en-US" sz="1600" dirty="0"/>
              <a:t> = 7.5</a:t>
            </a:r>
          </a:p>
          <a:p>
            <a:pPr marL="400050" lvl="1" indent="0">
              <a:buNone/>
            </a:pPr>
            <a:r>
              <a:rPr lang="en-US" sz="1600" dirty="0"/>
              <a:t>Use </a:t>
            </a:r>
            <a:r>
              <a:rPr lang="en-US" sz="1600" dirty="0" err="1"/>
              <a:t>self.get_xml_element</a:t>
            </a:r>
            <a:r>
              <a:rPr lang="en-US" sz="1600" dirty="0"/>
              <a:t>(‘id').</a:t>
            </a:r>
            <a:r>
              <a:rPr lang="en-US" sz="1600" dirty="0" err="1"/>
              <a:t>cdata</a:t>
            </a:r>
            <a:r>
              <a:rPr lang="en-US" sz="1600" dirty="0"/>
              <a:t> to pass information to XML in the start </a:t>
            </a:r>
            <a:r>
              <a:rPr lang="en-US" sz="1600" dirty="0" err="1"/>
              <a:t>fcn</a:t>
            </a:r>
            <a:endParaRPr lang="en-US" sz="1600" dirty="0"/>
          </a:p>
          <a:p>
            <a:pPr marL="800100" lvl="2" indent="0">
              <a:buNone/>
            </a:pPr>
            <a:r>
              <a:rPr lang="en-US" sz="1600" dirty="0"/>
              <a:t>Diffusion coefficient: </a:t>
            </a:r>
            <a:r>
              <a:rPr lang="en-US" sz="1600" dirty="0" err="1"/>
              <a:t>self.get_xml_element</a:t>
            </a:r>
            <a:r>
              <a:rPr lang="en-US" sz="1600" dirty="0"/>
              <a:t>(‘</a:t>
            </a:r>
            <a:r>
              <a:rPr lang="en-US" sz="1600" dirty="0" err="1"/>
              <a:t>cytokine_dc</a:t>
            </a:r>
            <a:r>
              <a:rPr lang="en-US" sz="1600" dirty="0"/>
              <a:t>').</a:t>
            </a:r>
            <a:r>
              <a:rPr lang="en-US" sz="1600" dirty="0" err="1"/>
              <a:t>cdata</a:t>
            </a:r>
            <a:r>
              <a:rPr lang="en-US" sz="1600" dirty="0"/>
              <a:t> = </a:t>
            </a:r>
            <a:r>
              <a:rPr lang="en-US" sz="1600" dirty="0" err="1"/>
              <a:t>cytokine_dc</a:t>
            </a:r>
            <a:r>
              <a:rPr lang="en-US" sz="1600" dirty="0"/>
              <a:t> </a:t>
            </a:r>
          </a:p>
          <a:p>
            <a:pPr marL="800100" lvl="2" indent="0">
              <a:buNone/>
            </a:pPr>
            <a:r>
              <a:rPr lang="en-US" sz="1600" dirty="0"/>
              <a:t>Decay constant: </a:t>
            </a:r>
            <a:r>
              <a:rPr lang="en-US" sz="1600" dirty="0" err="1"/>
              <a:t>self.get_xml_element</a:t>
            </a:r>
            <a:r>
              <a:rPr lang="en-US" sz="1600" dirty="0"/>
              <a:t>(‘</a:t>
            </a:r>
            <a:r>
              <a:rPr lang="en-US" sz="1600" dirty="0" err="1"/>
              <a:t>cytokine_decay</a:t>
            </a:r>
            <a:r>
              <a:rPr lang="en-US" sz="1600" dirty="0"/>
              <a:t>').</a:t>
            </a:r>
            <a:r>
              <a:rPr lang="en-US" sz="1600" dirty="0" err="1"/>
              <a:t>cdata</a:t>
            </a:r>
            <a:r>
              <a:rPr lang="en-US" sz="1600" dirty="0"/>
              <a:t> = (</a:t>
            </a:r>
            <a:r>
              <a:rPr lang="en-US" sz="1600" dirty="0" err="1"/>
              <a:t>self.sbml.ODEModel</a:t>
            </a:r>
            <a:r>
              <a:rPr lang="en-US" sz="1600" dirty="0"/>
              <a:t>["cc"] +</a:t>
            </a:r>
            <a:r>
              <a:rPr lang="en-US" sz="1600" dirty="0" err="1"/>
              <a:t>self.sbml.ODEModel</a:t>
            </a:r>
            <a:r>
              <a:rPr lang="en-US" sz="1600" dirty="0"/>
              <a:t>["kc"]) * </a:t>
            </a:r>
            <a:r>
              <a:rPr lang="en-US" sz="1600" dirty="0" err="1"/>
              <a:t>self.scale_by_time</a:t>
            </a:r>
            <a:endParaRPr lang="en-US" sz="1600" dirty="0"/>
          </a:p>
          <a:p>
            <a:pPr marL="0" indent="0">
              <a:buNone/>
            </a:pPr>
            <a:r>
              <a:rPr lang="en-US" sz="1600" dirty="0"/>
              <a:t>3.Iterate through Infected and Virus Releasing cell lists (both secrete cytokine)</a:t>
            </a:r>
          </a:p>
          <a:p>
            <a:pPr marL="400050" lvl="1" indent="0">
              <a:buNone/>
            </a:pPr>
            <a:r>
              <a:rPr lang="en-US" sz="1600" dirty="0"/>
              <a:t>Add secretor: CC3D Python -&gt; Uptake/Secretion -&gt; </a:t>
            </a:r>
            <a:r>
              <a:rPr lang="en-US" sz="1600" dirty="0" err="1"/>
              <a:t>SecreteInsideCell</a:t>
            </a:r>
            <a:endParaRPr lang="en-US" sz="1600" dirty="0"/>
          </a:p>
          <a:p>
            <a:pPr marL="400050" lvl="1" indent="0">
              <a:buNone/>
            </a:pPr>
            <a:r>
              <a:rPr lang="en-US" sz="1600" dirty="0"/>
              <a:t>Modify default snippet secretor -&gt; </a:t>
            </a:r>
            <a:r>
              <a:rPr lang="en-US" sz="1600" b="1" dirty="0" err="1"/>
              <a:t>cytokine_secretor</a:t>
            </a:r>
            <a:r>
              <a:rPr lang="en-US" sz="1600" b="1" dirty="0"/>
              <a:t>, </a:t>
            </a:r>
            <a:r>
              <a:rPr lang="en-US" sz="1600" dirty="0"/>
              <a:t>’FIELDNAME’ </a:t>
            </a:r>
            <a:r>
              <a:rPr lang="en-US" sz="1600" b="1" dirty="0"/>
              <a:t>-&gt; ‘cytokine’</a:t>
            </a:r>
          </a:p>
          <a:p>
            <a:pPr marL="400050" lvl="1" indent="0">
              <a:buNone/>
            </a:pPr>
            <a:r>
              <a:rPr lang="en-US" sz="1600" dirty="0"/>
              <a:t>Determine amount to be secreted by cell: </a:t>
            </a:r>
            <a:r>
              <a:rPr lang="en-US" sz="1600" b="1" dirty="0" err="1"/>
              <a:t>secr_amount</a:t>
            </a:r>
            <a:r>
              <a:rPr lang="en-US" sz="1600" b="1" dirty="0"/>
              <a:t> = </a:t>
            </a:r>
            <a:r>
              <a:rPr lang="en-US" sz="1600" b="1" dirty="0" err="1"/>
              <a:t>self.sbml.ODEModel</a:t>
            </a:r>
            <a:r>
              <a:rPr lang="en-US" sz="1600" b="1" dirty="0"/>
              <a:t>["</a:t>
            </a:r>
            <a:r>
              <a:rPr lang="en-US" sz="1600" b="1" dirty="0" err="1"/>
              <a:t>p_c</a:t>
            </a:r>
            <a:r>
              <a:rPr lang="en-US" sz="1600" b="1" dirty="0"/>
              <a:t>"] * </a:t>
            </a:r>
            <a:r>
              <a:rPr lang="en-US" sz="1600" b="1" dirty="0" err="1"/>
              <a:t>self.scale_by_time</a:t>
            </a:r>
            <a:r>
              <a:rPr lang="en-US" sz="1600" b="1" dirty="0"/>
              <a:t> </a:t>
            </a:r>
          </a:p>
          <a:p>
            <a:pPr marL="400050" lvl="1" indent="0">
              <a:buNone/>
            </a:pPr>
            <a:r>
              <a:rPr lang="en-US" sz="1600" dirty="0"/>
              <a:t>Modify secretion to be </a:t>
            </a:r>
            <a:r>
              <a:rPr lang="en-US" sz="1600" b="1" dirty="0" err="1"/>
              <a:t>SecreteInsideTotalCount</a:t>
            </a:r>
            <a:r>
              <a:rPr lang="en-US" sz="1600" b="1" dirty="0"/>
              <a:t> </a:t>
            </a:r>
            <a:r>
              <a:rPr lang="en-US" sz="1600" dirty="0"/>
              <a:t>and specify the amount secreted by cells per voxel: </a:t>
            </a:r>
            <a:r>
              <a:rPr lang="en-US" sz="1600" b="1" dirty="0" err="1"/>
              <a:t>SecreteInsideTotalCount</a:t>
            </a:r>
            <a:r>
              <a:rPr lang="en-US" sz="1600" dirty="0"/>
              <a:t>(</a:t>
            </a:r>
            <a:r>
              <a:rPr lang="en-US" sz="1600" b="1" dirty="0" err="1"/>
              <a:t>secr_amount</a:t>
            </a:r>
            <a:r>
              <a:rPr lang="en-US" sz="1600" b="1" dirty="0"/>
              <a:t> /</a:t>
            </a:r>
            <a:r>
              <a:rPr lang="en-US" sz="1600" b="1" dirty="0" err="1"/>
              <a:t>cell.volume</a:t>
            </a:r>
            <a:r>
              <a:rPr lang="en-US" sz="1600" b="1" dirty="0"/>
              <a:t> )</a:t>
            </a:r>
            <a:endParaRPr lang="en-US" sz="1600" dirty="0"/>
          </a:p>
        </p:txBody>
      </p:sp>
    </p:spTree>
    <p:extLst>
      <p:ext uri="{BB962C8B-B14F-4D97-AF65-F5344CB8AC3E}">
        <p14:creationId xmlns:p14="http://schemas.microsoft.com/office/powerpoint/2010/main" val="929089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218903" y="0"/>
            <a:ext cx="8534400" cy="1065682"/>
          </a:xfrm>
        </p:spPr>
        <p:txBody>
          <a:bodyPr>
            <a:normAutofit fontScale="90000"/>
          </a:bodyPr>
          <a:lstStyle/>
          <a:p>
            <a:r>
              <a:rPr lang="en-US" b="1" dirty="0">
                <a:solidFill>
                  <a:srgbClr val="0000CC"/>
                </a:solidFill>
              </a:rPr>
              <a:t>Exercise 2.2.1: Adding Cytokine Field</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3" name="Content Placeholder 2">
            <a:extLst>
              <a:ext uri="{FF2B5EF4-FFF2-40B4-BE49-F238E27FC236}">
                <a16:creationId xmlns:a16="http://schemas.microsoft.com/office/drawing/2014/main" id="{A9D061B4-D427-A24D-AF7A-375344A6D24D}"/>
              </a:ext>
            </a:extLst>
          </p:cNvPr>
          <p:cNvSpPr>
            <a:spLocks noGrp="1"/>
          </p:cNvSpPr>
          <p:nvPr>
            <p:ph idx="1"/>
          </p:nvPr>
        </p:nvSpPr>
        <p:spPr>
          <a:xfrm>
            <a:off x="390697" y="838200"/>
            <a:ext cx="8644456" cy="5873896"/>
          </a:xfrm>
        </p:spPr>
        <p:txBody>
          <a:bodyPr>
            <a:noAutofit/>
          </a:bodyPr>
          <a:lstStyle/>
          <a:p>
            <a:pPr marL="0" indent="0">
              <a:buNone/>
            </a:pPr>
            <a:r>
              <a:rPr lang="en-US" sz="1400" dirty="0"/>
              <a:t>Now its your turn to add the cytokine field. Follow the workflow:</a:t>
            </a:r>
          </a:p>
          <a:p>
            <a:pPr>
              <a:buAutoNum type="arabicPeriod"/>
            </a:pPr>
            <a:r>
              <a:rPr lang="en-US" sz="1400" dirty="0"/>
              <a:t>XML Field</a:t>
            </a:r>
          </a:p>
          <a:p>
            <a:pPr marL="400050" lvl="1" indent="0">
              <a:buNone/>
            </a:pPr>
            <a:r>
              <a:rPr lang="en-US" sz="1400" dirty="0"/>
              <a:t>Add field name ‘</a:t>
            </a:r>
            <a:r>
              <a:rPr lang="en-US" sz="1400" b="1" dirty="0"/>
              <a:t>cytokine</a:t>
            </a:r>
            <a:r>
              <a:rPr lang="en-US" sz="1400" dirty="0"/>
              <a:t>’</a:t>
            </a:r>
          </a:p>
          <a:p>
            <a:pPr marL="400050" lvl="1" indent="0">
              <a:buNone/>
            </a:pPr>
            <a:r>
              <a:rPr lang="en-US" sz="1400" b="1" dirty="0"/>
              <a:t>Add ids </a:t>
            </a:r>
            <a:r>
              <a:rPr lang="en-US" sz="1400" dirty="0"/>
              <a:t>for specifying diffusion parameters from python (‘</a:t>
            </a:r>
            <a:r>
              <a:rPr lang="en-US" sz="1400" dirty="0" err="1"/>
              <a:t>cytokine_dc</a:t>
            </a:r>
            <a:r>
              <a:rPr lang="en-US" sz="1400" dirty="0"/>
              <a:t>’, </a:t>
            </a:r>
            <a:r>
              <a:rPr lang="en-US" sz="1400" dirty="0" err="1"/>
              <a:t>cytokine_decay</a:t>
            </a:r>
            <a:r>
              <a:rPr lang="en-US" sz="1400" dirty="0"/>
              <a:t>’</a:t>
            </a:r>
          </a:p>
          <a:p>
            <a:pPr marL="400050" lvl="1" indent="0">
              <a:buNone/>
            </a:pPr>
            <a:r>
              <a:rPr lang="en-US" sz="1400" dirty="0"/>
              <a:t>Remove diffusion parameters by cell type</a:t>
            </a:r>
          </a:p>
          <a:p>
            <a:pPr marL="400050" lvl="1" indent="0">
              <a:buNone/>
            </a:pPr>
            <a:r>
              <a:rPr lang="en-US" sz="1400" dirty="0"/>
              <a:t>Remove secretion data</a:t>
            </a:r>
          </a:p>
          <a:p>
            <a:pPr marL="400050" lvl="1" indent="0">
              <a:buNone/>
            </a:pPr>
            <a:r>
              <a:rPr lang="en-US" sz="1400" dirty="0"/>
              <a:t>Boundary conditions: </a:t>
            </a:r>
            <a:r>
              <a:rPr lang="en-US" sz="1400" b="1" dirty="0"/>
              <a:t>periodic</a:t>
            </a:r>
            <a:r>
              <a:rPr lang="en-US" sz="1400" dirty="0"/>
              <a:t> in the x and y domain, </a:t>
            </a:r>
            <a:r>
              <a:rPr lang="en-US" sz="1400" b="1" dirty="0"/>
              <a:t>constant derivative 0 </a:t>
            </a:r>
            <a:r>
              <a:rPr lang="en-US" sz="1400" dirty="0"/>
              <a:t>in the z domain.</a:t>
            </a:r>
          </a:p>
          <a:p>
            <a:pPr marL="0" indent="0">
              <a:buNone/>
            </a:pPr>
            <a:r>
              <a:rPr lang="en-US" sz="1400" dirty="0"/>
              <a:t>2. Define diffusion parameter in Python </a:t>
            </a:r>
            <a:r>
              <a:rPr lang="en-US" sz="1400" dirty="0" err="1"/>
              <a:t>Steppables</a:t>
            </a:r>
            <a:endParaRPr lang="en-US" sz="1400" dirty="0"/>
          </a:p>
          <a:p>
            <a:pPr marL="400050" lvl="1" indent="0">
              <a:buNone/>
            </a:pPr>
            <a:r>
              <a:rPr lang="en-US" sz="1400" dirty="0"/>
              <a:t>Add diffusion coefficient among global variables: </a:t>
            </a:r>
            <a:r>
              <a:rPr lang="en-US" sz="1400" dirty="0" err="1"/>
              <a:t>cytokine_dc</a:t>
            </a:r>
            <a:r>
              <a:rPr lang="en-US" sz="1400" dirty="0"/>
              <a:t> = 7.5</a:t>
            </a:r>
          </a:p>
          <a:p>
            <a:pPr marL="400050" lvl="1" indent="0">
              <a:buNone/>
            </a:pPr>
            <a:r>
              <a:rPr lang="en-US" sz="1400" dirty="0"/>
              <a:t>Use </a:t>
            </a:r>
            <a:r>
              <a:rPr lang="en-US" sz="1400" dirty="0" err="1"/>
              <a:t>self.get_xml_element</a:t>
            </a:r>
            <a:r>
              <a:rPr lang="en-US" sz="1400" dirty="0"/>
              <a:t>(‘id').</a:t>
            </a:r>
            <a:r>
              <a:rPr lang="en-US" sz="1400" dirty="0" err="1"/>
              <a:t>cdata</a:t>
            </a:r>
            <a:r>
              <a:rPr lang="en-US" sz="1400" dirty="0"/>
              <a:t> to pass information to XML in the start </a:t>
            </a:r>
            <a:r>
              <a:rPr lang="en-US" sz="1400" dirty="0" err="1"/>
              <a:t>fcn</a:t>
            </a:r>
            <a:endParaRPr lang="en-US" sz="1400" dirty="0"/>
          </a:p>
          <a:p>
            <a:pPr marL="800100" lvl="2" indent="0">
              <a:buNone/>
            </a:pPr>
            <a:r>
              <a:rPr lang="en-US" sz="1400" dirty="0"/>
              <a:t>Diffusion coefficient: </a:t>
            </a:r>
            <a:r>
              <a:rPr lang="en-US" sz="1400" dirty="0" err="1"/>
              <a:t>self.get_xml_element</a:t>
            </a:r>
            <a:r>
              <a:rPr lang="en-US" sz="1400" dirty="0"/>
              <a:t>(‘</a:t>
            </a:r>
            <a:r>
              <a:rPr lang="en-US" sz="1400" dirty="0" err="1"/>
              <a:t>cytokine_dc</a:t>
            </a:r>
            <a:r>
              <a:rPr lang="en-US" sz="1400" dirty="0"/>
              <a:t>').</a:t>
            </a:r>
            <a:r>
              <a:rPr lang="en-US" sz="1400" dirty="0" err="1"/>
              <a:t>cdata</a:t>
            </a:r>
            <a:r>
              <a:rPr lang="en-US" sz="1400" dirty="0"/>
              <a:t> = </a:t>
            </a:r>
            <a:r>
              <a:rPr lang="en-US" sz="1400" dirty="0" err="1"/>
              <a:t>cytokine_dc</a:t>
            </a:r>
            <a:r>
              <a:rPr lang="en-US" sz="1400" dirty="0"/>
              <a:t> </a:t>
            </a:r>
          </a:p>
          <a:p>
            <a:pPr marL="800100" lvl="2" indent="0">
              <a:buNone/>
            </a:pPr>
            <a:r>
              <a:rPr lang="en-US" sz="1400" dirty="0"/>
              <a:t>Decay constant: </a:t>
            </a:r>
            <a:r>
              <a:rPr lang="en-US" sz="1400" dirty="0" err="1"/>
              <a:t>self.get_xml_element</a:t>
            </a:r>
            <a:r>
              <a:rPr lang="en-US" sz="1400" dirty="0"/>
              <a:t>(‘</a:t>
            </a:r>
            <a:r>
              <a:rPr lang="en-US" sz="1400" dirty="0" err="1"/>
              <a:t>cytokine_decay</a:t>
            </a:r>
            <a:r>
              <a:rPr lang="en-US" sz="1400" dirty="0"/>
              <a:t>').</a:t>
            </a:r>
            <a:r>
              <a:rPr lang="en-US" sz="1400" dirty="0" err="1"/>
              <a:t>cdata</a:t>
            </a:r>
            <a:r>
              <a:rPr lang="en-US" sz="1400" dirty="0"/>
              <a:t> = (</a:t>
            </a:r>
            <a:r>
              <a:rPr lang="en-US" sz="1400" dirty="0" err="1"/>
              <a:t>self.sbml.ODEModel</a:t>
            </a:r>
            <a:r>
              <a:rPr lang="en-US" sz="1400" dirty="0"/>
              <a:t>["cc"] +</a:t>
            </a:r>
            <a:r>
              <a:rPr lang="en-US" sz="1400" dirty="0" err="1"/>
              <a:t>self.sbml.ODEModel</a:t>
            </a:r>
            <a:r>
              <a:rPr lang="en-US" sz="1400" dirty="0"/>
              <a:t>["kc"]) * </a:t>
            </a:r>
            <a:r>
              <a:rPr lang="en-US" sz="1400" dirty="0" err="1"/>
              <a:t>self.scale_by_time</a:t>
            </a:r>
            <a:endParaRPr lang="en-US" sz="1400" dirty="0"/>
          </a:p>
          <a:p>
            <a:pPr marL="0" indent="0">
              <a:buNone/>
            </a:pPr>
            <a:r>
              <a:rPr lang="en-US" sz="1400" dirty="0"/>
              <a:t>3.Iterate through Infected and Virus Releasing cell lists (both secrete cytokine)</a:t>
            </a:r>
          </a:p>
          <a:p>
            <a:pPr marL="400050" lvl="1" indent="0">
              <a:buNone/>
            </a:pPr>
            <a:r>
              <a:rPr lang="en-US" sz="1400" dirty="0"/>
              <a:t>Add secretor: CC3D Python -&gt; Uptake/Secretion -&gt; </a:t>
            </a:r>
            <a:r>
              <a:rPr lang="en-US" sz="1400" dirty="0" err="1"/>
              <a:t>SecreteInsideCell</a:t>
            </a:r>
            <a:endParaRPr lang="en-US" sz="1400" dirty="0"/>
          </a:p>
          <a:p>
            <a:pPr marL="400050" lvl="1" indent="0">
              <a:buNone/>
            </a:pPr>
            <a:r>
              <a:rPr lang="en-US" sz="1400" dirty="0"/>
              <a:t>Modify default snippet secretor -&gt; </a:t>
            </a:r>
            <a:r>
              <a:rPr lang="en-US" sz="1400" b="1" dirty="0" err="1"/>
              <a:t>cytokine_secretor</a:t>
            </a:r>
            <a:r>
              <a:rPr lang="en-US" sz="1400" b="1" dirty="0"/>
              <a:t>, </a:t>
            </a:r>
            <a:r>
              <a:rPr lang="en-US" sz="1400" dirty="0"/>
              <a:t>’FIELDNAME’ </a:t>
            </a:r>
            <a:r>
              <a:rPr lang="en-US" sz="1400" b="1" dirty="0"/>
              <a:t>-&gt; ‘cytokine’</a:t>
            </a:r>
          </a:p>
          <a:p>
            <a:pPr marL="400050" lvl="1" indent="0">
              <a:buNone/>
            </a:pPr>
            <a:r>
              <a:rPr lang="en-US" sz="1400" dirty="0"/>
              <a:t>Move outside of cell list loop</a:t>
            </a:r>
          </a:p>
          <a:p>
            <a:pPr marL="400050" lvl="1" indent="0">
              <a:buNone/>
            </a:pPr>
            <a:r>
              <a:rPr lang="en-US" sz="1400" dirty="0"/>
              <a:t>Determine amount to be secreted by cell: from ode parameter</a:t>
            </a:r>
            <a:r>
              <a:rPr lang="en-US" sz="1400" b="1" dirty="0"/>
              <a:t> </a:t>
            </a:r>
            <a:r>
              <a:rPr lang="en-US" sz="1400" b="1" dirty="0" err="1"/>
              <a:t>p_c</a:t>
            </a:r>
            <a:endParaRPr lang="en-US" sz="1400" b="1" dirty="0"/>
          </a:p>
          <a:p>
            <a:pPr marL="400050" lvl="1" indent="0">
              <a:buNone/>
            </a:pPr>
            <a:r>
              <a:rPr lang="en-US" sz="1400" dirty="0"/>
              <a:t>Modify secretion to be </a:t>
            </a:r>
            <a:r>
              <a:rPr lang="en-US" sz="1400" b="1" dirty="0" err="1"/>
              <a:t>SecreteInsideTotalCount</a:t>
            </a:r>
            <a:r>
              <a:rPr lang="en-US" sz="1400" b="1" dirty="0"/>
              <a:t> </a:t>
            </a:r>
            <a:r>
              <a:rPr lang="en-US" sz="1400" dirty="0"/>
              <a:t>and specify the amount secreted by cells per voxel</a:t>
            </a:r>
          </a:p>
          <a:p>
            <a:pPr marL="0" indent="0">
              <a:buNone/>
            </a:pPr>
            <a:r>
              <a:rPr lang="en-US" sz="1400" dirty="0"/>
              <a:t>4. Plot Integral of the Cytokine Field and compare to ODE results</a:t>
            </a:r>
          </a:p>
          <a:p>
            <a:pPr marL="0" indent="0">
              <a:buNone/>
            </a:pPr>
            <a:r>
              <a:rPr lang="en-US" sz="1400" dirty="0"/>
              <a:t>Add data series to the diffusive fields plot window: </a:t>
            </a:r>
            <a:r>
              <a:rPr lang="en-US" sz="1400" b="1" dirty="0" err="1"/>
              <a:t>self.med_diff_data_win.add_plot</a:t>
            </a:r>
            <a:r>
              <a:rPr lang="en-US" sz="1400" b="1" dirty="0"/>
              <a:t>("</a:t>
            </a:r>
            <a:r>
              <a:rPr lang="en-US" sz="1400" b="1" dirty="0" err="1"/>
              <a:t>MedCytLocal</a:t>
            </a:r>
            <a:r>
              <a:rPr lang="en-US" sz="1400" b="1" dirty="0"/>
              <a:t>", style='Dots', color='blue’, size=</a:t>
            </a:r>
            <a:r>
              <a:rPr lang="en-US" sz="1400" b="1" dirty="0" err="1"/>
              <a:t>dot_size</a:t>
            </a:r>
            <a:r>
              <a:rPr lang="en-US" sz="1400" b="1" dirty="0"/>
              <a:t>)</a:t>
            </a:r>
          </a:p>
          <a:p>
            <a:pPr marL="0" indent="0">
              <a:buNone/>
            </a:pPr>
            <a:r>
              <a:rPr lang="en-US" sz="1400" dirty="0"/>
              <a:t>Measure the total integral of the field: </a:t>
            </a:r>
            <a:r>
              <a:rPr lang="en-US" sz="1400" dirty="0" err="1"/>
              <a:t>cytokine_secretor.totalFieldIntegral</a:t>
            </a:r>
            <a:r>
              <a:rPr lang="en-US" sz="1400" dirty="0"/>
              <a:t>() / </a:t>
            </a:r>
            <a:r>
              <a:rPr lang="en-US" sz="1400" dirty="0" err="1"/>
              <a:t>self.dim.z</a:t>
            </a:r>
            <a:endParaRPr lang="en-US" sz="1400" dirty="0"/>
          </a:p>
          <a:p>
            <a:pPr marL="0" indent="0">
              <a:buNone/>
            </a:pPr>
            <a:r>
              <a:rPr lang="en-US" sz="1400" dirty="0"/>
              <a:t>Add data point to the data series</a:t>
            </a:r>
          </a:p>
        </p:txBody>
      </p:sp>
    </p:spTree>
    <p:extLst>
      <p:ext uri="{BB962C8B-B14F-4D97-AF65-F5344CB8AC3E}">
        <p14:creationId xmlns:p14="http://schemas.microsoft.com/office/powerpoint/2010/main" val="38628604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800A893-B02A-444C-B4B5-415C4D4E7B5B}"/>
              </a:ext>
            </a:extLst>
          </p:cNvPr>
          <p:cNvSpPr>
            <a:spLocks noGrp="1"/>
          </p:cNvSpPr>
          <p:nvPr>
            <p:ph idx="1"/>
          </p:nvPr>
        </p:nvSpPr>
        <p:spPr>
          <a:xfrm>
            <a:off x="390697" y="1065682"/>
            <a:ext cx="8644456" cy="5646414"/>
          </a:xfrm>
        </p:spPr>
        <p:txBody>
          <a:bodyPr>
            <a:noAutofit/>
          </a:bodyPr>
          <a:lstStyle/>
          <a:p>
            <a:pPr>
              <a:buAutoNum type="arabicPeriod"/>
            </a:pPr>
            <a:r>
              <a:rPr lang="en-US" sz="1600" dirty="0"/>
              <a:t>XML Field</a:t>
            </a:r>
          </a:p>
          <a:p>
            <a:pPr marL="400050" lvl="1" indent="0">
              <a:buNone/>
            </a:pPr>
            <a:r>
              <a:rPr lang="en-US" sz="1600" dirty="0"/>
              <a:t>Add field name ‘</a:t>
            </a:r>
            <a:r>
              <a:rPr lang="en-US" sz="1600" b="1" dirty="0"/>
              <a:t>cytokine</a:t>
            </a:r>
            <a:r>
              <a:rPr lang="en-US" sz="1600" dirty="0"/>
              <a:t>’</a:t>
            </a:r>
          </a:p>
          <a:p>
            <a:pPr marL="400050" lvl="1" indent="0">
              <a:buNone/>
            </a:pPr>
            <a:r>
              <a:rPr lang="en-US" sz="1600" b="1" dirty="0"/>
              <a:t>Add ids </a:t>
            </a:r>
            <a:r>
              <a:rPr lang="en-US" sz="1600" dirty="0"/>
              <a:t>for specifying diffusion parameters from python (‘</a:t>
            </a:r>
            <a:r>
              <a:rPr lang="en-US" sz="1600" dirty="0" err="1"/>
              <a:t>cytokine_dc</a:t>
            </a:r>
            <a:r>
              <a:rPr lang="en-US" sz="1600" dirty="0"/>
              <a:t>’, </a:t>
            </a:r>
            <a:r>
              <a:rPr lang="en-US" sz="1600" dirty="0" err="1"/>
              <a:t>cytokine_decay</a:t>
            </a:r>
            <a:r>
              <a:rPr lang="en-US" sz="1600" dirty="0"/>
              <a:t>’</a:t>
            </a:r>
          </a:p>
          <a:p>
            <a:pPr marL="400050" lvl="1" indent="0">
              <a:buNone/>
            </a:pPr>
            <a:r>
              <a:rPr lang="en-US" sz="1600" dirty="0"/>
              <a:t>Remove diffusion parameters by cell type</a:t>
            </a:r>
          </a:p>
          <a:p>
            <a:pPr marL="400050" lvl="1" indent="0">
              <a:buNone/>
            </a:pPr>
            <a:r>
              <a:rPr lang="en-US" sz="1600" dirty="0"/>
              <a:t>Remove secretion data</a:t>
            </a:r>
          </a:p>
          <a:p>
            <a:pPr marL="400050" lvl="1" indent="0">
              <a:buNone/>
            </a:pPr>
            <a:r>
              <a:rPr lang="en-US" sz="1600" dirty="0"/>
              <a:t>Boundary conditions: </a:t>
            </a:r>
            <a:r>
              <a:rPr lang="en-US" sz="1600" b="1" dirty="0"/>
              <a:t>periodic</a:t>
            </a:r>
            <a:r>
              <a:rPr lang="en-US" sz="1600" dirty="0"/>
              <a:t> in the x and y domain, </a:t>
            </a:r>
            <a:r>
              <a:rPr lang="en-US" sz="1600" b="1" dirty="0"/>
              <a:t>constant derivative 0 </a:t>
            </a:r>
            <a:r>
              <a:rPr lang="en-US" sz="1600" dirty="0"/>
              <a:t>in the z domain.</a:t>
            </a:r>
          </a:p>
        </p:txBody>
      </p:sp>
      <p:sp>
        <p:nvSpPr>
          <p:cNvPr id="15363" name="Rectangle 3"/>
          <p:cNvSpPr>
            <a:spLocks noGrp="1" noChangeArrowheads="1"/>
          </p:cNvSpPr>
          <p:nvPr>
            <p:ph type="title"/>
          </p:nvPr>
        </p:nvSpPr>
        <p:spPr>
          <a:xfrm>
            <a:off x="218903" y="0"/>
            <a:ext cx="8534400" cy="1065682"/>
          </a:xfrm>
        </p:spPr>
        <p:txBody>
          <a:bodyPr>
            <a:normAutofit/>
          </a:bodyPr>
          <a:lstStyle/>
          <a:p>
            <a:r>
              <a:rPr lang="en-US" b="1" dirty="0">
                <a:solidFill>
                  <a:srgbClr val="0000CC"/>
                </a:solidFill>
              </a:rPr>
              <a:t>Exercise 2.2.1: XML Field</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5" name="Picture 4">
            <a:extLst>
              <a:ext uri="{FF2B5EF4-FFF2-40B4-BE49-F238E27FC236}">
                <a16:creationId xmlns:a16="http://schemas.microsoft.com/office/drawing/2014/main" id="{8B0C7A8B-543D-114F-9EC5-44341E51C03C}"/>
              </a:ext>
            </a:extLst>
          </p:cNvPr>
          <p:cNvPicPr>
            <a:picLocks noChangeAspect="1"/>
          </p:cNvPicPr>
          <p:nvPr/>
        </p:nvPicPr>
        <p:blipFill rotWithShape="1">
          <a:blip r:embed="rId6">
            <a:extLst>
              <a:ext uri="{28A0092B-C50C-407E-A947-70E740481C1C}">
                <a14:useLocalDpi xmlns:a14="http://schemas.microsoft.com/office/drawing/2010/main" val="0"/>
              </a:ext>
            </a:extLst>
          </a:blip>
          <a:srcRect l="25840" t="41782" r="10434" b="13189"/>
          <a:stretch/>
        </p:blipFill>
        <p:spPr>
          <a:xfrm>
            <a:off x="797936" y="2971800"/>
            <a:ext cx="7745412" cy="3455644"/>
          </a:xfrm>
          <a:prstGeom prst="rect">
            <a:avLst/>
          </a:prstGeom>
        </p:spPr>
      </p:pic>
    </p:spTree>
    <p:extLst>
      <p:ext uri="{BB962C8B-B14F-4D97-AF65-F5344CB8AC3E}">
        <p14:creationId xmlns:p14="http://schemas.microsoft.com/office/powerpoint/2010/main" val="4255932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51CF78-8BAE-1847-B6A6-DDBAF9E9A5F6}"/>
              </a:ext>
            </a:extLst>
          </p:cNvPr>
          <p:cNvPicPr>
            <a:picLocks noChangeAspect="1"/>
          </p:cNvPicPr>
          <p:nvPr/>
        </p:nvPicPr>
        <p:blipFill rotWithShape="1">
          <a:blip r:embed="rId3">
            <a:extLst>
              <a:ext uri="{28A0092B-C50C-407E-A947-70E740481C1C}">
                <a14:useLocalDpi xmlns:a14="http://schemas.microsoft.com/office/drawing/2010/main" val="0"/>
              </a:ext>
            </a:extLst>
          </a:blip>
          <a:srcRect l="21308" t="38112" b="30188"/>
          <a:stretch/>
        </p:blipFill>
        <p:spPr>
          <a:xfrm>
            <a:off x="205048" y="4417958"/>
            <a:ext cx="8534400" cy="2173007"/>
          </a:xfrm>
          <a:prstGeom prst="rect">
            <a:avLst/>
          </a:prstGeom>
        </p:spPr>
      </p:pic>
      <p:sp>
        <p:nvSpPr>
          <p:cNvPr id="7" name="Content Placeholder 2">
            <a:extLst>
              <a:ext uri="{FF2B5EF4-FFF2-40B4-BE49-F238E27FC236}">
                <a16:creationId xmlns:a16="http://schemas.microsoft.com/office/drawing/2014/main" id="{4800A893-B02A-444C-B4B5-415C4D4E7B5B}"/>
              </a:ext>
            </a:extLst>
          </p:cNvPr>
          <p:cNvSpPr>
            <a:spLocks noGrp="1"/>
          </p:cNvSpPr>
          <p:nvPr>
            <p:ph idx="1"/>
          </p:nvPr>
        </p:nvSpPr>
        <p:spPr>
          <a:xfrm>
            <a:off x="390697" y="1143000"/>
            <a:ext cx="8644456" cy="5569096"/>
          </a:xfrm>
        </p:spPr>
        <p:txBody>
          <a:bodyPr>
            <a:noAutofit/>
          </a:bodyPr>
          <a:lstStyle/>
          <a:p>
            <a:pPr marL="0" indent="0">
              <a:buNone/>
            </a:pPr>
            <a:r>
              <a:rPr lang="en-US" sz="1900" dirty="0"/>
              <a:t>2. Define diffusion parameter in Python </a:t>
            </a:r>
            <a:r>
              <a:rPr lang="en-US" sz="1900" dirty="0" err="1"/>
              <a:t>Steppables</a:t>
            </a:r>
            <a:endParaRPr lang="en-US" sz="1900" dirty="0"/>
          </a:p>
          <a:p>
            <a:pPr marL="400050" lvl="1" indent="0">
              <a:buNone/>
            </a:pPr>
            <a:r>
              <a:rPr lang="en-US" sz="1900" dirty="0"/>
              <a:t>Add diffusion coefficient among global variables: </a:t>
            </a:r>
            <a:r>
              <a:rPr lang="en-US" sz="1900" dirty="0" err="1"/>
              <a:t>cytokine_dc</a:t>
            </a:r>
            <a:r>
              <a:rPr lang="en-US" sz="1900" dirty="0"/>
              <a:t> = 7.5</a:t>
            </a:r>
          </a:p>
          <a:p>
            <a:pPr marL="400050" lvl="1" indent="0">
              <a:buNone/>
            </a:pPr>
            <a:r>
              <a:rPr lang="en-US" sz="1900" dirty="0"/>
              <a:t>Use </a:t>
            </a:r>
            <a:r>
              <a:rPr lang="en-US" sz="1900" dirty="0" err="1"/>
              <a:t>self.get_xml_element</a:t>
            </a:r>
            <a:r>
              <a:rPr lang="en-US" sz="1900" dirty="0"/>
              <a:t>(‘id').</a:t>
            </a:r>
            <a:r>
              <a:rPr lang="en-US" sz="1900" dirty="0" err="1"/>
              <a:t>cdata</a:t>
            </a:r>
            <a:r>
              <a:rPr lang="en-US" sz="1900" dirty="0"/>
              <a:t> to pass information to XML in the start </a:t>
            </a:r>
            <a:r>
              <a:rPr lang="en-US" sz="1900" dirty="0" err="1"/>
              <a:t>fcn</a:t>
            </a:r>
            <a:endParaRPr lang="en-US" sz="1900" dirty="0"/>
          </a:p>
          <a:p>
            <a:pPr marL="800100" lvl="2" indent="0">
              <a:buNone/>
            </a:pPr>
            <a:r>
              <a:rPr lang="en-US" sz="1900" dirty="0"/>
              <a:t>Diffusion coefficient: </a:t>
            </a:r>
            <a:r>
              <a:rPr lang="en-US" sz="1900" dirty="0" err="1"/>
              <a:t>self.get_xml_element</a:t>
            </a:r>
            <a:r>
              <a:rPr lang="en-US" sz="1900" dirty="0"/>
              <a:t>(‘</a:t>
            </a:r>
            <a:r>
              <a:rPr lang="en-US" sz="1900" dirty="0" err="1"/>
              <a:t>cytokine_dc</a:t>
            </a:r>
            <a:r>
              <a:rPr lang="en-US" sz="1900" dirty="0"/>
              <a:t>').</a:t>
            </a:r>
            <a:r>
              <a:rPr lang="en-US" sz="1900" dirty="0" err="1"/>
              <a:t>cdata</a:t>
            </a:r>
            <a:r>
              <a:rPr lang="en-US" sz="1900" dirty="0"/>
              <a:t> = </a:t>
            </a:r>
            <a:r>
              <a:rPr lang="en-US" sz="1900" dirty="0" err="1"/>
              <a:t>cytokine_dc</a:t>
            </a:r>
            <a:r>
              <a:rPr lang="en-US" sz="1900" dirty="0"/>
              <a:t> </a:t>
            </a:r>
          </a:p>
          <a:p>
            <a:pPr marL="800100" lvl="2" indent="0">
              <a:buNone/>
            </a:pPr>
            <a:r>
              <a:rPr lang="en-US" sz="1900" dirty="0"/>
              <a:t>Decay constant: </a:t>
            </a:r>
            <a:r>
              <a:rPr lang="en-US" sz="1900" dirty="0" err="1"/>
              <a:t>self.get_xml_element</a:t>
            </a:r>
            <a:r>
              <a:rPr lang="en-US" sz="1900" dirty="0"/>
              <a:t>(‘</a:t>
            </a:r>
            <a:r>
              <a:rPr lang="en-US" sz="1900" dirty="0" err="1"/>
              <a:t>cytokine_decay</a:t>
            </a:r>
            <a:r>
              <a:rPr lang="en-US" sz="1900" dirty="0"/>
              <a:t>').</a:t>
            </a:r>
            <a:r>
              <a:rPr lang="en-US" sz="1900" dirty="0" err="1"/>
              <a:t>cdata</a:t>
            </a:r>
            <a:r>
              <a:rPr lang="en-US" sz="1900" dirty="0"/>
              <a:t> = (</a:t>
            </a:r>
            <a:r>
              <a:rPr lang="en-US" sz="1900" dirty="0" err="1"/>
              <a:t>self.sbml.ODEModel</a:t>
            </a:r>
            <a:r>
              <a:rPr lang="en-US" sz="1900" dirty="0"/>
              <a:t>["cc"] +</a:t>
            </a:r>
            <a:r>
              <a:rPr lang="en-US" sz="1900" dirty="0" err="1"/>
              <a:t>self.sbml.ODEModel</a:t>
            </a:r>
            <a:r>
              <a:rPr lang="en-US" sz="1900" dirty="0"/>
              <a:t>["kc"]) * </a:t>
            </a:r>
            <a:r>
              <a:rPr lang="en-US" sz="1900" dirty="0" err="1"/>
              <a:t>self.scale_by_time</a:t>
            </a:r>
            <a:endParaRPr lang="en-US" sz="1900" dirty="0"/>
          </a:p>
        </p:txBody>
      </p:sp>
      <p:sp>
        <p:nvSpPr>
          <p:cNvPr id="15363" name="Rectangle 3"/>
          <p:cNvSpPr>
            <a:spLocks noGrp="1" noChangeArrowheads="1"/>
          </p:cNvSpPr>
          <p:nvPr>
            <p:ph type="title"/>
          </p:nvPr>
        </p:nvSpPr>
        <p:spPr>
          <a:xfrm>
            <a:off x="218903" y="0"/>
            <a:ext cx="8534400" cy="1065682"/>
          </a:xfrm>
        </p:spPr>
        <p:txBody>
          <a:bodyPr>
            <a:normAutofit fontScale="90000"/>
          </a:bodyPr>
          <a:lstStyle/>
          <a:p>
            <a:r>
              <a:rPr lang="en-US" b="1" dirty="0">
                <a:solidFill>
                  <a:srgbClr val="0000CC"/>
                </a:solidFill>
              </a:rPr>
              <a:t>Exercise 2.2.1: Cytokine Diffusion Parameters</a:t>
            </a:r>
          </a:p>
        </p:txBody>
      </p:sp>
      <p:pic>
        <p:nvPicPr>
          <p:cNvPr id="15367" name="Picture 17" descr="Biocomplexit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6">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8" name="Picture 7">
            <a:extLst>
              <a:ext uri="{FF2B5EF4-FFF2-40B4-BE49-F238E27FC236}">
                <a16:creationId xmlns:a16="http://schemas.microsoft.com/office/drawing/2014/main" id="{4F0054F8-693F-6E49-839C-565101C63EC9}"/>
              </a:ext>
            </a:extLst>
          </p:cNvPr>
          <p:cNvPicPr>
            <a:picLocks noChangeAspect="1"/>
          </p:cNvPicPr>
          <p:nvPr/>
        </p:nvPicPr>
        <p:blipFill rotWithShape="1">
          <a:blip r:embed="rId7">
            <a:extLst>
              <a:ext uri="{28A0092B-C50C-407E-A947-70E740481C1C}">
                <a14:useLocalDpi xmlns:a14="http://schemas.microsoft.com/office/drawing/2010/main" val="0"/>
              </a:ext>
            </a:extLst>
          </a:blip>
          <a:srcRect l="20628" t="47653" r="53560" b="36809"/>
          <a:stretch/>
        </p:blipFill>
        <p:spPr>
          <a:xfrm>
            <a:off x="214385" y="3144820"/>
            <a:ext cx="2971800" cy="1127234"/>
          </a:xfrm>
          <a:prstGeom prst="rect">
            <a:avLst/>
          </a:prstGeom>
        </p:spPr>
      </p:pic>
    </p:spTree>
    <p:extLst>
      <p:ext uri="{BB962C8B-B14F-4D97-AF65-F5344CB8AC3E}">
        <p14:creationId xmlns:p14="http://schemas.microsoft.com/office/powerpoint/2010/main" val="1241932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800A893-B02A-444C-B4B5-415C4D4E7B5B}"/>
              </a:ext>
            </a:extLst>
          </p:cNvPr>
          <p:cNvSpPr>
            <a:spLocks noGrp="1"/>
          </p:cNvSpPr>
          <p:nvPr>
            <p:ph idx="1"/>
          </p:nvPr>
        </p:nvSpPr>
        <p:spPr>
          <a:xfrm>
            <a:off x="390697" y="1371600"/>
            <a:ext cx="8644456" cy="5340496"/>
          </a:xfrm>
        </p:spPr>
        <p:txBody>
          <a:bodyPr>
            <a:noAutofit/>
          </a:bodyPr>
          <a:lstStyle/>
          <a:p>
            <a:pPr marL="0" indent="0">
              <a:buNone/>
            </a:pPr>
            <a:r>
              <a:rPr lang="en-US" sz="1800" dirty="0"/>
              <a:t>3.Iterate through Infected and Virus Releasing cell lists (both secrete cytokine)</a:t>
            </a:r>
          </a:p>
          <a:p>
            <a:pPr marL="400050" lvl="1" indent="0">
              <a:buNone/>
            </a:pPr>
            <a:r>
              <a:rPr lang="en-US" sz="1800" dirty="0"/>
              <a:t>Add secretor: CC3D Python -&gt; Uptake/Secretion -&gt; </a:t>
            </a:r>
            <a:r>
              <a:rPr lang="en-US" sz="1800" dirty="0" err="1"/>
              <a:t>SecreteInsideCell</a:t>
            </a:r>
            <a:endParaRPr lang="en-US" sz="1800" dirty="0"/>
          </a:p>
          <a:p>
            <a:pPr marL="400050" lvl="1" indent="0">
              <a:buNone/>
            </a:pPr>
            <a:r>
              <a:rPr lang="en-US" sz="1800" dirty="0"/>
              <a:t>Modify default snippet secretor -&gt; </a:t>
            </a:r>
            <a:r>
              <a:rPr lang="en-US" sz="1800" b="1" dirty="0" err="1"/>
              <a:t>cytokine_secretor</a:t>
            </a:r>
            <a:r>
              <a:rPr lang="en-US" sz="1800" b="1" dirty="0"/>
              <a:t>, </a:t>
            </a:r>
            <a:r>
              <a:rPr lang="en-US" sz="1800" dirty="0"/>
              <a:t>’FIELDNAME’ </a:t>
            </a:r>
            <a:r>
              <a:rPr lang="en-US" sz="1800" b="1" dirty="0"/>
              <a:t>-&gt; ‘cytokine’</a:t>
            </a:r>
          </a:p>
          <a:p>
            <a:pPr marL="400050" lvl="1" indent="0">
              <a:buNone/>
            </a:pPr>
            <a:r>
              <a:rPr lang="en-US" sz="1800" dirty="0"/>
              <a:t>Determine amount to be secreted by cell: </a:t>
            </a:r>
            <a:r>
              <a:rPr lang="en-US" sz="1800" b="1" dirty="0" err="1"/>
              <a:t>secr_amount</a:t>
            </a:r>
            <a:r>
              <a:rPr lang="en-US" sz="1800" b="1" dirty="0"/>
              <a:t> = </a:t>
            </a:r>
            <a:r>
              <a:rPr lang="en-US" sz="1800" b="1" dirty="0" err="1"/>
              <a:t>self.sbml.ODEModel</a:t>
            </a:r>
            <a:r>
              <a:rPr lang="en-US" sz="1800" b="1" dirty="0"/>
              <a:t>["</a:t>
            </a:r>
            <a:r>
              <a:rPr lang="en-US" sz="1800" b="1" dirty="0" err="1"/>
              <a:t>p_c</a:t>
            </a:r>
            <a:r>
              <a:rPr lang="en-US" sz="1800" b="1" dirty="0"/>
              <a:t>"] * </a:t>
            </a:r>
            <a:r>
              <a:rPr lang="en-US" sz="1800" b="1" dirty="0" err="1"/>
              <a:t>self.scale_by_time</a:t>
            </a:r>
            <a:r>
              <a:rPr lang="en-US" sz="1800" b="1" dirty="0"/>
              <a:t> </a:t>
            </a:r>
          </a:p>
          <a:p>
            <a:pPr marL="400050" lvl="1" indent="0">
              <a:buNone/>
            </a:pPr>
            <a:r>
              <a:rPr lang="en-US" sz="1800" dirty="0"/>
              <a:t>Modify secretion to be </a:t>
            </a:r>
            <a:r>
              <a:rPr lang="en-US" sz="1800" b="1" dirty="0" err="1"/>
              <a:t>SecreteInsideTotalCount</a:t>
            </a:r>
            <a:r>
              <a:rPr lang="en-US" sz="1800" b="1" dirty="0"/>
              <a:t> </a:t>
            </a:r>
            <a:r>
              <a:rPr lang="en-US" sz="1800" dirty="0"/>
              <a:t>and specify the amount secreted by cells per voxel: </a:t>
            </a:r>
            <a:r>
              <a:rPr lang="en-US" sz="1800" b="1" dirty="0" err="1"/>
              <a:t>SecreteInsideTotalCount</a:t>
            </a:r>
            <a:r>
              <a:rPr lang="en-US" sz="1800" dirty="0"/>
              <a:t>(</a:t>
            </a:r>
            <a:r>
              <a:rPr lang="en-US" sz="1800" b="1" dirty="0" err="1"/>
              <a:t>secr_amount</a:t>
            </a:r>
            <a:r>
              <a:rPr lang="en-US" sz="1800" b="1" dirty="0"/>
              <a:t> /</a:t>
            </a:r>
            <a:r>
              <a:rPr lang="en-US" sz="1800" b="1" dirty="0" err="1"/>
              <a:t>cell.volume</a:t>
            </a:r>
            <a:r>
              <a:rPr lang="en-US" sz="1800" b="1" dirty="0"/>
              <a:t> )</a:t>
            </a:r>
            <a:endParaRPr lang="en-US" sz="1800" dirty="0"/>
          </a:p>
        </p:txBody>
      </p:sp>
      <p:sp>
        <p:nvSpPr>
          <p:cNvPr id="15363" name="Rectangle 3"/>
          <p:cNvSpPr>
            <a:spLocks noGrp="1" noChangeArrowheads="1"/>
          </p:cNvSpPr>
          <p:nvPr>
            <p:ph type="title"/>
          </p:nvPr>
        </p:nvSpPr>
        <p:spPr>
          <a:xfrm>
            <a:off x="218903" y="0"/>
            <a:ext cx="8534400" cy="1065682"/>
          </a:xfrm>
        </p:spPr>
        <p:txBody>
          <a:bodyPr>
            <a:normAutofit/>
          </a:bodyPr>
          <a:lstStyle/>
          <a:p>
            <a:r>
              <a:rPr lang="en-US" b="1" dirty="0">
                <a:solidFill>
                  <a:srgbClr val="0000CC"/>
                </a:solidFill>
              </a:rPr>
              <a:t>Exercise 2.2.1: Cytokine Secretion</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10" name="Picture 9">
            <a:extLst>
              <a:ext uri="{FF2B5EF4-FFF2-40B4-BE49-F238E27FC236}">
                <a16:creationId xmlns:a16="http://schemas.microsoft.com/office/drawing/2014/main" id="{D0837DD1-CC39-CF46-AB4F-795400C0D876}"/>
              </a:ext>
            </a:extLst>
          </p:cNvPr>
          <p:cNvPicPr>
            <a:picLocks noChangeAspect="1"/>
          </p:cNvPicPr>
          <p:nvPr/>
        </p:nvPicPr>
        <p:blipFill rotWithShape="1">
          <a:blip r:embed="rId6">
            <a:extLst>
              <a:ext uri="{28A0092B-C50C-407E-A947-70E740481C1C}">
                <a14:useLocalDpi xmlns:a14="http://schemas.microsoft.com/office/drawing/2010/main" val="0"/>
              </a:ext>
            </a:extLst>
          </a:blip>
          <a:srcRect l="27000" t="58742" r="7000" b="26969"/>
          <a:stretch/>
        </p:blipFill>
        <p:spPr>
          <a:xfrm>
            <a:off x="531622" y="3810000"/>
            <a:ext cx="8362606" cy="1140356"/>
          </a:xfrm>
          <a:prstGeom prst="rect">
            <a:avLst/>
          </a:prstGeom>
        </p:spPr>
      </p:pic>
    </p:spTree>
    <p:extLst>
      <p:ext uri="{BB962C8B-B14F-4D97-AF65-F5344CB8AC3E}">
        <p14:creationId xmlns:p14="http://schemas.microsoft.com/office/powerpoint/2010/main" val="1195538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800A893-B02A-444C-B4B5-415C4D4E7B5B}"/>
              </a:ext>
            </a:extLst>
          </p:cNvPr>
          <p:cNvSpPr>
            <a:spLocks noGrp="1"/>
          </p:cNvSpPr>
          <p:nvPr>
            <p:ph idx="1"/>
          </p:nvPr>
        </p:nvSpPr>
        <p:spPr>
          <a:xfrm>
            <a:off x="390697" y="1371600"/>
            <a:ext cx="8644456" cy="5340496"/>
          </a:xfrm>
        </p:spPr>
        <p:txBody>
          <a:bodyPr>
            <a:noAutofit/>
          </a:bodyPr>
          <a:lstStyle/>
          <a:p>
            <a:pPr marL="0" indent="0">
              <a:buNone/>
            </a:pPr>
            <a:r>
              <a:rPr lang="en-US" sz="1900" dirty="0"/>
              <a:t>4. Plot Integral of the Cytokine Field and compare to ODE results</a:t>
            </a:r>
          </a:p>
          <a:p>
            <a:pPr marL="400050" lvl="1" indent="0">
              <a:buNone/>
            </a:pPr>
            <a:r>
              <a:rPr lang="en-US" sz="1900" dirty="0"/>
              <a:t>Add data series to the diffusive fields plot window: </a:t>
            </a:r>
            <a:r>
              <a:rPr lang="en-US" sz="1900" b="1" dirty="0" err="1"/>
              <a:t>self.med_diff_data_win.add_plot</a:t>
            </a:r>
            <a:r>
              <a:rPr lang="en-US" sz="1900" b="1" dirty="0"/>
              <a:t>("</a:t>
            </a:r>
            <a:r>
              <a:rPr lang="en-US" sz="1900" b="1" dirty="0" err="1"/>
              <a:t>MedCytLocal</a:t>
            </a:r>
            <a:r>
              <a:rPr lang="en-US" sz="1900" b="1" dirty="0"/>
              <a:t>", style='Dots', color='blue’, size=</a:t>
            </a:r>
            <a:r>
              <a:rPr lang="en-US" sz="1900" b="1" dirty="0" err="1"/>
              <a:t>dot_size</a:t>
            </a:r>
            <a:r>
              <a:rPr lang="en-US" sz="1900" b="1" dirty="0"/>
              <a:t>)</a:t>
            </a:r>
          </a:p>
          <a:p>
            <a:pPr marL="400050" lvl="1" indent="0">
              <a:buNone/>
            </a:pPr>
            <a:r>
              <a:rPr lang="en-US" sz="1900" dirty="0"/>
              <a:t>Measure the total integral of the field: </a:t>
            </a:r>
            <a:r>
              <a:rPr lang="en-US" sz="1900" b="1" dirty="0" err="1"/>
              <a:t>cytokine_secretor.totalFieldIntegral</a:t>
            </a:r>
            <a:r>
              <a:rPr lang="en-US" sz="1900" b="1" dirty="0"/>
              <a:t>() / </a:t>
            </a:r>
            <a:r>
              <a:rPr lang="en-US" sz="1900" b="1" dirty="0" err="1"/>
              <a:t>self.dim.z</a:t>
            </a:r>
            <a:endParaRPr lang="en-US" sz="1900" b="1" dirty="0"/>
          </a:p>
          <a:p>
            <a:pPr marL="400050" lvl="1" indent="0">
              <a:buNone/>
            </a:pPr>
            <a:r>
              <a:rPr lang="en-US" sz="1900" dirty="0"/>
              <a:t>Add data point to the data series</a:t>
            </a:r>
          </a:p>
          <a:p>
            <a:pPr marL="0" indent="0">
              <a:buNone/>
            </a:pPr>
            <a:endParaRPr lang="en-US" sz="1800" dirty="0"/>
          </a:p>
        </p:txBody>
      </p:sp>
      <p:sp>
        <p:nvSpPr>
          <p:cNvPr id="15363" name="Rectangle 3"/>
          <p:cNvSpPr>
            <a:spLocks noGrp="1" noChangeArrowheads="1"/>
          </p:cNvSpPr>
          <p:nvPr>
            <p:ph type="title"/>
          </p:nvPr>
        </p:nvSpPr>
        <p:spPr>
          <a:xfrm>
            <a:off x="218903" y="0"/>
            <a:ext cx="8534400" cy="1065682"/>
          </a:xfrm>
        </p:spPr>
        <p:txBody>
          <a:bodyPr>
            <a:normAutofit fontScale="90000"/>
          </a:bodyPr>
          <a:lstStyle/>
          <a:p>
            <a:r>
              <a:rPr lang="en-US" b="1" dirty="0">
                <a:solidFill>
                  <a:srgbClr val="0000CC"/>
                </a:solidFill>
              </a:rPr>
              <a:t>Exercise 2.2.1: Plotting Field Integral</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8" name="Picture 7">
            <a:extLst>
              <a:ext uri="{FF2B5EF4-FFF2-40B4-BE49-F238E27FC236}">
                <a16:creationId xmlns:a16="http://schemas.microsoft.com/office/drawing/2014/main" id="{369FB599-CE3A-A947-A2F1-DBEB96CCF388}"/>
              </a:ext>
            </a:extLst>
          </p:cNvPr>
          <p:cNvPicPr>
            <a:picLocks noChangeAspect="1"/>
          </p:cNvPicPr>
          <p:nvPr/>
        </p:nvPicPr>
        <p:blipFill rotWithShape="1">
          <a:blip r:embed="rId6">
            <a:extLst>
              <a:ext uri="{28A0092B-C50C-407E-A947-70E740481C1C}">
                <a14:useLocalDpi xmlns:a14="http://schemas.microsoft.com/office/drawing/2010/main" val="0"/>
              </a:ext>
            </a:extLst>
          </a:blip>
          <a:srcRect l="20591" t="13183" b="58596"/>
          <a:stretch/>
        </p:blipFill>
        <p:spPr>
          <a:xfrm>
            <a:off x="838200" y="3585639"/>
            <a:ext cx="7467600" cy="1672162"/>
          </a:xfrm>
          <a:prstGeom prst="rect">
            <a:avLst/>
          </a:prstGeom>
        </p:spPr>
      </p:pic>
      <p:pic>
        <p:nvPicPr>
          <p:cNvPr id="9" name="Picture 8">
            <a:extLst>
              <a:ext uri="{FF2B5EF4-FFF2-40B4-BE49-F238E27FC236}">
                <a16:creationId xmlns:a16="http://schemas.microsoft.com/office/drawing/2014/main" id="{A84B5C55-FF9F-7949-894E-EA93740CEC10}"/>
              </a:ext>
            </a:extLst>
          </p:cNvPr>
          <p:cNvPicPr>
            <a:picLocks noChangeAspect="1"/>
          </p:cNvPicPr>
          <p:nvPr/>
        </p:nvPicPr>
        <p:blipFill rotWithShape="1">
          <a:blip r:embed="rId7">
            <a:extLst>
              <a:ext uri="{28A0092B-C50C-407E-A947-70E740481C1C}">
                <a14:useLocalDpi xmlns:a14="http://schemas.microsoft.com/office/drawing/2010/main" val="0"/>
              </a:ext>
            </a:extLst>
          </a:blip>
          <a:srcRect l="20469" t="52648" b="29504"/>
          <a:stretch/>
        </p:blipFill>
        <p:spPr>
          <a:xfrm>
            <a:off x="838200" y="5412352"/>
            <a:ext cx="7537638" cy="1064648"/>
          </a:xfrm>
          <a:prstGeom prst="rect">
            <a:avLst/>
          </a:prstGeom>
        </p:spPr>
      </p:pic>
    </p:spTree>
    <p:extLst>
      <p:ext uri="{BB962C8B-B14F-4D97-AF65-F5344CB8AC3E}">
        <p14:creationId xmlns:p14="http://schemas.microsoft.com/office/powerpoint/2010/main" val="23568595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218903" y="0"/>
            <a:ext cx="8534400" cy="1065682"/>
          </a:xfrm>
        </p:spPr>
        <p:txBody>
          <a:bodyPr>
            <a:normAutofit fontScale="90000"/>
          </a:bodyPr>
          <a:lstStyle/>
          <a:p>
            <a:r>
              <a:rPr lang="en-US" b="1" dirty="0">
                <a:solidFill>
                  <a:srgbClr val="0000CC"/>
                </a:solidFill>
              </a:rPr>
              <a:t>Exercise 2.2.1: Plotting Field Integral</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9" name="Picture 8">
            <a:extLst>
              <a:ext uri="{FF2B5EF4-FFF2-40B4-BE49-F238E27FC236}">
                <a16:creationId xmlns:a16="http://schemas.microsoft.com/office/drawing/2014/main" id="{9943BCBF-A0DA-4B4F-A70B-7F0C42417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624" y="1065682"/>
            <a:ext cx="7962752" cy="5451153"/>
          </a:xfrm>
          <a:prstGeom prst="rect">
            <a:avLst/>
          </a:prstGeom>
        </p:spPr>
      </p:pic>
    </p:spTree>
    <p:extLst>
      <p:ext uri="{BB962C8B-B14F-4D97-AF65-F5344CB8AC3E}">
        <p14:creationId xmlns:p14="http://schemas.microsoft.com/office/powerpoint/2010/main" val="24462061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218903" y="0"/>
            <a:ext cx="8534400" cy="1065682"/>
          </a:xfrm>
        </p:spPr>
        <p:txBody>
          <a:bodyPr>
            <a:normAutofit fontScale="90000"/>
          </a:bodyPr>
          <a:lstStyle/>
          <a:p>
            <a:r>
              <a:rPr lang="en-US" b="1" dirty="0">
                <a:solidFill>
                  <a:srgbClr val="0000CC"/>
                </a:solidFill>
              </a:rPr>
              <a:t>Determining Infection from Local Virus Concentration</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11" name="Picture 10">
            <a:extLst>
              <a:ext uri="{FF2B5EF4-FFF2-40B4-BE49-F238E27FC236}">
                <a16:creationId xmlns:a16="http://schemas.microsoft.com/office/drawing/2014/main" id="{6CBE4877-99AC-554D-8ACC-59F6C0998C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627" y="1551042"/>
            <a:ext cx="7010746" cy="4279392"/>
          </a:xfrm>
          <a:prstGeom prst="rect">
            <a:avLst/>
          </a:prstGeom>
        </p:spPr>
      </p:pic>
    </p:spTree>
    <p:extLst>
      <p:ext uri="{BB962C8B-B14F-4D97-AF65-F5344CB8AC3E}">
        <p14:creationId xmlns:p14="http://schemas.microsoft.com/office/powerpoint/2010/main" val="821870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218903" y="0"/>
            <a:ext cx="8534400" cy="1065682"/>
          </a:xfrm>
        </p:spPr>
        <p:txBody>
          <a:bodyPr>
            <a:normAutofit fontScale="90000"/>
          </a:bodyPr>
          <a:lstStyle/>
          <a:p>
            <a:r>
              <a:rPr lang="en-US" b="1" dirty="0">
                <a:solidFill>
                  <a:srgbClr val="0000CC"/>
                </a:solidFill>
              </a:rPr>
              <a:t>Determining Infection from Local Virus Concentration</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3" name="Content Placeholder 2">
            <a:extLst>
              <a:ext uri="{FF2B5EF4-FFF2-40B4-BE49-F238E27FC236}">
                <a16:creationId xmlns:a16="http://schemas.microsoft.com/office/drawing/2014/main" id="{B463670B-CD90-4B49-B036-184CC23FE5C2}"/>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l="26697" t="39952" r="25514" b="40092"/>
          <a:stretch/>
        </p:blipFill>
        <p:spPr>
          <a:xfrm>
            <a:off x="762000" y="2286000"/>
            <a:ext cx="7208992" cy="1902265"/>
          </a:xfrm>
        </p:spPr>
      </p:pic>
      <p:sp>
        <p:nvSpPr>
          <p:cNvPr id="10" name="Content Placeholder 2">
            <a:extLst>
              <a:ext uri="{FF2B5EF4-FFF2-40B4-BE49-F238E27FC236}">
                <a16:creationId xmlns:a16="http://schemas.microsoft.com/office/drawing/2014/main" id="{993CA870-714A-D145-A330-110968A22E6F}"/>
              </a:ext>
            </a:extLst>
          </p:cNvPr>
          <p:cNvSpPr txBox="1">
            <a:spLocks/>
          </p:cNvSpPr>
          <p:nvPr/>
        </p:nvSpPr>
        <p:spPr>
          <a:xfrm>
            <a:off x="390697" y="1600200"/>
            <a:ext cx="8644456" cy="51118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t>When we determined the transition from Uninfected to Infected, we slaved the cellular model to the ODE by reading off the virus (V) from the ODE model. </a:t>
            </a:r>
          </a:p>
          <a:p>
            <a:pPr marL="0" indent="0">
              <a:buFont typeface="Arial" pitchFamily="34" charset="0"/>
              <a:buNone/>
            </a:pPr>
            <a:endParaRPr lang="en-US" sz="1800" dirty="0"/>
          </a:p>
          <a:p>
            <a:pPr marL="0" indent="0">
              <a:buFont typeface="Arial" pitchFamily="34" charset="0"/>
              <a:buNone/>
            </a:pPr>
            <a:endParaRPr lang="en-US" sz="1800" dirty="0"/>
          </a:p>
          <a:p>
            <a:pPr marL="0" indent="0">
              <a:buFont typeface="Arial" pitchFamily="34" charset="0"/>
              <a:buNone/>
            </a:pPr>
            <a:endParaRPr lang="en-US" sz="1800" dirty="0"/>
          </a:p>
          <a:p>
            <a:pPr marL="0" indent="0">
              <a:buFont typeface="Arial" pitchFamily="34" charset="0"/>
              <a:buNone/>
            </a:pPr>
            <a:endParaRPr lang="en-US" sz="1800" dirty="0"/>
          </a:p>
          <a:p>
            <a:pPr marL="0" indent="0">
              <a:buFont typeface="Arial" pitchFamily="34" charset="0"/>
              <a:buNone/>
            </a:pPr>
            <a:endParaRPr lang="en-US" sz="1800" dirty="0"/>
          </a:p>
          <a:p>
            <a:pPr marL="0" indent="0">
              <a:buFont typeface="Arial" pitchFamily="34" charset="0"/>
              <a:buNone/>
            </a:pPr>
            <a:endParaRPr lang="en-US" sz="1800" dirty="0"/>
          </a:p>
          <a:p>
            <a:pPr marL="0" indent="0">
              <a:buFont typeface="Arial" pitchFamily="34" charset="0"/>
              <a:buNone/>
            </a:pPr>
            <a:r>
              <a:rPr lang="en-US" sz="1800" dirty="0"/>
              <a:t>Now that we have virus in the cellular model, we can break the dependency of the cellular model from the ODE model</a:t>
            </a:r>
          </a:p>
          <a:p>
            <a:pPr marL="400050" lvl="1" indent="0">
              <a:buNone/>
            </a:pPr>
            <a:r>
              <a:rPr lang="en-US" sz="1800" dirty="0"/>
              <a:t>We will do this by determining the Virus not from the ODE model but from the cells local concentration of Virus</a:t>
            </a:r>
          </a:p>
        </p:txBody>
      </p:sp>
    </p:spTree>
    <p:extLst>
      <p:ext uri="{BB962C8B-B14F-4D97-AF65-F5344CB8AC3E}">
        <p14:creationId xmlns:p14="http://schemas.microsoft.com/office/powerpoint/2010/main" val="3415969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88ABF-7156-D449-9344-3A40726DF681}"/>
              </a:ext>
            </a:extLst>
          </p:cNvPr>
          <p:cNvSpPr>
            <a:spLocks noGrp="1"/>
          </p:cNvSpPr>
          <p:nvPr>
            <p:ph type="title"/>
          </p:nvPr>
        </p:nvSpPr>
        <p:spPr>
          <a:xfrm>
            <a:off x="0" y="6927"/>
            <a:ext cx="8550275" cy="983673"/>
          </a:xfrm>
        </p:spPr>
        <p:txBody>
          <a:bodyPr>
            <a:normAutofit/>
          </a:bodyPr>
          <a:lstStyle/>
          <a:p>
            <a:r>
              <a:rPr lang="en-US" b="1" dirty="0">
                <a:solidFill>
                  <a:srgbClr val="0000FF"/>
                </a:solidFill>
              </a:rPr>
              <a:t>Spatialization of Virus and Cytokine</a:t>
            </a:r>
            <a:endParaRPr lang="en-US" dirty="0"/>
          </a:p>
        </p:txBody>
      </p:sp>
      <p:sp>
        <p:nvSpPr>
          <p:cNvPr id="8" name="Content Placeholder 7">
            <a:extLst>
              <a:ext uri="{FF2B5EF4-FFF2-40B4-BE49-F238E27FC236}">
                <a16:creationId xmlns:a16="http://schemas.microsoft.com/office/drawing/2014/main" id="{55AE88B0-EAEC-6747-BCA6-E9B7DFF6A4B9}"/>
              </a:ext>
            </a:extLst>
          </p:cNvPr>
          <p:cNvSpPr>
            <a:spLocks noGrp="1"/>
          </p:cNvSpPr>
          <p:nvPr>
            <p:ph sz="half" idx="2"/>
          </p:nvPr>
        </p:nvSpPr>
        <p:spPr>
          <a:xfrm>
            <a:off x="235167" y="1089817"/>
            <a:ext cx="4038600" cy="5615783"/>
          </a:xfrm>
        </p:spPr>
        <p:txBody>
          <a:bodyPr/>
          <a:lstStyle/>
          <a:p>
            <a:pPr marL="0" indent="0">
              <a:buNone/>
            </a:pPr>
            <a:r>
              <a:rPr lang="en-US" dirty="0"/>
              <a:t>We implemented an infection rule that </a:t>
            </a:r>
          </a:p>
        </p:txBody>
      </p:sp>
      <p:pic>
        <p:nvPicPr>
          <p:cNvPr id="4" name="Picture 17" descr="Biocomplexity Logo">
            <a:extLst>
              <a:ext uri="{FF2B5EF4-FFF2-40B4-BE49-F238E27FC236}">
                <a16:creationId xmlns:a16="http://schemas.microsoft.com/office/drawing/2014/main" id="{DE7CA17D-9670-E545-9D99-8E1D19B662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04F64B8F-9FEB-2246-A90C-2A6283018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824EC8F-AAF5-FF40-A19D-32291C8AAD8B}"/>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9" name="Picture 8">
            <a:extLst>
              <a:ext uri="{FF2B5EF4-FFF2-40B4-BE49-F238E27FC236}">
                <a16:creationId xmlns:a16="http://schemas.microsoft.com/office/drawing/2014/main" id="{BC77F5BD-856A-104A-B95C-C430C7F4F7B1}"/>
              </a:ext>
            </a:extLst>
          </p:cNvPr>
          <p:cNvPicPr>
            <a:picLocks noChangeAspect="1"/>
          </p:cNvPicPr>
          <p:nvPr/>
        </p:nvPicPr>
        <p:blipFill rotWithShape="1">
          <a:blip r:embed="rId5"/>
          <a:srcRect l="16089" t="5489" r="6134" b="16733"/>
          <a:stretch/>
        </p:blipFill>
        <p:spPr>
          <a:xfrm>
            <a:off x="6809868" y="3883151"/>
            <a:ext cx="2133601" cy="2133601"/>
          </a:xfrm>
          <a:prstGeom prst="rect">
            <a:avLst/>
          </a:prstGeom>
        </p:spPr>
      </p:pic>
      <p:pic>
        <p:nvPicPr>
          <p:cNvPr id="13" name="Picture 12">
            <a:extLst>
              <a:ext uri="{FF2B5EF4-FFF2-40B4-BE49-F238E27FC236}">
                <a16:creationId xmlns:a16="http://schemas.microsoft.com/office/drawing/2014/main" id="{922D7718-99BF-9547-81E9-68D818C1616B}"/>
              </a:ext>
            </a:extLst>
          </p:cNvPr>
          <p:cNvPicPr>
            <a:picLocks/>
          </p:cNvPicPr>
          <p:nvPr/>
        </p:nvPicPr>
        <p:blipFill rotWithShape="1">
          <a:blip r:embed="rId6"/>
          <a:srcRect l="17416" t="15725" r="17748" b="15869"/>
          <a:stretch/>
        </p:blipFill>
        <p:spPr>
          <a:xfrm>
            <a:off x="4459223" y="3883151"/>
            <a:ext cx="2130552" cy="2130552"/>
          </a:xfrm>
          <a:prstGeom prst="rect">
            <a:avLst/>
          </a:prstGeom>
        </p:spPr>
      </p:pic>
      <p:pic>
        <p:nvPicPr>
          <p:cNvPr id="15" name="Picture 14">
            <a:extLst>
              <a:ext uri="{FF2B5EF4-FFF2-40B4-BE49-F238E27FC236}">
                <a16:creationId xmlns:a16="http://schemas.microsoft.com/office/drawing/2014/main" id="{D24F2C29-8E9B-B44A-9CC4-6549D7AF0E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5281" y="1089817"/>
            <a:ext cx="2225261" cy="2362200"/>
          </a:xfrm>
          <a:prstGeom prst="rect">
            <a:avLst/>
          </a:prstGeom>
        </p:spPr>
      </p:pic>
    </p:spTree>
    <p:extLst>
      <p:ext uri="{BB962C8B-B14F-4D97-AF65-F5344CB8AC3E}">
        <p14:creationId xmlns:p14="http://schemas.microsoft.com/office/powerpoint/2010/main" val="14033453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9F733545-5FF6-774F-80B7-8B42F61C624A}"/>
              </a:ext>
            </a:extLst>
          </p:cNvPr>
          <p:cNvSpPr txBox="1">
            <a:spLocks/>
          </p:cNvSpPr>
          <p:nvPr/>
        </p:nvSpPr>
        <p:spPr>
          <a:xfrm>
            <a:off x="543097" y="3017959"/>
            <a:ext cx="8644456" cy="38465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900" dirty="0"/>
              <a:t>The function </a:t>
            </a:r>
            <a:r>
              <a:rPr lang="en-US" sz="1900" dirty="0" err="1"/>
              <a:t>virus_secretor.amountSeenByCell</a:t>
            </a:r>
            <a:r>
              <a:rPr lang="en-US" sz="1900" dirty="0"/>
              <a:t>(cell) reads off the amount of the field (associated with the secretor) that the cell is exposed to.</a:t>
            </a:r>
          </a:p>
          <a:p>
            <a:pPr marL="400050" lvl="1" indent="0">
              <a:buNone/>
            </a:pPr>
            <a:r>
              <a:rPr lang="en-US" sz="1900" dirty="0" err="1"/>
              <a:t>seen_amount</a:t>
            </a:r>
            <a:r>
              <a:rPr lang="en-US" sz="1900" dirty="0"/>
              <a:t> = </a:t>
            </a:r>
            <a:r>
              <a:rPr lang="en-US" sz="1900" dirty="0" err="1"/>
              <a:t>virus_secretor.amountSeenByCell</a:t>
            </a:r>
            <a:r>
              <a:rPr lang="en-US" sz="1900" dirty="0"/>
              <a:t>(cell) </a:t>
            </a:r>
            <a:r>
              <a:rPr lang="en-US" sz="1900" b="1" dirty="0"/>
              <a:t>* SCALING FACTORS</a:t>
            </a:r>
          </a:p>
          <a:p>
            <a:pPr marL="400050" lvl="1" indent="0">
              <a:buNone/>
            </a:pPr>
            <a:r>
              <a:rPr lang="en-US" sz="1900" dirty="0"/>
              <a:t>beta</a:t>
            </a:r>
            <a:r>
              <a:rPr lang="en-US" sz="1900" b="1" dirty="0"/>
              <a:t> = </a:t>
            </a:r>
            <a:r>
              <a:rPr lang="en-US" sz="1900" b="1" dirty="0" err="1"/>
              <a:t>self.sbml.ODEModel</a:t>
            </a:r>
            <a:r>
              <a:rPr lang="en-US" sz="1900" b="1" dirty="0"/>
              <a:t>[‘beta’] * SCALING FACTORS</a:t>
            </a:r>
          </a:p>
          <a:p>
            <a:pPr marL="0" indent="0">
              <a:buFont typeface="Arial" pitchFamily="34" charset="0"/>
              <a:buNone/>
            </a:pPr>
            <a:r>
              <a:rPr lang="en-US" sz="1900" dirty="0"/>
              <a:t>We can use that amount to determine the probability of a cell getting infected by </a:t>
            </a:r>
          </a:p>
          <a:p>
            <a:pPr marL="0" indent="0">
              <a:buFont typeface="Arial" pitchFamily="34" charset="0"/>
              <a:buNone/>
            </a:pPr>
            <a:r>
              <a:rPr lang="en-US" sz="1900" dirty="0"/>
              <a:t>changing the </a:t>
            </a:r>
            <a:r>
              <a:rPr lang="en-US" sz="1900" dirty="0" err="1"/>
              <a:t>infect_rate</a:t>
            </a:r>
            <a:r>
              <a:rPr lang="en-US" sz="1900" dirty="0"/>
              <a:t>:</a:t>
            </a:r>
          </a:p>
          <a:p>
            <a:pPr marL="400050" lvl="1" indent="0">
              <a:buNone/>
            </a:pPr>
            <a:r>
              <a:rPr lang="en-US" sz="1900" dirty="0" err="1"/>
              <a:t>infect_rate</a:t>
            </a:r>
            <a:r>
              <a:rPr lang="en-US" sz="1900" dirty="0"/>
              <a:t> = beta * </a:t>
            </a:r>
            <a:r>
              <a:rPr lang="en-US" sz="1900" dirty="0" err="1"/>
              <a:t>self.sbml.ODEModel</a:t>
            </a:r>
            <a:r>
              <a:rPr lang="en-US" sz="1900" dirty="0"/>
              <a:t>[‘V’] to </a:t>
            </a:r>
            <a:r>
              <a:rPr lang="en-US" sz="1900" dirty="0" err="1"/>
              <a:t>infect_rate</a:t>
            </a:r>
            <a:r>
              <a:rPr lang="en-US" sz="1900" dirty="0"/>
              <a:t> = beta * </a:t>
            </a:r>
            <a:r>
              <a:rPr lang="en-US" sz="1900" dirty="0" err="1"/>
              <a:t>seen_amount</a:t>
            </a:r>
            <a:endParaRPr lang="en-US" sz="1900" dirty="0"/>
          </a:p>
          <a:p>
            <a:pPr marL="400050" lvl="1" indent="0">
              <a:buNone/>
            </a:pPr>
            <a:endParaRPr lang="en-US" sz="1900" dirty="0"/>
          </a:p>
        </p:txBody>
      </p:sp>
      <p:sp>
        <p:nvSpPr>
          <p:cNvPr id="15363" name="Rectangle 3"/>
          <p:cNvSpPr>
            <a:spLocks noGrp="1" noChangeArrowheads="1"/>
          </p:cNvSpPr>
          <p:nvPr>
            <p:ph type="title"/>
          </p:nvPr>
        </p:nvSpPr>
        <p:spPr>
          <a:xfrm>
            <a:off x="218903" y="0"/>
            <a:ext cx="8534400" cy="1065682"/>
          </a:xfrm>
        </p:spPr>
        <p:txBody>
          <a:bodyPr>
            <a:normAutofit fontScale="90000"/>
          </a:bodyPr>
          <a:lstStyle/>
          <a:p>
            <a:r>
              <a:rPr lang="en-US" b="1" dirty="0">
                <a:solidFill>
                  <a:srgbClr val="0000CC"/>
                </a:solidFill>
              </a:rPr>
              <a:t>Determining Infection from Local Virus Concentration</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3" name="Content Placeholder 2">
            <a:extLst>
              <a:ext uri="{FF2B5EF4-FFF2-40B4-BE49-F238E27FC236}">
                <a16:creationId xmlns:a16="http://schemas.microsoft.com/office/drawing/2014/main" id="{B463670B-CD90-4B49-B036-184CC23FE5C2}"/>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l="26697" t="39952" r="25514" b="40092"/>
          <a:stretch/>
        </p:blipFill>
        <p:spPr>
          <a:xfrm>
            <a:off x="967504" y="1115694"/>
            <a:ext cx="7208992" cy="1902265"/>
          </a:xfrm>
        </p:spPr>
      </p:pic>
      <p:sp>
        <p:nvSpPr>
          <p:cNvPr id="10" name="Content Placeholder 2">
            <a:extLst>
              <a:ext uri="{FF2B5EF4-FFF2-40B4-BE49-F238E27FC236}">
                <a16:creationId xmlns:a16="http://schemas.microsoft.com/office/drawing/2014/main" id="{993CA870-714A-D145-A330-110968A22E6F}"/>
              </a:ext>
            </a:extLst>
          </p:cNvPr>
          <p:cNvSpPr txBox="1">
            <a:spLocks/>
          </p:cNvSpPr>
          <p:nvPr/>
        </p:nvSpPr>
        <p:spPr>
          <a:xfrm>
            <a:off x="390697" y="1600200"/>
            <a:ext cx="8644456" cy="51118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800" dirty="0"/>
          </a:p>
        </p:txBody>
      </p:sp>
      <p:pic>
        <p:nvPicPr>
          <p:cNvPr id="4" name="Picture 3">
            <a:extLst>
              <a:ext uri="{FF2B5EF4-FFF2-40B4-BE49-F238E27FC236}">
                <a16:creationId xmlns:a16="http://schemas.microsoft.com/office/drawing/2014/main" id="{308FFC83-1866-AD4A-A2CE-FF89DAB523E3}"/>
              </a:ext>
            </a:extLst>
          </p:cNvPr>
          <p:cNvPicPr>
            <a:picLocks noChangeAspect="1"/>
          </p:cNvPicPr>
          <p:nvPr/>
        </p:nvPicPr>
        <p:blipFill rotWithShape="1">
          <a:blip r:embed="rId7">
            <a:extLst>
              <a:ext uri="{28A0092B-C50C-407E-A947-70E740481C1C}">
                <a14:useLocalDpi xmlns:a14="http://schemas.microsoft.com/office/drawing/2010/main" val="0"/>
              </a:ext>
            </a:extLst>
          </a:blip>
          <a:srcRect l="34166" t="36763" b="46029"/>
          <a:stretch/>
        </p:blipFill>
        <p:spPr>
          <a:xfrm>
            <a:off x="749639" y="5503018"/>
            <a:ext cx="7872046" cy="1295400"/>
          </a:xfrm>
          <a:prstGeom prst="rect">
            <a:avLst/>
          </a:prstGeom>
        </p:spPr>
      </p:pic>
    </p:spTree>
    <p:extLst>
      <p:ext uri="{BB962C8B-B14F-4D97-AF65-F5344CB8AC3E}">
        <p14:creationId xmlns:p14="http://schemas.microsoft.com/office/powerpoint/2010/main" val="2109779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218903" y="0"/>
            <a:ext cx="8534400" cy="1065682"/>
          </a:xfrm>
        </p:spPr>
        <p:txBody>
          <a:bodyPr>
            <a:normAutofit fontScale="90000"/>
          </a:bodyPr>
          <a:lstStyle/>
          <a:p>
            <a:r>
              <a:rPr lang="en-US" b="1" dirty="0">
                <a:solidFill>
                  <a:srgbClr val="0000CC"/>
                </a:solidFill>
              </a:rPr>
              <a:t>Determining Infection from Local Virus Concentration</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3" name="Content Placeholder 2">
            <a:extLst>
              <a:ext uri="{FF2B5EF4-FFF2-40B4-BE49-F238E27FC236}">
                <a16:creationId xmlns:a16="http://schemas.microsoft.com/office/drawing/2014/main" id="{B463670B-CD90-4B49-B036-184CC23FE5C2}"/>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l="26697" t="39952" r="25514" b="40092"/>
          <a:stretch/>
        </p:blipFill>
        <p:spPr>
          <a:xfrm>
            <a:off x="762000" y="2286000"/>
            <a:ext cx="7208992" cy="1902265"/>
          </a:xfrm>
        </p:spPr>
      </p:pic>
      <p:sp>
        <p:nvSpPr>
          <p:cNvPr id="10" name="Content Placeholder 2">
            <a:extLst>
              <a:ext uri="{FF2B5EF4-FFF2-40B4-BE49-F238E27FC236}">
                <a16:creationId xmlns:a16="http://schemas.microsoft.com/office/drawing/2014/main" id="{993CA870-714A-D145-A330-110968A22E6F}"/>
              </a:ext>
            </a:extLst>
          </p:cNvPr>
          <p:cNvSpPr txBox="1">
            <a:spLocks/>
          </p:cNvSpPr>
          <p:nvPr/>
        </p:nvSpPr>
        <p:spPr>
          <a:xfrm>
            <a:off x="390697" y="1600200"/>
            <a:ext cx="8644456" cy="51118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t>When we determined the transition from Uninfected to Infected, we slaved the cellular model to the ODE by reading off the virus (V) from the ODE model. </a:t>
            </a:r>
          </a:p>
          <a:p>
            <a:pPr marL="0" indent="0">
              <a:buFont typeface="Arial" pitchFamily="34" charset="0"/>
              <a:buNone/>
            </a:pPr>
            <a:endParaRPr lang="en-US" sz="1800" dirty="0"/>
          </a:p>
          <a:p>
            <a:pPr marL="0" indent="0">
              <a:buFont typeface="Arial" pitchFamily="34" charset="0"/>
              <a:buNone/>
            </a:pPr>
            <a:endParaRPr lang="en-US" sz="1800" dirty="0"/>
          </a:p>
          <a:p>
            <a:pPr marL="0" indent="0">
              <a:buFont typeface="Arial" pitchFamily="34" charset="0"/>
              <a:buNone/>
            </a:pPr>
            <a:endParaRPr lang="en-US" sz="1800" dirty="0"/>
          </a:p>
          <a:p>
            <a:pPr marL="0" indent="0">
              <a:buFont typeface="Arial" pitchFamily="34" charset="0"/>
              <a:buNone/>
            </a:pPr>
            <a:endParaRPr lang="en-US" sz="1800" dirty="0"/>
          </a:p>
          <a:p>
            <a:pPr marL="0" indent="0">
              <a:buFont typeface="Arial" pitchFamily="34" charset="0"/>
              <a:buNone/>
            </a:pPr>
            <a:endParaRPr lang="en-US" sz="1800" dirty="0"/>
          </a:p>
          <a:p>
            <a:pPr marL="0" indent="0">
              <a:buFont typeface="Arial" pitchFamily="34" charset="0"/>
              <a:buNone/>
            </a:pPr>
            <a:endParaRPr lang="en-US" sz="1800" dirty="0"/>
          </a:p>
          <a:p>
            <a:pPr marL="0" indent="0">
              <a:buFont typeface="Arial" pitchFamily="34" charset="0"/>
              <a:buNone/>
            </a:pPr>
            <a:r>
              <a:rPr lang="en-US" sz="1800" dirty="0"/>
              <a:t>Now that we have virus in the cellular model, we can break the dependency of the cellular model from the ODE model</a:t>
            </a:r>
          </a:p>
          <a:p>
            <a:pPr marL="400050" lvl="1" indent="0">
              <a:buNone/>
            </a:pPr>
            <a:r>
              <a:rPr lang="en-US" sz="1800" dirty="0"/>
              <a:t>We will do this by determining the Virus not from the ODE model but from the cells local concentration of Virus</a:t>
            </a:r>
          </a:p>
        </p:txBody>
      </p:sp>
    </p:spTree>
    <p:extLst>
      <p:ext uri="{BB962C8B-B14F-4D97-AF65-F5344CB8AC3E}">
        <p14:creationId xmlns:p14="http://schemas.microsoft.com/office/powerpoint/2010/main" val="3289101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93CA870-714A-D145-A330-110968A22E6F}"/>
              </a:ext>
            </a:extLst>
          </p:cNvPr>
          <p:cNvSpPr txBox="1">
            <a:spLocks/>
          </p:cNvSpPr>
          <p:nvPr/>
        </p:nvSpPr>
        <p:spPr>
          <a:xfrm>
            <a:off x="390697" y="1600200"/>
            <a:ext cx="8644456" cy="51118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The original ODE model starts with some uninfected and some infected cells.</a:t>
            </a:r>
          </a:p>
          <a:p>
            <a:pPr marL="400050" lvl="1" indent="0">
              <a:buNone/>
            </a:pPr>
            <a:r>
              <a:rPr lang="en-US" sz="2000" dirty="0"/>
              <a:t>We haven’t initialized any infected cells yet</a:t>
            </a:r>
          </a:p>
          <a:p>
            <a:pPr marL="0" indent="0">
              <a:buFont typeface="Arial" pitchFamily="34" charset="0"/>
              <a:buNone/>
            </a:pPr>
            <a:endParaRPr lang="en-US" sz="2000" dirty="0"/>
          </a:p>
          <a:p>
            <a:pPr marL="0" indent="0">
              <a:buFont typeface="Arial" pitchFamily="34" charset="0"/>
              <a:buNone/>
            </a:pPr>
            <a:r>
              <a:rPr lang="en-US" sz="2000" dirty="0"/>
              <a:t>The original ODE model starts with 10E7 uninfected cells and 75 infected cells.</a:t>
            </a:r>
          </a:p>
          <a:p>
            <a:pPr marL="400050" lvl="1" indent="0">
              <a:buNone/>
            </a:pPr>
            <a:r>
              <a:rPr lang="en-US" sz="2000" dirty="0"/>
              <a:t>That is 0.00075% of the cells infected</a:t>
            </a:r>
          </a:p>
          <a:p>
            <a:pPr marL="400050" lvl="1" indent="0">
              <a:buNone/>
            </a:pPr>
            <a:r>
              <a:rPr lang="en-US" sz="2000" dirty="0"/>
              <a:t>Our </a:t>
            </a:r>
            <a:r>
              <a:rPr lang="en-US" sz="2000" dirty="0" err="1"/>
              <a:t>cellularized</a:t>
            </a:r>
            <a:r>
              <a:rPr lang="en-US" sz="2000" dirty="0"/>
              <a:t> model has 1600 cells</a:t>
            </a:r>
          </a:p>
          <a:p>
            <a:pPr marL="400050" lvl="1" indent="0">
              <a:buNone/>
            </a:pPr>
            <a:r>
              <a:rPr lang="en-US" sz="2000" dirty="0"/>
              <a:t>To have the same initial conditions, we would need 0.012 cells infected</a:t>
            </a:r>
          </a:p>
          <a:p>
            <a:pPr marL="800100" lvl="2" indent="0">
              <a:buNone/>
            </a:pPr>
            <a:r>
              <a:rPr lang="en-US" sz="2000" dirty="0"/>
              <a:t>But we can because cells are discreet objects in CC3D</a:t>
            </a:r>
          </a:p>
          <a:p>
            <a:pPr marL="0" indent="0">
              <a:buFont typeface="Arial" pitchFamily="34" charset="0"/>
              <a:buNone/>
            </a:pPr>
            <a:endParaRPr lang="en-US" sz="2000" dirty="0"/>
          </a:p>
          <a:p>
            <a:pPr marL="0" indent="0">
              <a:buFont typeface="Arial" pitchFamily="34" charset="0"/>
              <a:buNone/>
            </a:pPr>
            <a:r>
              <a:rPr lang="en-US" sz="2000" dirty="0"/>
              <a:t>We need to change initial conditions in the CC3D</a:t>
            </a:r>
          </a:p>
          <a:p>
            <a:pPr marL="400050" lvl="1" indent="0">
              <a:buNone/>
            </a:pPr>
            <a:r>
              <a:rPr lang="en-US" sz="2000" dirty="0"/>
              <a:t>We would need to change the initial conditions in the ODE model as well</a:t>
            </a:r>
          </a:p>
        </p:txBody>
      </p:sp>
      <p:sp>
        <p:nvSpPr>
          <p:cNvPr id="15363" name="Rectangle 3"/>
          <p:cNvSpPr>
            <a:spLocks noGrp="1" noChangeArrowheads="1"/>
          </p:cNvSpPr>
          <p:nvPr>
            <p:ph type="title"/>
          </p:nvPr>
        </p:nvSpPr>
        <p:spPr>
          <a:xfrm>
            <a:off x="218903" y="0"/>
            <a:ext cx="8534400" cy="1065682"/>
          </a:xfrm>
        </p:spPr>
        <p:txBody>
          <a:bodyPr>
            <a:normAutofit/>
          </a:bodyPr>
          <a:lstStyle/>
          <a:p>
            <a:r>
              <a:rPr lang="en-US" b="1" dirty="0">
                <a:solidFill>
                  <a:srgbClr val="0000CC"/>
                </a:solidFill>
              </a:rPr>
              <a:t>Changing Initial Conditions</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34780420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93CA870-714A-D145-A330-110968A22E6F}"/>
              </a:ext>
            </a:extLst>
          </p:cNvPr>
          <p:cNvSpPr txBox="1">
            <a:spLocks/>
          </p:cNvSpPr>
          <p:nvPr/>
        </p:nvSpPr>
        <p:spPr>
          <a:xfrm>
            <a:off x="390697" y="1065682"/>
            <a:ext cx="8644456" cy="56464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We introduce a global variable: </a:t>
            </a:r>
            <a:r>
              <a:rPr lang="en-US" sz="2000" dirty="0" err="1"/>
              <a:t>inti_infect</a:t>
            </a:r>
            <a:r>
              <a:rPr lang="en-US" sz="2000" dirty="0"/>
              <a:t> to determine the percentage of infected cells at the beginning of the simulation (5% = 80)</a:t>
            </a:r>
          </a:p>
          <a:p>
            <a:pPr marL="0" indent="0">
              <a:buFont typeface="Arial" pitchFamily="34" charset="0"/>
              <a:buNone/>
            </a:pPr>
            <a:endParaRPr lang="en-US" sz="2000" dirty="0"/>
          </a:p>
          <a:p>
            <a:pPr marL="0" indent="0">
              <a:buFont typeface="Arial" pitchFamily="34" charset="0"/>
              <a:buNone/>
            </a:pPr>
            <a:endParaRPr lang="en-US" sz="2000" dirty="0"/>
          </a:p>
          <a:p>
            <a:pPr marL="0" indent="0">
              <a:buFont typeface="Arial" pitchFamily="34" charset="0"/>
              <a:buNone/>
            </a:pPr>
            <a:endParaRPr lang="en-US" sz="2000" dirty="0"/>
          </a:p>
          <a:p>
            <a:pPr marL="0" indent="0">
              <a:buFont typeface="Arial" pitchFamily="34" charset="0"/>
              <a:buNone/>
            </a:pPr>
            <a:endParaRPr lang="en-US" sz="2000" dirty="0"/>
          </a:p>
          <a:p>
            <a:pPr marL="0" indent="0">
              <a:buFont typeface="Arial" pitchFamily="34" charset="0"/>
              <a:buNone/>
            </a:pPr>
            <a:r>
              <a:rPr lang="en-US" sz="2000" dirty="0"/>
              <a:t>We infect some cells at the beginning of the simulation after initializing cells in the lattice (in the start </a:t>
            </a:r>
            <a:r>
              <a:rPr lang="en-US" sz="2000" dirty="0" err="1"/>
              <a:t>fcn</a:t>
            </a:r>
            <a:r>
              <a:rPr lang="en-US" sz="2000" dirty="0"/>
              <a:t>)</a:t>
            </a:r>
          </a:p>
          <a:p>
            <a:pPr marL="400050" lvl="1" indent="0">
              <a:buNone/>
            </a:pPr>
            <a:r>
              <a:rPr lang="en-US" sz="2000" dirty="0"/>
              <a:t>We randomly iterate through our cells and infect the fraction specified above</a:t>
            </a:r>
          </a:p>
          <a:p>
            <a:pPr marL="0" indent="0">
              <a:buFont typeface="Arial" pitchFamily="34" charset="0"/>
              <a:buNone/>
            </a:pPr>
            <a:endParaRPr lang="en-US" sz="2000" dirty="0"/>
          </a:p>
          <a:p>
            <a:pPr marL="0" indent="0">
              <a:buFont typeface="Arial" pitchFamily="34" charset="0"/>
              <a:buNone/>
            </a:pPr>
            <a:endParaRPr lang="en-US" sz="2000" dirty="0"/>
          </a:p>
          <a:p>
            <a:pPr marL="0" indent="0">
              <a:buFont typeface="Arial" pitchFamily="34" charset="0"/>
              <a:buNone/>
            </a:pPr>
            <a:endParaRPr lang="en-US" sz="2000" dirty="0"/>
          </a:p>
          <a:p>
            <a:pPr marL="0" indent="0">
              <a:buFont typeface="Arial" pitchFamily="34" charset="0"/>
              <a:buNone/>
            </a:pPr>
            <a:endParaRPr lang="en-US" sz="2000" dirty="0"/>
          </a:p>
          <a:p>
            <a:pPr marL="0" indent="0">
              <a:buFont typeface="Arial" pitchFamily="34" charset="0"/>
              <a:buNone/>
            </a:pPr>
            <a:endParaRPr lang="en-US" sz="2000" dirty="0"/>
          </a:p>
          <a:p>
            <a:pPr marL="0" indent="0">
              <a:buFont typeface="Arial" pitchFamily="34" charset="0"/>
              <a:buNone/>
            </a:pPr>
            <a:endParaRPr lang="en-US" sz="2000" dirty="0"/>
          </a:p>
        </p:txBody>
      </p:sp>
      <p:sp>
        <p:nvSpPr>
          <p:cNvPr id="15363" name="Rectangle 3"/>
          <p:cNvSpPr>
            <a:spLocks noGrp="1" noChangeArrowheads="1"/>
          </p:cNvSpPr>
          <p:nvPr>
            <p:ph type="title"/>
          </p:nvPr>
        </p:nvSpPr>
        <p:spPr>
          <a:xfrm>
            <a:off x="218903" y="0"/>
            <a:ext cx="8534400" cy="1065682"/>
          </a:xfrm>
        </p:spPr>
        <p:txBody>
          <a:bodyPr>
            <a:normAutofit/>
          </a:bodyPr>
          <a:lstStyle/>
          <a:p>
            <a:r>
              <a:rPr lang="en-US" b="1" dirty="0">
                <a:solidFill>
                  <a:srgbClr val="0000CC"/>
                </a:solidFill>
              </a:rPr>
              <a:t>Changing Initial Conditions</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3" name="Picture 2">
            <a:extLst>
              <a:ext uri="{FF2B5EF4-FFF2-40B4-BE49-F238E27FC236}">
                <a16:creationId xmlns:a16="http://schemas.microsoft.com/office/drawing/2014/main" id="{406DAE7A-FB29-D348-A010-C9B8A39D43A9}"/>
              </a:ext>
            </a:extLst>
          </p:cNvPr>
          <p:cNvPicPr>
            <a:picLocks noChangeAspect="1"/>
          </p:cNvPicPr>
          <p:nvPr/>
        </p:nvPicPr>
        <p:blipFill rotWithShape="1">
          <a:blip r:embed="rId6">
            <a:extLst>
              <a:ext uri="{28A0092B-C50C-407E-A947-70E740481C1C}">
                <a14:useLocalDpi xmlns:a14="http://schemas.microsoft.com/office/drawing/2010/main" val="0"/>
              </a:ext>
            </a:extLst>
          </a:blip>
          <a:srcRect l="20833" t="63187" r="45000" b="23625"/>
          <a:stretch/>
        </p:blipFill>
        <p:spPr>
          <a:xfrm>
            <a:off x="1143001" y="1807027"/>
            <a:ext cx="5486400" cy="1338146"/>
          </a:xfrm>
          <a:prstGeom prst="rect">
            <a:avLst/>
          </a:prstGeom>
        </p:spPr>
      </p:pic>
      <p:pic>
        <p:nvPicPr>
          <p:cNvPr id="5" name="Picture 4">
            <a:extLst>
              <a:ext uri="{FF2B5EF4-FFF2-40B4-BE49-F238E27FC236}">
                <a16:creationId xmlns:a16="http://schemas.microsoft.com/office/drawing/2014/main" id="{F6516D3E-674B-CE43-9C17-4A00D420219D}"/>
              </a:ext>
            </a:extLst>
          </p:cNvPr>
          <p:cNvPicPr>
            <a:picLocks noChangeAspect="1"/>
          </p:cNvPicPr>
          <p:nvPr/>
        </p:nvPicPr>
        <p:blipFill rotWithShape="1">
          <a:blip r:embed="rId7">
            <a:extLst>
              <a:ext uri="{28A0092B-C50C-407E-A947-70E740481C1C}">
                <a14:useLocalDpi xmlns:a14="http://schemas.microsoft.com/office/drawing/2010/main" val="0"/>
              </a:ext>
            </a:extLst>
          </a:blip>
          <a:srcRect l="21745" t="60602" r="1" b="13608"/>
          <a:stretch/>
        </p:blipFill>
        <p:spPr>
          <a:xfrm>
            <a:off x="1062655" y="4316835"/>
            <a:ext cx="7300540" cy="1513037"/>
          </a:xfrm>
          <a:prstGeom prst="rect">
            <a:avLst/>
          </a:prstGeom>
        </p:spPr>
      </p:pic>
    </p:spTree>
    <p:extLst>
      <p:ext uri="{BB962C8B-B14F-4D97-AF65-F5344CB8AC3E}">
        <p14:creationId xmlns:p14="http://schemas.microsoft.com/office/powerpoint/2010/main" val="36381101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93CA870-714A-D145-A330-110968A22E6F}"/>
              </a:ext>
            </a:extLst>
          </p:cNvPr>
          <p:cNvSpPr txBox="1">
            <a:spLocks/>
          </p:cNvSpPr>
          <p:nvPr/>
        </p:nvSpPr>
        <p:spPr>
          <a:xfrm>
            <a:off x="390697" y="1905000"/>
            <a:ext cx="8644456" cy="48070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Next, we change the initial conditions of the ODE such that they match the initial conditions of the ODE model</a:t>
            </a:r>
          </a:p>
          <a:p>
            <a:pPr marL="0" indent="0">
              <a:buFont typeface="Arial" pitchFamily="34" charset="0"/>
              <a:buNone/>
            </a:pPr>
            <a:r>
              <a:rPr lang="en-US" sz="2000" dirty="0"/>
              <a:t>	This is effectively changing the Multiplicity of Infection (MOI)</a:t>
            </a:r>
          </a:p>
          <a:p>
            <a:pPr marL="0" indent="0">
              <a:buFont typeface="Arial" pitchFamily="34" charset="0"/>
              <a:buNone/>
            </a:pPr>
            <a:endParaRPr lang="en-US" sz="2000" dirty="0"/>
          </a:p>
          <a:p>
            <a:pPr marL="0" indent="0">
              <a:buFont typeface="Arial" pitchFamily="34" charset="0"/>
              <a:buNone/>
            </a:pPr>
            <a:endParaRPr lang="en-US" sz="2000" dirty="0"/>
          </a:p>
          <a:p>
            <a:pPr marL="0" indent="0">
              <a:buFont typeface="Arial" pitchFamily="34" charset="0"/>
              <a:buNone/>
            </a:pPr>
            <a:endParaRPr lang="en-US" sz="2000" dirty="0"/>
          </a:p>
          <a:p>
            <a:pPr marL="0" indent="0">
              <a:buFont typeface="Arial" pitchFamily="34" charset="0"/>
              <a:buNone/>
            </a:pPr>
            <a:endParaRPr lang="en-US" sz="2000" dirty="0"/>
          </a:p>
          <a:p>
            <a:pPr marL="0" indent="0">
              <a:buFont typeface="Arial" pitchFamily="34" charset="0"/>
              <a:buNone/>
            </a:pPr>
            <a:r>
              <a:rPr lang="en-US" sz="2000" dirty="0"/>
              <a:t>We will start our ODE model also with 5% of the cells infected (5.0E5)</a:t>
            </a:r>
          </a:p>
          <a:p>
            <a:pPr marL="0" indent="0">
              <a:buFont typeface="Arial" pitchFamily="34" charset="0"/>
              <a:buNone/>
            </a:pPr>
            <a:endParaRPr lang="en-US" sz="2000" dirty="0"/>
          </a:p>
          <a:p>
            <a:pPr marL="0" indent="0">
              <a:buFont typeface="Arial" pitchFamily="34" charset="0"/>
              <a:buNone/>
            </a:pPr>
            <a:endParaRPr lang="en-US" sz="2000" dirty="0"/>
          </a:p>
          <a:p>
            <a:pPr marL="0" indent="0">
              <a:buFont typeface="Arial" pitchFamily="34" charset="0"/>
              <a:buNone/>
            </a:pPr>
            <a:endParaRPr lang="en-US" sz="2000" dirty="0"/>
          </a:p>
          <a:p>
            <a:pPr marL="0" indent="0">
              <a:buFont typeface="Arial" pitchFamily="34" charset="0"/>
              <a:buNone/>
            </a:pPr>
            <a:endParaRPr lang="en-US" sz="2000" dirty="0"/>
          </a:p>
          <a:p>
            <a:pPr marL="0" indent="0">
              <a:buFont typeface="Arial" pitchFamily="34" charset="0"/>
              <a:buNone/>
            </a:pPr>
            <a:endParaRPr lang="en-US" sz="2000" dirty="0"/>
          </a:p>
          <a:p>
            <a:pPr marL="0" indent="0">
              <a:buFont typeface="Arial" pitchFamily="34" charset="0"/>
              <a:buNone/>
            </a:pPr>
            <a:endParaRPr lang="en-US" sz="2000" dirty="0"/>
          </a:p>
          <a:p>
            <a:pPr marL="0" indent="0">
              <a:buFont typeface="Arial" pitchFamily="34" charset="0"/>
              <a:buNone/>
            </a:pPr>
            <a:endParaRPr lang="en-US" sz="2000" dirty="0"/>
          </a:p>
          <a:p>
            <a:pPr marL="0" indent="0">
              <a:buFont typeface="Arial" pitchFamily="34" charset="0"/>
              <a:buNone/>
            </a:pPr>
            <a:endParaRPr lang="en-US" sz="2000" dirty="0"/>
          </a:p>
          <a:p>
            <a:pPr marL="0" indent="0">
              <a:buFont typeface="Arial" pitchFamily="34" charset="0"/>
              <a:buNone/>
            </a:pPr>
            <a:endParaRPr lang="en-US" sz="2000" dirty="0"/>
          </a:p>
          <a:p>
            <a:pPr marL="0" indent="0">
              <a:buFont typeface="Arial" pitchFamily="34" charset="0"/>
              <a:buNone/>
            </a:pPr>
            <a:endParaRPr lang="en-US" sz="2000" dirty="0"/>
          </a:p>
          <a:p>
            <a:pPr marL="0" indent="0">
              <a:buFont typeface="Arial" pitchFamily="34" charset="0"/>
              <a:buNone/>
            </a:pPr>
            <a:endParaRPr lang="en-US" sz="2000" dirty="0"/>
          </a:p>
        </p:txBody>
      </p:sp>
      <p:sp>
        <p:nvSpPr>
          <p:cNvPr id="15363" name="Rectangle 3"/>
          <p:cNvSpPr>
            <a:spLocks noGrp="1" noChangeArrowheads="1"/>
          </p:cNvSpPr>
          <p:nvPr>
            <p:ph type="title"/>
          </p:nvPr>
        </p:nvSpPr>
        <p:spPr>
          <a:xfrm>
            <a:off x="218903" y="0"/>
            <a:ext cx="8534400" cy="1065682"/>
          </a:xfrm>
        </p:spPr>
        <p:txBody>
          <a:bodyPr>
            <a:normAutofit/>
          </a:bodyPr>
          <a:lstStyle/>
          <a:p>
            <a:r>
              <a:rPr lang="en-US" b="1" dirty="0">
                <a:solidFill>
                  <a:srgbClr val="0000CC"/>
                </a:solidFill>
              </a:rPr>
              <a:t>Changing Initial Conditions</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4" name="Picture 3">
            <a:extLst>
              <a:ext uri="{FF2B5EF4-FFF2-40B4-BE49-F238E27FC236}">
                <a16:creationId xmlns:a16="http://schemas.microsoft.com/office/drawing/2014/main" id="{AFD2AC4B-46C7-F144-A375-E87EE608D3A2}"/>
              </a:ext>
            </a:extLst>
          </p:cNvPr>
          <p:cNvPicPr>
            <a:picLocks noChangeAspect="1"/>
          </p:cNvPicPr>
          <p:nvPr/>
        </p:nvPicPr>
        <p:blipFill rotWithShape="1">
          <a:blip r:embed="rId6">
            <a:extLst>
              <a:ext uri="{28A0092B-C50C-407E-A947-70E740481C1C}">
                <a14:useLocalDpi xmlns:a14="http://schemas.microsoft.com/office/drawing/2010/main" val="0"/>
              </a:ext>
            </a:extLst>
          </a:blip>
          <a:srcRect l="20833" t="72568" b="12829"/>
          <a:stretch/>
        </p:blipFill>
        <p:spPr>
          <a:xfrm>
            <a:off x="854433" y="3212298"/>
            <a:ext cx="7435134" cy="860910"/>
          </a:xfrm>
          <a:prstGeom prst="rect">
            <a:avLst/>
          </a:prstGeom>
        </p:spPr>
      </p:pic>
    </p:spTree>
    <p:extLst>
      <p:ext uri="{BB962C8B-B14F-4D97-AF65-F5344CB8AC3E}">
        <p14:creationId xmlns:p14="http://schemas.microsoft.com/office/powerpoint/2010/main" val="4997310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218903" y="0"/>
            <a:ext cx="8534400" cy="1065682"/>
          </a:xfrm>
        </p:spPr>
        <p:txBody>
          <a:bodyPr>
            <a:normAutofit/>
          </a:bodyPr>
          <a:lstStyle/>
          <a:p>
            <a:r>
              <a:rPr lang="en-US" b="1" dirty="0">
                <a:solidFill>
                  <a:srgbClr val="0000CC"/>
                </a:solidFill>
              </a:rPr>
              <a:t>Changing Initial Conditions</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3" name="Picture 2">
            <a:extLst>
              <a:ext uri="{FF2B5EF4-FFF2-40B4-BE49-F238E27FC236}">
                <a16:creationId xmlns:a16="http://schemas.microsoft.com/office/drawing/2014/main" id="{D6D59B65-F079-E24C-A504-75942C94BE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009" y="991897"/>
            <a:ext cx="7900902" cy="5357130"/>
          </a:xfrm>
          <a:prstGeom prst="rect">
            <a:avLst/>
          </a:prstGeom>
        </p:spPr>
      </p:pic>
    </p:spTree>
    <p:extLst>
      <p:ext uri="{BB962C8B-B14F-4D97-AF65-F5344CB8AC3E}">
        <p14:creationId xmlns:p14="http://schemas.microsoft.com/office/powerpoint/2010/main" val="8719026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218903" y="0"/>
            <a:ext cx="8534400" cy="1065682"/>
          </a:xfrm>
        </p:spPr>
        <p:txBody>
          <a:bodyPr>
            <a:normAutofit/>
          </a:bodyPr>
          <a:lstStyle/>
          <a:p>
            <a:r>
              <a:rPr lang="en-US" b="1" dirty="0">
                <a:solidFill>
                  <a:srgbClr val="0000CC"/>
                </a:solidFill>
              </a:rPr>
              <a:t>Changing Diffusion Coefficient</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ED0A9A-F325-4141-A928-BF69CD22CCD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4" name="Picture 3">
            <a:extLst>
              <a:ext uri="{FF2B5EF4-FFF2-40B4-BE49-F238E27FC236}">
                <a16:creationId xmlns:a16="http://schemas.microsoft.com/office/drawing/2014/main" id="{8C1A6CBB-7D74-5540-850A-82C4F17EDD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003" y="1905000"/>
            <a:ext cx="6934200" cy="4738981"/>
          </a:xfrm>
          <a:prstGeom prst="rect">
            <a:avLst/>
          </a:prstGeom>
        </p:spPr>
      </p:pic>
      <p:pic>
        <p:nvPicPr>
          <p:cNvPr id="7" name="Picture 6">
            <a:extLst>
              <a:ext uri="{FF2B5EF4-FFF2-40B4-BE49-F238E27FC236}">
                <a16:creationId xmlns:a16="http://schemas.microsoft.com/office/drawing/2014/main" id="{A33C2FB1-E519-9948-AAEC-EA511BD033D1}"/>
              </a:ext>
            </a:extLst>
          </p:cNvPr>
          <p:cNvPicPr>
            <a:picLocks noChangeAspect="1"/>
          </p:cNvPicPr>
          <p:nvPr/>
        </p:nvPicPr>
        <p:blipFill rotWithShape="1">
          <a:blip r:embed="rId7">
            <a:extLst>
              <a:ext uri="{28A0092B-C50C-407E-A947-70E740481C1C}">
                <a14:useLocalDpi xmlns:a14="http://schemas.microsoft.com/office/drawing/2010/main" val="0"/>
              </a:ext>
            </a:extLst>
          </a:blip>
          <a:srcRect l="20833" t="48681" r="55000" b="46045"/>
          <a:stretch/>
        </p:blipFill>
        <p:spPr>
          <a:xfrm>
            <a:off x="2209800" y="1093391"/>
            <a:ext cx="4343400" cy="599090"/>
          </a:xfrm>
          <a:prstGeom prst="rect">
            <a:avLst/>
          </a:prstGeom>
        </p:spPr>
      </p:pic>
    </p:spTree>
    <p:extLst>
      <p:ext uri="{BB962C8B-B14F-4D97-AF65-F5344CB8AC3E}">
        <p14:creationId xmlns:p14="http://schemas.microsoft.com/office/powerpoint/2010/main" val="3381626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8FCDD3-0088-5149-9BC5-71FEE0046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852" y="711199"/>
            <a:ext cx="3860801" cy="3860801"/>
          </a:xfrm>
          <a:prstGeom prst="rect">
            <a:avLst/>
          </a:prstGeom>
        </p:spPr>
      </p:pic>
      <p:sp>
        <p:nvSpPr>
          <p:cNvPr id="15363" name="Rectangle 3"/>
          <p:cNvSpPr>
            <a:spLocks noGrp="1" noChangeArrowheads="1"/>
          </p:cNvSpPr>
          <p:nvPr>
            <p:ph type="title"/>
          </p:nvPr>
        </p:nvSpPr>
        <p:spPr>
          <a:xfrm>
            <a:off x="0" y="12700"/>
            <a:ext cx="9144000" cy="825500"/>
          </a:xfrm>
        </p:spPr>
        <p:txBody>
          <a:bodyPr>
            <a:noAutofit/>
          </a:bodyPr>
          <a:lstStyle/>
          <a:p>
            <a:pPr eaLnBrk="1" hangingPunct="1"/>
            <a:r>
              <a:rPr lang="en-US" sz="4000" b="1" dirty="0">
                <a:solidFill>
                  <a:srgbClr val="0000CC"/>
                </a:solidFill>
              </a:rPr>
              <a:t>Transport and Concentration</a:t>
            </a:r>
          </a:p>
        </p:txBody>
      </p:sp>
      <p:pic>
        <p:nvPicPr>
          <p:cNvPr id="15367" name="Picture 17" descr="Biocomplexit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redblackblocki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762000"/>
            <a:ext cx="5326084" cy="400110"/>
          </a:xfrm>
          <a:prstGeom prst="rect">
            <a:avLst/>
          </a:prstGeom>
        </p:spPr>
        <p:txBody>
          <a:bodyPr wrap="square">
            <a:spAutoFit/>
          </a:bodyPr>
          <a:lstStyle/>
          <a:p>
            <a:endParaRPr lang="en-US" sz="2000" dirty="0">
              <a:ea typeface="Cambria Math"/>
            </a:endParaRPr>
          </a:p>
        </p:txBody>
      </p:sp>
      <p:sp>
        <p:nvSpPr>
          <p:cNvPr id="4" name="Rectangle 3"/>
          <p:cNvSpPr/>
          <p:nvPr/>
        </p:nvSpPr>
        <p:spPr>
          <a:xfrm>
            <a:off x="-17745" y="762000"/>
            <a:ext cx="5123144" cy="4093428"/>
          </a:xfrm>
          <a:prstGeom prst="rect">
            <a:avLst/>
          </a:prstGeom>
        </p:spPr>
        <p:txBody>
          <a:bodyPr wrap="square">
            <a:spAutoFit/>
          </a:bodyPr>
          <a:lstStyle/>
          <a:p>
            <a:r>
              <a:rPr lang="en-US" sz="2000" dirty="0">
                <a:ea typeface="Cambria Math"/>
              </a:rPr>
              <a:t>Several processes can change concentrations in fields, the most important are </a:t>
            </a:r>
            <a:r>
              <a:rPr lang="en-US" sz="2000" b="1" dirty="0">
                <a:ea typeface="Cambria Math"/>
              </a:rPr>
              <a:t>Advection</a:t>
            </a:r>
            <a:r>
              <a:rPr lang="en-US" sz="2000" dirty="0">
                <a:ea typeface="Cambria Math"/>
              </a:rPr>
              <a:t>, </a:t>
            </a:r>
            <a:r>
              <a:rPr lang="en-US" sz="2000" b="1" dirty="0">
                <a:ea typeface="Cambria Math"/>
              </a:rPr>
              <a:t>Active transport </a:t>
            </a:r>
            <a:r>
              <a:rPr lang="en-US" sz="2000" dirty="0">
                <a:ea typeface="Cambria Math"/>
              </a:rPr>
              <a:t>and </a:t>
            </a:r>
            <a:r>
              <a:rPr lang="en-US" sz="2000" b="1" dirty="0">
                <a:ea typeface="Cambria Math"/>
              </a:rPr>
              <a:t>Diffusion</a:t>
            </a:r>
          </a:p>
          <a:p>
            <a:endParaRPr lang="en-US" sz="2000" dirty="0">
              <a:ea typeface="Cambria Math"/>
            </a:endParaRPr>
          </a:p>
          <a:p>
            <a:r>
              <a:rPr lang="en-US" sz="2000" dirty="0">
                <a:ea typeface="Cambria Math"/>
              </a:rPr>
              <a:t>The main way in which spatial variations in chemical concentrations lead to temporal variations in those concentrations is through the passive physical mechanism of diffusion in which mass, charge or energy flows spontaneously from regions of high concentration to regions of lower concentration</a:t>
            </a:r>
          </a:p>
          <a:p>
            <a:endParaRPr lang="en-US" sz="2000" b="1" dirty="0">
              <a:solidFill>
                <a:srgbClr val="0000CC"/>
              </a:solidFill>
              <a:ea typeface="Cambria Math"/>
            </a:endParaRPr>
          </a:p>
          <a:p>
            <a:endParaRPr lang="en-US" sz="2000" dirty="0">
              <a:ea typeface="Cambria Math"/>
            </a:endParaRPr>
          </a:p>
        </p:txBody>
      </p:sp>
      <p:sp>
        <p:nvSpPr>
          <p:cNvPr id="3" name="Rectangle 2"/>
          <p:cNvSpPr/>
          <p:nvPr/>
        </p:nvSpPr>
        <p:spPr>
          <a:xfrm>
            <a:off x="0" y="4274671"/>
            <a:ext cx="9144000" cy="1015663"/>
          </a:xfrm>
          <a:prstGeom prst="rect">
            <a:avLst/>
          </a:prstGeom>
        </p:spPr>
        <p:txBody>
          <a:bodyPr wrap="square">
            <a:spAutoFit/>
          </a:bodyPr>
          <a:lstStyle/>
          <a:p>
            <a:r>
              <a:rPr lang="en-US" sz="2000" dirty="0">
                <a:ea typeface="Cambria Math"/>
              </a:rPr>
              <a:t>The theory of diffusion applies not only to atomic species, but to populations of  bacteria or viruses, to animals in an environment, to heat in a material and to velocity difference diffusing in a fluid moving according to the </a:t>
            </a:r>
            <a:r>
              <a:rPr lang="en-US" sz="2000" dirty="0" err="1">
                <a:ea typeface="Cambria Math"/>
              </a:rPr>
              <a:t>Navier</a:t>
            </a:r>
            <a:r>
              <a:rPr lang="en-US" sz="2000" dirty="0">
                <a:ea typeface="Cambria Math"/>
              </a:rPr>
              <a:t>-Stokes Equation.</a:t>
            </a:r>
          </a:p>
        </p:txBody>
      </p:sp>
      <p:sp>
        <p:nvSpPr>
          <p:cNvPr id="5" name="Rectangle 4"/>
          <p:cNvSpPr/>
          <p:nvPr/>
        </p:nvSpPr>
        <p:spPr>
          <a:xfrm>
            <a:off x="-27684" y="5397683"/>
            <a:ext cx="8991600" cy="1015663"/>
          </a:xfrm>
          <a:prstGeom prst="rect">
            <a:avLst/>
          </a:prstGeom>
        </p:spPr>
        <p:txBody>
          <a:bodyPr wrap="square">
            <a:spAutoFit/>
          </a:bodyPr>
          <a:lstStyle/>
          <a:p>
            <a:r>
              <a:rPr lang="en-US" sz="2000" dirty="0">
                <a:ea typeface="Cambria Math"/>
              </a:rPr>
              <a:t>While the basic physics are identical, Diffusion operates slightly differently in free volumes, across membranes and within crowded spaces like the cytoplasm</a:t>
            </a:r>
          </a:p>
        </p:txBody>
      </p:sp>
      <p:pic>
        <p:nvPicPr>
          <p:cNvPr id="10" name="Picture 9">
            <a:extLst>
              <a:ext uri="{FF2B5EF4-FFF2-40B4-BE49-F238E27FC236}">
                <a16:creationId xmlns:a16="http://schemas.microsoft.com/office/drawing/2014/main" id="{FB25983E-2656-E54C-AF83-72C85B0BF81B}"/>
              </a:ext>
            </a:extLst>
          </p:cNvPr>
          <p:cNvPicPr>
            <a:picLocks noChangeAspect="1"/>
          </p:cNvPicPr>
          <p:nvPr/>
        </p:nvPicPr>
        <p:blipFill>
          <a:blip r:embed="rId6">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412825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0" y="12700"/>
            <a:ext cx="9144000" cy="825500"/>
          </a:xfrm>
        </p:spPr>
        <p:txBody>
          <a:bodyPr>
            <a:noAutofit/>
          </a:bodyPr>
          <a:lstStyle/>
          <a:p>
            <a:pPr eaLnBrk="1" hangingPunct="1"/>
            <a:r>
              <a:rPr lang="en-US" sz="4000" b="1" dirty="0">
                <a:solidFill>
                  <a:srgbClr val="0000CC"/>
                </a:solidFill>
              </a:rPr>
              <a:t>Diffusion in Cell Biology</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762000"/>
            <a:ext cx="5326084" cy="400110"/>
          </a:xfrm>
          <a:prstGeom prst="rect">
            <a:avLst/>
          </a:prstGeom>
        </p:spPr>
        <p:txBody>
          <a:bodyPr wrap="square">
            <a:spAutoFit/>
          </a:bodyPr>
          <a:lstStyle/>
          <a:p>
            <a:endParaRPr lang="en-US" sz="2000" dirty="0">
              <a:ea typeface="Cambria Math"/>
            </a:endParaRPr>
          </a:p>
        </p:txBody>
      </p:sp>
      <p:sp>
        <p:nvSpPr>
          <p:cNvPr id="4" name="Rectangle 3"/>
          <p:cNvSpPr/>
          <p:nvPr/>
        </p:nvSpPr>
        <p:spPr>
          <a:xfrm>
            <a:off x="-17746" y="762000"/>
            <a:ext cx="8704545" cy="3477875"/>
          </a:xfrm>
          <a:prstGeom prst="rect">
            <a:avLst/>
          </a:prstGeom>
        </p:spPr>
        <p:txBody>
          <a:bodyPr wrap="square">
            <a:spAutoFit/>
          </a:bodyPr>
          <a:lstStyle/>
          <a:p>
            <a:r>
              <a:rPr lang="en-US" sz="2000" b="1" dirty="0">
                <a:ea typeface="Cambria Math"/>
              </a:rPr>
              <a:t>Diffusion</a:t>
            </a:r>
            <a:r>
              <a:rPr lang="en-US" sz="2000" dirty="0">
                <a:ea typeface="Cambria Math"/>
              </a:rPr>
              <a:t> is an important transport mechanism in cellular systems (specially over short distances)</a:t>
            </a:r>
          </a:p>
          <a:p>
            <a:pPr lvl="1"/>
            <a:r>
              <a:rPr lang="en-US" sz="2000" dirty="0">
                <a:ea typeface="Cambria Math"/>
              </a:rPr>
              <a:t>The distance the molecule travels is proportional to the square root of the time (</a:t>
            </a:r>
            <a:r>
              <a:rPr lang="en-US" sz="2000" dirty="0" err="1">
                <a:ea typeface="Cambria Math"/>
              </a:rPr>
              <a:t>e.g</a:t>
            </a:r>
            <a:r>
              <a:rPr lang="en-US" sz="2000" dirty="0">
                <a:ea typeface="Cambria Math"/>
              </a:rPr>
              <a:t> if it takes a molecule 1s to travel 1um,then it travels 2 um in 4 s, 10um in 100s and so on)</a:t>
            </a:r>
          </a:p>
          <a:p>
            <a:pPr lvl="1"/>
            <a:endParaRPr lang="en-US" sz="2000" dirty="0">
              <a:ea typeface="Cambria Math"/>
            </a:endParaRPr>
          </a:p>
          <a:p>
            <a:r>
              <a:rPr lang="en-US" sz="2000" dirty="0">
                <a:ea typeface="Cambria Math"/>
              </a:rPr>
              <a:t>Cells rely on diffusion of diffusion of particles because its cheap (doesn’t require energy from the cell)</a:t>
            </a:r>
          </a:p>
          <a:p>
            <a:pPr lvl="1"/>
            <a:r>
              <a:rPr lang="en-US" sz="2000" dirty="0">
                <a:ea typeface="Cambria Math"/>
              </a:rPr>
              <a:t>Molecules inside and outside of the cell move efficiently just by wandering through</a:t>
            </a:r>
            <a:endParaRPr lang="en-US" sz="2000" b="1" dirty="0">
              <a:solidFill>
                <a:srgbClr val="0000CC"/>
              </a:solidFill>
              <a:ea typeface="Cambria Math"/>
            </a:endParaRPr>
          </a:p>
          <a:p>
            <a:endParaRPr lang="en-US" sz="2000" dirty="0">
              <a:ea typeface="Cambria Math"/>
            </a:endParaRPr>
          </a:p>
        </p:txBody>
      </p:sp>
      <p:pic>
        <p:nvPicPr>
          <p:cNvPr id="10" name="Picture 9">
            <a:extLst>
              <a:ext uri="{FF2B5EF4-FFF2-40B4-BE49-F238E27FC236}">
                <a16:creationId xmlns:a16="http://schemas.microsoft.com/office/drawing/2014/main" id="{FB25983E-2656-E54C-AF83-72C85B0BF81B}"/>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9" name="Picture 8">
            <a:extLst>
              <a:ext uri="{FF2B5EF4-FFF2-40B4-BE49-F238E27FC236}">
                <a16:creationId xmlns:a16="http://schemas.microsoft.com/office/drawing/2014/main" id="{C36139A2-556D-3E4C-84B0-67AD09E664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4208751"/>
            <a:ext cx="6350000" cy="2317750"/>
          </a:xfrm>
          <a:prstGeom prst="rect">
            <a:avLst/>
          </a:prstGeom>
        </p:spPr>
      </p:pic>
    </p:spTree>
    <p:extLst>
      <p:ext uri="{BB962C8B-B14F-4D97-AF65-F5344CB8AC3E}">
        <p14:creationId xmlns:p14="http://schemas.microsoft.com/office/powerpoint/2010/main" val="3423935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0" y="12700"/>
            <a:ext cx="9144000" cy="825500"/>
          </a:xfrm>
        </p:spPr>
        <p:txBody>
          <a:bodyPr>
            <a:noAutofit/>
          </a:bodyPr>
          <a:lstStyle/>
          <a:p>
            <a:pPr eaLnBrk="1" hangingPunct="1"/>
            <a:r>
              <a:rPr lang="en-US" sz="4000" b="1" dirty="0">
                <a:solidFill>
                  <a:srgbClr val="0000CC"/>
                </a:solidFill>
              </a:rPr>
              <a:t>Concentration Fields</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762000"/>
            <a:ext cx="5326084" cy="400110"/>
          </a:xfrm>
          <a:prstGeom prst="rect">
            <a:avLst/>
          </a:prstGeom>
        </p:spPr>
        <p:txBody>
          <a:bodyPr wrap="square">
            <a:spAutoFit/>
          </a:bodyPr>
          <a:lstStyle/>
          <a:p>
            <a:endParaRPr lang="en-US" sz="2000" dirty="0">
              <a:ea typeface="Cambria Math"/>
            </a:endParaRPr>
          </a:p>
        </p:txBody>
      </p:sp>
      <mc:AlternateContent xmlns:mc="http://schemas.openxmlformats.org/markup-compatibility/2006">
        <mc:Choice xmlns:a14="http://schemas.microsoft.com/office/drawing/2010/main" Requires="a14">
          <p:sp>
            <p:nvSpPr>
              <p:cNvPr id="4" name="Rectangle 3"/>
              <p:cNvSpPr/>
              <p:nvPr/>
            </p:nvSpPr>
            <p:spPr>
              <a:xfrm>
                <a:off x="289555" y="762000"/>
                <a:ext cx="8760499" cy="2862322"/>
              </a:xfrm>
              <a:prstGeom prst="rect">
                <a:avLst/>
              </a:prstGeom>
            </p:spPr>
            <p:txBody>
              <a:bodyPr wrap="square">
                <a:spAutoFit/>
              </a:bodyPr>
              <a:lstStyle/>
              <a:p>
                <a:r>
                  <a:rPr lang="en-US" sz="2000" dirty="0">
                    <a:ea typeface="Cambria Math"/>
                  </a:rPr>
                  <a:t>While all objects are discrete at the atomic level, when the local density of objects is fairly high, the objects functionally indistinguishable and the density changes fairly slowly, it is convenient to describe the local Object </a:t>
                </a:r>
                <a:r>
                  <a:rPr lang="en-US" sz="2000" b="1" dirty="0">
                    <a:ea typeface="Cambria Math"/>
                  </a:rPr>
                  <a:t>density</a:t>
                </a:r>
                <a:r>
                  <a:rPr lang="en-US" sz="2000" dirty="0">
                    <a:ea typeface="Cambria Math"/>
                  </a:rPr>
                  <a:t> as a function of position </a:t>
                </a:r>
                <a14:m>
                  <m:oMath xmlns:m="http://schemas.openxmlformats.org/officeDocument/2006/math">
                    <m:r>
                      <a:rPr lang="en-US" sz="2000" b="0" i="1" smtClean="0">
                        <a:latin typeface="Cambria Math" panose="02040503050406030204" pitchFamily="18" charset="0"/>
                        <a:ea typeface="Cambria Math"/>
                      </a:rPr>
                      <m:t>𝑐</m:t>
                    </m:r>
                    <m:d>
                      <m:dPr>
                        <m:ctrlPr>
                          <a:rPr lang="en-US" sz="2000" b="0" i="1" smtClean="0">
                            <a:latin typeface="Cambria Math" panose="02040503050406030204" pitchFamily="18" charset="0"/>
                            <a:ea typeface="Cambria Math"/>
                          </a:rPr>
                        </m:ctrlPr>
                      </m:dPr>
                      <m:e>
                        <m:acc>
                          <m:accPr>
                            <m:chr m:val="⃗"/>
                            <m:ctrlPr>
                              <a:rPr lang="en-US" sz="2000" b="0" i="1" smtClean="0">
                                <a:latin typeface="Cambria Math" panose="02040503050406030204" pitchFamily="18" charset="0"/>
                                <a:ea typeface="Cambria Math"/>
                              </a:rPr>
                            </m:ctrlPr>
                          </m:accPr>
                          <m:e>
                            <m:r>
                              <a:rPr lang="en-US" sz="2000" b="0" i="1" smtClean="0">
                                <a:latin typeface="Cambria Math" panose="02040503050406030204" pitchFamily="18" charset="0"/>
                                <a:ea typeface="Cambria Math"/>
                              </a:rPr>
                              <m:t>𝑥</m:t>
                            </m:r>
                          </m:e>
                        </m:acc>
                      </m:e>
                    </m:d>
                  </m:oMath>
                </a14:m>
                <a:r>
                  <a:rPr lang="en-US" sz="2000" dirty="0">
                    <a:ea typeface="Cambria Math"/>
                  </a:rPr>
                  <a:t> rather than describing the position of each individual object</a:t>
                </a:r>
              </a:p>
              <a:p>
                <a:endParaRPr lang="en-US" sz="2000" dirty="0">
                  <a:ea typeface="Cambria Math"/>
                </a:endParaRPr>
              </a:p>
              <a:p>
                <a:r>
                  <a:rPr lang="en-US" sz="2000" dirty="0">
                    <a:ea typeface="Cambria Math"/>
                  </a:rPr>
                  <a:t>The circumstances under which we can treat object densities as continua and when we need to consider individual elements as objects is an interesting theoretical problem</a:t>
                </a:r>
              </a:p>
              <a:p>
                <a:endParaRPr lang="en-US" sz="2000" dirty="0">
                  <a:ea typeface="Cambria Math"/>
                </a:endParaRPr>
              </a:p>
            </p:txBody>
          </p:sp>
        </mc:Choice>
        <mc:Fallback>
          <p:sp>
            <p:nvSpPr>
              <p:cNvPr id="4" name="Rectangle 3"/>
              <p:cNvSpPr>
                <a:spLocks noRot="1" noChangeAspect="1" noMove="1" noResize="1" noEditPoints="1" noAdjustHandles="1" noChangeArrowheads="1" noChangeShapeType="1" noTextEdit="1"/>
              </p:cNvSpPr>
              <p:nvPr/>
            </p:nvSpPr>
            <p:spPr>
              <a:xfrm>
                <a:off x="289555" y="762000"/>
                <a:ext cx="8760499" cy="2862322"/>
              </a:xfrm>
              <a:prstGeom prst="rect">
                <a:avLst/>
              </a:prstGeom>
              <a:blipFill>
                <a:blip r:embed="rId5"/>
                <a:stretch>
                  <a:fillRect l="-724" t="-1333"/>
                </a:stretch>
              </a:blipFill>
            </p:spPr>
            <p:txBody>
              <a:bodyPr/>
              <a:lstStyle/>
              <a:p>
                <a:r>
                  <a:rPr lang="en-US">
                    <a:noFill/>
                  </a:rPr>
                  <a:t> </a:t>
                </a:r>
              </a:p>
            </p:txBody>
          </p:sp>
        </mc:Fallback>
      </mc:AlternateContent>
      <p:pic>
        <p:nvPicPr>
          <p:cNvPr id="9" name="Picture 2" descr="figure_13_0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8361" y="3276600"/>
            <a:ext cx="4036083"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89555" y="3347590"/>
            <a:ext cx="5018784" cy="1323439"/>
          </a:xfrm>
          <a:prstGeom prst="rect">
            <a:avLst/>
          </a:prstGeom>
        </p:spPr>
        <p:txBody>
          <a:bodyPr wrap="square">
            <a:spAutoFit/>
          </a:bodyPr>
          <a:lstStyle/>
          <a:p>
            <a:r>
              <a:rPr lang="en-US" sz="2000" dirty="0">
                <a:ea typeface="Cambria Math"/>
              </a:rPr>
              <a:t>Chemical concentration is a classical example of a field. However, electrical potential, forces and cell densities can all be described as fields under some conditions</a:t>
            </a:r>
          </a:p>
        </p:txBody>
      </p:sp>
      <p:pic>
        <p:nvPicPr>
          <p:cNvPr id="10" name="Picture 9">
            <a:extLst>
              <a:ext uri="{FF2B5EF4-FFF2-40B4-BE49-F238E27FC236}">
                <a16:creationId xmlns:a16="http://schemas.microsoft.com/office/drawing/2014/main" id="{C76F3F4D-EB3A-644B-AEB0-E53463F3AFEE}"/>
              </a:ext>
            </a:extLst>
          </p:cNvPr>
          <p:cNvPicPr>
            <a:picLocks noChangeAspect="1"/>
          </p:cNvPicPr>
          <p:nvPr/>
        </p:nvPicPr>
        <p:blipFill>
          <a:blip r:embed="rId7">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1" name="Rectangle 10">
            <a:extLst>
              <a:ext uri="{FF2B5EF4-FFF2-40B4-BE49-F238E27FC236}">
                <a16:creationId xmlns:a16="http://schemas.microsoft.com/office/drawing/2014/main" id="{526CAA96-CB04-D24B-AD58-A595FE6AB854}"/>
              </a:ext>
            </a:extLst>
          </p:cNvPr>
          <p:cNvSpPr/>
          <p:nvPr/>
        </p:nvSpPr>
        <p:spPr>
          <a:xfrm>
            <a:off x="242094" y="4836624"/>
            <a:ext cx="5018784" cy="707886"/>
          </a:xfrm>
          <a:prstGeom prst="rect">
            <a:avLst/>
          </a:prstGeom>
        </p:spPr>
        <p:txBody>
          <a:bodyPr wrap="square">
            <a:spAutoFit/>
          </a:bodyPr>
          <a:lstStyle/>
          <a:p>
            <a:r>
              <a:rPr lang="en-US" sz="2000" dirty="0">
                <a:ea typeface="Cambria Math"/>
              </a:rPr>
              <a:t>We will represent small molecules such as the Virus and the as chemical </a:t>
            </a:r>
            <a:r>
              <a:rPr lang="en-US" sz="2000" dirty="0" err="1">
                <a:ea typeface="Cambria Math"/>
              </a:rPr>
              <a:t>fiel</a:t>
            </a:r>
            <a:endParaRPr lang="en-US" sz="2000" dirty="0">
              <a:ea typeface="Cambria Math"/>
            </a:endParaRPr>
          </a:p>
        </p:txBody>
      </p:sp>
    </p:spTree>
    <p:extLst>
      <p:ext uri="{BB962C8B-B14F-4D97-AF65-F5344CB8AC3E}">
        <p14:creationId xmlns:p14="http://schemas.microsoft.com/office/powerpoint/2010/main" val="1279884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0" y="12700"/>
            <a:ext cx="9144000" cy="825500"/>
          </a:xfrm>
        </p:spPr>
        <p:txBody>
          <a:bodyPr>
            <a:noAutofit/>
          </a:bodyPr>
          <a:lstStyle/>
          <a:p>
            <a:pPr eaLnBrk="1" hangingPunct="1"/>
            <a:r>
              <a:rPr lang="en-US" sz="4000" b="1" dirty="0">
                <a:solidFill>
                  <a:srgbClr val="0000CC"/>
                </a:solidFill>
              </a:rPr>
              <a:t>CompuCell3D Field Objects</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762000"/>
            <a:ext cx="5326084" cy="400110"/>
          </a:xfrm>
          <a:prstGeom prst="rect">
            <a:avLst/>
          </a:prstGeom>
        </p:spPr>
        <p:txBody>
          <a:bodyPr wrap="square">
            <a:spAutoFit/>
          </a:bodyPr>
          <a:lstStyle/>
          <a:p>
            <a:endParaRPr lang="en-US" sz="2000" dirty="0">
              <a:ea typeface="Cambria Math"/>
            </a:endParaRPr>
          </a:p>
        </p:txBody>
      </p:sp>
      <p:sp>
        <p:nvSpPr>
          <p:cNvPr id="4" name="Rectangle 3"/>
          <p:cNvSpPr/>
          <p:nvPr/>
        </p:nvSpPr>
        <p:spPr>
          <a:xfrm>
            <a:off x="312716" y="762000"/>
            <a:ext cx="5326084" cy="5262979"/>
          </a:xfrm>
          <a:prstGeom prst="rect">
            <a:avLst/>
          </a:prstGeom>
        </p:spPr>
        <p:txBody>
          <a:bodyPr wrap="square">
            <a:spAutoFit/>
          </a:bodyPr>
          <a:lstStyle/>
          <a:p>
            <a:r>
              <a:rPr lang="en-US" sz="2400" dirty="0">
                <a:ea typeface="Cambria Math"/>
              </a:rPr>
              <a:t>CompuCell3D ordinarily uses Scalar Field Objects to represent spatially variable concentrations </a:t>
            </a:r>
          </a:p>
          <a:p>
            <a:endParaRPr lang="en-US" sz="2400" dirty="0">
              <a:ea typeface="Cambria Math"/>
            </a:endParaRPr>
          </a:p>
          <a:p>
            <a:r>
              <a:rPr lang="en-US" sz="2400" dirty="0">
                <a:ea typeface="Cambria Math"/>
              </a:rPr>
              <a:t>CompuCell3D Scalar Field Objects are arrays of real values in Field Lattices with the same discretization as the Cell Lattice</a:t>
            </a:r>
          </a:p>
          <a:p>
            <a:endParaRPr lang="en-US" sz="2400" dirty="0">
              <a:ea typeface="Cambria Math"/>
            </a:endParaRPr>
          </a:p>
          <a:p>
            <a:r>
              <a:rPr lang="en-US" sz="2400" dirty="0">
                <a:ea typeface="Cambria Math"/>
              </a:rPr>
              <a:t>CompuCell3D also has a Vector Field Object but its use is fairly limited. For true vector fields we  usually use pairs or triples of scalar fields, one per coordinate </a:t>
            </a:r>
          </a:p>
          <a:p>
            <a:endParaRPr lang="en-US" sz="2400" dirty="0">
              <a:ea typeface="Cambria Math"/>
            </a:endParaRPr>
          </a:p>
          <a:p>
            <a:endParaRPr lang="en-US" sz="2400" dirty="0">
              <a:ea typeface="Cambria Math"/>
            </a:endParaRPr>
          </a:p>
        </p:txBody>
      </p:sp>
      <p:graphicFrame>
        <p:nvGraphicFramePr>
          <p:cNvPr id="5" name="Table 4"/>
          <p:cNvGraphicFramePr>
            <a:graphicFrameLocks noGrp="1"/>
          </p:cNvGraphicFramePr>
          <p:nvPr/>
        </p:nvGraphicFramePr>
        <p:xfrm>
          <a:off x="5687617" y="2819400"/>
          <a:ext cx="2962659" cy="2966720"/>
        </p:xfrm>
        <a:graphic>
          <a:graphicData uri="http://schemas.openxmlformats.org/drawingml/2006/table">
            <a:tbl>
              <a:tblPr firstRow="1" bandRow="1">
                <a:tableStyleId>{5C22544A-7EE6-4342-B048-85BDC9FD1C3A}</a:tableStyleId>
              </a:tblPr>
              <a:tblGrid>
                <a:gridCol w="423237">
                  <a:extLst>
                    <a:ext uri="{9D8B030D-6E8A-4147-A177-3AD203B41FA5}">
                      <a16:colId xmlns:a16="http://schemas.microsoft.com/office/drawing/2014/main" val="20000"/>
                    </a:ext>
                  </a:extLst>
                </a:gridCol>
                <a:gridCol w="423237">
                  <a:extLst>
                    <a:ext uri="{9D8B030D-6E8A-4147-A177-3AD203B41FA5}">
                      <a16:colId xmlns:a16="http://schemas.microsoft.com/office/drawing/2014/main" val="20001"/>
                    </a:ext>
                  </a:extLst>
                </a:gridCol>
                <a:gridCol w="423237">
                  <a:extLst>
                    <a:ext uri="{9D8B030D-6E8A-4147-A177-3AD203B41FA5}">
                      <a16:colId xmlns:a16="http://schemas.microsoft.com/office/drawing/2014/main" val="20002"/>
                    </a:ext>
                  </a:extLst>
                </a:gridCol>
                <a:gridCol w="423237">
                  <a:extLst>
                    <a:ext uri="{9D8B030D-6E8A-4147-A177-3AD203B41FA5}">
                      <a16:colId xmlns:a16="http://schemas.microsoft.com/office/drawing/2014/main" val="20003"/>
                    </a:ext>
                  </a:extLst>
                </a:gridCol>
                <a:gridCol w="423237">
                  <a:extLst>
                    <a:ext uri="{9D8B030D-6E8A-4147-A177-3AD203B41FA5}">
                      <a16:colId xmlns:a16="http://schemas.microsoft.com/office/drawing/2014/main" val="20004"/>
                    </a:ext>
                  </a:extLst>
                </a:gridCol>
                <a:gridCol w="423237">
                  <a:extLst>
                    <a:ext uri="{9D8B030D-6E8A-4147-A177-3AD203B41FA5}">
                      <a16:colId xmlns:a16="http://schemas.microsoft.com/office/drawing/2014/main" val="20005"/>
                    </a:ext>
                  </a:extLst>
                </a:gridCol>
                <a:gridCol w="423237">
                  <a:extLst>
                    <a:ext uri="{9D8B030D-6E8A-4147-A177-3AD203B41FA5}">
                      <a16:colId xmlns:a16="http://schemas.microsoft.com/office/drawing/2014/main" val="20006"/>
                    </a:ext>
                  </a:extLst>
                </a:gridCol>
              </a:tblGrid>
              <a:tr h="370840">
                <a:tc>
                  <a:txBody>
                    <a:bodyPr/>
                    <a:lstStyle/>
                    <a:p>
                      <a:r>
                        <a:rPr lang="en-US" sz="1200" b="1" dirty="0">
                          <a:solidFill>
                            <a:schemeClr val="tx1"/>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sz="1200" b="1" dirty="0">
                          <a:solidFill>
                            <a:schemeClr val="tx1"/>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US" sz="1200" b="1" dirty="0">
                          <a:solidFill>
                            <a:schemeClr val="tx1"/>
                          </a:solidFill>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en-US" sz="1200" b="1" dirty="0">
                          <a:solidFill>
                            <a:schemeClr val="tx1"/>
                          </a:solidFill>
                        </a:rPr>
                        <a:t>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en-US" sz="1200" b="1" dirty="0">
                          <a:solidFill>
                            <a:schemeClr val="tx1"/>
                          </a:solidFill>
                        </a:rPr>
                        <a:t>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r>
                        <a:rPr lang="en-US" sz="1200" b="1" dirty="0">
                          <a:solidFill>
                            <a:schemeClr val="tx1"/>
                          </a:solidFill>
                        </a:rPr>
                        <a:t>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0840">
                <a:tc>
                  <a:txBody>
                    <a:bodyPr/>
                    <a:lstStyle/>
                    <a:p>
                      <a:r>
                        <a:rPr lang="en-US" sz="1200" b="1" dirty="0">
                          <a:solidFill>
                            <a:schemeClr val="tx1"/>
                          </a:solidFill>
                        </a:rPr>
                        <a:t>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en-US" sz="1200" b="1" dirty="0">
                          <a:solidFill>
                            <a:schemeClr val="tx1"/>
                          </a:solidFill>
                        </a:rPr>
                        <a:t>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7" name="Picture 6"/>
          <p:cNvPicPr>
            <a:picLocks noChangeAspect="1"/>
          </p:cNvPicPr>
          <p:nvPr/>
        </p:nvPicPr>
        <p:blipFill rotWithShape="1">
          <a:blip r:embed="rId5"/>
          <a:srcRect l="7162" t="16020" r="61803" b="69397"/>
          <a:stretch/>
        </p:blipFill>
        <p:spPr>
          <a:xfrm>
            <a:off x="5656545" y="830062"/>
            <a:ext cx="3254829" cy="1752600"/>
          </a:xfrm>
          <a:prstGeom prst="rect">
            <a:avLst/>
          </a:prstGeom>
        </p:spPr>
      </p:pic>
      <p:pic>
        <p:nvPicPr>
          <p:cNvPr id="9" name="Picture 8">
            <a:extLst>
              <a:ext uri="{FF2B5EF4-FFF2-40B4-BE49-F238E27FC236}">
                <a16:creationId xmlns:a16="http://schemas.microsoft.com/office/drawing/2014/main" id="{24C0ADFC-C628-3144-9980-BA84A92F5CDE}"/>
              </a:ext>
            </a:extLst>
          </p:cNvPr>
          <p:cNvPicPr>
            <a:picLocks noChangeAspect="1"/>
          </p:cNvPicPr>
          <p:nvPr/>
        </p:nvPicPr>
        <p:blipFill>
          <a:blip r:embed="rId6">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24616275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17245</TotalTime>
  <Words>4103</Words>
  <Application>Microsoft Macintosh PowerPoint</Application>
  <PresentationFormat>On-screen Show (4:3)</PresentationFormat>
  <Paragraphs>456</Paragraphs>
  <Slides>56</Slides>
  <Notes>50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Cambria Math</vt:lpstr>
      <vt:lpstr>Verdana</vt:lpstr>
      <vt:lpstr>Office Theme</vt:lpstr>
      <vt:lpstr>CC3D Workshop 2.2: Implementing the Viral Infection Model in CC3D—Part 2: Creating Virus Field, Diffusion and Diffusion Solvers</vt:lpstr>
      <vt:lpstr>Download Simulation Scripts</vt:lpstr>
      <vt:lpstr>Cellularization in Previous Module</vt:lpstr>
      <vt:lpstr>Cellularization in this Module</vt:lpstr>
      <vt:lpstr>Spatialization of Virus and Cytokine</vt:lpstr>
      <vt:lpstr>Transport and Concentration</vt:lpstr>
      <vt:lpstr>Diffusion in Cell Biology</vt:lpstr>
      <vt:lpstr>Concentration Fields</vt:lpstr>
      <vt:lpstr>CompuCell3D Field Objects</vt:lpstr>
      <vt:lpstr>PowerPoint Presentation</vt:lpstr>
      <vt:lpstr>Diffusion Solver in CC3D</vt:lpstr>
      <vt:lpstr>Adding Chemical Fields in XML</vt:lpstr>
      <vt:lpstr>Adding Chemical Fields in XML</vt:lpstr>
      <vt:lpstr>Adding Chemical Fields in XML</vt:lpstr>
      <vt:lpstr>Adding Chemical Fields in XML</vt:lpstr>
      <vt:lpstr>Specifying Diffusion Parameters in XML</vt:lpstr>
      <vt:lpstr>Specifying Diffusion Parameters in XML</vt:lpstr>
      <vt:lpstr>Specifying Initial Concentrations in XML</vt:lpstr>
      <vt:lpstr>Specifying Secretion Data in XML</vt:lpstr>
      <vt:lpstr>Specifying Chemical Field Boundary Conditions in XML</vt:lpstr>
      <vt:lpstr>Specifying Chemical Field Boundary Conditions in XML</vt:lpstr>
      <vt:lpstr>Specifying Chemical Field Boundary conditions in XML</vt:lpstr>
      <vt:lpstr>Specifying Diffusion Parameter in Python Steppables – Diffusion Coefficient</vt:lpstr>
      <vt:lpstr>Specifying Diffusion Parameter in Python Steppables – Passing values from Python to XML</vt:lpstr>
      <vt:lpstr>Specifying Diffusion Parameter in Python Steppables – Passing values from Python to XML</vt:lpstr>
      <vt:lpstr>Chemical Field Secretion by Cells in Python Steppable</vt:lpstr>
      <vt:lpstr>Chemical Field Secretion by Cells in Python Steppable</vt:lpstr>
      <vt:lpstr>Chemical Field Secretion by Cells in Python Steppable – Adding Secretion</vt:lpstr>
      <vt:lpstr>Chemical Field Secretion by Cells in Python Steppable – Loading Secretion Plug in</vt:lpstr>
      <vt:lpstr>Chemical Field Secretion by Cells in Python Steppable – Loading Secretion Plugin in XML</vt:lpstr>
      <vt:lpstr>Chemical Field Secretion by Cells in Python Steppable – Loading Secretion Plugin in XML</vt:lpstr>
      <vt:lpstr>Chemical Field Secretion by Cells in Python Steppable – Secretor Object</vt:lpstr>
      <vt:lpstr>Chemical Field Secretion by Cells in Python Steppable – Secretor Object</vt:lpstr>
      <vt:lpstr>Chemical Field Secretion by Cells in Python Steppable – Field Display</vt:lpstr>
      <vt:lpstr>Chemical Field Secretion by Cells in Python Steppable – Field Configurations</vt:lpstr>
      <vt:lpstr>Chemical Field Secretion by Cells in Python Steppable – Secretion Rate</vt:lpstr>
      <vt:lpstr>Chemical Field Secretion by Cells in Python Steppable – Plotting Integral of the Field</vt:lpstr>
      <vt:lpstr>Chemical Field Secretion by Cells in Python Steppable – Plotting Integral of the Field</vt:lpstr>
      <vt:lpstr>Chemical Field Secretion by Cells in Python Steppable – Plotting Integral of the Field</vt:lpstr>
      <vt:lpstr>Chemical Field Secretion by Cells in Python Steppable – Plotting Integral of the Field</vt:lpstr>
      <vt:lpstr>Exercise 2.2.1: Adding Cytokine Field</vt:lpstr>
      <vt:lpstr>Exercise 2.2.1: Adding Cytokine Field</vt:lpstr>
      <vt:lpstr>Exercise 2.2.1: XML Field</vt:lpstr>
      <vt:lpstr>Exercise 2.2.1: Cytokine Diffusion Parameters</vt:lpstr>
      <vt:lpstr>Exercise 2.2.1: Cytokine Secretion</vt:lpstr>
      <vt:lpstr>Exercise 2.2.1: Plotting Field Integral</vt:lpstr>
      <vt:lpstr>Exercise 2.2.1: Plotting Field Integral</vt:lpstr>
      <vt:lpstr>Determining Infection from Local Virus Concentration</vt:lpstr>
      <vt:lpstr>Determining Infection from Local Virus Concentration</vt:lpstr>
      <vt:lpstr>Determining Infection from Local Virus Concentration</vt:lpstr>
      <vt:lpstr>Determining Infection from Local Virus Concentration</vt:lpstr>
      <vt:lpstr>Changing Initial Conditions</vt:lpstr>
      <vt:lpstr>Changing Initial Conditions</vt:lpstr>
      <vt:lpstr>Changing Initial Conditions</vt:lpstr>
      <vt:lpstr>Changing Initial Conditions</vt:lpstr>
      <vt:lpstr>Changing Diffusion Coefficient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Julio Monti Belmonte</dc:creator>
  <cp:lastModifiedBy>Aponte-Serrano, Josua Oscar</cp:lastModifiedBy>
  <cp:revision>819</cp:revision>
  <dcterms:created xsi:type="dcterms:W3CDTF">2011-11-02T17:09:23Z</dcterms:created>
  <dcterms:modified xsi:type="dcterms:W3CDTF">2020-08-05T18:49:27Z</dcterms:modified>
</cp:coreProperties>
</file>