
<file path=[Content_Types].xml><?xml version="1.0" encoding="utf-8"?>
<Types xmlns="http://schemas.openxmlformats.org/package/2006/content-types">
  <Default ContentType="image/jpeg" Extension="jpg"/>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9" roundtripDataSignature="AMtx7mg72IJVyq0rW7QDkL39oUUDn6I2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7065D99-C95E-40F8-9986-ADA36304220E}">
  <a:tblStyle styleId="{A7065D99-C95E-40F8-9986-ADA36304220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5" name="Google Shape;93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8" name="Google Shape;109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9" name="Google Shape;125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7" name="Shape 1417"/>
        <p:cNvGrpSpPr/>
        <p:nvPr/>
      </p:nvGrpSpPr>
      <p:grpSpPr>
        <a:xfrm>
          <a:off x="0" y="0"/>
          <a:ext cx="0" cy="0"/>
          <a:chOff x="0" y="0"/>
          <a:chExt cx="0" cy="0"/>
        </a:xfrm>
      </p:grpSpPr>
      <p:sp>
        <p:nvSpPr>
          <p:cNvPr id="1418" name="Google Shape;1418;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9" name="Google Shape;141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2" name="Shape 1432"/>
        <p:cNvGrpSpPr/>
        <p:nvPr/>
      </p:nvGrpSpPr>
      <p:grpSpPr>
        <a:xfrm>
          <a:off x="0" y="0"/>
          <a:ext cx="0" cy="0"/>
          <a:chOff x="0" y="0"/>
          <a:chExt cx="0" cy="0"/>
        </a:xfrm>
      </p:grpSpPr>
      <p:sp>
        <p:nvSpPr>
          <p:cNvPr id="1433" name="Google Shape;1433;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4" name="Google Shape;143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1" name="Shape 1441"/>
        <p:cNvGrpSpPr/>
        <p:nvPr/>
      </p:nvGrpSpPr>
      <p:grpSpPr>
        <a:xfrm>
          <a:off x="0" y="0"/>
          <a:ext cx="0" cy="0"/>
          <a:chOff x="0" y="0"/>
          <a:chExt cx="0" cy="0"/>
        </a:xfrm>
      </p:grpSpPr>
      <p:sp>
        <p:nvSpPr>
          <p:cNvPr id="1442" name="Google Shape;1442;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3" name="Google Shape;144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2" name="Google Shape;153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df334e3e6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Verdana"/>
                <a:ea typeface="Verdana"/>
                <a:cs typeface="Verdana"/>
                <a:sym typeface="Verdana"/>
              </a:rPr>
              <a:t>‹#›</a:t>
            </a:fld>
            <a:endParaRPr sz="1200">
              <a:solidFill>
                <a:schemeClr val="dk1"/>
              </a:solidFill>
              <a:latin typeface="Verdana"/>
              <a:ea typeface="Verdana"/>
              <a:cs typeface="Verdana"/>
              <a:sym typeface="Verdana"/>
            </a:endParaRPr>
          </a:p>
        </p:txBody>
      </p:sp>
      <p:sp>
        <p:nvSpPr>
          <p:cNvPr id="97" name="Google Shape;97;g8df334e3e6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 name="Google Shape;98;g8df334e3e6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4" name="Shape 1614"/>
        <p:cNvGrpSpPr/>
        <p:nvPr/>
      </p:nvGrpSpPr>
      <p:grpSpPr>
        <a:xfrm>
          <a:off x="0" y="0"/>
          <a:ext cx="0" cy="0"/>
          <a:chOff x="0" y="0"/>
          <a:chExt cx="0" cy="0"/>
        </a:xfrm>
      </p:grpSpPr>
      <p:sp>
        <p:nvSpPr>
          <p:cNvPr id="1615" name="Google Shape;1615;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6" name="Google Shape;161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8" name="Shape 1638"/>
        <p:cNvGrpSpPr/>
        <p:nvPr/>
      </p:nvGrpSpPr>
      <p:grpSpPr>
        <a:xfrm>
          <a:off x="0" y="0"/>
          <a:ext cx="0" cy="0"/>
          <a:chOff x="0" y="0"/>
          <a:chExt cx="0" cy="0"/>
        </a:xfrm>
      </p:grpSpPr>
      <p:sp>
        <p:nvSpPr>
          <p:cNvPr id="1639" name="Google Shape;1639;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0" name="Google Shape;164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5" name="Shape 1655"/>
        <p:cNvGrpSpPr/>
        <p:nvPr/>
      </p:nvGrpSpPr>
      <p:grpSpPr>
        <a:xfrm>
          <a:off x="0" y="0"/>
          <a:ext cx="0" cy="0"/>
          <a:chOff x="0" y="0"/>
          <a:chExt cx="0" cy="0"/>
        </a:xfrm>
      </p:grpSpPr>
      <p:sp>
        <p:nvSpPr>
          <p:cNvPr id="1656" name="Google Shape;1656;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7" name="Google Shape;165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5" name="Shape 1665"/>
        <p:cNvGrpSpPr/>
        <p:nvPr/>
      </p:nvGrpSpPr>
      <p:grpSpPr>
        <a:xfrm>
          <a:off x="0" y="0"/>
          <a:ext cx="0" cy="0"/>
          <a:chOff x="0" y="0"/>
          <a:chExt cx="0" cy="0"/>
        </a:xfrm>
      </p:grpSpPr>
      <p:sp>
        <p:nvSpPr>
          <p:cNvPr id="1666" name="Google Shape;1666;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7" name="Google Shape;166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9" name="Shape 1679"/>
        <p:cNvGrpSpPr/>
        <p:nvPr/>
      </p:nvGrpSpPr>
      <p:grpSpPr>
        <a:xfrm>
          <a:off x="0" y="0"/>
          <a:ext cx="0" cy="0"/>
          <a:chOff x="0" y="0"/>
          <a:chExt cx="0" cy="0"/>
        </a:xfrm>
      </p:grpSpPr>
      <p:sp>
        <p:nvSpPr>
          <p:cNvPr id="1680" name="Google Shape;1680;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1" name="Google Shape;1681;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4" name="Shape 1694"/>
        <p:cNvGrpSpPr/>
        <p:nvPr/>
      </p:nvGrpSpPr>
      <p:grpSpPr>
        <a:xfrm>
          <a:off x="0" y="0"/>
          <a:ext cx="0" cy="0"/>
          <a:chOff x="0" y="0"/>
          <a:chExt cx="0" cy="0"/>
        </a:xfrm>
      </p:grpSpPr>
      <p:sp>
        <p:nvSpPr>
          <p:cNvPr id="1695" name="Google Shape;1695;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6" name="Google Shape;169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4" name="Shape 1704"/>
        <p:cNvGrpSpPr/>
        <p:nvPr/>
      </p:nvGrpSpPr>
      <p:grpSpPr>
        <a:xfrm>
          <a:off x="0" y="0"/>
          <a:ext cx="0" cy="0"/>
          <a:chOff x="0" y="0"/>
          <a:chExt cx="0" cy="0"/>
        </a:xfrm>
      </p:grpSpPr>
      <p:sp>
        <p:nvSpPr>
          <p:cNvPr id="1705" name="Google Shape;1705;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6" name="Google Shape;1706;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0" name="Shape 1720"/>
        <p:cNvGrpSpPr/>
        <p:nvPr/>
      </p:nvGrpSpPr>
      <p:grpSpPr>
        <a:xfrm>
          <a:off x="0" y="0"/>
          <a:ext cx="0" cy="0"/>
          <a:chOff x="0" y="0"/>
          <a:chExt cx="0" cy="0"/>
        </a:xfrm>
      </p:grpSpPr>
      <p:sp>
        <p:nvSpPr>
          <p:cNvPr id="1721" name="Google Shape;1721;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2" name="Google Shape;172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1" name="Shape 1731"/>
        <p:cNvGrpSpPr/>
        <p:nvPr/>
      </p:nvGrpSpPr>
      <p:grpSpPr>
        <a:xfrm>
          <a:off x="0" y="0"/>
          <a:ext cx="0" cy="0"/>
          <a:chOff x="0" y="0"/>
          <a:chExt cx="0" cy="0"/>
        </a:xfrm>
      </p:grpSpPr>
      <p:sp>
        <p:nvSpPr>
          <p:cNvPr id="1732" name="Google Shape;1732;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3" name="Google Shape;1733;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7" name="Shape 1747"/>
        <p:cNvGrpSpPr/>
        <p:nvPr/>
      </p:nvGrpSpPr>
      <p:grpSpPr>
        <a:xfrm>
          <a:off x="0" y="0"/>
          <a:ext cx="0" cy="0"/>
          <a:chOff x="0" y="0"/>
          <a:chExt cx="0" cy="0"/>
        </a:xfrm>
      </p:grpSpPr>
      <p:sp>
        <p:nvSpPr>
          <p:cNvPr id="1748" name="Google Shape;1748;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9" name="Google Shape;174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6a04555cc_0_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Verdana"/>
                <a:ea typeface="Verdana"/>
                <a:cs typeface="Verdana"/>
                <a:sym typeface="Verdana"/>
              </a:rPr>
              <a:t>‹#›</a:t>
            </a:fld>
            <a:endParaRPr sz="1200">
              <a:solidFill>
                <a:schemeClr val="dk1"/>
              </a:solidFill>
              <a:latin typeface="Verdana"/>
              <a:ea typeface="Verdana"/>
              <a:cs typeface="Verdana"/>
              <a:sym typeface="Verdana"/>
            </a:endParaRPr>
          </a:p>
        </p:txBody>
      </p:sp>
      <p:sp>
        <p:nvSpPr>
          <p:cNvPr id="108" name="Google Shape;108;g86a04555cc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9" name="Google Shape;109;g86a04555cc_0_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8" name="Shape 1758"/>
        <p:cNvGrpSpPr/>
        <p:nvPr/>
      </p:nvGrpSpPr>
      <p:grpSpPr>
        <a:xfrm>
          <a:off x="0" y="0"/>
          <a:ext cx="0" cy="0"/>
          <a:chOff x="0" y="0"/>
          <a:chExt cx="0" cy="0"/>
        </a:xfrm>
      </p:grpSpPr>
      <p:sp>
        <p:nvSpPr>
          <p:cNvPr id="1759" name="Google Shape;1759;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0" name="Google Shape;1760;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4" name="Shape 1774"/>
        <p:cNvGrpSpPr/>
        <p:nvPr/>
      </p:nvGrpSpPr>
      <p:grpSpPr>
        <a:xfrm>
          <a:off x="0" y="0"/>
          <a:ext cx="0" cy="0"/>
          <a:chOff x="0" y="0"/>
          <a:chExt cx="0" cy="0"/>
        </a:xfrm>
      </p:grpSpPr>
      <p:sp>
        <p:nvSpPr>
          <p:cNvPr id="1775" name="Google Shape;1775;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6" name="Google Shape;1776;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6" name="Shape 1786"/>
        <p:cNvGrpSpPr/>
        <p:nvPr/>
      </p:nvGrpSpPr>
      <p:grpSpPr>
        <a:xfrm>
          <a:off x="0" y="0"/>
          <a:ext cx="0" cy="0"/>
          <a:chOff x="0" y="0"/>
          <a:chExt cx="0" cy="0"/>
        </a:xfrm>
      </p:grpSpPr>
      <p:sp>
        <p:nvSpPr>
          <p:cNvPr id="1787" name="Google Shape;1787;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8" name="Google Shape;1788;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4" name="Shape 1804"/>
        <p:cNvGrpSpPr/>
        <p:nvPr/>
      </p:nvGrpSpPr>
      <p:grpSpPr>
        <a:xfrm>
          <a:off x="0" y="0"/>
          <a:ext cx="0" cy="0"/>
          <a:chOff x="0" y="0"/>
          <a:chExt cx="0" cy="0"/>
        </a:xfrm>
      </p:grpSpPr>
      <p:sp>
        <p:nvSpPr>
          <p:cNvPr id="1805" name="Google Shape;1805;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6" name="Google Shape;1806;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5" name="Shape 1815"/>
        <p:cNvGrpSpPr/>
        <p:nvPr/>
      </p:nvGrpSpPr>
      <p:grpSpPr>
        <a:xfrm>
          <a:off x="0" y="0"/>
          <a:ext cx="0" cy="0"/>
          <a:chOff x="0" y="0"/>
          <a:chExt cx="0" cy="0"/>
        </a:xfrm>
      </p:grpSpPr>
      <p:sp>
        <p:nvSpPr>
          <p:cNvPr id="1816" name="Google Shape;1816;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7" name="Google Shape;1817;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8" name="Shape 1828"/>
        <p:cNvGrpSpPr/>
        <p:nvPr/>
      </p:nvGrpSpPr>
      <p:grpSpPr>
        <a:xfrm>
          <a:off x="0" y="0"/>
          <a:ext cx="0" cy="0"/>
          <a:chOff x="0" y="0"/>
          <a:chExt cx="0" cy="0"/>
        </a:xfrm>
      </p:grpSpPr>
      <p:sp>
        <p:nvSpPr>
          <p:cNvPr id="1829" name="Google Shape;1829;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0" name="Google Shape;1830;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8" name="Shape 1848"/>
        <p:cNvGrpSpPr/>
        <p:nvPr/>
      </p:nvGrpSpPr>
      <p:grpSpPr>
        <a:xfrm>
          <a:off x="0" y="0"/>
          <a:ext cx="0" cy="0"/>
          <a:chOff x="0" y="0"/>
          <a:chExt cx="0" cy="0"/>
        </a:xfrm>
      </p:grpSpPr>
      <p:sp>
        <p:nvSpPr>
          <p:cNvPr id="1849" name="Google Shape;1849;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0" name="Google Shape;1850;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1" name="Shape 1861"/>
        <p:cNvGrpSpPr/>
        <p:nvPr/>
      </p:nvGrpSpPr>
      <p:grpSpPr>
        <a:xfrm>
          <a:off x="0" y="0"/>
          <a:ext cx="0" cy="0"/>
          <a:chOff x="0" y="0"/>
          <a:chExt cx="0" cy="0"/>
        </a:xfrm>
      </p:grpSpPr>
      <p:sp>
        <p:nvSpPr>
          <p:cNvPr id="1862" name="Google Shape;1862;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3" name="Google Shape;1863;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1" name="Shape 1871"/>
        <p:cNvGrpSpPr/>
        <p:nvPr/>
      </p:nvGrpSpPr>
      <p:grpSpPr>
        <a:xfrm>
          <a:off x="0" y="0"/>
          <a:ext cx="0" cy="0"/>
          <a:chOff x="0" y="0"/>
          <a:chExt cx="0" cy="0"/>
        </a:xfrm>
      </p:grpSpPr>
      <p:sp>
        <p:nvSpPr>
          <p:cNvPr id="1872" name="Google Shape;1872;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3" name="Google Shape;1873;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7" name="Shape 1887"/>
        <p:cNvGrpSpPr/>
        <p:nvPr/>
      </p:nvGrpSpPr>
      <p:grpSpPr>
        <a:xfrm>
          <a:off x="0" y="0"/>
          <a:ext cx="0" cy="0"/>
          <a:chOff x="0" y="0"/>
          <a:chExt cx="0" cy="0"/>
        </a:xfrm>
      </p:grpSpPr>
      <p:sp>
        <p:nvSpPr>
          <p:cNvPr id="1888" name="Google Shape;1888;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9" name="Google Shape;1889;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86a04555cc_0_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Verdana"/>
                <a:ea typeface="Verdana"/>
                <a:cs typeface="Verdana"/>
                <a:sym typeface="Verdana"/>
              </a:rPr>
              <a:t>‹#›</a:t>
            </a:fld>
            <a:endParaRPr sz="1200">
              <a:solidFill>
                <a:schemeClr val="dk1"/>
              </a:solidFill>
              <a:latin typeface="Verdana"/>
              <a:ea typeface="Verdana"/>
              <a:cs typeface="Verdana"/>
              <a:sym typeface="Verdana"/>
            </a:endParaRPr>
          </a:p>
        </p:txBody>
      </p:sp>
      <p:sp>
        <p:nvSpPr>
          <p:cNvPr id="117" name="Google Shape;117;g86a04555cc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 name="Google Shape;118;g86a04555cc_0_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0" name="Shape 1900"/>
        <p:cNvGrpSpPr/>
        <p:nvPr/>
      </p:nvGrpSpPr>
      <p:grpSpPr>
        <a:xfrm>
          <a:off x="0" y="0"/>
          <a:ext cx="0" cy="0"/>
          <a:chOff x="0" y="0"/>
          <a:chExt cx="0" cy="0"/>
        </a:xfrm>
      </p:grpSpPr>
      <p:sp>
        <p:nvSpPr>
          <p:cNvPr id="1901" name="Google Shape;1901;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2" name="Google Shape;1902;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8" name="Shape 1918"/>
        <p:cNvGrpSpPr/>
        <p:nvPr/>
      </p:nvGrpSpPr>
      <p:grpSpPr>
        <a:xfrm>
          <a:off x="0" y="0"/>
          <a:ext cx="0" cy="0"/>
          <a:chOff x="0" y="0"/>
          <a:chExt cx="0" cy="0"/>
        </a:xfrm>
      </p:grpSpPr>
      <p:sp>
        <p:nvSpPr>
          <p:cNvPr id="1919" name="Google Shape;1919;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0" name="Google Shape;1920;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0" name="Shape 1930"/>
        <p:cNvGrpSpPr/>
        <p:nvPr/>
      </p:nvGrpSpPr>
      <p:grpSpPr>
        <a:xfrm>
          <a:off x="0" y="0"/>
          <a:ext cx="0" cy="0"/>
          <a:chOff x="0" y="0"/>
          <a:chExt cx="0" cy="0"/>
        </a:xfrm>
      </p:grpSpPr>
      <p:sp>
        <p:nvSpPr>
          <p:cNvPr id="1931" name="Google Shape;1931;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2" name="Google Shape;1932;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86a04555cc_0_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Verdana"/>
                <a:ea typeface="Verdana"/>
                <a:cs typeface="Verdana"/>
                <a:sym typeface="Verdana"/>
              </a:rPr>
              <a:t>‹#›</a:t>
            </a:fld>
            <a:endParaRPr sz="1200">
              <a:solidFill>
                <a:schemeClr val="dk1"/>
              </a:solidFill>
              <a:latin typeface="Verdana"/>
              <a:ea typeface="Verdana"/>
              <a:cs typeface="Verdana"/>
              <a:sym typeface="Verdana"/>
            </a:endParaRPr>
          </a:p>
        </p:txBody>
      </p:sp>
      <p:sp>
        <p:nvSpPr>
          <p:cNvPr id="127" name="Google Shape;127;g86a04555cc_0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 name="Google Shape;128;g86a04555cc_0_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86a04555cc_0_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Verdana"/>
                <a:ea typeface="Verdana"/>
                <a:cs typeface="Verdana"/>
                <a:sym typeface="Verdana"/>
              </a:rPr>
              <a:t>‹#›</a:t>
            </a:fld>
            <a:endParaRPr sz="1200">
              <a:solidFill>
                <a:schemeClr val="dk1"/>
              </a:solidFill>
              <a:latin typeface="Verdana"/>
              <a:ea typeface="Verdana"/>
              <a:cs typeface="Verdana"/>
              <a:sym typeface="Verdana"/>
            </a:endParaRPr>
          </a:p>
        </p:txBody>
      </p:sp>
      <p:sp>
        <p:nvSpPr>
          <p:cNvPr id="137" name="Google Shape;137;g86a04555cc_0_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8" name="Google Shape;138;g86a04555cc_0_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86a04555cc_0_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Verdana"/>
                <a:ea typeface="Verdana"/>
                <a:cs typeface="Verdana"/>
                <a:sym typeface="Verdana"/>
              </a:rPr>
              <a:t>‹#›</a:t>
            </a:fld>
            <a:endParaRPr sz="1200">
              <a:solidFill>
                <a:schemeClr val="dk1"/>
              </a:solidFill>
              <a:latin typeface="Verdana"/>
              <a:ea typeface="Verdana"/>
              <a:cs typeface="Verdana"/>
              <a:sym typeface="Verdana"/>
            </a:endParaRPr>
          </a:p>
        </p:txBody>
      </p:sp>
      <p:sp>
        <p:nvSpPr>
          <p:cNvPr id="147" name="Google Shape;147;g86a04555cc_0_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8" name="Google Shape;148;g86a04555cc_0_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0"/>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1"/>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1"/>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1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1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1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1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1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9"/>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1.jpg"/><Relationship Id="rId5" Type="http://schemas.openxmlformats.org/officeDocument/2006/relationships/image" Target="../media/image19.png"/><Relationship Id="rId6" Type="http://schemas.openxmlformats.org/officeDocument/2006/relationships/image" Target="../media/image13.png"/><Relationship Id="rId7" Type="http://schemas.openxmlformats.org/officeDocument/2006/relationships/image" Target="../media/image3.png"/><Relationship Id="rId8"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1.jpg"/></Relationships>
</file>

<file path=ppt/slides/_rels/slide16.xml.rels><?xml version="1.0" encoding="UTF-8" standalone="yes"?><Relationships xmlns="http://schemas.openxmlformats.org/package/2006/relationships"><Relationship Id="rId11" Type="http://schemas.openxmlformats.org/officeDocument/2006/relationships/image" Target="../media/image1.jpg"/><Relationship Id="rId10"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31.png"/><Relationship Id="rId9" Type="http://schemas.openxmlformats.org/officeDocument/2006/relationships/image" Target="../media/image3.png"/><Relationship Id="rId5" Type="http://schemas.openxmlformats.org/officeDocument/2006/relationships/image" Target="../media/image27.png"/><Relationship Id="rId6" Type="http://schemas.openxmlformats.org/officeDocument/2006/relationships/image" Target="../media/image41.png"/><Relationship Id="rId7" Type="http://schemas.openxmlformats.org/officeDocument/2006/relationships/image" Target="../media/image28.png"/><Relationship Id="rId8"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jpg"/><Relationship Id="rId5"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jpg"/><Relationship Id="rId5"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vmlDrawing" Target="../drawings/vmlDrawing1.vml"/><Relationship Id="rId4" Type="http://schemas.openxmlformats.org/officeDocument/2006/relationships/oleObject" Target="../embeddings/oleObject1.bin"/><Relationship Id="rId9" Type="http://schemas.openxmlformats.org/officeDocument/2006/relationships/image" Target="../media/image3.png"/><Relationship Id="rId5" Type="http://schemas.openxmlformats.org/officeDocument/2006/relationships/oleObject" Target="../embeddings/oleObject1.bin"/><Relationship Id="rId6" Type="http://schemas.openxmlformats.org/officeDocument/2006/relationships/image" Target="../media/image25.png"/><Relationship Id="rId7" Type="http://schemas.openxmlformats.org/officeDocument/2006/relationships/image" Target="../media/image8.png"/><Relationship Id="rId8"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jp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1.jpg"/><Relationship Id="rId12"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8.png"/><Relationship Id="rId5" Type="http://schemas.openxmlformats.org/officeDocument/2006/relationships/image" Target="../media/image22.png"/><Relationship Id="rId6" Type="http://schemas.openxmlformats.org/officeDocument/2006/relationships/image" Target="../media/image24.png"/><Relationship Id="rId7" Type="http://schemas.openxmlformats.org/officeDocument/2006/relationships/image" Target="../media/image20.png"/><Relationship Id="rId8"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image" Target="../media/image33.png"/><Relationship Id="rId9" Type="http://schemas.openxmlformats.org/officeDocument/2006/relationships/image" Target="../media/image1.jpg"/><Relationship Id="rId5" Type="http://schemas.openxmlformats.org/officeDocument/2006/relationships/image" Target="../media/image37.png"/><Relationship Id="rId6" Type="http://schemas.openxmlformats.org/officeDocument/2006/relationships/image" Target="../media/image29.png"/><Relationship Id="rId7" Type="http://schemas.openxmlformats.org/officeDocument/2006/relationships/image" Target="../media/image3.png"/><Relationship Id="rId8"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9.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40.png"/><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3.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3.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5.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nanohub.org/" TargetMode="External"/><Relationship Id="rId4" Type="http://schemas.openxmlformats.org/officeDocument/2006/relationships/hyperlink" Target="https://compucell3d.org/NanoHub" TargetMode="External"/><Relationship Id="rId5" Type="http://schemas.openxmlformats.org/officeDocument/2006/relationships/hyperlink" Target="https://nanohub.org/tools/cc3dbase4x" TargetMode="External"/><Relationship Id="rId6" Type="http://schemas.openxmlformats.org/officeDocument/2006/relationships/image" Target="../media/image6.png"/><Relationship Id="rId7"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3.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1.png"/><Relationship Id="rId4" Type="http://schemas.openxmlformats.org/officeDocument/2006/relationships/image" Target="../media/image38.png"/><Relationship Id="rId5" Type="http://schemas.openxmlformats.org/officeDocument/2006/relationships/image" Target="../media/image46.png"/><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4.png"/><Relationship Id="rId4" Type="http://schemas.openxmlformats.org/officeDocument/2006/relationships/image" Target="../media/image50.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4.png"/><Relationship Id="rId4" Type="http://schemas.openxmlformats.org/officeDocument/2006/relationships/image" Target="../media/image50.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png"/><Relationship Id="rId4" Type="http://schemas.openxmlformats.org/officeDocument/2006/relationships/image" Target="../media/image1.jpg"/><Relationship Id="rId5" Type="http://schemas.openxmlformats.org/officeDocument/2006/relationships/image" Target="../media/image42.png"/><Relationship Id="rId6" Type="http://schemas.openxmlformats.org/officeDocument/2006/relationships/image" Target="../media/image49.png"/><Relationship Id="rId7" Type="http://schemas.openxmlformats.org/officeDocument/2006/relationships/image" Target="../media/image43.png"/><Relationship Id="rId8"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compucell3d.org/SrcBin" TargetMode="External"/><Relationship Id="rId4" Type="http://schemas.openxmlformats.org/officeDocument/2006/relationships/hyperlink" Target="https://compucell3d.org/SourceCode" TargetMode="External"/><Relationship Id="rId5" Type="http://schemas.openxmlformats.org/officeDocument/2006/relationships/image" Target="../media/image6.png"/><Relationship Id="rId6" Type="http://schemas.openxmlformats.org/officeDocument/2006/relationships/image" Target="../media/image1.jpg"/><Relationship Id="rId7"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8.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jpg"/></Relationships>
</file>

<file path=ppt/slides/_rels/slide5.xml.rels><?xml version="1.0" encoding="UTF-8" standalone="yes"?><Relationships xmlns="http://schemas.openxmlformats.org/package/2006/relationships"><Relationship Id="rId11" Type="http://schemas.openxmlformats.org/officeDocument/2006/relationships/hyperlink" Target="https://compucell3d.org/CC3D_2020_class_files?action=AttachFile&amp;do=get&amp;target=TellRoadCheatSheet.pdf" TargetMode="External"/><Relationship Id="rId10" Type="http://schemas.openxmlformats.org/officeDocument/2006/relationships/hyperlink" Target="https://compucell3d.org/CC3D_2020_class_files?action=AttachFile&amp;do=get&amp;target=python_cheat_sheet_py3.pdf" TargetMode="External"/><Relationship Id="rId13" Type="http://schemas.openxmlformats.org/officeDocument/2006/relationships/image" Target="../media/image1.jp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compucell3d.org/" TargetMode="External"/><Relationship Id="rId4" Type="http://schemas.openxmlformats.org/officeDocument/2006/relationships/hyperlink" Target="https://compucell3d.org/SrcBin" TargetMode="External"/><Relationship Id="rId9" Type="http://schemas.openxmlformats.org/officeDocument/2006/relationships/hyperlink" Target="https://compucell3d.org/CC3D_2020_class_files?action=AttachFile&amp;do=get&amp;target=cc3d_quick_reference_guide.pdf" TargetMode="External"/><Relationship Id="rId14" Type="http://schemas.openxmlformats.org/officeDocument/2006/relationships/image" Target="../media/image3.png"/><Relationship Id="rId5" Type="http://schemas.openxmlformats.org/officeDocument/2006/relationships/hyperlink" Target="https://pythonscriptingmanual.readthedocs.io/en/4.1.1/" TargetMode="External"/><Relationship Id="rId6" Type="http://schemas.openxmlformats.org/officeDocument/2006/relationships/hyperlink" Target="https://compucell3d.org/Manuals" TargetMode="External"/><Relationship Id="rId7" Type="http://schemas.openxmlformats.org/officeDocument/2006/relationships/hyperlink" Target="https://compucell3d.org/CC3D_2020_class_files" TargetMode="External"/><Relationship Id="rId8" Type="http://schemas.openxmlformats.org/officeDocument/2006/relationships/hyperlink" Target="https://cc3dquickreferenceguide.readthedocs.io/en/latest/" TargetMode="External"/></Relationships>
</file>

<file path=ppt/slides/_rels/slide6.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app.slack.com/client/T017HE055JN/C017HE05KPC" TargetMode="External"/><Relationship Id="rId4" Type="http://schemas.openxmlformats.org/officeDocument/2006/relationships/hyperlink" Target="https://multiscalemod-ags3330.slack.com/archives/C01879HFYL8" TargetMode="External"/><Relationship Id="rId9" Type="http://schemas.openxmlformats.org/officeDocument/2006/relationships/image" Target="../media/image1.jpg"/><Relationship Id="rId5" Type="http://schemas.openxmlformats.org/officeDocument/2006/relationships/hyperlink" Target="https://multiscalemod-ags3330.slack.com/archives/C017PKPSYAG" TargetMode="External"/><Relationship Id="rId6" Type="http://schemas.openxmlformats.org/officeDocument/2006/relationships/hyperlink" Target="https://multiscalemod-ags3330.slack.com/archives/C01879J0ULQ" TargetMode="External"/><Relationship Id="rId7" Type="http://schemas.openxmlformats.org/officeDocument/2006/relationships/hyperlink" Target="https://multiscalemod-ags3330.slack.com/archives/C017G3PT4AZ" TargetMode="External"/><Relationship Id="rId8" Type="http://schemas.openxmlformats.org/officeDocument/2006/relationships/image" Target="../media/image6.png"/></Relationships>
</file>

<file path=ppt/slides/_rels/slide7.xml.rels><?xml version="1.0" encoding="UTF-8" standalone="yes"?><Relationships xmlns="http://schemas.openxmlformats.org/package/2006/relationships"><Relationship Id="rId11" Type="http://schemas.openxmlformats.org/officeDocument/2006/relationships/hyperlink" Target="mailto:toledom@iu.edu" TargetMode="External"/><Relationship Id="rId10" Type="http://schemas.openxmlformats.org/officeDocument/2006/relationships/hyperlink" Target="mailto:jsluka@iu.edu" TargetMode="External"/><Relationship Id="rId13" Type="http://schemas.openxmlformats.org/officeDocument/2006/relationships/hyperlink" Target="mailto:jferrari@iu.edu" TargetMode="External"/><Relationship Id="rId12" Type="http://schemas.openxmlformats.org/officeDocument/2006/relationships/hyperlink" Target="mailto:joaponte@iu.edu"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mailto:jaglazier@gmail.com" TargetMode="External"/><Relationship Id="rId4" Type="http://schemas.openxmlformats.org/officeDocument/2006/relationships/hyperlink" Target="https://www.researchgate.net/institution/Universidade_Federal_do_Rio_Grande_do_Sul" TargetMode="External"/><Relationship Id="rId9" Type="http://schemas.openxmlformats.org/officeDocument/2006/relationships/hyperlink" Target="mailto:tjsego@gmail.com" TargetMode="External"/><Relationship Id="rId15" Type="http://schemas.openxmlformats.org/officeDocument/2006/relationships/image" Target="../media/image1.jpg"/><Relationship Id="rId14" Type="http://schemas.openxmlformats.org/officeDocument/2006/relationships/image" Target="../media/image6.png"/><Relationship Id="rId16" Type="http://schemas.openxmlformats.org/officeDocument/2006/relationships/image" Target="../media/image3.png"/><Relationship Id="rId5" Type="http://schemas.openxmlformats.org/officeDocument/2006/relationships/hyperlink" Target="https://www.researchgate.net/institution/Universidade_Federal_do_Rio_Grande_do_Sul" TargetMode="External"/><Relationship Id="rId6" Type="http://schemas.openxmlformats.org/officeDocument/2006/relationships/hyperlink" Target="mailto:glt@if.ufrgs.br" TargetMode="External"/><Relationship Id="rId7" Type="http://schemas.openxmlformats.org/officeDocument/2006/relationships/hyperlink" Target="mailto:akmadamanchi@gmail.com" TargetMode="External"/><Relationship Id="rId8" Type="http://schemas.openxmlformats.org/officeDocument/2006/relationships/hyperlink" Target="mailto:somogyie@indiana.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18.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title"/>
          </p:nvPr>
        </p:nvSpPr>
        <p:spPr>
          <a:xfrm>
            <a:off x="0" y="31750"/>
            <a:ext cx="9144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FF"/>
              </a:buClr>
              <a:buSzPts val="2800"/>
              <a:buFont typeface="Calibri"/>
              <a:buNone/>
            </a:pPr>
            <a:r>
              <a:rPr b="1" lang="en-US" sz="2800">
                <a:solidFill>
                  <a:srgbClr val="0000FF"/>
                </a:solidFill>
              </a:rPr>
              <a:t>Workshop on Multi-scale Multi-cell Virtual-Tissue Modeling using CompuCell3D 4.0: Day 4 Welcome and The Principles of CC3D</a:t>
            </a:r>
            <a:endParaRPr/>
          </a:p>
        </p:txBody>
      </p:sp>
      <p:sp>
        <p:nvSpPr>
          <p:cNvPr id="89" name="Google Shape;89;p1"/>
          <p:cNvSpPr txBox="1"/>
          <p:nvPr/>
        </p:nvSpPr>
        <p:spPr>
          <a:xfrm>
            <a:off x="1388594" y="1381299"/>
            <a:ext cx="6400800" cy="1634951"/>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0099"/>
              </a:buClr>
              <a:buSzPts val="2000"/>
              <a:buFont typeface="Arial"/>
              <a:buNone/>
            </a:pPr>
            <a:r>
              <a:rPr b="0" i="0" lang="en-US" sz="2000" u="none" cap="none" strike="noStrike">
                <a:solidFill>
                  <a:srgbClr val="000099"/>
                </a:solidFill>
                <a:latin typeface="Calibri"/>
                <a:ea typeface="Calibri"/>
                <a:cs typeface="Calibri"/>
                <a:sym typeface="Calibri"/>
              </a:rPr>
              <a:t>Maciek Swat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99"/>
              </a:buClr>
              <a:buSzPts val="2000"/>
              <a:buFont typeface="Arial"/>
              <a:buNone/>
            </a:pPr>
            <a:r>
              <a:rPr b="1" i="0" lang="en-US" sz="2000" u="none" cap="none" strike="noStrike">
                <a:solidFill>
                  <a:srgbClr val="000099"/>
                </a:solidFill>
                <a:latin typeface="Calibri"/>
                <a:ea typeface="Calibri"/>
                <a:cs typeface="Calibri"/>
                <a:sym typeface="Calibri"/>
              </a:rPr>
              <a:t>USA</a:t>
            </a:r>
            <a:endParaRPr b="0" i="0" sz="1400" u="none" cap="none" strike="noStrike">
              <a:solidFill>
                <a:srgbClr val="000000"/>
              </a:solidFill>
              <a:latin typeface="Arial"/>
              <a:ea typeface="Arial"/>
              <a:cs typeface="Arial"/>
              <a:sym typeface="Arial"/>
            </a:endParaRPr>
          </a:p>
        </p:txBody>
      </p:sp>
      <p:pic>
        <p:nvPicPr>
          <p:cNvPr descr="IU seal, red on white, large" id="90" name="Google Shape;90;p1"/>
          <p:cNvPicPr preferRelativeResize="0"/>
          <p:nvPr/>
        </p:nvPicPr>
        <p:blipFill rotWithShape="1">
          <a:blip r:embed="rId3">
            <a:alphaModFix/>
          </a:blip>
          <a:srcRect b="0" l="0" r="0" t="0"/>
          <a:stretch/>
        </p:blipFill>
        <p:spPr>
          <a:xfrm>
            <a:off x="6629400" y="1143000"/>
            <a:ext cx="1944688" cy="1873250"/>
          </a:xfrm>
          <a:prstGeom prst="rect">
            <a:avLst/>
          </a:prstGeom>
          <a:noFill/>
          <a:ln>
            <a:noFill/>
          </a:ln>
        </p:spPr>
      </p:pic>
      <p:pic>
        <p:nvPicPr>
          <p:cNvPr descr="logo" id="91" name="Google Shape;91;p1"/>
          <p:cNvPicPr preferRelativeResize="0"/>
          <p:nvPr/>
        </p:nvPicPr>
        <p:blipFill rotWithShape="1">
          <a:blip r:embed="rId4">
            <a:alphaModFix/>
          </a:blip>
          <a:srcRect b="0" l="0" r="0" t="0"/>
          <a:stretch/>
        </p:blipFill>
        <p:spPr>
          <a:xfrm>
            <a:off x="990600" y="1524000"/>
            <a:ext cx="1143000" cy="1143000"/>
          </a:xfrm>
          <a:prstGeom prst="rect">
            <a:avLst/>
          </a:prstGeom>
          <a:noFill/>
          <a:ln>
            <a:noFill/>
          </a:ln>
        </p:spPr>
      </p:pic>
      <p:sp>
        <p:nvSpPr>
          <p:cNvPr id="92" name="Google Shape;92;p1"/>
          <p:cNvSpPr txBox="1"/>
          <p:nvPr/>
        </p:nvSpPr>
        <p:spPr>
          <a:xfrm>
            <a:off x="190500" y="2904174"/>
            <a:ext cx="8763000" cy="341627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The workshop will begin at 11:00AM EDT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Screensharing and microphones have been disabled for participants in the main session—they are available in breakout rooms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Please submit questions/concerns/suggestions via zoom chat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User support will be available in zoom breakout rooms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Workshop will be live-streamed, recorded and distributed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Please take the time now to open CC3D v4 in nanoHUB</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Please also join the workshop slack channel at  https://join.slack.com/t/multiscalemod-ags3330/shared_invite/zt-g0up1lz7-z5XGFC73UZk1j3BPeW7RVA</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Funding Sources: NIH U24 EB028887, NIH R01 GM122424, NIH R01 GM123032, NIH P41 GM109824, NSF 1720625 and nanoHUB</a:t>
            </a:r>
            <a:endParaRPr b="0" i="0" sz="1800" u="none" cap="none" strike="noStrike">
              <a:solidFill>
                <a:schemeClr val="dk1"/>
              </a:solidFill>
              <a:latin typeface="Calibri"/>
              <a:ea typeface="Calibri"/>
              <a:cs typeface="Calibri"/>
              <a:sym typeface="Calibri"/>
            </a:endParaRPr>
          </a:p>
        </p:txBody>
      </p:sp>
      <p:pic>
        <p:nvPicPr>
          <p:cNvPr descr="logo" id="93" name="Google Shape;93;p1"/>
          <p:cNvPicPr preferRelativeResize="0"/>
          <p:nvPr/>
        </p:nvPicPr>
        <p:blipFill rotWithShape="1">
          <a:blip r:embed="rId4">
            <a:alphaModFix/>
          </a:blip>
          <a:srcRect b="0" l="0" r="0" t="0"/>
          <a:stretch/>
        </p:blipFill>
        <p:spPr>
          <a:xfrm>
            <a:off x="329172" y="1533137"/>
            <a:ext cx="1143000" cy="1143000"/>
          </a:xfrm>
          <a:prstGeom prst="rect">
            <a:avLst/>
          </a:prstGeom>
          <a:noFill/>
          <a:ln>
            <a:noFill/>
          </a:ln>
        </p:spPr>
      </p:pic>
      <p:pic>
        <p:nvPicPr>
          <p:cNvPr id="94" name="Google Shape;94;p1"/>
          <p:cNvPicPr preferRelativeResize="0"/>
          <p:nvPr/>
        </p:nvPicPr>
        <p:blipFill rotWithShape="1">
          <a:blip r:embed="rId5">
            <a:alphaModFix/>
          </a:blip>
          <a:srcRect b="0" l="0" r="0" t="0"/>
          <a:stretch/>
        </p:blipFill>
        <p:spPr>
          <a:xfrm>
            <a:off x="1555750" y="1524000"/>
            <a:ext cx="1092201" cy="11366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4"/>
          <p:cNvSpPr/>
          <p:nvPr/>
        </p:nvSpPr>
        <p:spPr>
          <a:xfrm>
            <a:off x="0" y="2185988"/>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3" name="Google Shape;183;p4"/>
          <p:cNvSpPr/>
          <p:nvPr/>
        </p:nvSpPr>
        <p:spPr>
          <a:xfrm>
            <a:off x="242888" y="595313"/>
            <a:ext cx="8763000" cy="1465262"/>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Configuration of Cells Evolves to Locally Minimize the Effective Energy, primarily by satisfying constraints) (Graner and Glazier, 1992)</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Key concept is differential adhesion between components: Contact energy depending on cell types (differentiated cells)</a:t>
            </a:r>
            <a:endParaRPr/>
          </a:p>
        </p:txBody>
      </p:sp>
      <p:pic>
        <p:nvPicPr>
          <p:cNvPr id="184" name="Google Shape;184;p4"/>
          <p:cNvPicPr preferRelativeResize="0"/>
          <p:nvPr/>
        </p:nvPicPr>
        <p:blipFill rotWithShape="1">
          <a:blip r:embed="rId3">
            <a:alphaModFix/>
          </a:blip>
          <a:srcRect b="0" l="0" r="0" t="0"/>
          <a:stretch/>
        </p:blipFill>
        <p:spPr>
          <a:xfrm>
            <a:off x="174625" y="2185988"/>
            <a:ext cx="8780463" cy="1503362"/>
          </a:xfrm>
          <a:prstGeom prst="rect">
            <a:avLst/>
          </a:prstGeom>
          <a:noFill/>
          <a:ln>
            <a:noFill/>
          </a:ln>
        </p:spPr>
      </p:pic>
      <p:sp>
        <p:nvSpPr>
          <p:cNvPr id="185" name="Google Shape;185;p4"/>
          <p:cNvSpPr txBox="1"/>
          <p:nvPr/>
        </p:nvSpPr>
        <p:spPr>
          <a:xfrm>
            <a:off x="4679950" y="3603625"/>
            <a:ext cx="3787775"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Noto Sans Symbols"/>
                <a:ea typeface="Noto Sans Symbols"/>
                <a:cs typeface="Noto Sans Symbols"/>
                <a:sym typeface="Noto Sans Symbols"/>
              </a:rPr>
              <a:t>σ</a:t>
            </a:r>
            <a:r>
              <a:rPr b="0" i="0" lang="en-US" sz="1800" u="none" cap="none" strike="noStrike">
                <a:solidFill>
                  <a:schemeClr val="dk1"/>
                </a:solidFill>
                <a:latin typeface="Arial"/>
                <a:ea typeface="Arial"/>
                <a:cs typeface="Arial"/>
                <a:sym typeface="Arial"/>
              </a:rPr>
              <a:t>(</a:t>
            </a:r>
            <a:r>
              <a:rPr b="1" i="1" lang="en-US" sz="1800" u="none" cap="none" strike="noStrike">
                <a:solidFill>
                  <a:schemeClr val="accent2"/>
                </a:solidFill>
                <a:latin typeface="Arial"/>
                <a:ea typeface="Arial"/>
                <a:cs typeface="Arial"/>
                <a:sym typeface="Arial"/>
              </a:rPr>
              <a:t>x</a:t>
            </a:r>
            <a:r>
              <a:rPr b="0" i="0" lang="en-US" sz="1800" u="none" cap="none" strike="noStrike">
                <a:solidFill>
                  <a:schemeClr val="dk1"/>
                </a:solidFill>
                <a:latin typeface="Arial"/>
                <a:ea typeface="Arial"/>
                <a:cs typeface="Arial"/>
                <a:sym typeface="Arial"/>
              </a:rPr>
              <a:t>) –denotes </a:t>
            </a:r>
            <a:r>
              <a:rPr b="0" i="0" lang="en-US" sz="1800" u="none" cap="none" strike="noStrike">
                <a:solidFill>
                  <a:srgbClr val="FF0000"/>
                </a:solidFill>
                <a:latin typeface="Arial"/>
                <a:ea typeface="Arial"/>
                <a:cs typeface="Arial"/>
                <a:sym typeface="Arial"/>
              </a:rPr>
              <a:t>id of the cell</a:t>
            </a:r>
            <a:r>
              <a:rPr b="0" i="0" lang="en-US" sz="1800" u="none" cap="none" strike="noStrike">
                <a:solidFill>
                  <a:schemeClr val="dk1"/>
                </a:solidFill>
                <a:latin typeface="Arial"/>
                <a:ea typeface="Arial"/>
                <a:cs typeface="Arial"/>
                <a:sym typeface="Arial"/>
              </a:rPr>
              <a:t> occupying position </a:t>
            </a:r>
            <a:r>
              <a:rPr b="1" i="1" lang="en-US" sz="1800" u="none" cap="none" strike="noStrike">
                <a:solidFill>
                  <a:schemeClr val="accent2"/>
                </a:solidFill>
                <a:latin typeface="Arial"/>
                <a:ea typeface="Arial"/>
                <a:cs typeface="Arial"/>
                <a:sym typeface="Arial"/>
              </a:rPr>
              <a:t>x</a:t>
            </a:r>
            <a:r>
              <a:rPr b="0" i="0" lang="en-US" sz="1800" u="none" cap="none" strike="noStrike">
                <a:solidFill>
                  <a:schemeClr val="dk1"/>
                </a:solidFill>
                <a:latin typeface="Arial"/>
                <a:ea typeface="Arial"/>
                <a:cs typeface="Arial"/>
                <a:sym typeface="Arial"/>
              </a:rPr>
              <a:t>. All pixels pointed to by the arrow have same </a:t>
            </a:r>
            <a:r>
              <a:rPr b="0" i="0" lang="en-US" sz="1800" u="none" cap="none" strike="noStrike">
                <a:solidFill>
                  <a:srgbClr val="FF0000"/>
                </a:solidFill>
                <a:latin typeface="Arial"/>
                <a:ea typeface="Arial"/>
                <a:cs typeface="Arial"/>
                <a:sym typeface="Arial"/>
              </a:rPr>
              <a:t>cell id</a:t>
            </a:r>
            <a:r>
              <a:rPr b="0" i="0" lang="en-US" sz="1800" u="none" cap="none" strike="noStrike">
                <a:solidFill>
                  <a:schemeClr val="dk1"/>
                </a:solidFill>
                <a:latin typeface="Arial"/>
                <a:ea typeface="Arial"/>
                <a:cs typeface="Arial"/>
                <a:sym typeface="Arial"/>
              </a:rPr>
              <a:t>, and  belong to the same cell</a:t>
            </a:r>
            <a:endParaRPr/>
          </a:p>
        </p:txBody>
      </p:sp>
      <p:sp>
        <p:nvSpPr>
          <p:cNvPr id="186" name="Google Shape;186;p4"/>
          <p:cNvSpPr txBox="1"/>
          <p:nvPr/>
        </p:nvSpPr>
        <p:spPr>
          <a:xfrm>
            <a:off x="1341438" y="5559425"/>
            <a:ext cx="6115050" cy="915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Noto Sans Symbols"/>
                <a:ea typeface="Noto Sans Symbols"/>
                <a:cs typeface="Noto Sans Symbols"/>
                <a:sym typeface="Noto Sans Symbols"/>
              </a:rPr>
              <a:t>τ</a:t>
            </a:r>
            <a:r>
              <a:rPr b="0" i="0" lang="en-US" sz="1800" u="none" cap="none" strike="noStrike">
                <a:solidFill>
                  <a:schemeClr val="dk1"/>
                </a:solidFill>
                <a:latin typeface="Arial"/>
                <a:ea typeface="Arial"/>
                <a:cs typeface="Arial"/>
                <a:sym typeface="Arial"/>
              </a:rPr>
              <a:t>(</a:t>
            </a:r>
            <a:r>
              <a:rPr b="0" i="1" lang="en-US" sz="1800" u="none" cap="none" strike="noStrike">
                <a:solidFill>
                  <a:schemeClr val="dk1"/>
                </a:solidFill>
                <a:latin typeface="Noto Sans Symbols"/>
                <a:ea typeface="Noto Sans Symbols"/>
                <a:cs typeface="Noto Sans Symbols"/>
                <a:sym typeface="Noto Sans Symbols"/>
              </a:rPr>
              <a:t>σ</a:t>
            </a:r>
            <a:r>
              <a:rPr b="0" i="0" lang="en-US" sz="1800" u="none" cap="none" strike="noStrike">
                <a:solidFill>
                  <a:schemeClr val="dk1"/>
                </a:solidFill>
                <a:latin typeface="Arial"/>
                <a:ea typeface="Arial"/>
                <a:cs typeface="Arial"/>
                <a:sym typeface="Arial"/>
              </a:rPr>
              <a:t>(</a:t>
            </a:r>
            <a:r>
              <a:rPr b="1" i="1" lang="en-US" sz="1800" u="none" cap="none" strike="noStrike">
                <a:solidFill>
                  <a:schemeClr val="accent2"/>
                </a:solidFill>
                <a:latin typeface="Arial"/>
                <a:ea typeface="Arial"/>
                <a:cs typeface="Arial"/>
                <a:sym typeface="Arial"/>
              </a:rPr>
              <a:t>x</a:t>
            </a:r>
            <a:r>
              <a:rPr b="0" i="0" lang="en-US" sz="1800" u="none" cap="none" strike="noStrike">
                <a:solidFill>
                  <a:schemeClr val="dk1"/>
                </a:solidFill>
                <a:latin typeface="Arial"/>
                <a:ea typeface="Arial"/>
                <a:cs typeface="Arial"/>
                <a:sym typeface="Arial"/>
              </a:rPr>
              <a:t>)) denotes the </a:t>
            </a:r>
            <a:r>
              <a:rPr b="0" i="0" lang="en-US" sz="1800" u="none" cap="none" strike="noStrike">
                <a:solidFill>
                  <a:srgbClr val="FF0000"/>
                </a:solidFill>
                <a:latin typeface="Arial"/>
                <a:ea typeface="Arial"/>
                <a:cs typeface="Arial"/>
                <a:sym typeface="Arial"/>
              </a:rPr>
              <a:t>cell type</a:t>
            </a:r>
            <a:r>
              <a:rPr b="0" i="0" lang="en-US" sz="1800" u="none" cap="none" strike="noStrike">
                <a:solidFill>
                  <a:schemeClr val="dk1"/>
                </a:solidFill>
                <a:latin typeface="Arial"/>
                <a:ea typeface="Arial"/>
                <a:cs typeface="Arial"/>
                <a:sym typeface="Arial"/>
              </a:rPr>
              <a:t> of cell with id </a:t>
            </a:r>
            <a:r>
              <a:rPr b="0" i="1" lang="en-US" sz="1800" u="none" cap="none" strike="noStrike">
                <a:solidFill>
                  <a:schemeClr val="dk1"/>
                </a:solidFill>
                <a:latin typeface="Noto Sans Symbols"/>
                <a:ea typeface="Noto Sans Symbols"/>
                <a:cs typeface="Noto Sans Symbols"/>
                <a:sym typeface="Noto Sans Symbols"/>
              </a:rPr>
              <a:t>σ</a:t>
            </a:r>
            <a:r>
              <a:rPr b="0" i="0" lang="en-US" sz="1800" u="none" cap="none" strike="noStrike">
                <a:solidFill>
                  <a:schemeClr val="dk1"/>
                </a:solidFill>
                <a:latin typeface="Arial"/>
                <a:ea typeface="Arial"/>
                <a:cs typeface="Arial"/>
                <a:sym typeface="Arial"/>
              </a:rPr>
              <a:t>(</a:t>
            </a:r>
            <a:r>
              <a:rPr b="1" i="1" lang="en-US" sz="1800" u="none" cap="none" strike="noStrike">
                <a:solidFill>
                  <a:schemeClr val="accent2"/>
                </a:solidFill>
                <a:latin typeface="Arial"/>
                <a:ea typeface="Arial"/>
                <a:cs typeface="Arial"/>
                <a:sym typeface="Arial"/>
              </a:rPr>
              <a:t>x</a:t>
            </a:r>
            <a:r>
              <a:rPr b="0" i="0" lang="en-US" sz="1800" u="none" cap="none" strike="noStrike">
                <a:solidFill>
                  <a:schemeClr val="dk1"/>
                </a:solidFill>
                <a:latin typeface="Arial"/>
                <a:ea typeface="Arial"/>
                <a:cs typeface="Arial"/>
                <a:sym typeface="Arial"/>
              </a:rPr>
              <a:t>). In the picture above blue and yellow cells have </a:t>
            </a:r>
            <a:r>
              <a:rPr b="0" i="0" lang="en-US" sz="1800" u="none" cap="none" strike="noStrike">
                <a:solidFill>
                  <a:srgbClr val="FF0000"/>
                </a:solidFill>
                <a:latin typeface="Arial"/>
                <a:ea typeface="Arial"/>
                <a:cs typeface="Arial"/>
                <a:sym typeface="Arial"/>
              </a:rPr>
              <a:t>different cell types and different cell id</a:t>
            </a:r>
            <a:r>
              <a:rPr b="0" i="0" lang="en-US" sz="1800" u="none" cap="none" strike="noStrike">
                <a:solidFill>
                  <a:schemeClr val="dk1"/>
                </a:solidFill>
                <a:latin typeface="Arial"/>
                <a:ea typeface="Arial"/>
                <a:cs typeface="Arial"/>
                <a:sym typeface="Arial"/>
              </a:rPr>
              <a:t>. Arrows mark different cell types</a:t>
            </a:r>
            <a:endParaRPr/>
          </a:p>
        </p:txBody>
      </p:sp>
      <p:grpSp>
        <p:nvGrpSpPr>
          <p:cNvPr id="187" name="Google Shape;187;p4"/>
          <p:cNvGrpSpPr/>
          <p:nvPr/>
        </p:nvGrpSpPr>
        <p:grpSpPr>
          <a:xfrm>
            <a:off x="1651000" y="3614738"/>
            <a:ext cx="3028950" cy="1816100"/>
            <a:chOff x="703263" y="990600"/>
            <a:chExt cx="3786187" cy="2268538"/>
          </a:xfrm>
        </p:grpSpPr>
        <p:grpSp>
          <p:nvGrpSpPr>
            <p:cNvPr id="188" name="Google Shape;188;p4"/>
            <p:cNvGrpSpPr/>
            <p:nvPr/>
          </p:nvGrpSpPr>
          <p:grpSpPr>
            <a:xfrm>
              <a:off x="2195513" y="990600"/>
              <a:ext cx="1371600" cy="1828800"/>
              <a:chOff x="2195513" y="990600"/>
              <a:chExt cx="1371600" cy="1828800"/>
            </a:xfrm>
          </p:grpSpPr>
          <p:sp>
            <p:nvSpPr>
              <p:cNvPr id="189" name="Google Shape;189;p4"/>
              <p:cNvSpPr/>
              <p:nvPr/>
            </p:nvSpPr>
            <p:spPr>
              <a:xfrm>
                <a:off x="2195513" y="9906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0" name="Google Shape;190;p4"/>
              <p:cNvSpPr/>
              <p:nvPr/>
            </p:nvSpPr>
            <p:spPr>
              <a:xfrm>
                <a:off x="2424113" y="9906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1" name="Google Shape;191;p4"/>
              <p:cNvSpPr/>
              <p:nvPr/>
            </p:nvSpPr>
            <p:spPr>
              <a:xfrm>
                <a:off x="2195513" y="12192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2" name="Google Shape;192;p4"/>
              <p:cNvSpPr/>
              <p:nvPr/>
            </p:nvSpPr>
            <p:spPr>
              <a:xfrm>
                <a:off x="2652713" y="9906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3" name="Google Shape;193;p4"/>
              <p:cNvSpPr/>
              <p:nvPr/>
            </p:nvSpPr>
            <p:spPr>
              <a:xfrm>
                <a:off x="2881313" y="9906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4" name="Google Shape;194;p4"/>
              <p:cNvSpPr/>
              <p:nvPr/>
            </p:nvSpPr>
            <p:spPr>
              <a:xfrm>
                <a:off x="2424113" y="12192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5" name="Google Shape;195;p4"/>
              <p:cNvSpPr/>
              <p:nvPr/>
            </p:nvSpPr>
            <p:spPr>
              <a:xfrm>
                <a:off x="2652713" y="12192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6" name="Google Shape;196;p4"/>
              <p:cNvSpPr/>
              <p:nvPr/>
            </p:nvSpPr>
            <p:spPr>
              <a:xfrm>
                <a:off x="2881313" y="12192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7" name="Google Shape;197;p4"/>
              <p:cNvSpPr/>
              <p:nvPr/>
            </p:nvSpPr>
            <p:spPr>
              <a:xfrm>
                <a:off x="2195513" y="14478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8" name="Google Shape;198;p4"/>
              <p:cNvSpPr/>
              <p:nvPr/>
            </p:nvSpPr>
            <p:spPr>
              <a:xfrm>
                <a:off x="2424113" y="14478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9" name="Google Shape;199;p4"/>
              <p:cNvSpPr/>
              <p:nvPr/>
            </p:nvSpPr>
            <p:spPr>
              <a:xfrm>
                <a:off x="2652713" y="14478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0" name="Google Shape;200;p4"/>
              <p:cNvSpPr/>
              <p:nvPr/>
            </p:nvSpPr>
            <p:spPr>
              <a:xfrm>
                <a:off x="2881313" y="14478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1" name="Google Shape;201;p4"/>
              <p:cNvSpPr/>
              <p:nvPr/>
            </p:nvSpPr>
            <p:spPr>
              <a:xfrm>
                <a:off x="3109913" y="9906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2" name="Google Shape;202;p4"/>
              <p:cNvSpPr/>
              <p:nvPr/>
            </p:nvSpPr>
            <p:spPr>
              <a:xfrm>
                <a:off x="3109913" y="12192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3" name="Google Shape;203;p4"/>
              <p:cNvSpPr/>
              <p:nvPr/>
            </p:nvSpPr>
            <p:spPr>
              <a:xfrm>
                <a:off x="3109913" y="14478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4" name="Google Shape;204;p4"/>
              <p:cNvSpPr/>
              <p:nvPr/>
            </p:nvSpPr>
            <p:spPr>
              <a:xfrm>
                <a:off x="2195513" y="16764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5" name="Google Shape;205;p4"/>
              <p:cNvSpPr/>
              <p:nvPr/>
            </p:nvSpPr>
            <p:spPr>
              <a:xfrm>
                <a:off x="2424113" y="16764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6" name="Google Shape;206;p4"/>
              <p:cNvSpPr/>
              <p:nvPr/>
            </p:nvSpPr>
            <p:spPr>
              <a:xfrm>
                <a:off x="2652713" y="16764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7" name="Google Shape;207;p4"/>
              <p:cNvSpPr/>
              <p:nvPr/>
            </p:nvSpPr>
            <p:spPr>
              <a:xfrm>
                <a:off x="2881313" y="16764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8" name="Google Shape;208;p4"/>
              <p:cNvSpPr/>
              <p:nvPr/>
            </p:nvSpPr>
            <p:spPr>
              <a:xfrm>
                <a:off x="3109913" y="16764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9" name="Google Shape;209;p4"/>
              <p:cNvSpPr/>
              <p:nvPr/>
            </p:nvSpPr>
            <p:spPr>
              <a:xfrm>
                <a:off x="2424113" y="19050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0" name="Google Shape;210;p4"/>
              <p:cNvSpPr/>
              <p:nvPr/>
            </p:nvSpPr>
            <p:spPr>
              <a:xfrm>
                <a:off x="2195513" y="19050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1" name="Google Shape;211;p4"/>
              <p:cNvSpPr/>
              <p:nvPr/>
            </p:nvSpPr>
            <p:spPr>
              <a:xfrm>
                <a:off x="2652713" y="19050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2" name="Google Shape;212;p4"/>
              <p:cNvSpPr/>
              <p:nvPr/>
            </p:nvSpPr>
            <p:spPr>
              <a:xfrm>
                <a:off x="2881313" y="19050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3" name="Google Shape;213;p4"/>
              <p:cNvSpPr/>
              <p:nvPr/>
            </p:nvSpPr>
            <p:spPr>
              <a:xfrm>
                <a:off x="3109913" y="19050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4" name="Google Shape;214;p4"/>
              <p:cNvSpPr/>
              <p:nvPr/>
            </p:nvSpPr>
            <p:spPr>
              <a:xfrm>
                <a:off x="2195513" y="21336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5" name="Google Shape;215;p4"/>
              <p:cNvSpPr/>
              <p:nvPr/>
            </p:nvSpPr>
            <p:spPr>
              <a:xfrm>
                <a:off x="2652713" y="21336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6" name="Google Shape;216;p4"/>
              <p:cNvSpPr/>
              <p:nvPr/>
            </p:nvSpPr>
            <p:spPr>
              <a:xfrm>
                <a:off x="2424113" y="21336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7" name="Google Shape;217;p4"/>
              <p:cNvSpPr/>
              <p:nvPr/>
            </p:nvSpPr>
            <p:spPr>
              <a:xfrm>
                <a:off x="2881313" y="21336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8" name="Google Shape;218;p4"/>
              <p:cNvSpPr/>
              <p:nvPr/>
            </p:nvSpPr>
            <p:spPr>
              <a:xfrm>
                <a:off x="2195513" y="23622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9" name="Google Shape;219;p4"/>
              <p:cNvSpPr/>
              <p:nvPr/>
            </p:nvSpPr>
            <p:spPr>
              <a:xfrm>
                <a:off x="3109913" y="21336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0" name="Google Shape;220;p4"/>
              <p:cNvSpPr/>
              <p:nvPr/>
            </p:nvSpPr>
            <p:spPr>
              <a:xfrm>
                <a:off x="2424113" y="23622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1" name="Google Shape;221;p4"/>
              <p:cNvSpPr/>
              <p:nvPr/>
            </p:nvSpPr>
            <p:spPr>
              <a:xfrm>
                <a:off x="2652713" y="23622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2" name="Google Shape;222;p4"/>
              <p:cNvSpPr/>
              <p:nvPr/>
            </p:nvSpPr>
            <p:spPr>
              <a:xfrm>
                <a:off x="2881313" y="23622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3" name="Google Shape;223;p4"/>
              <p:cNvSpPr/>
              <p:nvPr/>
            </p:nvSpPr>
            <p:spPr>
              <a:xfrm>
                <a:off x="3109913" y="23622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4" name="Google Shape;224;p4"/>
              <p:cNvSpPr/>
              <p:nvPr/>
            </p:nvSpPr>
            <p:spPr>
              <a:xfrm>
                <a:off x="2195513" y="25908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5" name="Google Shape;225;p4"/>
              <p:cNvSpPr/>
              <p:nvPr/>
            </p:nvSpPr>
            <p:spPr>
              <a:xfrm>
                <a:off x="2424113" y="25908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6" name="Google Shape;226;p4"/>
              <p:cNvSpPr/>
              <p:nvPr/>
            </p:nvSpPr>
            <p:spPr>
              <a:xfrm>
                <a:off x="2652713" y="25908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7" name="Google Shape;227;p4"/>
              <p:cNvSpPr/>
              <p:nvPr/>
            </p:nvSpPr>
            <p:spPr>
              <a:xfrm>
                <a:off x="2881313" y="25908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8" name="Google Shape;228;p4"/>
              <p:cNvSpPr/>
              <p:nvPr/>
            </p:nvSpPr>
            <p:spPr>
              <a:xfrm>
                <a:off x="3109913" y="25908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9" name="Google Shape;229;p4"/>
              <p:cNvSpPr/>
              <p:nvPr/>
            </p:nvSpPr>
            <p:spPr>
              <a:xfrm>
                <a:off x="3338513" y="12192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0" name="Google Shape;230;p4"/>
              <p:cNvSpPr/>
              <p:nvPr/>
            </p:nvSpPr>
            <p:spPr>
              <a:xfrm>
                <a:off x="3338513" y="9906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1" name="Google Shape;231;p4"/>
              <p:cNvSpPr/>
              <p:nvPr/>
            </p:nvSpPr>
            <p:spPr>
              <a:xfrm>
                <a:off x="3338513" y="14478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2" name="Google Shape;232;p4"/>
              <p:cNvSpPr/>
              <p:nvPr/>
            </p:nvSpPr>
            <p:spPr>
              <a:xfrm>
                <a:off x="3338513" y="16764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3" name="Google Shape;233;p4"/>
              <p:cNvSpPr/>
              <p:nvPr/>
            </p:nvSpPr>
            <p:spPr>
              <a:xfrm>
                <a:off x="3338513" y="19050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4" name="Google Shape;234;p4"/>
              <p:cNvSpPr/>
              <p:nvPr/>
            </p:nvSpPr>
            <p:spPr>
              <a:xfrm>
                <a:off x="3338513" y="21336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5" name="Google Shape;235;p4"/>
              <p:cNvSpPr/>
              <p:nvPr/>
            </p:nvSpPr>
            <p:spPr>
              <a:xfrm>
                <a:off x="3338513" y="23622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6" name="Google Shape;236;p4"/>
              <p:cNvSpPr/>
              <p:nvPr/>
            </p:nvSpPr>
            <p:spPr>
              <a:xfrm>
                <a:off x="3338513" y="25908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cxnSp>
          <p:nvCxnSpPr>
            <p:cNvPr id="237" name="Google Shape;237;p4"/>
            <p:cNvCxnSpPr/>
            <p:nvPr/>
          </p:nvCxnSpPr>
          <p:spPr>
            <a:xfrm rot="10800000">
              <a:off x="3446463" y="1125538"/>
              <a:ext cx="1042987" cy="23812"/>
            </a:xfrm>
            <a:prstGeom prst="straightConnector1">
              <a:avLst/>
            </a:prstGeom>
            <a:noFill/>
            <a:ln cap="flat" cmpd="sng" w="9525">
              <a:solidFill>
                <a:srgbClr val="FF0000"/>
              </a:solidFill>
              <a:prstDash val="solid"/>
              <a:round/>
              <a:headEnd len="med" w="med" type="none"/>
              <a:tailEnd len="med" w="med" type="triangle"/>
            </a:ln>
          </p:spPr>
        </p:cxnSp>
        <p:cxnSp>
          <p:nvCxnSpPr>
            <p:cNvPr id="238" name="Google Shape;238;p4"/>
            <p:cNvCxnSpPr/>
            <p:nvPr/>
          </p:nvCxnSpPr>
          <p:spPr>
            <a:xfrm rot="10800000">
              <a:off x="3270250" y="1360488"/>
              <a:ext cx="1173163" cy="34925"/>
            </a:xfrm>
            <a:prstGeom prst="straightConnector1">
              <a:avLst/>
            </a:prstGeom>
            <a:noFill/>
            <a:ln cap="flat" cmpd="sng" w="9525">
              <a:solidFill>
                <a:srgbClr val="FF0000"/>
              </a:solidFill>
              <a:prstDash val="solid"/>
              <a:round/>
              <a:headEnd len="med" w="med" type="none"/>
              <a:tailEnd len="med" w="med" type="triangle"/>
            </a:ln>
          </p:spPr>
        </p:cxnSp>
        <p:cxnSp>
          <p:nvCxnSpPr>
            <p:cNvPr id="239" name="Google Shape;239;p4"/>
            <p:cNvCxnSpPr/>
            <p:nvPr/>
          </p:nvCxnSpPr>
          <p:spPr>
            <a:xfrm rot="10800000">
              <a:off x="2954338" y="1347788"/>
              <a:ext cx="1430337" cy="234950"/>
            </a:xfrm>
            <a:prstGeom prst="straightConnector1">
              <a:avLst/>
            </a:prstGeom>
            <a:noFill/>
            <a:ln cap="flat" cmpd="sng" w="9525">
              <a:solidFill>
                <a:srgbClr val="FF0000"/>
              </a:solidFill>
              <a:prstDash val="solid"/>
              <a:round/>
              <a:headEnd len="med" w="med" type="none"/>
              <a:tailEnd len="med" w="med" type="triangle"/>
            </a:ln>
          </p:spPr>
        </p:cxnSp>
        <p:cxnSp>
          <p:nvCxnSpPr>
            <p:cNvPr id="240" name="Google Shape;240;p4"/>
            <p:cNvCxnSpPr/>
            <p:nvPr/>
          </p:nvCxnSpPr>
          <p:spPr>
            <a:xfrm flipH="1" rot="10800000">
              <a:off x="703263" y="1628775"/>
              <a:ext cx="1347787" cy="1630363"/>
            </a:xfrm>
            <a:prstGeom prst="straightConnector1">
              <a:avLst/>
            </a:prstGeom>
            <a:noFill/>
            <a:ln cap="flat" cmpd="sng" w="9525">
              <a:solidFill>
                <a:schemeClr val="dk1"/>
              </a:solidFill>
              <a:prstDash val="solid"/>
              <a:round/>
              <a:headEnd len="med" w="med" type="none"/>
              <a:tailEnd len="med" w="med" type="triangle"/>
            </a:ln>
          </p:spPr>
        </p:cxnSp>
        <p:cxnSp>
          <p:nvCxnSpPr>
            <p:cNvPr id="241" name="Google Shape;241;p4"/>
            <p:cNvCxnSpPr/>
            <p:nvPr/>
          </p:nvCxnSpPr>
          <p:spPr>
            <a:xfrm flipH="1" rot="10800000">
              <a:off x="1558925" y="2743200"/>
              <a:ext cx="492125" cy="515938"/>
            </a:xfrm>
            <a:prstGeom prst="straightConnector1">
              <a:avLst/>
            </a:prstGeom>
            <a:noFill/>
            <a:ln cap="flat" cmpd="sng" w="9525">
              <a:solidFill>
                <a:schemeClr val="dk1"/>
              </a:solidFill>
              <a:prstDash val="solid"/>
              <a:round/>
              <a:headEnd len="med" w="med" type="none"/>
              <a:tailEnd len="med" w="med" type="triangle"/>
            </a:ln>
          </p:spPr>
        </p:cxnSp>
      </p:grpSp>
      <p:sp>
        <p:nvSpPr>
          <p:cNvPr id="242" name="Google Shape;242;p4"/>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The CPM Model Formalism Overview</a:t>
            </a:r>
            <a:endParaRPr/>
          </a:p>
        </p:txBody>
      </p:sp>
      <p:sp>
        <p:nvSpPr>
          <p:cNvPr id="243" name="Google Shape;243;p4"/>
          <p:cNvSpPr txBox="1"/>
          <p:nvPr/>
        </p:nvSpPr>
        <p:spPr>
          <a:xfrm>
            <a:off x="350729" y="6528146"/>
            <a:ext cx="879327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Every interface between two different cells contributes to overall contact energy</a:t>
            </a:r>
            <a:endParaRPr b="1" i="0" sz="1400" u="none" cap="none" strike="noStrike">
              <a:solidFill>
                <a:srgbClr val="000000"/>
              </a:solidFill>
              <a:latin typeface="Arial"/>
              <a:ea typeface="Arial"/>
              <a:cs typeface="Arial"/>
              <a:sym typeface="Arial"/>
            </a:endParaRPr>
          </a:p>
        </p:txBody>
      </p:sp>
      <p:pic>
        <p:nvPicPr>
          <p:cNvPr id="244" name="Google Shape;244;p4"/>
          <p:cNvPicPr preferRelativeResize="0"/>
          <p:nvPr/>
        </p:nvPicPr>
        <p:blipFill rotWithShape="1">
          <a:blip r:embed="rId4">
            <a:alphaModFix/>
          </a:blip>
          <a:srcRect b="0" l="0" r="0" t="0"/>
          <a:stretch/>
        </p:blipFill>
        <p:spPr>
          <a:xfrm>
            <a:off x="8564450" y="4464"/>
            <a:ext cx="593675" cy="617861"/>
          </a:xfrm>
          <a:prstGeom prst="rect">
            <a:avLst/>
          </a:prstGeom>
          <a:noFill/>
          <a:ln>
            <a:noFill/>
          </a:ln>
        </p:spPr>
      </p:pic>
      <p:pic>
        <p:nvPicPr>
          <p:cNvPr descr="Biocomplexity Logo" id="245" name="Google Shape;245;p4"/>
          <p:cNvPicPr preferRelativeResize="0"/>
          <p:nvPr/>
        </p:nvPicPr>
        <p:blipFill rotWithShape="1">
          <a:blip r:embed="rId5">
            <a:alphaModFix/>
          </a:blip>
          <a:srcRect b="0" l="0" r="0" t="0"/>
          <a:stretch/>
        </p:blipFill>
        <p:spPr>
          <a:xfrm>
            <a:off x="8550275" y="6264275"/>
            <a:ext cx="593725" cy="593725"/>
          </a:xfrm>
          <a:prstGeom prst="rect">
            <a:avLst/>
          </a:prstGeom>
          <a:noFill/>
          <a:ln>
            <a:noFill/>
          </a:ln>
        </p:spPr>
      </p:pic>
      <p:pic>
        <p:nvPicPr>
          <p:cNvPr descr="redblackblockiu" id="246" name="Google Shape;246;p4"/>
          <p:cNvPicPr preferRelativeResize="0"/>
          <p:nvPr/>
        </p:nvPicPr>
        <p:blipFill rotWithShape="1">
          <a:blip r:embed="rId6">
            <a:alphaModFix/>
          </a:blip>
          <a:srcRect b="0" l="0" r="0" t="0"/>
          <a:stretch/>
        </p:blipFill>
        <p:spPr>
          <a:xfrm>
            <a:off x="0" y="6219825"/>
            <a:ext cx="484188" cy="638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5"/>
          <p:cNvSpPr/>
          <p:nvPr/>
        </p:nvSpPr>
        <p:spPr>
          <a:xfrm>
            <a:off x="0" y="2185988"/>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2" name="Google Shape;252;p5"/>
          <p:cNvSpPr/>
          <p:nvPr/>
        </p:nvSpPr>
        <p:spPr>
          <a:xfrm>
            <a:off x="266700" y="896938"/>
            <a:ext cx="8610600" cy="2786062"/>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To simulate the cytoskeleton-driven extension and retraction of cell membranes (including pseudopods, filopodia and lamellipodia). The GGH algorithm tries randomly to extend and retract cell boundaries one pixel at a time. </a:t>
            </a:r>
            <a:endParaRPr/>
          </a:p>
          <a:p>
            <a:pPr indent="0" lvl="0" marL="0" marR="0" rtl="0" algn="l">
              <a:lnSpc>
                <a:spcPct val="100000"/>
              </a:lnSpc>
              <a:spcBef>
                <a:spcPts val="36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114300" lvl="0" marL="0" marR="0" rtl="0" algn="l">
              <a:lnSpc>
                <a:spcPct val="100000"/>
              </a:lnSpc>
              <a:spcBef>
                <a:spcPts val="36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At each attempt, it calculates the new configuration Effective Energy and accepts the new configuration according to the Metropolis algorithm: probability of configuration change</a:t>
            </a:r>
            <a:endParaRPr/>
          </a:p>
          <a:p>
            <a:pPr indent="0" lvl="0" marL="0" marR="0" rtl="0" algn="l">
              <a:lnSpc>
                <a:spcPct val="100000"/>
              </a:lnSpc>
              <a:spcBef>
                <a:spcPts val="36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360"/>
              </a:spcBef>
              <a:spcAft>
                <a:spcPts val="0"/>
              </a:spcAft>
              <a:buClr>
                <a:srgbClr val="000000"/>
              </a:buClr>
              <a:buSzPts val="1800"/>
              <a:buFont typeface="Arial"/>
              <a:buNone/>
            </a:pPr>
            <a:r>
              <a:t/>
            </a:r>
            <a:endParaRPr b="0" i="0" sz="1800" u="none" cap="none" strike="noStrike">
              <a:solidFill>
                <a:schemeClr val="accent2"/>
              </a:solidFill>
              <a:latin typeface="Arial"/>
              <a:ea typeface="Arial"/>
              <a:cs typeface="Arial"/>
              <a:sym typeface="Arial"/>
            </a:endParaRPr>
          </a:p>
        </p:txBody>
      </p:sp>
      <p:pic>
        <p:nvPicPr>
          <p:cNvPr descr="automata2" id="253" name="Google Shape;253;p5"/>
          <p:cNvPicPr preferRelativeResize="0"/>
          <p:nvPr/>
        </p:nvPicPr>
        <p:blipFill rotWithShape="1">
          <a:blip r:embed="rId3">
            <a:alphaModFix/>
          </a:blip>
          <a:srcRect b="0" l="0" r="0" t="0"/>
          <a:stretch/>
        </p:blipFill>
        <p:spPr>
          <a:xfrm>
            <a:off x="2552700" y="3030538"/>
            <a:ext cx="4038600" cy="962025"/>
          </a:xfrm>
          <a:prstGeom prst="rect">
            <a:avLst/>
          </a:prstGeom>
          <a:noFill/>
          <a:ln>
            <a:noFill/>
          </a:ln>
        </p:spPr>
      </p:pic>
      <p:pic>
        <p:nvPicPr>
          <p:cNvPr descr="Biocomplexity Logo" id="254" name="Google Shape;254;p5"/>
          <p:cNvPicPr preferRelativeResize="0"/>
          <p:nvPr/>
        </p:nvPicPr>
        <p:blipFill rotWithShape="1">
          <a:blip r:embed="rId4">
            <a:alphaModFix/>
          </a:blip>
          <a:srcRect b="0" l="0" r="0" t="0"/>
          <a:stretch/>
        </p:blipFill>
        <p:spPr>
          <a:xfrm>
            <a:off x="8550275" y="6264275"/>
            <a:ext cx="593725" cy="593725"/>
          </a:xfrm>
          <a:prstGeom prst="rect">
            <a:avLst/>
          </a:prstGeom>
          <a:noFill/>
          <a:ln>
            <a:noFill/>
          </a:ln>
        </p:spPr>
      </p:pic>
      <p:pic>
        <p:nvPicPr>
          <p:cNvPr descr="redblackblockiu" id="255" name="Google Shape;255;p5"/>
          <p:cNvPicPr preferRelativeResize="0"/>
          <p:nvPr/>
        </p:nvPicPr>
        <p:blipFill rotWithShape="1">
          <a:blip r:embed="rId5">
            <a:alphaModFix/>
          </a:blip>
          <a:srcRect b="0" l="0" r="0" t="0"/>
          <a:stretch/>
        </p:blipFill>
        <p:spPr>
          <a:xfrm>
            <a:off x="0" y="6219825"/>
            <a:ext cx="484188" cy="638175"/>
          </a:xfrm>
          <a:prstGeom prst="rect">
            <a:avLst/>
          </a:prstGeom>
          <a:noFill/>
          <a:ln>
            <a:noFill/>
          </a:ln>
        </p:spPr>
      </p:pic>
      <p:sp>
        <p:nvSpPr>
          <p:cNvPr id="256" name="Google Shape;256;p5"/>
          <p:cNvSpPr/>
          <p:nvPr/>
        </p:nvSpPr>
        <p:spPr>
          <a:xfrm>
            <a:off x="266700" y="4287838"/>
            <a:ext cx="8610600" cy="1962150"/>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Result is movement with velocity proportional to the gradient of the Energy (or linear in the applied force). </a:t>
            </a:r>
            <a:endParaRPr/>
          </a:p>
          <a:p>
            <a:pPr indent="0" lvl="0" marL="0" marR="0" rtl="0" algn="l">
              <a:lnSpc>
                <a:spcPct val="100000"/>
              </a:lnSpc>
              <a:spcBef>
                <a:spcPts val="36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114300" lvl="0" marL="0" marR="0" rtl="0" algn="l">
              <a:lnSpc>
                <a:spcPct val="100000"/>
              </a:lnSpc>
              <a:spcBef>
                <a:spcPts val="36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Configurations evolve to satisfy the constraints.</a:t>
            </a:r>
            <a:endParaRPr/>
          </a:p>
          <a:p>
            <a:pPr indent="0" lvl="0" marL="0" marR="0" rtl="0" algn="l">
              <a:lnSpc>
                <a:spcPct val="100000"/>
              </a:lnSpc>
              <a:spcBef>
                <a:spcPts val="36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114300" lvl="0" marL="0" marR="0" rtl="0" algn="l">
              <a:lnSpc>
                <a:spcPct val="100000"/>
              </a:lnSpc>
              <a:spcBef>
                <a:spcPts val="36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When constraints conflict, evolve to balance errors.</a:t>
            </a:r>
            <a:endParaRPr/>
          </a:p>
        </p:txBody>
      </p:sp>
      <p:sp>
        <p:nvSpPr>
          <p:cNvPr id="257" name="Google Shape;257;p5"/>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The GGH Model Formalism Overview—Dynamics</a:t>
            </a:r>
            <a:endParaRPr/>
          </a:p>
        </p:txBody>
      </p:sp>
      <p:pic>
        <p:nvPicPr>
          <p:cNvPr id="258" name="Google Shape;258;p5"/>
          <p:cNvPicPr preferRelativeResize="0"/>
          <p:nvPr/>
        </p:nvPicPr>
        <p:blipFill rotWithShape="1">
          <a:blip r:embed="rId6">
            <a:alphaModFix/>
          </a:blip>
          <a:srcRect b="0" l="0" r="0" t="0"/>
          <a:stretch/>
        </p:blipFill>
        <p:spPr>
          <a:xfrm>
            <a:off x="8564450" y="4464"/>
            <a:ext cx="593675" cy="61786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grpSp>
        <p:nvGrpSpPr>
          <p:cNvPr id="263" name="Google Shape;263;p6"/>
          <p:cNvGrpSpPr/>
          <p:nvPr/>
        </p:nvGrpSpPr>
        <p:grpSpPr>
          <a:xfrm>
            <a:off x="984250" y="496888"/>
            <a:ext cx="6532563" cy="6178550"/>
            <a:chOff x="366713" y="88900"/>
            <a:chExt cx="6832601" cy="6462713"/>
          </a:xfrm>
        </p:grpSpPr>
        <p:sp>
          <p:nvSpPr>
            <p:cNvPr id="264" name="Google Shape;264;p6"/>
            <p:cNvSpPr txBox="1"/>
            <p:nvPr/>
          </p:nvSpPr>
          <p:spPr>
            <a:xfrm>
              <a:off x="700456" y="93882"/>
              <a:ext cx="1633847" cy="3520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2"/>
                  </a:solidFill>
                  <a:latin typeface="Arial"/>
                  <a:ea typeface="Arial"/>
                  <a:cs typeface="Arial"/>
                  <a:sym typeface="Arial"/>
                </a:rPr>
                <a:t>invalid </a:t>
              </a:r>
              <a:r>
                <a:rPr b="0" i="0" lang="en-US" sz="1600" u="none" cap="none" strike="noStrike">
                  <a:solidFill>
                    <a:schemeClr val="accent2"/>
                  </a:solidFill>
                  <a:latin typeface="Arial"/>
                  <a:ea typeface="Arial"/>
                  <a:cs typeface="Arial"/>
                  <a:sym typeface="Arial"/>
                </a:rPr>
                <a:t>attempt</a:t>
              </a:r>
              <a:endParaRPr/>
            </a:p>
          </p:txBody>
        </p:sp>
        <p:sp>
          <p:nvSpPr>
            <p:cNvPr id="265" name="Google Shape;265;p6"/>
            <p:cNvSpPr txBox="1"/>
            <p:nvPr/>
          </p:nvSpPr>
          <p:spPr>
            <a:xfrm>
              <a:off x="2981864" y="102184"/>
              <a:ext cx="1635507" cy="3188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2"/>
                  </a:solidFill>
                  <a:latin typeface="Arial"/>
                  <a:ea typeface="Arial"/>
                  <a:cs typeface="Arial"/>
                  <a:sym typeface="Arial"/>
                </a:rPr>
                <a:t>valid attempt</a:t>
              </a:r>
              <a:endParaRPr b="0" i="0" sz="1600" u="none" cap="none" strike="noStrike">
                <a:solidFill>
                  <a:schemeClr val="accent2"/>
                </a:solidFill>
                <a:latin typeface="Arial"/>
                <a:ea typeface="Arial"/>
                <a:cs typeface="Arial"/>
                <a:sym typeface="Arial"/>
              </a:endParaRPr>
            </a:p>
          </p:txBody>
        </p:sp>
        <p:sp>
          <p:nvSpPr>
            <p:cNvPr id="266" name="Google Shape;266;p6"/>
            <p:cNvSpPr txBox="1"/>
            <p:nvPr/>
          </p:nvSpPr>
          <p:spPr>
            <a:xfrm>
              <a:off x="5565467" y="88900"/>
              <a:ext cx="1633847" cy="3188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2"/>
                  </a:solidFill>
                  <a:latin typeface="Arial"/>
                  <a:ea typeface="Arial"/>
                  <a:cs typeface="Arial"/>
                  <a:sym typeface="Arial"/>
                </a:rPr>
                <a:t>accept</a:t>
              </a:r>
              <a:endParaRPr b="0" i="0" sz="1600" u="none" cap="none" strike="noStrike">
                <a:solidFill>
                  <a:schemeClr val="accent2"/>
                </a:solidFill>
                <a:latin typeface="Arial"/>
                <a:ea typeface="Arial"/>
                <a:cs typeface="Arial"/>
                <a:sym typeface="Arial"/>
              </a:endParaRPr>
            </a:p>
          </p:txBody>
        </p:sp>
        <p:grpSp>
          <p:nvGrpSpPr>
            <p:cNvPr id="267" name="Google Shape;267;p6"/>
            <p:cNvGrpSpPr/>
            <p:nvPr/>
          </p:nvGrpSpPr>
          <p:grpSpPr>
            <a:xfrm>
              <a:off x="366713" y="419100"/>
              <a:ext cx="6805612" cy="6132513"/>
              <a:chOff x="366713" y="419100"/>
              <a:chExt cx="6805612" cy="6132513"/>
            </a:xfrm>
          </p:grpSpPr>
          <p:sp>
            <p:nvSpPr>
              <p:cNvPr id="268" name="Google Shape;268;p6"/>
              <p:cNvSpPr/>
              <p:nvPr/>
            </p:nvSpPr>
            <p:spPr>
              <a:xfrm>
                <a:off x="366713" y="4191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9" name="Google Shape;269;p6"/>
              <p:cNvSpPr/>
              <p:nvPr/>
            </p:nvSpPr>
            <p:spPr>
              <a:xfrm>
                <a:off x="595313" y="4191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0" name="Google Shape;270;p6"/>
              <p:cNvSpPr/>
              <p:nvPr/>
            </p:nvSpPr>
            <p:spPr>
              <a:xfrm>
                <a:off x="366713" y="647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1" name="Google Shape;271;p6"/>
              <p:cNvSpPr/>
              <p:nvPr/>
            </p:nvSpPr>
            <p:spPr>
              <a:xfrm>
                <a:off x="823913" y="4191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2" name="Google Shape;272;p6"/>
              <p:cNvSpPr/>
              <p:nvPr/>
            </p:nvSpPr>
            <p:spPr>
              <a:xfrm>
                <a:off x="1052513" y="4191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3" name="Google Shape;273;p6"/>
              <p:cNvSpPr/>
              <p:nvPr/>
            </p:nvSpPr>
            <p:spPr>
              <a:xfrm>
                <a:off x="595313" y="647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4" name="Google Shape;274;p6"/>
              <p:cNvSpPr/>
              <p:nvPr/>
            </p:nvSpPr>
            <p:spPr>
              <a:xfrm>
                <a:off x="823913" y="647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5" name="Google Shape;275;p6"/>
              <p:cNvSpPr/>
              <p:nvPr/>
            </p:nvSpPr>
            <p:spPr>
              <a:xfrm>
                <a:off x="1052513" y="647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6" name="Google Shape;276;p6"/>
              <p:cNvSpPr/>
              <p:nvPr/>
            </p:nvSpPr>
            <p:spPr>
              <a:xfrm>
                <a:off x="366713" y="8763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7" name="Google Shape;277;p6"/>
              <p:cNvSpPr/>
              <p:nvPr/>
            </p:nvSpPr>
            <p:spPr>
              <a:xfrm>
                <a:off x="595313" y="8763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8" name="Google Shape;278;p6"/>
              <p:cNvSpPr/>
              <p:nvPr/>
            </p:nvSpPr>
            <p:spPr>
              <a:xfrm>
                <a:off x="823913" y="8763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9" name="Google Shape;279;p6"/>
              <p:cNvSpPr/>
              <p:nvPr/>
            </p:nvSpPr>
            <p:spPr>
              <a:xfrm>
                <a:off x="1052513" y="8763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0" name="Google Shape;280;p6"/>
              <p:cNvSpPr/>
              <p:nvPr/>
            </p:nvSpPr>
            <p:spPr>
              <a:xfrm>
                <a:off x="1281113" y="4191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1" name="Google Shape;281;p6"/>
              <p:cNvSpPr/>
              <p:nvPr/>
            </p:nvSpPr>
            <p:spPr>
              <a:xfrm>
                <a:off x="1281113" y="647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2" name="Google Shape;282;p6"/>
              <p:cNvSpPr/>
              <p:nvPr/>
            </p:nvSpPr>
            <p:spPr>
              <a:xfrm>
                <a:off x="1281113" y="8763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3" name="Google Shape;283;p6"/>
              <p:cNvSpPr/>
              <p:nvPr/>
            </p:nvSpPr>
            <p:spPr>
              <a:xfrm>
                <a:off x="366713" y="11049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4" name="Google Shape;284;p6"/>
              <p:cNvSpPr/>
              <p:nvPr/>
            </p:nvSpPr>
            <p:spPr>
              <a:xfrm>
                <a:off x="595313" y="11049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5" name="Google Shape;285;p6"/>
              <p:cNvSpPr/>
              <p:nvPr/>
            </p:nvSpPr>
            <p:spPr>
              <a:xfrm>
                <a:off x="823913" y="11049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6" name="Google Shape;286;p6"/>
              <p:cNvSpPr/>
              <p:nvPr/>
            </p:nvSpPr>
            <p:spPr>
              <a:xfrm>
                <a:off x="1052513" y="11049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7" name="Google Shape;287;p6"/>
              <p:cNvSpPr/>
              <p:nvPr/>
            </p:nvSpPr>
            <p:spPr>
              <a:xfrm>
                <a:off x="1281113" y="11049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8" name="Google Shape;288;p6"/>
              <p:cNvSpPr/>
              <p:nvPr/>
            </p:nvSpPr>
            <p:spPr>
              <a:xfrm>
                <a:off x="595313" y="13335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9" name="Google Shape;289;p6"/>
              <p:cNvSpPr/>
              <p:nvPr/>
            </p:nvSpPr>
            <p:spPr>
              <a:xfrm>
                <a:off x="366713" y="13335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0" name="Google Shape;290;p6"/>
              <p:cNvSpPr/>
              <p:nvPr/>
            </p:nvSpPr>
            <p:spPr>
              <a:xfrm>
                <a:off x="823913" y="13335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1" name="Google Shape;291;p6"/>
              <p:cNvSpPr/>
              <p:nvPr/>
            </p:nvSpPr>
            <p:spPr>
              <a:xfrm>
                <a:off x="1052513" y="13335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2" name="Google Shape;292;p6"/>
              <p:cNvSpPr/>
              <p:nvPr/>
            </p:nvSpPr>
            <p:spPr>
              <a:xfrm>
                <a:off x="1281113" y="13335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3" name="Google Shape;293;p6"/>
              <p:cNvSpPr/>
              <p:nvPr/>
            </p:nvSpPr>
            <p:spPr>
              <a:xfrm>
                <a:off x="366713" y="15621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4" name="Google Shape;294;p6"/>
              <p:cNvSpPr/>
              <p:nvPr/>
            </p:nvSpPr>
            <p:spPr>
              <a:xfrm>
                <a:off x="823913" y="15621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5" name="Google Shape;295;p6"/>
              <p:cNvSpPr/>
              <p:nvPr/>
            </p:nvSpPr>
            <p:spPr>
              <a:xfrm>
                <a:off x="595313" y="15621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6" name="Google Shape;296;p6"/>
              <p:cNvSpPr/>
              <p:nvPr/>
            </p:nvSpPr>
            <p:spPr>
              <a:xfrm>
                <a:off x="1052513" y="15621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7" name="Google Shape;297;p6"/>
              <p:cNvSpPr/>
              <p:nvPr/>
            </p:nvSpPr>
            <p:spPr>
              <a:xfrm>
                <a:off x="366713" y="1790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8" name="Google Shape;298;p6"/>
              <p:cNvSpPr/>
              <p:nvPr/>
            </p:nvSpPr>
            <p:spPr>
              <a:xfrm>
                <a:off x="1281113" y="15621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9" name="Google Shape;299;p6"/>
              <p:cNvSpPr/>
              <p:nvPr/>
            </p:nvSpPr>
            <p:spPr>
              <a:xfrm>
                <a:off x="595313" y="1790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0" name="Google Shape;300;p6"/>
              <p:cNvSpPr/>
              <p:nvPr/>
            </p:nvSpPr>
            <p:spPr>
              <a:xfrm>
                <a:off x="823913" y="1790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1" name="Google Shape;301;p6"/>
              <p:cNvSpPr/>
              <p:nvPr/>
            </p:nvSpPr>
            <p:spPr>
              <a:xfrm>
                <a:off x="1052513" y="1790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2" name="Google Shape;302;p6"/>
              <p:cNvSpPr/>
              <p:nvPr/>
            </p:nvSpPr>
            <p:spPr>
              <a:xfrm>
                <a:off x="1281113" y="1790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3" name="Google Shape;303;p6"/>
              <p:cNvSpPr/>
              <p:nvPr/>
            </p:nvSpPr>
            <p:spPr>
              <a:xfrm>
                <a:off x="366713" y="2019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4" name="Google Shape;304;p6"/>
              <p:cNvSpPr/>
              <p:nvPr/>
            </p:nvSpPr>
            <p:spPr>
              <a:xfrm>
                <a:off x="595313" y="2019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5" name="Google Shape;305;p6"/>
              <p:cNvSpPr/>
              <p:nvPr/>
            </p:nvSpPr>
            <p:spPr>
              <a:xfrm>
                <a:off x="823913" y="2019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6" name="Google Shape;306;p6"/>
              <p:cNvSpPr/>
              <p:nvPr/>
            </p:nvSpPr>
            <p:spPr>
              <a:xfrm>
                <a:off x="1052513" y="2019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7" name="Google Shape;307;p6"/>
              <p:cNvSpPr/>
              <p:nvPr/>
            </p:nvSpPr>
            <p:spPr>
              <a:xfrm>
                <a:off x="1281113" y="2019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8" name="Google Shape;308;p6"/>
              <p:cNvSpPr/>
              <p:nvPr/>
            </p:nvSpPr>
            <p:spPr>
              <a:xfrm>
                <a:off x="1509713" y="6477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9" name="Google Shape;309;p6"/>
              <p:cNvSpPr/>
              <p:nvPr/>
            </p:nvSpPr>
            <p:spPr>
              <a:xfrm>
                <a:off x="1509713" y="4191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0" name="Google Shape;310;p6"/>
              <p:cNvSpPr/>
              <p:nvPr/>
            </p:nvSpPr>
            <p:spPr>
              <a:xfrm>
                <a:off x="1509713" y="8763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1" name="Google Shape;311;p6"/>
              <p:cNvSpPr/>
              <p:nvPr/>
            </p:nvSpPr>
            <p:spPr>
              <a:xfrm>
                <a:off x="1509713" y="11049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2" name="Google Shape;312;p6"/>
              <p:cNvSpPr/>
              <p:nvPr/>
            </p:nvSpPr>
            <p:spPr>
              <a:xfrm>
                <a:off x="1509713" y="13335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3" name="Google Shape;313;p6"/>
              <p:cNvSpPr/>
              <p:nvPr/>
            </p:nvSpPr>
            <p:spPr>
              <a:xfrm>
                <a:off x="1509713" y="15621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4" name="Google Shape;314;p6"/>
              <p:cNvSpPr/>
              <p:nvPr/>
            </p:nvSpPr>
            <p:spPr>
              <a:xfrm>
                <a:off x="1509713" y="1790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5" name="Google Shape;315;p6"/>
              <p:cNvSpPr/>
              <p:nvPr/>
            </p:nvSpPr>
            <p:spPr>
              <a:xfrm>
                <a:off x="1509713" y="2019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6" name="Google Shape;316;p6"/>
              <p:cNvSpPr/>
              <p:nvPr/>
            </p:nvSpPr>
            <p:spPr>
              <a:xfrm>
                <a:off x="1738313" y="4191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7" name="Google Shape;317;p6"/>
              <p:cNvSpPr/>
              <p:nvPr/>
            </p:nvSpPr>
            <p:spPr>
              <a:xfrm>
                <a:off x="1966913" y="4191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8" name="Google Shape;318;p6"/>
              <p:cNvSpPr/>
              <p:nvPr/>
            </p:nvSpPr>
            <p:spPr>
              <a:xfrm>
                <a:off x="1738313" y="6477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9" name="Google Shape;319;p6"/>
              <p:cNvSpPr/>
              <p:nvPr/>
            </p:nvSpPr>
            <p:spPr>
              <a:xfrm>
                <a:off x="2195513" y="4191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0" name="Google Shape;320;p6"/>
              <p:cNvSpPr/>
              <p:nvPr/>
            </p:nvSpPr>
            <p:spPr>
              <a:xfrm>
                <a:off x="1966913" y="6477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1" name="Google Shape;321;p6"/>
              <p:cNvSpPr/>
              <p:nvPr/>
            </p:nvSpPr>
            <p:spPr>
              <a:xfrm>
                <a:off x="2195513" y="6477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2" name="Google Shape;322;p6"/>
              <p:cNvSpPr/>
              <p:nvPr/>
            </p:nvSpPr>
            <p:spPr>
              <a:xfrm>
                <a:off x="1738313" y="8763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3" name="Google Shape;323;p6"/>
              <p:cNvSpPr/>
              <p:nvPr/>
            </p:nvSpPr>
            <p:spPr>
              <a:xfrm>
                <a:off x="1966913" y="8763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4" name="Google Shape;324;p6"/>
              <p:cNvSpPr/>
              <p:nvPr/>
            </p:nvSpPr>
            <p:spPr>
              <a:xfrm>
                <a:off x="2195513" y="8763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5" name="Google Shape;325;p6"/>
              <p:cNvSpPr/>
              <p:nvPr/>
            </p:nvSpPr>
            <p:spPr>
              <a:xfrm>
                <a:off x="1738313" y="11049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6" name="Google Shape;326;p6"/>
              <p:cNvSpPr/>
              <p:nvPr/>
            </p:nvSpPr>
            <p:spPr>
              <a:xfrm>
                <a:off x="1966913" y="11049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7" name="Google Shape;327;p6"/>
              <p:cNvSpPr/>
              <p:nvPr/>
            </p:nvSpPr>
            <p:spPr>
              <a:xfrm>
                <a:off x="2195513" y="11049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8" name="Google Shape;328;p6"/>
              <p:cNvSpPr/>
              <p:nvPr/>
            </p:nvSpPr>
            <p:spPr>
              <a:xfrm>
                <a:off x="1966913" y="13335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9" name="Google Shape;329;p6"/>
              <p:cNvSpPr/>
              <p:nvPr/>
            </p:nvSpPr>
            <p:spPr>
              <a:xfrm>
                <a:off x="1738313" y="13335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0" name="Google Shape;330;p6"/>
              <p:cNvSpPr/>
              <p:nvPr/>
            </p:nvSpPr>
            <p:spPr>
              <a:xfrm>
                <a:off x="2195513" y="13335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1" name="Google Shape;331;p6"/>
              <p:cNvSpPr/>
              <p:nvPr/>
            </p:nvSpPr>
            <p:spPr>
              <a:xfrm>
                <a:off x="1738313" y="15621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2" name="Google Shape;332;p6"/>
              <p:cNvSpPr/>
              <p:nvPr/>
            </p:nvSpPr>
            <p:spPr>
              <a:xfrm>
                <a:off x="2195513" y="15621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3" name="Google Shape;333;p6"/>
              <p:cNvSpPr/>
              <p:nvPr/>
            </p:nvSpPr>
            <p:spPr>
              <a:xfrm>
                <a:off x="1966913" y="15621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4" name="Google Shape;334;p6"/>
              <p:cNvSpPr/>
              <p:nvPr/>
            </p:nvSpPr>
            <p:spPr>
              <a:xfrm>
                <a:off x="1738313" y="17907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5" name="Google Shape;335;p6"/>
              <p:cNvSpPr/>
              <p:nvPr/>
            </p:nvSpPr>
            <p:spPr>
              <a:xfrm>
                <a:off x="1966913" y="17907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6" name="Google Shape;336;p6"/>
              <p:cNvSpPr/>
              <p:nvPr/>
            </p:nvSpPr>
            <p:spPr>
              <a:xfrm>
                <a:off x="2195513" y="17907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7" name="Google Shape;337;p6"/>
              <p:cNvSpPr/>
              <p:nvPr/>
            </p:nvSpPr>
            <p:spPr>
              <a:xfrm>
                <a:off x="1738313" y="20193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8" name="Google Shape;338;p6"/>
              <p:cNvSpPr/>
              <p:nvPr/>
            </p:nvSpPr>
            <p:spPr>
              <a:xfrm>
                <a:off x="1966913" y="20193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9" name="Google Shape;339;p6"/>
              <p:cNvSpPr/>
              <p:nvPr/>
            </p:nvSpPr>
            <p:spPr>
              <a:xfrm>
                <a:off x="2195513" y="20193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0" name="Google Shape;340;p6"/>
              <p:cNvSpPr/>
              <p:nvPr/>
            </p:nvSpPr>
            <p:spPr>
              <a:xfrm>
                <a:off x="1108075" y="909638"/>
                <a:ext cx="300038" cy="422275"/>
              </a:xfrm>
              <a:prstGeom prst="curvedLeftArrow">
                <a:avLst>
                  <a:gd fmla="val 28148" name="adj1"/>
                  <a:gd fmla="val 56296" name="adj2"/>
                  <a:gd fmla="val 33333" name="adj3"/>
                </a:avLst>
              </a:prstGeom>
              <a:solidFill>
                <a:schemeClr val="l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1" name="Google Shape;341;p6"/>
              <p:cNvSpPr/>
              <p:nvPr/>
            </p:nvSpPr>
            <p:spPr>
              <a:xfrm>
                <a:off x="2713038" y="4191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2" name="Google Shape;342;p6"/>
              <p:cNvSpPr/>
              <p:nvPr/>
            </p:nvSpPr>
            <p:spPr>
              <a:xfrm>
                <a:off x="2941638" y="4191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3" name="Google Shape;343;p6"/>
              <p:cNvSpPr/>
              <p:nvPr/>
            </p:nvSpPr>
            <p:spPr>
              <a:xfrm>
                <a:off x="2713038" y="647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4" name="Google Shape;344;p6"/>
              <p:cNvSpPr/>
              <p:nvPr/>
            </p:nvSpPr>
            <p:spPr>
              <a:xfrm>
                <a:off x="3170238" y="4191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5" name="Google Shape;345;p6"/>
              <p:cNvSpPr/>
              <p:nvPr/>
            </p:nvSpPr>
            <p:spPr>
              <a:xfrm>
                <a:off x="3398838" y="4191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6" name="Google Shape;346;p6"/>
              <p:cNvSpPr/>
              <p:nvPr/>
            </p:nvSpPr>
            <p:spPr>
              <a:xfrm>
                <a:off x="2941638" y="647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7" name="Google Shape;347;p6"/>
              <p:cNvSpPr/>
              <p:nvPr/>
            </p:nvSpPr>
            <p:spPr>
              <a:xfrm>
                <a:off x="3170238" y="647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8" name="Google Shape;348;p6"/>
              <p:cNvSpPr/>
              <p:nvPr/>
            </p:nvSpPr>
            <p:spPr>
              <a:xfrm>
                <a:off x="3398838" y="647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9" name="Google Shape;349;p6"/>
              <p:cNvSpPr/>
              <p:nvPr/>
            </p:nvSpPr>
            <p:spPr>
              <a:xfrm>
                <a:off x="2713038" y="8763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0" name="Google Shape;350;p6"/>
              <p:cNvSpPr/>
              <p:nvPr/>
            </p:nvSpPr>
            <p:spPr>
              <a:xfrm>
                <a:off x="2941638" y="8763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1" name="Google Shape;351;p6"/>
              <p:cNvSpPr/>
              <p:nvPr/>
            </p:nvSpPr>
            <p:spPr>
              <a:xfrm>
                <a:off x="3170238" y="8763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2" name="Google Shape;352;p6"/>
              <p:cNvSpPr/>
              <p:nvPr/>
            </p:nvSpPr>
            <p:spPr>
              <a:xfrm>
                <a:off x="3398838" y="8763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3" name="Google Shape;353;p6"/>
              <p:cNvSpPr/>
              <p:nvPr/>
            </p:nvSpPr>
            <p:spPr>
              <a:xfrm>
                <a:off x="3627438" y="4191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4" name="Google Shape;354;p6"/>
              <p:cNvSpPr/>
              <p:nvPr/>
            </p:nvSpPr>
            <p:spPr>
              <a:xfrm>
                <a:off x="3627438" y="647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5" name="Google Shape;355;p6"/>
              <p:cNvSpPr/>
              <p:nvPr/>
            </p:nvSpPr>
            <p:spPr>
              <a:xfrm>
                <a:off x="3627438" y="8763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6" name="Google Shape;356;p6"/>
              <p:cNvSpPr/>
              <p:nvPr/>
            </p:nvSpPr>
            <p:spPr>
              <a:xfrm>
                <a:off x="2713038" y="11049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7" name="Google Shape;357;p6"/>
              <p:cNvSpPr/>
              <p:nvPr/>
            </p:nvSpPr>
            <p:spPr>
              <a:xfrm>
                <a:off x="2941638" y="11049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8" name="Google Shape;358;p6"/>
              <p:cNvSpPr/>
              <p:nvPr/>
            </p:nvSpPr>
            <p:spPr>
              <a:xfrm>
                <a:off x="3170238" y="11049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9" name="Google Shape;359;p6"/>
              <p:cNvSpPr/>
              <p:nvPr/>
            </p:nvSpPr>
            <p:spPr>
              <a:xfrm>
                <a:off x="3398838" y="11049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0" name="Google Shape;360;p6"/>
              <p:cNvSpPr/>
              <p:nvPr/>
            </p:nvSpPr>
            <p:spPr>
              <a:xfrm>
                <a:off x="3627438" y="11049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1" name="Google Shape;361;p6"/>
              <p:cNvSpPr/>
              <p:nvPr/>
            </p:nvSpPr>
            <p:spPr>
              <a:xfrm>
                <a:off x="2941638" y="13335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2" name="Google Shape;362;p6"/>
              <p:cNvSpPr/>
              <p:nvPr/>
            </p:nvSpPr>
            <p:spPr>
              <a:xfrm>
                <a:off x="2713038" y="13335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3" name="Google Shape;363;p6"/>
              <p:cNvSpPr/>
              <p:nvPr/>
            </p:nvSpPr>
            <p:spPr>
              <a:xfrm>
                <a:off x="3170238" y="13335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4" name="Google Shape;364;p6"/>
              <p:cNvSpPr/>
              <p:nvPr/>
            </p:nvSpPr>
            <p:spPr>
              <a:xfrm>
                <a:off x="3398838" y="13335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5" name="Google Shape;365;p6"/>
              <p:cNvSpPr/>
              <p:nvPr/>
            </p:nvSpPr>
            <p:spPr>
              <a:xfrm>
                <a:off x="3627438" y="13335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6" name="Google Shape;366;p6"/>
              <p:cNvSpPr/>
              <p:nvPr/>
            </p:nvSpPr>
            <p:spPr>
              <a:xfrm>
                <a:off x="2713038" y="15621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7" name="Google Shape;367;p6"/>
              <p:cNvSpPr/>
              <p:nvPr/>
            </p:nvSpPr>
            <p:spPr>
              <a:xfrm>
                <a:off x="3170238" y="15621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8" name="Google Shape;368;p6"/>
              <p:cNvSpPr/>
              <p:nvPr/>
            </p:nvSpPr>
            <p:spPr>
              <a:xfrm>
                <a:off x="2941638" y="15621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9" name="Google Shape;369;p6"/>
              <p:cNvSpPr/>
              <p:nvPr/>
            </p:nvSpPr>
            <p:spPr>
              <a:xfrm>
                <a:off x="3398838" y="15621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0" name="Google Shape;370;p6"/>
              <p:cNvSpPr/>
              <p:nvPr/>
            </p:nvSpPr>
            <p:spPr>
              <a:xfrm>
                <a:off x="2713038" y="1790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1" name="Google Shape;371;p6"/>
              <p:cNvSpPr/>
              <p:nvPr/>
            </p:nvSpPr>
            <p:spPr>
              <a:xfrm>
                <a:off x="3627438" y="15621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2" name="Google Shape;372;p6"/>
              <p:cNvSpPr/>
              <p:nvPr/>
            </p:nvSpPr>
            <p:spPr>
              <a:xfrm>
                <a:off x="2941638" y="1790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3" name="Google Shape;373;p6"/>
              <p:cNvSpPr/>
              <p:nvPr/>
            </p:nvSpPr>
            <p:spPr>
              <a:xfrm>
                <a:off x="3170238" y="1790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4" name="Google Shape;374;p6"/>
              <p:cNvSpPr/>
              <p:nvPr/>
            </p:nvSpPr>
            <p:spPr>
              <a:xfrm>
                <a:off x="3398838" y="1790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5" name="Google Shape;375;p6"/>
              <p:cNvSpPr/>
              <p:nvPr/>
            </p:nvSpPr>
            <p:spPr>
              <a:xfrm>
                <a:off x="3627438" y="1790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6" name="Google Shape;376;p6"/>
              <p:cNvSpPr/>
              <p:nvPr/>
            </p:nvSpPr>
            <p:spPr>
              <a:xfrm>
                <a:off x="2713038" y="2019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7" name="Google Shape;377;p6"/>
              <p:cNvSpPr/>
              <p:nvPr/>
            </p:nvSpPr>
            <p:spPr>
              <a:xfrm>
                <a:off x="2941638" y="2019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8" name="Google Shape;378;p6"/>
              <p:cNvSpPr/>
              <p:nvPr/>
            </p:nvSpPr>
            <p:spPr>
              <a:xfrm>
                <a:off x="3170238" y="2019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9" name="Google Shape;379;p6"/>
              <p:cNvSpPr/>
              <p:nvPr/>
            </p:nvSpPr>
            <p:spPr>
              <a:xfrm>
                <a:off x="3398838" y="2019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0" name="Google Shape;380;p6"/>
              <p:cNvSpPr/>
              <p:nvPr/>
            </p:nvSpPr>
            <p:spPr>
              <a:xfrm>
                <a:off x="3627438" y="2019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1" name="Google Shape;381;p6"/>
              <p:cNvSpPr/>
              <p:nvPr/>
            </p:nvSpPr>
            <p:spPr>
              <a:xfrm>
                <a:off x="3856038" y="6477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2" name="Google Shape;382;p6"/>
              <p:cNvSpPr/>
              <p:nvPr/>
            </p:nvSpPr>
            <p:spPr>
              <a:xfrm>
                <a:off x="3856038" y="4191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3" name="Google Shape;383;p6"/>
              <p:cNvSpPr/>
              <p:nvPr/>
            </p:nvSpPr>
            <p:spPr>
              <a:xfrm>
                <a:off x="3856038" y="8763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4" name="Google Shape;384;p6"/>
              <p:cNvSpPr/>
              <p:nvPr/>
            </p:nvSpPr>
            <p:spPr>
              <a:xfrm>
                <a:off x="3856038" y="11049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5" name="Google Shape;385;p6"/>
              <p:cNvSpPr/>
              <p:nvPr/>
            </p:nvSpPr>
            <p:spPr>
              <a:xfrm>
                <a:off x="3856038" y="13335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6" name="Google Shape;386;p6"/>
              <p:cNvSpPr/>
              <p:nvPr/>
            </p:nvSpPr>
            <p:spPr>
              <a:xfrm>
                <a:off x="3856038" y="15621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7" name="Google Shape;387;p6"/>
              <p:cNvSpPr/>
              <p:nvPr/>
            </p:nvSpPr>
            <p:spPr>
              <a:xfrm>
                <a:off x="3856038" y="1790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8" name="Google Shape;388;p6"/>
              <p:cNvSpPr/>
              <p:nvPr/>
            </p:nvSpPr>
            <p:spPr>
              <a:xfrm>
                <a:off x="3856038" y="2019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9" name="Google Shape;389;p6"/>
              <p:cNvSpPr/>
              <p:nvPr/>
            </p:nvSpPr>
            <p:spPr>
              <a:xfrm>
                <a:off x="4084638" y="4191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0" name="Google Shape;390;p6"/>
              <p:cNvSpPr/>
              <p:nvPr/>
            </p:nvSpPr>
            <p:spPr>
              <a:xfrm>
                <a:off x="4313238" y="4191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1" name="Google Shape;391;p6"/>
              <p:cNvSpPr/>
              <p:nvPr/>
            </p:nvSpPr>
            <p:spPr>
              <a:xfrm>
                <a:off x="4084638" y="6477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2" name="Google Shape;392;p6"/>
              <p:cNvSpPr/>
              <p:nvPr/>
            </p:nvSpPr>
            <p:spPr>
              <a:xfrm>
                <a:off x="4541838" y="4191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3" name="Google Shape;393;p6"/>
              <p:cNvSpPr/>
              <p:nvPr/>
            </p:nvSpPr>
            <p:spPr>
              <a:xfrm>
                <a:off x="4313238" y="6477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4" name="Google Shape;394;p6"/>
              <p:cNvSpPr/>
              <p:nvPr/>
            </p:nvSpPr>
            <p:spPr>
              <a:xfrm>
                <a:off x="4541838" y="6477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5" name="Google Shape;395;p6"/>
              <p:cNvSpPr/>
              <p:nvPr/>
            </p:nvSpPr>
            <p:spPr>
              <a:xfrm>
                <a:off x="4084638" y="8763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6" name="Google Shape;396;p6"/>
              <p:cNvSpPr/>
              <p:nvPr/>
            </p:nvSpPr>
            <p:spPr>
              <a:xfrm>
                <a:off x="4313238" y="8763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7" name="Google Shape;397;p6"/>
              <p:cNvSpPr/>
              <p:nvPr/>
            </p:nvSpPr>
            <p:spPr>
              <a:xfrm>
                <a:off x="4541838" y="8763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8" name="Google Shape;398;p6"/>
              <p:cNvSpPr/>
              <p:nvPr/>
            </p:nvSpPr>
            <p:spPr>
              <a:xfrm>
                <a:off x="4084638" y="11049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9" name="Google Shape;399;p6"/>
              <p:cNvSpPr/>
              <p:nvPr/>
            </p:nvSpPr>
            <p:spPr>
              <a:xfrm>
                <a:off x="4313238" y="11049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0" name="Google Shape;400;p6"/>
              <p:cNvSpPr/>
              <p:nvPr/>
            </p:nvSpPr>
            <p:spPr>
              <a:xfrm>
                <a:off x="4541838" y="11049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1" name="Google Shape;401;p6"/>
              <p:cNvSpPr/>
              <p:nvPr/>
            </p:nvSpPr>
            <p:spPr>
              <a:xfrm>
                <a:off x="4313238" y="13335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2" name="Google Shape;402;p6"/>
              <p:cNvSpPr/>
              <p:nvPr/>
            </p:nvSpPr>
            <p:spPr>
              <a:xfrm>
                <a:off x="4084638" y="13335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3" name="Google Shape;403;p6"/>
              <p:cNvSpPr/>
              <p:nvPr/>
            </p:nvSpPr>
            <p:spPr>
              <a:xfrm>
                <a:off x="4541838" y="13335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4" name="Google Shape;404;p6"/>
              <p:cNvSpPr/>
              <p:nvPr/>
            </p:nvSpPr>
            <p:spPr>
              <a:xfrm>
                <a:off x="4084638" y="15621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5" name="Google Shape;405;p6"/>
              <p:cNvSpPr/>
              <p:nvPr/>
            </p:nvSpPr>
            <p:spPr>
              <a:xfrm>
                <a:off x="4541838" y="15621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6" name="Google Shape;406;p6"/>
              <p:cNvSpPr/>
              <p:nvPr/>
            </p:nvSpPr>
            <p:spPr>
              <a:xfrm>
                <a:off x="4313238" y="15621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7" name="Google Shape;407;p6"/>
              <p:cNvSpPr/>
              <p:nvPr/>
            </p:nvSpPr>
            <p:spPr>
              <a:xfrm>
                <a:off x="4084638" y="17907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8" name="Google Shape;408;p6"/>
              <p:cNvSpPr/>
              <p:nvPr/>
            </p:nvSpPr>
            <p:spPr>
              <a:xfrm>
                <a:off x="4313238" y="17907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9" name="Google Shape;409;p6"/>
              <p:cNvSpPr/>
              <p:nvPr/>
            </p:nvSpPr>
            <p:spPr>
              <a:xfrm>
                <a:off x="4541838" y="17907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0" name="Google Shape;410;p6"/>
              <p:cNvSpPr/>
              <p:nvPr/>
            </p:nvSpPr>
            <p:spPr>
              <a:xfrm>
                <a:off x="4084638" y="20193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1" name="Google Shape;411;p6"/>
              <p:cNvSpPr/>
              <p:nvPr/>
            </p:nvSpPr>
            <p:spPr>
              <a:xfrm>
                <a:off x="4313238" y="20193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2" name="Google Shape;412;p6"/>
              <p:cNvSpPr/>
              <p:nvPr/>
            </p:nvSpPr>
            <p:spPr>
              <a:xfrm>
                <a:off x="4541838" y="20193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3" name="Google Shape;413;p6"/>
              <p:cNvSpPr/>
              <p:nvPr/>
            </p:nvSpPr>
            <p:spPr>
              <a:xfrm>
                <a:off x="4162425" y="1139825"/>
                <a:ext cx="300038" cy="422275"/>
              </a:xfrm>
              <a:prstGeom prst="curvedLeftArrow">
                <a:avLst>
                  <a:gd fmla="val 28148" name="adj1"/>
                  <a:gd fmla="val 56296" name="adj2"/>
                  <a:gd fmla="val 33333" name="adj3"/>
                </a:avLst>
              </a:prstGeom>
              <a:solidFill>
                <a:schemeClr val="l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4" name="Google Shape;414;p6"/>
              <p:cNvSpPr/>
              <p:nvPr/>
            </p:nvSpPr>
            <p:spPr>
              <a:xfrm>
                <a:off x="5070475" y="4191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5" name="Google Shape;415;p6"/>
              <p:cNvSpPr/>
              <p:nvPr/>
            </p:nvSpPr>
            <p:spPr>
              <a:xfrm>
                <a:off x="5299075" y="4191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6" name="Google Shape;416;p6"/>
              <p:cNvSpPr/>
              <p:nvPr/>
            </p:nvSpPr>
            <p:spPr>
              <a:xfrm>
                <a:off x="5070475" y="647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7" name="Google Shape;417;p6"/>
              <p:cNvSpPr/>
              <p:nvPr/>
            </p:nvSpPr>
            <p:spPr>
              <a:xfrm>
                <a:off x="5527675" y="4191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8" name="Google Shape;418;p6"/>
              <p:cNvSpPr/>
              <p:nvPr/>
            </p:nvSpPr>
            <p:spPr>
              <a:xfrm>
                <a:off x="5756275" y="4191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9" name="Google Shape;419;p6"/>
              <p:cNvSpPr/>
              <p:nvPr/>
            </p:nvSpPr>
            <p:spPr>
              <a:xfrm>
                <a:off x="5299075" y="647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0" name="Google Shape;420;p6"/>
              <p:cNvSpPr/>
              <p:nvPr/>
            </p:nvSpPr>
            <p:spPr>
              <a:xfrm>
                <a:off x="5527675" y="647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1" name="Google Shape;421;p6"/>
              <p:cNvSpPr/>
              <p:nvPr/>
            </p:nvSpPr>
            <p:spPr>
              <a:xfrm>
                <a:off x="5756275" y="647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2" name="Google Shape;422;p6"/>
              <p:cNvSpPr/>
              <p:nvPr/>
            </p:nvSpPr>
            <p:spPr>
              <a:xfrm>
                <a:off x="5070475" y="8763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3" name="Google Shape;423;p6"/>
              <p:cNvSpPr/>
              <p:nvPr/>
            </p:nvSpPr>
            <p:spPr>
              <a:xfrm>
                <a:off x="5299075" y="8763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4" name="Google Shape;424;p6"/>
              <p:cNvSpPr/>
              <p:nvPr/>
            </p:nvSpPr>
            <p:spPr>
              <a:xfrm>
                <a:off x="5527675" y="8763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5" name="Google Shape;425;p6"/>
              <p:cNvSpPr/>
              <p:nvPr/>
            </p:nvSpPr>
            <p:spPr>
              <a:xfrm>
                <a:off x="5756275" y="8763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6" name="Google Shape;426;p6"/>
              <p:cNvSpPr/>
              <p:nvPr/>
            </p:nvSpPr>
            <p:spPr>
              <a:xfrm>
                <a:off x="5984875" y="4191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7" name="Google Shape;427;p6"/>
              <p:cNvSpPr/>
              <p:nvPr/>
            </p:nvSpPr>
            <p:spPr>
              <a:xfrm>
                <a:off x="5984875" y="647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8" name="Google Shape;428;p6"/>
              <p:cNvSpPr/>
              <p:nvPr/>
            </p:nvSpPr>
            <p:spPr>
              <a:xfrm>
                <a:off x="5984875" y="8763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9" name="Google Shape;429;p6"/>
              <p:cNvSpPr/>
              <p:nvPr/>
            </p:nvSpPr>
            <p:spPr>
              <a:xfrm>
                <a:off x="5070475" y="11049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0" name="Google Shape;430;p6"/>
              <p:cNvSpPr/>
              <p:nvPr/>
            </p:nvSpPr>
            <p:spPr>
              <a:xfrm>
                <a:off x="5299075" y="11049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1" name="Google Shape;431;p6"/>
              <p:cNvSpPr/>
              <p:nvPr/>
            </p:nvSpPr>
            <p:spPr>
              <a:xfrm>
                <a:off x="5527675" y="11049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2" name="Google Shape;432;p6"/>
              <p:cNvSpPr/>
              <p:nvPr/>
            </p:nvSpPr>
            <p:spPr>
              <a:xfrm>
                <a:off x="5756275" y="11049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3" name="Google Shape;433;p6"/>
              <p:cNvSpPr/>
              <p:nvPr/>
            </p:nvSpPr>
            <p:spPr>
              <a:xfrm>
                <a:off x="5984875" y="11049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4" name="Google Shape;434;p6"/>
              <p:cNvSpPr/>
              <p:nvPr/>
            </p:nvSpPr>
            <p:spPr>
              <a:xfrm>
                <a:off x="5299075" y="13335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5" name="Google Shape;435;p6"/>
              <p:cNvSpPr/>
              <p:nvPr/>
            </p:nvSpPr>
            <p:spPr>
              <a:xfrm>
                <a:off x="5070475" y="13335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6" name="Google Shape;436;p6"/>
              <p:cNvSpPr/>
              <p:nvPr/>
            </p:nvSpPr>
            <p:spPr>
              <a:xfrm>
                <a:off x="5527675" y="13335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7" name="Google Shape;437;p6"/>
              <p:cNvSpPr/>
              <p:nvPr/>
            </p:nvSpPr>
            <p:spPr>
              <a:xfrm>
                <a:off x="5756275" y="13335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8" name="Google Shape;438;p6"/>
              <p:cNvSpPr/>
              <p:nvPr/>
            </p:nvSpPr>
            <p:spPr>
              <a:xfrm>
                <a:off x="5984875" y="13335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9" name="Google Shape;439;p6"/>
              <p:cNvSpPr/>
              <p:nvPr/>
            </p:nvSpPr>
            <p:spPr>
              <a:xfrm>
                <a:off x="5070475" y="15621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0" name="Google Shape;440;p6"/>
              <p:cNvSpPr/>
              <p:nvPr/>
            </p:nvSpPr>
            <p:spPr>
              <a:xfrm>
                <a:off x="5527675" y="15621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1" name="Google Shape;441;p6"/>
              <p:cNvSpPr/>
              <p:nvPr/>
            </p:nvSpPr>
            <p:spPr>
              <a:xfrm>
                <a:off x="5299075" y="15621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2" name="Google Shape;442;p6"/>
              <p:cNvSpPr/>
              <p:nvPr/>
            </p:nvSpPr>
            <p:spPr>
              <a:xfrm>
                <a:off x="5756275" y="15621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3" name="Google Shape;443;p6"/>
              <p:cNvSpPr/>
              <p:nvPr/>
            </p:nvSpPr>
            <p:spPr>
              <a:xfrm>
                <a:off x="5070475" y="1790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4" name="Google Shape;444;p6"/>
              <p:cNvSpPr/>
              <p:nvPr/>
            </p:nvSpPr>
            <p:spPr>
              <a:xfrm>
                <a:off x="5984875" y="15621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5" name="Google Shape;445;p6"/>
              <p:cNvSpPr/>
              <p:nvPr/>
            </p:nvSpPr>
            <p:spPr>
              <a:xfrm>
                <a:off x="5299075" y="1790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6" name="Google Shape;446;p6"/>
              <p:cNvSpPr/>
              <p:nvPr/>
            </p:nvSpPr>
            <p:spPr>
              <a:xfrm>
                <a:off x="5527675" y="1790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7" name="Google Shape;447;p6"/>
              <p:cNvSpPr/>
              <p:nvPr/>
            </p:nvSpPr>
            <p:spPr>
              <a:xfrm>
                <a:off x="5756275" y="1790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8" name="Google Shape;448;p6"/>
              <p:cNvSpPr/>
              <p:nvPr/>
            </p:nvSpPr>
            <p:spPr>
              <a:xfrm>
                <a:off x="5984875" y="1790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9" name="Google Shape;449;p6"/>
              <p:cNvSpPr/>
              <p:nvPr/>
            </p:nvSpPr>
            <p:spPr>
              <a:xfrm>
                <a:off x="5070475" y="2019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0" name="Google Shape;450;p6"/>
              <p:cNvSpPr/>
              <p:nvPr/>
            </p:nvSpPr>
            <p:spPr>
              <a:xfrm>
                <a:off x="5299075" y="2019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1" name="Google Shape;451;p6"/>
              <p:cNvSpPr/>
              <p:nvPr/>
            </p:nvSpPr>
            <p:spPr>
              <a:xfrm>
                <a:off x="5527675" y="2019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2" name="Google Shape;452;p6"/>
              <p:cNvSpPr/>
              <p:nvPr/>
            </p:nvSpPr>
            <p:spPr>
              <a:xfrm>
                <a:off x="5756275" y="2019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3" name="Google Shape;453;p6"/>
              <p:cNvSpPr/>
              <p:nvPr/>
            </p:nvSpPr>
            <p:spPr>
              <a:xfrm>
                <a:off x="5984875" y="2019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4" name="Google Shape;454;p6"/>
              <p:cNvSpPr/>
              <p:nvPr/>
            </p:nvSpPr>
            <p:spPr>
              <a:xfrm>
                <a:off x="6213475" y="6477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5" name="Google Shape;455;p6"/>
              <p:cNvSpPr/>
              <p:nvPr/>
            </p:nvSpPr>
            <p:spPr>
              <a:xfrm>
                <a:off x="6213475" y="4191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6" name="Google Shape;456;p6"/>
              <p:cNvSpPr/>
              <p:nvPr/>
            </p:nvSpPr>
            <p:spPr>
              <a:xfrm>
                <a:off x="6213475" y="8763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7" name="Google Shape;457;p6"/>
              <p:cNvSpPr/>
              <p:nvPr/>
            </p:nvSpPr>
            <p:spPr>
              <a:xfrm>
                <a:off x="6213475" y="11049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8" name="Google Shape;458;p6"/>
              <p:cNvSpPr/>
              <p:nvPr/>
            </p:nvSpPr>
            <p:spPr>
              <a:xfrm>
                <a:off x="6213475" y="13335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9" name="Google Shape;459;p6"/>
              <p:cNvSpPr/>
              <p:nvPr/>
            </p:nvSpPr>
            <p:spPr>
              <a:xfrm>
                <a:off x="6213475" y="15621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0" name="Google Shape;460;p6"/>
              <p:cNvSpPr/>
              <p:nvPr/>
            </p:nvSpPr>
            <p:spPr>
              <a:xfrm>
                <a:off x="6213475" y="1790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1" name="Google Shape;461;p6"/>
              <p:cNvSpPr/>
              <p:nvPr/>
            </p:nvSpPr>
            <p:spPr>
              <a:xfrm>
                <a:off x="6213475" y="2019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2" name="Google Shape;462;p6"/>
              <p:cNvSpPr/>
              <p:nvPr/>
            </p:nvSpPr>
            <p:spPr>
              <a:xfrm>
                <a:off x="6442075" y="4191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3" name="Google Shape;463;p6"/>
              <p:cNvSpPr/>
              <p:nvPr/>
            </p:nvSpPr>
            <p:spPr>
              <a:xfrm>
                <a:off x="6670675" y="4191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4" name="Google Shape;464;p6"/>
              <p:cNvSpPr/>
              <p:nvPr/>
            </p:nvSpPr>
            <p:spPr>
              <a:xfrm>
                <a:off x="6442075" y="6477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5" name="Google Shape;465;p6"/>
              <p:cNvSpPr/>
              <p:nvPr/>
            </p:nvSpPr>
            <p:spPr>
              <a:xfrm>
                <a:off x="6899275" y="4191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6" name="Google Shape;466;p6"/>
              <p:cNvSpPr/>
              <p:nvPr/>
            </p:nvSpPr>
            <p:spPr>
              <a:xfrm>
                <a:off x="6670675" y="6477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7" name="Google Shape;467;p6"/>
              <p:cNvSpPr/>
              <p:nvPr/>
            </p:nvSpPr>
            <p:spPr>
              <a:xfrm>
                <a:off x="6899275" y="6477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8" name="Google Shape;468;p6"/>
              <p:cNvSpPr/>
              <p:nvPr/>
            </p:nvSpPr>
            <p:spPr>
              <a:xfrm>
                <a:off x="6442075" y="8763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9" name="Google Shape;469;p6"/>
              <p:cNvSpPr/>
              <p:nvPr/>
            </p:nvSpPr>
            <p:spPr>
              <a:xfrm>
                <a:off x="6670675" y="8763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0" name="Google Shape;470;p6"/>
              <p:cNvSpPr/>
              <p:nvPr/>
            </p:nvSpPr>
            <p:spPr>
              <a:xfrm>
                <a:off x="6899275" y="8763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1" name="Google Shape;471;p6"/>
              <p:cNvSpPr/>
              <p:nvPr/>
            </p:nvSpPr>
            <p:spPr>
              <a:xfrm>
                <a:off x="6442075" y="11049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2" name="Google Shape;472;p6"/>
              <p:cNvSpPr/>
              <p:nvPr/>
            </p:nvSpPr>
            <p:spPr>
              <a:xfrm>
                <a:off x="6670675" y="11049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3" name="Google Shape;473;p6"/>
              <p:cNvSpPr/>
              <p:nvPr/>
            </p:nvSpPr>
            <p:spPr>
              <a:xfrm>
                <a:off x="6899275" y="11049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4" name="Google Shape;474;p6"/>
              <p:cNvSpPr/>
              <p:nvPr/>
            </p:nvSpPr>
            <p:spPr>
              <a:xfrm>
                <a:off x="6670675" y="13335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5" name="Google Shape;475;p6"/>
              <p:cNvSpPr/>
              <p:nvPr/>
            </p:nvSpPr>
            <p:spPr>
              <a:xfrm>
                <a:off x="6442075" y="13335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6" name="Google Shape;476;p6"/>
              <p:cNvSpPr/>
              <p:nvPr/>
            </p:nvSpPr>
            <p:spPr>
              <a:xfrm>
                <a:off x="6899275" y="13335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7" name="Google Shape;477;p6"/>
              <p:cNvSpPr/>
              <p:nvPr/>
            </p:nvSpPr>
            <p:spPr>
              <a:xfrm>
                <a:off x="6442075" y="15621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8" name="Google Shape;478;p6"/>
              <p:cNvSpPr/>
              <p:nvPr/>
            </p:nvSpPr>
            <p:spPr>
              <a:xfrm>
                <a:off x="6899275" y="15621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9" name="Google Shape;479;p6"/>
              <p:cNvSpPr/>
              <p:nvPr/>
            </p:nvSpPr>
            <p:spPr>
              <a:xfrm>
                <a:off x="6670675" y="15621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0" name="Google Shape;480;p6"/>
              <p:cNvSpPr/>
              <p:nvPr/>
            </p:nvSpPr>
            <p:spPr>
              <a:xfrm>
                <a:off x="6442075" y="17907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1" name="Google Shape;481;p6"/>
              <p:cNvSpPr/>
              <p:nvPr/>
            </p:nvSpPr>
            <p:spPr>
              <a:xfrm>
                <a:off x="6670675" y="17907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2" name="Google Shape;482;p6"/>
              <p:cNvSpPr/>
              <p:nvPr/>
            </p:nvSpPr>
            <p:spPr>
              <a:xfrm>
                <a:off x="6899275" y="17907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3" name="Google Shape;483;p6"/>
              <p:cNvSpPr/>
              <p:nvPr/>
            </p:nvSpPr>
            <p:spPr>
              <a:xfrm>
                <a:off x="6442075" y="20193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4" name="Google Shape;484;p6"/>
              <p:cNvSpPr/>
              <p:nvPr/>
            </p:nvSpPr>
            <p:spPr>
              <a:xfrm>
                <a:off x="6670675" y="20193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5" name="Google Shape;485;p6"/>
              <p:cNvSpPr/>
              <p:nvPr/>
            </p:nvSpPr>
            <p:spPr>
              <a:xfrm>
                <a:off x="6899275" y="20193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6" name="Google Shape;486;p6"/>
              <p:cNvSpPr/>
              <p:nvPr/>
            </p:nvSpPr>
            <p:spPr>
              <a:xfrm>
                <a:off x="366713" y="25622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7" name="Google Shape;487;p6"/>
              <p:cNvSpPr/>
              <p:nvPr/>
            </p:nvSpPr>
            <p:spPr>
              <a:xfrm>
                <a:off x="595313" y="25622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8" name="Google Shape;488;p6"/>
              <p:cNvSpPr/>
              <p:nvPr/>
            </p:nvSpPr>
            <p:spPr>
              <a:xfrm>
                <a:off x="366713" y="27908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9" name="Google Shape;489;p6"/>
              <p:cNvSpPr/>
              <p:nvPr/>
            </p:nvSpPr>
            <p:spPr>
              <a:xfrm>
                <a:off x="823913" y="25622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0" name="Google Shape;490;p6"/>
              <p:cNvSpPr/>
              <p:nvPr/>
            </p:nvSpPr>
            <p:spPr>
              <a:xfrm>
                <a:off x="1052513" y="25622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1" name="Google Shape;491;p6"/>
              <p:cNvSpPr/>
              <p:nvPr/>
            </p:nvSpPr>
            <p:spPr>
              <a:xfrm>
                <a:off x="595313" y="27908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2" name="Google Shape;492;p6"/>
              <p:cNvSpPr/>
              <p:nvPr/>
            </p:nvSpPr>
            <p:spPr>
              <a:xfrm>
                <a:off x="823913" y="27908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3" name="Google Shape;493;p6"/>
              <p:cNvSpPr/>
              <p:nvPr/>
            </p:nvSpPr>
            <p:spPr>
              <a:xfrm>
                <a:off x="1052513" y="27908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4" name="Google Shape;494;p6"/>
              <p:cNvSpPr/>
              <p:nvPr/>
            </p:nvSpPr>
            <p:spPr>
              <a:xfrm>
                <a:off x="366713" y="30194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5" name="Google Shape;495;p6"/>
              <p:cNvSpPr/>
              <p:nvPr/>
            </p:nvSpPr>
            <p:spPr>
              <a:xfrm>
                <a:off x="595313" y="30194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6" name="Google Shape;496;p6"/>
              <p:cNvSpPr/>
              <p:nvPr/>
            </p:nvSpPr>
            <p:spPr>
              <a:xfrm>
                <a:off x="823913" y="30194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7" name="Google Shape;497;p6"/>
              <p:cNvSpPr/>
              <p:nvPr/>
            </p:nvSpPr>
            <p:spPr>
              <a:xfrm>
                <a:off x="1052513" y="30194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8" name="Google Shape;498;p6"/>
              <p:cNvSpPr/>
              <p:nvPr/>
            </p:nvSpPr>
            <p:spPr>
              <a:xfrm>
                <a:off x="1281113" y="25622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9" name="Google Shape;499;p6"/>
              <p:cNvSpPr/>
              <p:nvPr/>
            </p:nvSpPr>
            <p:spPr>
              <a:xfrm>
                <a:off x="1281113" y="27908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0" name="Google Shape;500;p6"/>
              <p:cNvSpPr/>
              <p:nvPr/>
            </p:nvSpPr>
            <p:spPr>
              <a:xfrm>
                <a:off x="1281113" y="30194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1" name="Google Shape;501;p6"/>
              <p:cNvSpPr/>
              <p:nvPr/>
            </p:nvSpPr>
            <p:spPr>
              <a:xfrm>
                <a:off x="366713" y="32480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2" name="Google Shape;502;p6"/>
              <p:cNvSpPr/>
              <p:nvPr/>
            </p:nvSpPr>
            <p:spPr>
              <a:xfrm>
                <a:off x="595313" y="32480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3" name="Google Shape;503;p6"/>
              <p:cNvSpPr/>
              <p:nvPr/>
            </p:nvSpPr>
            <p:spPr>
              <a:xfrm>
                <a:off x="823913" y="32480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4" name="Google Shape;504;p6"/>
              <p:cNvSpPr/>
              <p:nvPr/>
            </p:nvSpPr>
            <p:spPr>
              <a:xfrm>
                <a:off x="1052513" y="32480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5" name="Google Shape;505;p6"/>
              <p:cNvSpPr/>
              <p:nvPr/>
            </p:nvSpPr>
            <p:spPr>
              <a:xfrm>
                <a:off x="1281113" y="32480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6" name="Google Shape;506;p6"/>
              <p:cNvSpPr/>
              <p:nvPr/>
            </p:nvSpPr>
            <p:spPr>
              <a:xfrm>
                <a:off x="595313" y="34766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7" name="Google Shape;507;p6"/>
              <p:cNvSpPr/>
              <p:nvPr/>
            </p:nvSpPr>
            <p:spPr>
              <a:xfrm>
                <a:off x="366713" y="34766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8" name="Google Shape;508;p6"/>
              <p:cNvSpPr/>
              <p:nvPr/>
            </p:nvSpPr>
            <p:spPr>
              <a:xfrm>
                <a:off x="823913" y="34766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9" name="Google Shape;509;p6"/>
              <p:cNvSpPr/>
              <p:nvPr/>
            </p:nvSpPr>
            <p:spPr>
              <a:xfrm>
                <a:off x="1052513" y="34766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0" name="Google Shape;510;p6"/>
              <p:cNvSpPr/>
              <p:nvPr/>
            </p:nvSpPr>
            <p:spPr>
              <a:xfrm>
                <a:off x="1281113" y="34766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1" name="Google Shape;511;p6"/>
              <p:cNvSpPr/>
              <p:nvPr/>
            </p:nvSpPr>
            <p:spPr>
              <a:xfrm>
                <a:off x="366713" y="37052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2" name="Google Shape;512;p6"/>
              <p:cNvSpPr/>
              <p:nvPr/>
            </p:nvSpPr>
            <p:spPr>
              <a:xfrm>
                <a:off x="823913" y="37052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3" name="Google Shape;513;p6"/>
              <p:cNvSpPr/>
              <p:nvPr/>
            </p:nvSpPr>
            <p:spPr>
              <a:xfrm>
                <a:off x="595313" y="37052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4" name="Google Shape;514;p6"/>
              <p:cNvSpPr/>
              <p:nvPr/>
            </p:nvSpPr>
            <p:spPr>
              <a:xfrm>
                <a:off x="1052513" y="37052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5" name="Google Shape;515;p6"/>
              <p:cNvSpPr/>
              <p:nvPr/>
            </p:nvSpPr>
            <p:spPr>
              <a:xfrm>
                <a:off x="366713" y="39338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6" name="Google Shape;516;p6"/>
              <p:cNvSpPr/>
              <p:nvPr/>
            </p:nvSpPr>
            <p:spPr>
              <a:xfrm>
                <a:off x="1281113" y="37052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7" name="Google Shape;517;p6"/>
              <p:cNvSpPr/>
              <p:nvPr/>
            </p:nvSpPr>
            <p:spPr>
              <a:xfrm>
                <a:off x="595313" y="39338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8" name="Google Shape;518;p6"/>
              <p:cNvSpPr/>
              <p:nvPr/>
            </p:nvSpPr>
            <p:spPr>
              <a:xfrm>
                <a:off x="823913" y="39338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9" name="Google Shape;519;p6"/>
              <p:cNvSpPr/>
              <p:nvPr/>
            </p:nvSpPr>
            <p:spPr>
              <a:xfrm>
                <a:off x="1052513" y="39338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0" name="Google Shape;520;p6"/>
              <p:cNvSpPr/>
              <p:nvPr/>
            </p:nvSpPr>
            <p:spPr>
              <a:xfrm>
                <a:off x="1281113" y="39338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1" name="Google Shape;521;p6"/>
              <p:cNvSpPr/>
              <p:nvPr/>
            </p:nvSpPr>
            <p:spPr>
              <a:xfrm>
                <a:off x="366713" y="41624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2" name="Google Shape;522;p6"/>
              <p:cNvSpPr/>
              <p:nvPr/>
            </p:nvSpPr>
            <p:spPr>
              <a:xfrm>
                <a:off x="595313" y="41624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3" name="Google Shape;523;p6"/>
              <p:cNvSpPr/>
              <p:nvPr/>
            </p:nvSpPr>
            <p:spPr>
              <a:xfrm>
                <a:off x="823913" y="41624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4" name="Google Shape;524;p6"/>
              <p:cNvSpPr/>
              <p:nvPr/>
            </p:nvSpPr>
            <p:spPr>
              <a:xfrm>
                <a:off x="1052513" y="41624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5" name="Google Shape;525;p6"/>
              <p:cNvSpPr/>
              <p:nvPr/>
            </p:nvSpPr>
            <p:spPr>
              <a:xfrm>
                <a:off x="1281113" y="41624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6" name="Google Shape;526;p6"/>
              <p:cNvSpPr/>
              <p:nvPr/>
            </p:nvSpPr>
            <p:spPr>
              <a:xfrm>
                <a:off x="1509713" y="27908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7" name="Google Shape;527;p6"/>
              <p:cNvSpPr/>
              <p:nvPr/>
            </p:nvSpPr>
            <p:spPr>
              <a:xfrm>
                <a:off x="1509713" y="25622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8" name="Google Shape;528;p6"/>
              <p:cNvSpPr/>
              <p:nvPr/>
            </p:nvSpPr>
            <p:spPr>
              <a:xfrm>
                <a:off x="1509713" y="30194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9" name="Google Shape;529;p6"/>
              <p:cNvSpPr/>
              <p:nvPr/>
            </p:nvSpPr>
            <p:spPr>
              <a:xfrm>
                <a:off x="1509713" y="32480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0" name="Google Shape;530;p6"/>
              <p:cNvSpPr/>
              <p:nvPr/>
            </p:nvSpPr>
            <p:spPr>
              <a:xfrm>
                <a:off x="1509713" y="34766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1" name="Google Shape;531;p6"/>
              <p:cNvSpPr/>
              <p:nvPr/>
            </p:nvSpPr>
            <p:spPr>
              <a:xfrm>
                <a:off x="1509713" y="37052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2" name="Google Shape;532;p6"/>
              <p:cNvSpPr/>
              <p:nvPr/>
            </p:nvSpPr>
            <p:spPr>
              <a:xfrm>
                <a:off x="1509713" y="39338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3" name="Google Shape;533;p6"/>
              <p:cNvSpPr/>
              <p:nvPr/>
            </p:nvSpPr>
            <p:spPr>
              <a:xfrm>
                <a:off x="1509713" y="41624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4" name="Google Shape;534;p6"/>
              <p:cNvSpPr/>
              <p:nvPr/>
            </p:nvSpPr>
            <p:spPr>
              <a:xfrm>
                <a:off x="1738313" y="25622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5" name="Google Shape;535;p6"/>
              <p:cNvSpPr/>
              <p:nvPr/>
            </p:nvSpPr>
            <p:spPr>
              <a:xfrm>
                <a:off x="1966913" y="25622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6" name="Google Shape;536;p6"/>
              <p:cNvSpPr/>
              <p:nvPr/>
            </p:nvSpPr>
            <p:spPr>
              <a:xfrm>
                <a:off x="1738313" y="27908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7" name="Google Shape;537;p6"/>
              <p:cNvSpPr/>
              <p:nvPr/>
            </p:nvSpPr>
            <p:spPr>
              <a:xfrm>
                <a:off x="2195513" y="25622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8" name="Google Shape;538;p6"/>
              <p:cNvSpPr/>
              <p:nvPr/>
            </p:nvSpPr>
            <p:spPr>
              <a:xfrm>
                <a:off x="1966913" y="27908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9" name="Google Shape;539;p6"/>
              <p:cNvSpPr/>
              <p:nvPr/>
            </p:nvSpPr>
            <p:spPr>
              <a:xfrm>
                <a:off x="2195513" y="27908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0" name="Google Shape;540;p6"/>
              <p:cNvSpPr/>
              <p:nvPr/>
            </p:nvSpPr>
            <p:spPr>
              <a:xfrm>
                <a:off x="1738313" y="30194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1" name="Google Shape;541;p6"/>
              <p:cNvSpPr/>
              <p:nvPr/>
            </p:nvSpPr>
            <p:spPr>
              <a:xfrm>
                <a:off x="1966913" y="30194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2" name="Google Shape;542;p6"/>
              <p:cNvSpPr/>
              <p:nvPr/>
            </p:nvSpPr>
            <p:spPr>
              <a:xfrm>
                <a:off x="2195513" y="30194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3" name="Google Shape;543;p6"/>
              <p:cNvSpPr/>
              <p:nvPr/>
            </p:nvSpPr>
            <p:spPr>
              <a:xfrm>
                <a:off x="1738313" y="32480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4" name="Google Shape;544;p6"/>
              <p:cNvSpPr/>
              <p:nvPr/>
            </p:nvSpPr>
            <p:spPr>
              <a:xfrm>
                <a:off x="1966913" y="32480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5" name="Google Shape;545;p6"/>
              <p:cNvSpPr/>
              <p:nvPr/>
            </p:nvSpPr>
            <p:spPr>
              <a:xfrm>
                <a:off x="2195513" y="32480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6" name="Google Shape;546;p6"/>
              <p:cNvSpPr/>
              <p:nvPr/>
            </p:nvSpPr>
            <p:spPr>
              <a:xfrm>
                <a:off x="1966913" y="34766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7" name="Google Shape;547;p6"/>
              <p:cNvSpPr/>
              <p:nvPr/>
            </p:nvSpPr>
            <p:spPr>
              <a:xfrm>
                <a:off x="1738313" y="34766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8" name="Google Shape;548;p6"/>
              <p:cNvSpPr/>
              <p:nvPr/>
            </p:nvSpPr>
            <p:spPr>
              <a:xfrm>
                <a:off x="2195513" y="34766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9" name="Google Shape;549;p6"/>
              <p:cNvSpPr/>
              <p:nvPr/>
            </p:nvSpPr>
            <p:spPr>
              <a:xfrm>
                <a:off x="1738313" y="37052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0" name="Google Shape;550;p6"/>
              <p:cNvSpPr/>
              <p:nvPr/>
            </p:nvSpPr>
            <p:spPr>
              <a:xfrm>
                <a:off x="2195513" y="37052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1" name="Google Shape;551;p6"/>
              <p:cNvSpPr/>
              <p:nvPr/>
            </p:nvSpPr>
            <p:spPr>
              <a:xfrm>
                <a:off x="1966913" y="37052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2" name="Google Shape;552;p6"/>
              <p:cNvSpPr/>
              <p:nvPr/>
            </p:nvSpPr>
            <p:spPr>
              <a:xfrm>
                <a:off x="1738313" y="39338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3" name="Google Shape;553;p6"/>
              <p:cNvSpPr/>
              <p:nvPr/>
            </p:nvSpPr>
            <p:spPr>
              <a:xfrm>
                <a:off x="1966913" y="39338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4" name="Google Shape;554;p6"/>
              <p:cNvSpPr/>
              <p:nvPr/>
            </p:nvSpPr>
            <p:spPr>
              <a:xfrm>
                <a:off x="2195513" y="39338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5" name="Google Shape;555;p6"/>
              <p:cNvSpPr/>
              <p:nvPr/>
            </p:nvSpPr>
            <p:spPr>
              <a:xfrm>
                <a:off x="1738313" y="41624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6" name="Google Shape;556;p6"/>
              <p:cNvSpPr/>
              <p:nvPr/>
            </p:nvSpPr>
            <p:spPr>
              <a:xfrm>
                <a:off x="1966913" y="41624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7" name="Google Shape;557;p6"/>
              <p:cNvSpPr/>
              <p:nvPr/>
            </p:nvSpPr>
            <p:spPr>
              <a:xfrm>
                <a:off x="2195513" y="41624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8" name="Google Shape;558;p6"/>
              <p:cNvSpPr/>
              <p:nvPr/>
            </p:nvSpPr>
            <p:spPr>
              <a:xfrm rot="-2237652">
                <a:off x="1241425" y="3221038"/>
                <a:ext cx="300038" cy="422275"/>
              </a:xfrm>
              <a:prstGeom prst="curvedLeftArrow">
                <a:avLst>
                  <a:gd fmla="val 28148" name="adj1"/>
                  <a:gd fmla="val 56296" name="adj2"/>
                  <a:gd fmla="val 33333" name="adj3"/>
                </a:avLst>
              </a:prstGeom>
              <a:solidFill>
                <a:schemeClr val="l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9" name="Google Shape;559;p6"/>
              <p:cNvSpPr/>
              <p:nvPr/>
            </p:nvSpPr>
            <p:spPr>
              <a:xfrm>
                <a:off x="2713038" y="25622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0" name="Google Shape;560;p6"/>
              <p:cNvSpPr/>
              <p:nvPr/>
            </p:nvSpPr>
            <p:spPr>
              <a:xfrm>
                <a:off x="2941638" y="25622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1" name="Google Shape;561;p6"/>
              <p:cNvSpPr/>
              <p:nvPr/>
            </p:nvSpPr>
            <p:spPr>
              <a:xfrm>
                <a:off x="2713038" y="27908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2" name="Google Shape;562;p6"/>
              <p:cNvSpPr/>
              <p:nvPr/>
            </p:nvSpPr>
            <p:spPr>
              <a:xfrm>
                <a:off x="3170238" y="25622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3" name="Google Shape;563;p6"/>
              <p:cNvSpPr/>
              <p:nvPr/>
            </p:nvSpPr>
            <p:spPr>
              <a:xfrm>
                <a:off x="3398838" y="25622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4" name="Google Shape;564;p6"/>
              <p:cNvSpPr/>
              <p:nvPr/>
            </p:nvSpPr>
            <p:spPr>
              <a:xfrm>
                <a:off x="2941638" y="27908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5" name="Google Shape;565;p6"/>
              <p:cNvSpPr/>
              <p:nvPr/>
            </p:nvSpPr>
            <p:spPr>
              <a:xfrm>
                <a:off x="3170238" y="27908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6" name="Google Shape;566;p6"/>
              <p:cNvSpPr/>
              <p:nvPr/>
            </p:nvSpPr>
            <p:spPr>
              <a:xfrm>
                <a:off x="3398838" y="27908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7" name="Google Shape;567;p6"/>
              <p:cNvSpPr/>
              <p:nvPr/>
            </p:nvSpPr>
            <p:spPr>
              <a:xfrm>
                <a:off x="2713038" y="30194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8" name="Google Shape;568;p6"/>
              <p:cNvSpPr/>
              <p:nvPr/>
            </p:nvSpPr>
            <p:spPr>
              <a:xfrm>
                <a:off x="2941638" y="30194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9" name="Google Shape;569;p6"/>
              <p:cNvSpPr/>
              <p:nvPr/>
            </p:nvSpPr>
            <p:spPr>
              <a:xfrm>
                <a:off x="3170238" y="30194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0" name="Google Shape;570;p6"/>
              <p:cNvSpPr/>
              <p:nvPr/>
            </p:nvSpPr>
            <p:spPr>
              <a:xfrm>
                <a:off x="3398838" y="30194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1" name="Google Shape;571;p6"/>
              <p:cNvSpPr/>
              <p:nvPr/>
            </p:nvSpPr>
            <p:spPr>
              <a:xfrm>
                <a:off x="3627438" y="25622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2" name="Google Shape;572;p6"/>
              <p:cNvSpPr/>
              <p:nvPr/>
            </p:nvSpPr>
            <p:spPr>
              <a:xfrm>
                <a:off x="3627438" y="27908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3" name="Google Shape;573;p6"/>
              <p:cNvSpPr/>
              <p:nvPr/>
            </p:nvSpPr>
            <p:spPr>
              <a:xfrm>
                <a:off x="3627438" y="30194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4" name="Google Shape;574;p6"/>
              <p:cNvSpPr/>
              <p:nvPr/>
            </p:nvSpPr>
            <p:spPr>
              <a:xfrm>
                <a:off x="2713038" y="32480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5" name="Google Shape;575;p6"/>
              <p:cNvSpPr/>
              <p:nvPr/>
            </p:nvSpPr>
            <p:spPr>
              <a:xfrm>
                <a:off x="2941638" y="32480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6" name="Google Shape;576;p6"/>
              <p:cNvSpPr/>
              <p:nvPr/>
            </p:nvSpPr>
            <p:spPr>
              <a:xfrm>
                <a:off x="3170238" y="32480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7" name="Google Shape;577;p6"/>
              <p:cNvSpPr/>
              <p:nvPr/>
            </p:nvSpPr>
            <p:spPr>
              <a:xfrm>
                <a:off x="3398838" y="32480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8" name="Google Shape;578;p6"/>
              <p:cNvSpPr/>
              <p:nvPr/>
            </p:nvSpPr>
            <p:spPr>
              <a:xfrm>
                <a:off x="3627438" y="32480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9" name="Google Shape;579;p6"/>
              <p:cNvSpPr/>
              <p:nvPr/>
            </p:nvSpPr>
            <p:spPr>
              <a:xfrm>
                <a:off x="2941638" y="34766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0" name="Google Shape;580;p6"/>
              <p:cNvSpPr/>
              <p:nvPr/>
            </p:nvSpPr>
            <p:spPr>
              <a:xfrm>
                <a:off x="2713038" y="34766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1" name="Google Shape;581;p6"/>
              <p:cNvSpPr/>
              <p:nvPr/>
            </p:nvSpPr>
            <p:spPr>
              <a:xfrm>
                <a:off x="3170238" y="34766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2" name="Google Shape;582;p6"/>
              <p:cNvSpPr/>
              <p:nvPr/>
            </p:nvSpPr>
            <p:spPr>
              <a:xfrm>
                <a:off x="3398838" y="34766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3" name="Google Shape;583;p6"/>
              <p:cNvSpPr/>
              <p:nvPr/>
            </p:nvSpPr>
            <p:spPr>
              <a:xfrm>
                <a:off x="3627438" y="3476625"/>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4" name="Google Shape;584;p6"/>
              <p:cNvSpPr/>
              <p:nvPr/>
            </p:nvSpPr>
            <p:spPr>
              <a:xfrm>
                <a:off x="2713038" y="37052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5" name="Google Shape;585;p6"/>
              <p:cNvSpPr/>
              <p:nvPr/>
            </p:nvSpPr>
            <p:spPr>
              <a:xfrm>
                <a:off x="3170238" y="37052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6" name="Google Shape;586;p6"/>
              <p:cNvSpPr/>
              <p:nvPr/>
            </p:nvSpPr>
            <p:spPr>
              <a:xfrm>
                <a:off x="2941638" y="37052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7" name="Google Shape;587;p6"/>
              <p:cNvSpPr/>
              <p:nvPr/>
            </p:nvSpPr>
            <p:spPr>
              <a:xfrm>
                <a:off x="3398838" y="37052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8" name="Google Shape;588;p6"/>
              <p:cNvSpPr/>
              <p:nvPr/>
            </p:nvSpPr>
            <p:spPr>
              <a:xfrm>
                <a:off x="2713038" y="39338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9" name="Google Shape;589;p6"/>
              <p:cNvSpPr/>
              <p:nvPr/>
            </p:nvSpPr>
            <p:spPr>
              <a:xfrm>
                <a:off x="3627438" y="37052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0" name="Google Shape;590;p6"/>
              <p:cNvSpPr/>
              <p:nvPr/>
            </p:nvSpPr>
            <p:spPr>
              <a:xfrm>
                <a:off x="2941638" y="39338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1" name="Google Shape;591;p6"/>
              <p:cNvSpPr/>
              <p:nvPr/>
            </p:nvSpPr>
            <p:spPr>
              <a:xfrm>
                <a:off x="3170238" y="39338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2" name="Google Shape;592;p6"/>
              <p:cNvSpPr/>
              <p:nvPr/>
            </p:nvSpPr>
            <p:spPr>
              <a:xfrm>
                <a:off x="3398838" y="39338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3" name="Google Shape;593;p6"/>
              <p:cNvSpPr/>
              <p:nvPr/>
            </p:nvSpPr>
            <p:spPr>
              <a:xfrm>
                <a:off x="3627438" y="39338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4" name="Google Shape;594;p6"/>
              <p:cNvSpPr/>
              <p:nvPr/>
            </p:nvSpPr>
            <p:spPr>
              <a:xfrm>
                <a:off x="2713038" y="41624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5" name="Google Shape;595;p6"/>
              <p:cNvSpPr/>
              <p:nvPr/>
            </p:nvSpPr>
            <p:spPr>
              <a:xfrm>
                <a:off x="2941638" y="41624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6" name="Google Shape;596;p6"/>
              <p:cNvSpPr/>
              <p:nvPr/>
            </p:nvSpPr>
            <p:spPr>
              <a:xfrm>
                <a:off x="3170238" y="41624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7" name="Google Shape;597;p6"/>
              <p:cNvSpPr/>
              <p:nvPr/>
            </p:nvSpPr>
            <p:spPr>
              <a:xfrm>
                <a:off x="3398838" y="41624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8" name="Google Shape;598;p6"/>
              <p:cNvSpPr/>
              <p:nvPr/>
            </p:nvSpPr>
            <p:spPr>
              <a:xfrm>
                <a:off x="3627438" y="41624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9" name="Google Shape;599;p6"/>
              <p:cNvSpPr/>
              <p:nvPr/>
            </p:nvSpPr>
            <p:spPr>
              <a:xfrm>
                <a:off x="3856038" y="27908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0" name="Google Shape;600;p6"/>
              <p:cNvSpPr/>
              <p:nvPr/>
            </p:nvSpPr>
            <p:spPr>
              <a:xfrm>
                <a:off x="3856038" y="25622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1" name="Google Shape;601;p6"/>
              <p:cNvSpPr/>
              <p:nvPr/>
            </p:nvSpPr>
            <p:spPr>
              <a:xfrm>
                <a:off x="3856038" y="30194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2" name="Google Shape;602;p6"/>
              <p:cNvSpPr/>
              <p:nvPr/>
            </p:nvSpPr>
            <p:spPr>
              <a:xfrm>
                <a:off x="3856038" y="32480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3" name="Google Shape;603;p6"/>
              <p:cNvSpPr/>
              <p:nvPr/>
            </p:nvSpPr>
            <p:spPr>
              <a:xfrm>
                <a:off x="3856038" y="34766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4" name="Google Shape;604;p6"/>
              <p:cNvSpPr/>
              <p:nvPr/>
            </p:nvSpPr>
            <p:spPr>
              <a:xfrm>
                <a:off x="3856038" y="37052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5" name="Google Shape;605;p6"/>
              <p:cNvSpPr/>
              <p:nvPr/>
            </p:nvSpPr>
            <p:spPr>
              <a:xfrm>
                <a:off x="3856038" y="39338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6" name="Google Shape;606;p6"/>
              <p:cNvSpPr/>
              <p:nvPr/>
            </p:nvSpPr>
            <p:spPr>
              <a:xfrm>
                <a:off x="3856038" y="4162425"/>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7" name="Google Shape;607;p6"/>
              <p:cNvSpPr/>
              <p:nvPr/>
            </p:nvSpPr>
            <p:spPr>
              <a:xfrm>
                <a:off x="4084638" y="25622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8" name="Google Shape;608;p6"/>
              <p:cNvSpPr/>
              <p:nvPr/>
            </p:nvSpPr>
            <p:spPr>
              <a:xfrm>
                <a:off x="4313238" y="25622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9" name="Google Shape;609;p6"/>
              <p:cNvSpPr/>
              <p:nvPr/>
            </p:nvSpPr>
            <p:spPr>
              <a:xfrm>
                <a:off x="4084638" y="27908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0" name="Google Shape;610;p6"/>
              <p:cNvSpPr/>
              <p:nvPr/>
            </p:nvSpPr>
            <p:spPr>
              <a:xfrm>
                <a:off x="4541838" y="25622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1" name="Google Shape;611;p6"/>
              <p:cNvSpPr/>
              <p:nvPr/>
            </p:nvSpPr>
            <p:spPr>
              <a:xfrm>
                <a:off x="4313238" y="27908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2" name="Google Shape;612;p6"/>
              <p:cNvSpPr/>
              <p:nvPr/>
            </p:nvSpPr>
            <p:spPr>
              <a:xfrm>
                <a:off x="4541838" y="27908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3" name="Google Shape;613;p6"/>
              <p:cNvSpPr/>
              <p:nvPr/>
            </p:nvSpPr>
            <p:spPr>
              <a:xfrm>
                <a:off x="4084638" y="30194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4" name="Google Shape;614;p6"/>
              <p:cNvSpPr/>
              <p:nvPr/>
            </p:nvSpPr>
            <p:spPr>
              <a:xfrm>
                <a:off x="4313238" y="30194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5" name="Google Shape;615;p6"/>
              <p:cNvSpPr/>
              <p:nvPr/>
            </p:nvSpPr>
            <p:spPr>
              <a:xfrm>
                <a:off x="4541838" y="30194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6" name="Google Shape;616;p6"/>
              <p:cNvSpPr/>
              <p:nvPr/>
            </p:nvSpPr>
            <p:spPr>
              <a:xfrm>
                <a:off x="4084638" y="32480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7" name="Google Shape;617;p6"/>
              <p:cNvSpPr/>
              <p:nvPr/>
            </p:nvSpPr>
            <p:spPr>
              <a:xfrm>
                <a:off x="4313238" y="32480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8" name="Google Shape;618;p6"/>
              <p:cNvSpPr/>
              <p:nvPr/>
            </p:nvSpPr>
            <p:spPr>
              <a:xfrm>
                <a:off x="4541838" y="32480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9" name="Google Shape;619;p6"/>
              <p:cNvSpPr/>
              <p:nvPr/>
            </p:nvSpPr>
            <p:spPr>
              <a:xfrm>
                <a:off x="4313238" y="34766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0" name="Google Shape;620;p6"/>
              <p:cNvSpPr/>
              <p:nvPr/>
            </p:nvSpPr>
            <p:spPr>
              <a:xfrm>
                <a:off x="4084638" y="3476625"/>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1" name="Google Shape;621;p6"/>
              <p:cNvSpPr/>
              <p:nvPr/>
            </p:nvSpPr>
            <p:spPr>
              <a:xfrm>
                <a:off x="4541838" y="34766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2" name="Google Shape;622;p6"/>
              <p:cNvSpPr/>
              <p:nvPr/>
            </p:nvSpPr>
            <p:spPr>
              <a:xfrm>
                <a:off x="4084638" y="37052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3" name="Google Shape;623;p6"/>
              <p:cNvSpPr/>
              <p:nvPr/>
            </p:nvSpPr>
            <p:spPr>
              <a:xfrm>
                <a:off x="4541838" y="37052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4" name="Google Shape;624;p6"/>
              <p:cNvSpPr/>
              <p:nvPr/>
            </p:nvSpPr>
            <p:spPr>
              <a:xfrm>
                <a:off x="4313238" y="37052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5" name="Google Shape;625;p6"/>
              <p:cNvSpPr/>
              <p:nvPr/>
            </p:nvSpPr>
            <p:spPr>
              <a:xfrm>
                <a:off x="4084638" y="39338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6" name="Google Shape;626;p6"/>
              <p:cNvSpPr/>
              <p:nvPr/>
            </p:nvSpPr>
            <p:spPr>
              <a:xfrm>
                <a:off x="4313238" y="39338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7" name="Google Shape;627;p6"/>
              <p:cNvSpPr/>
              <p:nvPr/>
            </p:nvSpPr>
            <p:spPr>
              <a:xfrm>
                <a:off x="4541838" y="39338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8" name="Google Shape;628;p6"/>
              <p:cNvSpPr/>
              <p:nvPr/>
            </p:nvSpPr>
            <p:spPr>
              <a:xfrm>
                <a:off x="4084638" y="41624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9" name="Google Shape;629;p6"/>
              <p:cNvSpPr/>
              <p:nvPr/>
            </p:nvSpPr>
            <p:spPr>
              <a:xfrm>
                <a:off x="4313238" y="41624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0" name="Google Shape;630;p6"/>
              <p:cNvSpPr/>
              <p:nvPr/>
            </p:nvSpPr>
            <p:spPr>
              <a:xfrm>
                <a:off x="4541838" y="4162425"/>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1" name="Google Shape;631;p6"/>
              <p:cNvSpPr/>
              <p:nvPr/>
            </p:nvSpPr>
            <p:spPr>
              <a:xfrm>
                <a:off x="2713038" y="4711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2" name="Google Shape;632;p6"/>
              <p:cNvSpPr/>
              <p:nvPr/>
            </p:nvSpPr>
            <p:spPr>
              <a:xfrm>
                <a:off x="2941638" y="4711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3" name="Google Shape;633;p6"/>
              <p:cNvSpPr/>
              <p:nvPr/>
            </p:nvSpPr>
            <p:spPr>
              <a:xfrm>
                <a:off x="2713038" y="49403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4" name="Google Shape;634;p6"/>
              <p:cNvSpPr/>
              <p:nvPr/>
            </p:nvSpPr>
            <p:spPr>
              <a:xfrm>
                <a:off x="3170238" y="4711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5" name="Google Shape;635;p6"/>
              <p:cNvSpPr/>
              <p:nvPr/>
            </p:nvSpPr>
            <p:spPr>
              <a:xfrm>
                <a:off x="3398838" y="4711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6" name="Google Shape;636;p6"/>
              <p:cNvSpPr/>
              <p:nvPr/>
            </p:nvSpPr>
            <p:spPr>
              <a:xfrm>
                <a:off x="2941638" y="49403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7" name="Google Shape;637;p6"/>
              <p:cNvSpPr/>
              <p:nvPr/>
            </p:nvSpPr>
            <p:spPr>
              <a:xfrm>
                <a:off x="3170238" y="49403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8" name="Google Shape;638;p6"/>
              <p:cNvSpPr/>
              <p:nvPr/>
            </p:nvSpPr>
            <p:spPr>
              <a:xfrm>
                <a:off x="3398838" y="49403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9" name="Google Shape;639;p6"/>
              <p:cNvSpPr/>
              <p:nvPr/>
            </p:nvSpPr>
            <p:spPr>
              <a:xfrm>
                <a:off x="2713038" y="51689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0" name="Google Shape;640;p6"/>
              <p:cNvSpPr/>
              <p:nvPr/>
            </p:nvSpPr>
            <p:spPr>
              <a:xfrm>
                <a:off x="2941638" y="51689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1" name="Google Shape;641;p6"/>
              <p:cNvSpPr/>
              <p:nvPr/>
            </p:nvSpPr>
            <p:spPr>
              <a:xfrm>
                <a:off x="3170238" y="51689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2" name="Google Shape;642;p6"/>
              <p:cNvSpPr/>
              <p:nvPr/>
            </p:nvSpPr>
            <p:spPr>
              <a:xfrm>
                <a:off x="3398838" y="51689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3" name="Google Shape;643;p6"/>
              <p:cNvSpPr/>
              <p:nvPr/>
            </p:nvSpPr>
            <p:spPr>
              <a:xfrm>
                <a:off x="3627438" y="4711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4" name="Google Shape;644;p6"/>
              <p:cNvSpPr/>
              <p:nvPr/>
            </p:nvSpPr>
            <p:spPr>
              <a:xfrm>
                <a:off x="3627438" y="49403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5" name="Google Shape;645;p6"/>
              <p:cNvSpPr/>
              <p:nvPr/>
            </p:nvSpPr>
            <p:spPr>
              <a:xfrm>
                <a:off x="3627438" y="51689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6" name="Google Shape;646;p6"/>
              <p:cNvSpPr/>
              <p:nvPr/>
            </p:nvSpPr>
            <p:spPr>
              <a:xfrm>
                <a:off x="2713038" y="53975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7" name="Google Shape;647;p6"/>
              <p:cNvSpPr/>
              <p:nvPr/>
            </p:nvSpPr>
            <p:spPr>
              <a:xfrm>
                <a:off x="2941638" y="53975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8" name="Google Shape;648;p6"/>
              <p:cNvSpPr/>
              <p:nvPr/>
            </p:nvSpPr>
            <p:spPr>
              <a:xfrm>
                <a:off x="3170238" y="53975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9" name="Google Shape;649;p6"/>
              <p:cNvSpPr/>
              <p:nvPr/>
            </p:nvSpPr>
            <p:spPr>
              <a:xfrm>
                <a:off x="3398838" y="53975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0" name="Google Shape;650;p6"/>
              <p:cNvSpPr/>
              <p:nvPr/>
            </p:nvSpPr>
            <p:spPr>
              <a:xfrm>
                <a:off x="3627438" y="53975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1" name="Google Shape;651;p6"/>
              <p:cNvSpPr/>
              <p:nvPr/>
            </p:nvSpPr>
            <p:spPr>
              <a:xfrm>
                <a:off x="2941638" y="56261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2" name="Google Shape;652;p6"/>
              <p:cNvSpPr/>
              <p:nvPr/>
            </p:nvSpPr>
            <p:spPr>
              <a:xfrm>
                <a:off x="2713038" y="56261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3" name="Google Shape;653;p6"/>
              <p:cNvSpPr/>
              <p:nvPr/>
            </p:nvSpPr>
            <p:spPr>
              <a:xfrm>
                <a:off x="3170238" y="56261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4" name="Google Shape;654;p6"/>
              <p:cNvSpPr/>
              <p:nvPr/>
            </p:nvSpPr>
            <p:spPr>
              <a:xfrm>
                <a:off x="3398838" y="56261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5" name="Google Shape;655;p6"/>
              <p:cNvSpPr/>
              <p:nvPr/>
            </p:nvSpPr>
            <p:spPr>
              <a:xfrm>
                <a:off x="3627438" y="56261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6" name="Google Shape;656;p6"/>
              <p:cNvSpPr/>
              <p:nvPr/>
            </p:nvSpPr>
            <p:spPr>
              <a:xfrm>
                <a:off x="2713038" y="5854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7" name="Google Shape;657;p6"/>
              <p:cNvSpPr/>
              <p:nvPr/>
            </p:nvSpPr>
            <p:spPr>
              <a:xfrm>
                <a:off x="3170238" y="5854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8" name="Google Shape;658;p6"/>
              <p:cNvSpPr/>
              <p:nvPr/>
            </p:nvSpPr>
            <p:spPr>
              <a:xfrm>
                <a:off x="2941638" y="5854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9" name="Google Shape;659;p6"/>
              <p:cNvSpPr/>
              <p:nvPr/>
            </p:nvSpPr>
            <p:spPr>
              <a:xfrm>
                <a:off x="3398838" y="5854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0" name="Google Shape;660;p6"/>
              <p:cNvSpPr/>
              <p:nvPr/>
            </p:nvSpPr>
            <p:spPr>
              <a:xfrm>
                <a:off x="2713038" y="6083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1" name="Google Shape;661;p6"/>
              <p:cNvSpPr/>
              <p:nvPr/>
            </p:nvSpPr>
            <p:spPr>
              <a:xfrm>
                <a:off x="3627438" y="5854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2" name="Google Shape;662;p6"/>
              <p:cNvSpPr/>
              <p:nvPr/>
            </p:nvSpPr>
            <p:spPr>
              <a:xfrm>
                <a:off x="2941638" y="6083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3" name="Google Shape;663;p6"/>
              <p:cNvSpPr/>
              <p:nvPr/>
            </p:nvSpPr>
            <p:spPr>
              <a:xfrm>
                <a:off x="3170238" y="6083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4" name="Google Shape;664;p6"/>
              <p:cNvSpPr/>
              <p:nvPr/>
            </p:nvSpPr>
            <p:spPr>
              <a:xfrm>
                <a:off x="3398838" y="6083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5" name="Google Shape;665;p6"/>
              <p:cNvSpPr/>
              <p:nvPr/>
            </p:nvSpPr>
            <p:spPr>
              <a:xfrm>
                <a:off x="3627438" y="6083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6" name="Google Shape;666;p6"/>
              <p:cNvSpPr/>
              <p:nvPr/>
            </p:nvSpPr>
            <p:spPr>
              <a:xfrm>
                <a:off x="2713038" y="63119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7" name="Google Shape;667;p6"/>
              <p:cNvSpPr/>
              <p:nvPr/>
            </p:nvSpPr>
            <p:spPr>
              <a:xfrm>
                <a:off x="2941638" y="63119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8" name="Google Shape;668;p6"/>
              <p:cNvSpPr/>
              <p:nvPr/>
            </p:nvSpPr>
            <p:spPr>
              <a:xfrm>
                <a:off x="3170238" y="63119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9" name="Google Shape;669;p6"/>
              <p:cNvSpPr/>
              <p:nvPr/>
            </p:nvSpPr>
            <p:spPr>
              <a:xfrm>
                <a:off x="3398838" y="63119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0" name="Google Shape;670;p6"/>
              <p:cNvSpPr/>
              <p:nvPr/>
            </p:nvSpPr>
            <p:spPr>
              <a:xfrm>
                <a:off x="3627438" y="63119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1" name="Google Shape;671;p6"/>
              <p:cNvSpPr/>
              <p:nvPr/>
            </p:nvSpPr>
            <p:spPr>
              <a:xfrm>
                <a:off x="3856038" y="49403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2" name="Google Shape;672;p6"/>
              <p:cNvSpPr/>
              <p:nvPr/>
            </p:nvSpPr>
            <p:spPr>
              <a:xfrm>
                <a:off x="3856038" y="47117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3" name="Google Shape;673;p6"/>
              <p:cNvSpPr/>
              <p:nvPr/>
            </p:nvSpPr>
            <p:spPr>
              <a:xfrm>
                <a:off x="3856038" y="51689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4" name="Google Shape;674;p6"/>
              <p:cNvSpPr/>
              <p:nvPr/>
            </p:nvSpPr>
            <p:spPr>
              <a:xfrm>
                <a:off x="3856038" y="53975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5" name="Google Shape;675;p6"/>
              <p:cNvSpPr/>
              <p:nvPr/>
            </p:nvSpPr>
            <p:spPr>
              <a:xfrm>
                <a:off x="3856038" y="56261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6" name="Google Shape;676;p6"/>
              <p:cNvSpPr/>
              <p:nvPr/>
            </p:nvSpPr>
            <p:spPr>
              <a:xfrm>
                <a:off x="3856038" y="58547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7" name="Google Shape;677;p6"/>
              <p:cNvSpPr/>
              <p:nvPr/>
            </p:nvSpPr>
            <p:spPr>
              <a:xfrm>
                <a:off x="3856038" y="6083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8" name="Google Shape;678;p6"/>
              <p:cNvSpPr/>
              <p:nvPr/>
            </p:nvSpPr>
            <p:spPr>
              <a:xfrm>
                <a:off x="3856038" y="63119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9" name="Google Shape;679;p6"/>
              <p:cNvSpPr/>
              <p:nvPr/>
            </p:nvSpPr>
            <p:spPr>
              <a:xfrm>
                <a:off x="4084638" y="47117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0" name="Google Shape;680;p6"/>
              <p:cNvSpPr/>
              <p:nvPr/>
            </p:nvSpPr>
            <p:spPr>
              <a:xfrm>
                <a:off x="4313238" y="47117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1" name="Google Shape;681;p6"/>
              <p:cNvSpPr/>
              <p:nvPr/>
            </p:nvSpPr>
            <p:spPr>
              <a:xfrm>
                <a:off x="4084638" y="49403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2" name="Google Shape;682;p6"/>
              <p:cNvSpPr/>
              <p:nvPr/>
            </p:nvSpPr>
            <p:spPr>
              <a:xfrm>
                <a:off x="4541838" y="47117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3" name="Google Shape;683;p6"/>
              <p:cNvSpPr/>
              <p:nvPr/>
            </p:nvSpPr>
            <p:spPr>
              <a:xfrm>
                <a:off x="4313238" y="49403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4" name="Google Shape;684;p6"/>
              <p:cNvSpPr/>
              <p:nvPr/>
            </p:nvSpPr>
            <p:spPr>
              <a:xfrm>
                <a:off x="4541838" y="49403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5" name="Google Shape;685;p6"/>
              <p:cNvSpPr/>
              <p:nvPr/>
            </p:nvSpPr>
            <p:spPr>
              <a:xfrm>
                <a:off x="4084638" y="51689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6" name="Google Shape;686;p6"/>
              <p:cNvSpPr/>
              <p:nvPr/>
            </p:nvSpPr>
            <p:spPr>
              <a:xfrm>
                <a:off x="4313238" y="51689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7" name="Google Shape;687;p6"/>
              <p:cNvSpPr/>
              <p:nvPr/>
            </p:nvSpPr>
            <p:spPr>
              <a:xfrm>
                <a:off x="4541838" y="51689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8" name="Google Shape;688;p6"/>
              <p:cNvSpPr/>
              <p:nvPr/>
            </p:nvSpPr>
            <p:spPr>
              <a:xfrm>
                <a:off x="4084638" y="53975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9" name="Google Shape;689;p6"/>
              <p:cNvSpPr/>
              <p:nvPr/>
            </p:nvSpPr>
            <p:spPr>
              <a:xfrm>
                <a:off x="4313238" y="53975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0" name="Google Shape;690;p6"/>
              <p:cNvSpPr/>
              <p:nvPr/>
            </p:nvSpPr>
            <p:spPr>
              <a:xfrm>
                <a:off x="4541838" y="53975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1" name="Google Shape;691;p6"/>
              <p:cNvSpPr/>
              <p:nvPr/>
            </p:nvSpPr>
            <p:spPr>
              <a:xfrm>
                <a:off x="4313238" y="56261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2" name="Google Shape;692;p6"/>
              <p:cNvSpPr/>
              <p:nvPr/>
            </p:nvSpPr>
            <p:spPr>
              <a:xfrm>
                <a:off x="4084638" y="56261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3" name="Google Shape;693;p6"/>
              <p:cNvSpPr/>
              <p:nvPr/>
            </p:nvSpPr>
            <p:spPr>
              <a:xfrm>
                <a:off x="4541838" y="56261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4" name="Google Shape;694;p6"/>
              <p:cNvSpPr/>
              <p:nvPr/>
            </p:nvSpPr>
            <p:spPr>
              <a:xfrm>
                <a:off x="4084638" y="58547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5" name="Google Shape;695;p6"/>
              <p:cNvSpPr/>
              <p:nvPr/>
            </p:nvSpPr>
            <p:spPr>
              <a:xfrm>
                <a:off x="4541838" y="58547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6" name="Google Shape;696;p6"/>
              <p:cNvSpPr/>
              <p:nvPr/>
            </p:nvSpPr>
            <p:spPr>
              <a:xfrm>
                <a:off x="4313238" y="58547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7" name="Google Shape;697;p6"/>
              <p:cNvSpPr/>
              <p:nvPr/>
            </p:nvSpPr>
            <p:spPr>
              <a:xfrm>
                <a:off x="4084638" y="60833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8" name="Google Shape;698;p6"/>
              <p:cNvSpPr/>
              <p:nvPr/>
            </p:nvSpPr>
            <p:spPr>
              <a:xfrm>
                <a:off x="4313238" y="60833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9" name="Google Shape;699;p6"/>
              <p:cNvSpPr/>
              <p:nvPr/>
            </p:nvSpPr>
            <p:spPr>
              <a:xfrm>
                <a:off x="4541838" y="60833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0" name="Google Shape;700;p6"/>
              <p:cNvSpPr/>
              <p:nvPr/>
            </p:nvSpPr>
            <p:spPr>
              <a:xfrm>
                <a:off x="4084638" y="63119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1" name="Google Shape;701;p6"/>
              <p:cNvSpPr/>
              <p:nvPr/>
            </p:nvSpPr>
            <p:spPr>
              <a:xfrm>
                <a:off x="4313238" y="63119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2" name="Google Shape;702;p6"/>
              <p:cNvSpPr/>
              <p:nvPr/>
            </p:nvSpPr>
            <p:spPr>
              <a:xfrm>
                <a:off x="4541838" y="63119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3" name="Google Shape;703;p6"/>
              <p:cNvSpPr/>
              <p:nvPr/>
            </p:nvSpPr>
            <p:spPr>
              <a:xfrm rot="-10488334">
                <a:off x="3494088" y="5627688"/>
                <a:ext cx="300037" cy="422275"/>
              </a:xfrm>
              <a:prstGeom prst="curvedLeftArrow">
                <a:avLst>
                  <a:gd fmla="val 28148" name="adj1"/>
                  <a:gd fmla="val 56296" name="adj2"/>
                  <a:gd fmla="val 33333" name="adj3"/>
                </a:avLst>
              </a:prstGeom>
              <a:solidFill>
                <a:schemeClr val="lt2"/>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6"/>
              <p:cNvSpPr txBox="1"/>
              <p:nvPr/>
            </p:nvSpPr>
            <p:spPr>
              <a:xfrm rot="311666">
                <a:off x="3494075" y="5627675"/>
                <a:ext cx="300037" cy="42227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5" name="Google Shape;705;p6"/>
              <p:cNvSpPr/>
              <p:nvPr/>
            </p:nvSpPr>
            <p:spPr>
              <a:xfrm>
                <a:off x="5068888" y="4711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6" name="Google Shape;706;p6"/>
              <p:cNvSpPr/>
              <p:nvPr/>
            </p:nvSpPr>
            <p:spPr>
              <a:xfrm>
                <a:off x="5297488" y="4711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7" name="Google Shape;707;p6"/>
              <p:cNvSpPr/>
              <p:nvPr/>
            </p:nvSpPr>
            <p:spPr>
              <a:xfrm>
                <a:off x="5068888" y="49403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8" name="Google Shape;708;p6"/>
              <p:cNvSpPr/>
              <p:nvPr/>
            </p:nvSpPr>
            <p:spPr>
              <a:xfrm>
                <a:off x="5526088" y="4711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9" name="Google Shape;709;p6"/>
              <p:cNvSpPr/>
              <p:nvPr/>
            </p:nvSpPr>
            <p:spPr>
              <a:xfrm>
                <a:off x="5754688" y="4711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0" name="Google Shape;710;p6"/>
              <p:cNvSpPr/>
              <p:nvPr/>
            </p:nvSpPr>
            <p:spPr>
              <a:xfrm>
                <a:off x="5297488" y="49403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1" name="Google Shape;711;p6"/>
              <p:cNvSpPr/>
              <p:nvPr/>
            </p:nvSpPr>
            <p:spPr>
              <a:xfrm>
                <a:off x="5526088" y="49403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2" name="Google Shape;712;p6"/>
              <p:cNvSpPr/>
              <p:nvPr/>
            </p:nvSpPr>
            <p:spPr>
              <a:xfrm>
                <a:off x="5754688" y="49403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3" name="Google Shape;713;p6"/>
              <p:cNvSpPr/>
              <p:nvPr/>
            </p:nvSpPr>
            <p:spPr>
              <a:xfrm>
                <a:off x="5068888" y="51689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4" name="Google Shape;714;p6"/>
              <p:cNvSpPr/>
              <p:nvPr/>
            </p:nvSpPr>
            <p:spPr>
              <a:xfrm>
                <a:off x="5297488" y="51689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5" name="Google Shape;715;p6"/>
              <p:cNvSpPr/>
              <p:nvPr/>
            </p:nvSpPr>
            <p:spPr>
              <a:xfrm>
                <a:off x="5526088" y="51689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6" name="Google Shape;716;p6"/>
              <p:cNvSpPr/>
              <p:nvPr/>
            </p:nvSpPr>
            <p:spPr>
              <a:xfrm>
                <a:off x="5754688" y="51689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7" name="Google Shape;717;p6"/>
              <p:cNvSpPr/>
              <p:nvPr/>
            </p:nvSpPr>
            <p:spPr>
              <a:xfrm>
                <a:off x="5983288" y="47117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8" name="Google Shape;718;p6"/>
              <p:cNvSpPr/>
              <p:nvPr/>
            </p:nvSpPr>
            <p:spPr>
              <a:xfrm>
                <a:off x="5983288" y="49403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9" name="Google Shape;719;p6"/>
              <p:cNvSpPr/>
              <p:nvPr/>
            </p:nvSpPr>
            <p:spPr>
              <a:xfrm>
                <a:off x="5983288" y="51689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0" name="Google Shape;720;p6"/>
              <p:cNvSpPr/>
              <p:nvPr/>
            </p:nvSpPr>
            <p:spPr>
              <a:xfrm>
                <a:off x="5068888" y="53975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1" name="Google Shape;721;p6"/>
              <p:cNvSpPr/>
              <p:nvPr/>
            </p:nvSpPr>
            <p:spPr>
              <a:xfrm>
                <a:off x="5297488" y="53975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2" name="Google Shape;722;p6"/>
              <p:cNvSpPr/>
              <p:nvPr/>
            </p:nvSpPr>
            <p:spPr>
              <a:xfrm>
                <a:off x="5526088" y="53975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3" name="Google Shape;723;p6"/>
              <p:cNvSpPr/>
              <p:nvPr/>
            </p:nvSpPr>
            <p:spPr>
              <a:xfrm>
                <a:off x="5754688" y="53975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4" name="Google Shape;724;p6"/>
              <p:cNvSpPr/>
              <p:nvPr/>
            </p:nvSpPr>
            <p:spPr>
              <a:xfrm>
                <a:off x="5983288" y="53975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5" name="Google Shape;725;p6"/>
              <p:cNvSpPr/>
              <p:nvPr/>
            </p:nvSpPr>
            <p:spPr>
              <a:xfrm>
                <a:off x="5297488" y="56261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6" name="Google Shape;726;p6"/>
              <p:cNvSpPr/>
              <p:nvPr/>
            </p:nvSpPr>
            <p:spPr>
              <a:xfrm>
                <a:off x="5068888" y="56261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7" name="Google Shape;727;p6"/>
              <p:cNvSpPr/>
              <p:nvPr/>
            </p:nvSpPr>
            <p:spPr>
              <a:xfrm>
                <a:off x="5526088" y="56261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8" name="Google Shape;728;p6"/>
              <p:cNvSpPr/>
              <p:nvPr/>
            </p:nvSpPr>
            <p:spPr>
              <a:xfrm>
                <a:off x="5754688" y="56261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9" name="Google Shape;729;p6"/>
              <p:cNvSpPr/>
              <p:nvPr/>
            </p:nvSpPr>
            <p:spPr>
              <a:xfrm>
                <a:off x="5983288" y="56261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0" name="Google Shape;730;p6"/>
              <p:cNvSpPr/>
              <p:nvPr/>
            </p:nvSpPr>
            <p:spPr>
              <a:xfrm>
                <a:off x="5068888" y="5854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1" name="Google Shape;731;p6"/>
              <p:cNvSpPr/>
              <p:nvPr/>
            </p:nvSpPr>
            <p:spPr>
              <a:xfrm>
                <a:off x="5526088" y="5854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2" name="Google Shape;732;p6"/>
              <p:cNvSpPr/>
              <p:nvPr/>
            </p:nvSpPr>
            <p:spPr>
              <a:xfrm>
                <a:off x="5297488" y="5854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3" name="Google Shape;733;p6"/>
              <p:cNvSpPr/>
              <p:nvPr/>
            </p:nvSpPr>
            <p:spPr>
              <a:xfrm>
                <a:off x="5754688" y="5854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4" name="Google Shape;734;p6"/>
              <p:cNvSpPr/>
              <p:nvPr/>
            </p:nvSpPr>
            <p:spPr>
              <a:xfrm>
                <a:off x="5068888" y="6083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5" name="Google Shape;735;p6"/>
              <p:cNvSpPr/>
              <p:nvPr/>
            </p:nvSpPr>
            <p:spPr>
              <a:xfrm>
                <a:off x="5983288" y="58547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6" name="Google Shape;736;p6"/>
              <p:cNvSpPr/>
              <p:nvPr/>
            </p:nvSpPr>
            <p:spPr>
              <a:xfrm>
                <a:off x="5297488" y="6083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7" name="Google Shape;737;p6"/>
              <p:cNvSpPr/>
              <p:nvPr/>
            </p:nvSpPr>
            <p:spPr>
              <a:xfrm>
                <a:off x="5526088" y="6083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8" name="Google Shape;738;p6"/>
              <p:cNvSpPr/>
              <p:nvPr/>
            </p:nvSpPr>
            <p:spPr>
              <a:xfrm>
                <a:off x="5754688" y="6083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9" name="Google Shape;739;p6"/>
              <p:cNvSpPr/>
              <p:nvPr/>
            </p:nvSpPr>
            <p:spPr>
              <a:xfrm>
                <a:off x="5983288" y="6083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0" name="Google Shape;740;p6"/>
              <p:cNvSpPr/>
              <p:nvPr/>
            </p:nvSpPr>
            <p:spPr>
              <a:xfrm>
                <a:off x="5068888" y="63119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1" name="Google Shape;741;p6"/>
              <p:cNvSpPr/>
              <p:nvPr/>
            </p:nvSpPr>
            <p:spPr>
              <a:xfrm>
                <a:off x="5297488" y="63119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2" name="Google Shape;742;p6"/>
              <p:cNvSpPr/>
              <p:nvPr/>
            </p:nvSpPr>
            <p:spPr>
              <a:xfrm>
                <a:off x="5526088" y="63119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3" name="Google Shape;743;p6"/>
              <p:cNvSpPr/>
              <p:nvPr/>
            </p:nvSpPr>
            <p:spPr>
              <a:xfrm>
                <a:off x="5754688" y="63119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4" name="Google Shape;744;p6"/>
              <p:cNvSpPr/>
              <p:nvPr/>
            </p:nvSpPr>
            <p:spPr>
              <a:xfrm>
                <a:off x="5983288" y="63119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5" name="Google Shape;745;p6"/>
              <p:cNvSpPr/>
              <p:nvPr/>
            </p:nvSpPr>
            <p:spPr>
              <a:xfrm>
                <a:off x="6211888" y="49403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6" name="Google Shape;746;p6"/>
              <p:cNvSpPr/>
              <p:nvPr/>
            </p:nvSpPr>
            <p:spPr>
              <a:xfrm>
                <a:off x="6211888" y="47117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7" name="Google Shape;747;p6"/>
              <p:cNvSpPr/>
              <p:nvPr/>
            </p:nvSpPr>
            <p:spPr>
              <a:xfrm>
                <a:off x="6211888" y="51689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8" name="Google Shape;748;p6"/>
              <p:cNvSpPr/>
              <p:nvPr/>
            </p:nvSpPr>
            <p:spPr>
              <a:xfrm>
                <a:off x="6211888" y="53975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9" name="Google Shape;749;p6"/>
              <p:cNvSpPr/>
              <p:nvPr/>
            </p:nvSpPr>
            <p:spPr>
              <a:xfrm>
                <a:off x="6211888" y="56261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0" name="Google Shape;750;p6"/>
              <p:cNvSpPr/>
              <p:nvPr/>
            </p:nvSpPr>
            <p:spPr>
              <a:xfrm>
                <a:off x="6211888" y="58547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1" name="Google Shape;751;p6"/>
              <p:cNvSpPr/>
              <p:nvPr/>
            </p:nvSpPr>
            <p:spPr>
              <a:xfrm>
                <a:off x="6211888" y="60833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2" name="Google Shape;752;p6"/>
              <p:cNvSpPr/>
              <p:nvPr/>
            </p:nvSpPr>
            <p:spPr>
              <a:xfrm>
                <a:off x="6211888" y="63119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3" name="Google Shape;753;p6"/>
              <p:cNvSpPr/>
              <p:nvPr/>
            </p:nvSpPr>
            <p:spPr>
              <a:xfrm>
                <a:off x="6440488" y="47117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4" name="Google Shape;754;p6"/>
              <p:cNvSpPr/>
              <p:nvPr/>
            </p:nvSpPr>
            <p:spPr>
              <a:xfrm>
                <a:off x="6669088" y="47117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5" name="Google Shape;755;p6"/>
              <p:cNvSpPr/>
              <p:nvPr/>
            </p:nvSpPr>
            <p:spPr>
              <a:xfrm>
                <a:off x="6440488" y="49403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6" name="Google Shape;756;p6"/>
              <p:cNvSpPr/>
              <p:nvPr/>
            </p:nvSpPr>
            <p:spPr>
              <a:xfrm>
                <a:off x="6897688" y="47117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7" name="Google Shape;757;p6"/>
              <p:cNvSpPr/>
              <p:nvPr/>
            </p:nvSpPr>
            <p:spPr>
              <a:xfrm>
                <a:off x="6669088" y="49403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8" name="Google Shape;758;p6"/>
              <p:cNvSpPr/>
              <p:nvPr/>
            </p:nvSpPr>
            <p:spPr>
              <a:xfrm>
                <a:off x="6897688" y="49403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9" name="Google Shape;759;p6"/>
              <p:cNvSpPr/>
              <p:nvPr/>
            </p:nvSpPr>
            <p:spPr>
              <a:xfrm>
                <a:off x="6440488" y="51689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0" name="Google Shape;760;p6"/>
              <p:cNvSpPr/>
              <p:nvPr/>
            </p:nvSpPr>
            <p:spPr>
              <a:xfrm>
                <a:off x="6669088" y="51689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1" name="Google Shape;761;p6"/>
              <p:cNvSpPr/>
              <p:nvPr/>
            </p:nvSpPr>
            <p:spPr>
              <a:xfrm>
                <a:off x="6897688" y="51689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2" name="Google Shape;762;p6"/>
              <p:cNvSpPr/>
              <p:nvPr/>
            </p:nvSpPr>
            <p:spPr>
              <a:xfrm>
                <a:off x="6440488" y="53975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3" name="Google Shape;763;p6"/>
              <p:cNvSpPr/>
              <p:nvPr/>
            </p:nvSpPr>
            <p:spPr>
              <a:xfrm>
                <a:off x="6669088" y="53975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4" name="Google Shape;764;p6"/>
              <p:cNvSpPr/>
              <p:nvPr/>
            </p:nvSpPr>
            <p:spPr>
              <a:xfrm>
                <a:off x="6897688" y="53975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5" name="Google Shape;765;p6"/>
              <p:cNvSpPr/>
              <p:nvPr/>
            </p:nvSpPr>
            <p:spPr>
              <a:xfrm>
                <a:off x="6669088" y="56261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6" name="Google Shape;766;p6"/>
              <p:cNvSpPr/>
              <p:nvPr/>
            </p:nvSpPr>
            <p:spPr>
              <a:xfrm>
                <a:off x="6440488" y="562610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7" name="Google Shape;767;p6"/>
              <p:cNvSpPr/>
              <p:nvPr/>
            </p:nvSpPr>
            <p:spPr>
              <a:xfrm>
                <a:off x="6897688" y="56261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8" name="Google Shape;768;p6"/>
              <p:cNvSpPr/>
              <p:nvPr/>
            </p:nvSpPr>
            <p:spPr>
              <a:xfrm>
                <a:off x="6440488" y="58547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9" name="Google Shape;769;p6"/>
              <p:cNvSpPr/>
              <p:nvPr/>
            </p:nvSpPr>
            <p:spPr>
              <a:xfrm>
                <a:off x="6897688" y="58547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0" name="Google Shape;770;p6"/>
              <p:cNvSpPr/>
              <p:nvPr/>
            </p:nvSpPr>
            <p:spPr>
              <a:xfrm>
                <a:off x="6669088" y="58547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1" name="Google Shape;771;p6"/>
              <p:cNvSpPr/>
              <p:nvPr/>
            </p:nvSpPr>
            <p:spPr>
              <a:xfrm>
                <a:off x="6440488" y="60833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2" name="Google Shape;772;p6"/>
              <p:cNvSpPr/>
              <p:nvPr/>
            </p:nvSpPr>
            <p:spPr>
              <a:xfrm>
                <a:off x="6669088" y="60833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3" name="Google Shape;773;p6"/>
              <p:cNvSpPr/>
              <p:nvPr/>
            </p:nvSpPr>
            <p:spPr>
              <a:xfrm>
                <a:off x="6897688" y="60833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4" name="Google Shape;774;p6"/>
              <p:cNvSpPr/>
              <p:nvPr/>
            </p:nvSpPr>
            <p:spPr>
              <a:xfrm>
                <a:off x="6440488" y="63119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5" name="Google Shape;775;p6"/>
              <p:cNvSpPr/>
              <p:nvPr/>
            </p:nvSpPr>
            <p:spPr>
              <a:xfrm>
                <a:off x="6669088" y="63119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6" name="Google Shape;776;p6"/>
              <p:cNvSpPr/>
              <p:nvPr/>
            </p:nvSpPr>
            <p:spPr>
              <a:xfrm>
                <a:off x="6897688" y="631190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7" name="Google Shape;777;p6"/>
              <p:cNvSpPr/>
              <p:nvPr/>
            </p:nvSpPr>
            <p:spPr>
              <a:xfrm>
                <a:off x="5033963" y="258445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8" name="Google Shape;778;p6"/>
              <p:cNvSpPr/>
              <p:nvPr/>
            </p:nvSpPr>
            <p:spPr>
              <a:xfrm>
                <a:off x="5262563" y="258445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9" name="Google Shape;779;p6"/>
              <p:cNvSpPr/>
              <p:nvPr/>
            </p:nvSpPr>
            <p:spPr>
              <a:xfrm>
                <a:off x="5033963" y="281305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0" name="Google Shape;780;p6"/>
              <p:cNvSpPr/>
              <p:nvPr/>
            </p:nvSpPr>
            <p:spPr>
              <a:xfrm>
                <a:off x="5491163" y="258445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1" name="Google Shape;781;p6"/>
              <p:cNvSpPr/>
              <p:nvPr/>
            </p:nvSpPr>
            <p:spPr>
              <a:xfrm>
                <a:off x="5719763" y="258445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2" name="Google Shape;782;p6"/>
              <p:cNvSpPr/>
              <p:nvPr/>
            </p:nvSpPr>
            <p:spPr>
              <a:xfrm>
                <a:off x="5262563" y="281305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3" name="Google Shape;783;p6"/>
              <p:cNvSpPr/>
              <p:nvPr/>
            </p:nvSpPr>
            <p:spPr>
              <a:xfrm>
                <a:off x="5491163" y="281305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4" name="Google Shape;784;p6"/>
              <p:cNvSpPr/>
              <p:nvPr/>
            </p:nvSpPr>
            <p:spPr>
              <a:xfrm>
                <a:off x="5719763" y="281305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5" name="Google Shape;785;p6"/>
              <p:cNvSpPr/>
              <p:nvPr/>
            </p:nvSpPr>
            <p:spPr>
              <a:xfrm>
                <a:off x="5033963" y="304165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6" name="Google Shape;786;p6"/>
              <p:cNvSpPr/>
              <p:nvPr/>
            </p:nvSpPr>
            <p:spPr>
              <a:xfrm>
                <a:off x="5262563" y="304165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7" name="Google Shape;787;p6"/>
              <p:cNvSpPr/>
              <p:nvPr/>
            </p:nvSpPr>
            <p:spPr>
              <a:xfrm>
                <a:off x="5491163" y="304165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8" name="Google Shape;788;p6"/>
              <p:cNvSpPr/>
              <p:nvPr/>
            </p:nvSpPr>
            <p:spPr>
              <a:xfrm>
                <a:off x="5719763" y="304165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9" name="Google Shape;789;p6"/>
              <p:cNvSpPr/>
              <p:nvPr/>
            </p:nvSpPr>
            <p:spPr>
              <a:xfrm>
                <a:off x="5948363" y="258445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0" name="Google Shape;790;p6"/>
              <p:cNvSpPr/>
              <p:nvPr/>
            </p:nvSpPr>
            <p:spPr>
              <a:xfrm>
                <a:off x="5948363" y="281305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1" name="Google Shape;791;p6"/>
              <p:cNvSpPr/>
              <p:nvPr/>
            </p:nvSpPr>
            <p:spPr>
              <a:xfrm>
                <a:off x="5948363" y="304165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2" name="Google Shape;792;p6"/>
              <p:cNvSpPr/>
              <p:nvPr/>
            </p:nvSpPr>
            <p:spPr>
              <a:xfrm>
                <a:off x="5033963" y="327025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3" name="Google Shape;793;p6"/>
              <p:cNvSpPr/>
              <p:nvPr/>
            </p:nvSpPr>
            <p:spPr>
              <a:xfrm>
                <a:off x="5262563" y="327025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4" name="Google Shape;794;p6"/>
              <p:cNvSpPr/>
              <p:nvPr/>
            </p:nvSpPr>
            <p:spPr>
              <a:xfrm>
                <a:off x="5491163" y="327025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5" name="Google Shape;795;p6"/>
              <p:cNvSpPr/>
              <p:nvPr/>
            </p:nvSpPr>
            <p:spPr>
              <a:xfrm>
                <a:off x="5719763" y="327025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6" name="Google Shape;796;p6"/>
              <p:cNvSpPr/>
              <p:nvPr/>
            </p:nvSpPr>
            <p:spPr>
              <a:xfrm>
                <a:off x="5948363" y="327025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7" name="Google Shape;797;p6"/>
              <p:cNvSpPr/>
              <p:nvPr/>
            </p:nvSpPr>
            <p:spPr>
              <a:xfrm>
                <a:off x="5262563" y="349885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8" name="Google Shape;798;p6"/>
              <p:cNvSpPr/>
              <p:nvPr/>
            </p:nvSpPr>
            <p:spPr>
              <a:xfrm>
                <a:off x="5033963" y="349885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9" name="Google Shape;799;p6"/>
              <p:cNvSpPr/>
              <p:nvPr/>
            </p:nvSpPr>
            <p:spPr>
              <a:xfrm>
                <a:off x="5491163" y="349885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0" name="Google Shape;800;p6"/>
              <p:cNvSpPr/>
              <p:nvPr/>
            </p:nvSpPr>
            <p:spPr>
              <a:xfrm>
                <a:off x="5719763" y="349885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1" name="Google Shape;801;p6"/>
              <p:cNvSpPr/>
              <p:nvPr/>
            </p:nvSpPr>
            <p:spPr>
              <a:xfrm>
                <a:off x="5948363" y="349885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2" name="Google Shape;802;p6"/>
              <p:cNvSpPr/>
              <p:nvPr/>
            </p:nvSpPr>
            <p:spPr>
              <a:xfrm>
                <a:off x="5033963" y="372745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3" name="Google Shape;803;p6"/>
              <p:cNvSpPr/>
              <p:nvPr/>
            </p:nvSpPr>
            <p:spPr>
              <a:xfrm>
                <a:off x="5491163" y="372745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4" name="Google Shape;804;p6"/>
              <p:cNvSpPr/>
              <p:nvPr/>
            </p:nvSpPr>
            <p:spPr>
              <a:xfrm>
                <a:off x="5262563" y="372745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5" name="Google Shape;805;p6"/>
              <p:cNvSpPr/>
              <p:nvPr/>
            </p:nvSpPr>
            <p:spPr>
              <a:xfrm>
                <a:off x="5719763" y="372745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6" name="Google Shape;806;p6"/>
              <p:cNvSpPr/>
              <p:nvPr/>
            </p:nvSpPr>
            <p:spPr>
              <a:xfrm>
                <a:off x="5033963" y="395605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7" name="Google Shape;807;p6"/>
              <p:cNvSpPr/>
              <p:nvPr/>
            </p:nvSpPr>
            <p:spPr>
              <a:xfrm>
                <a:off x="5948363" y="372745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8" name="Google Shape;808;p6"/>
              <p:cNvSpPr/>
              <p:nvPr/>
            </p:nvSpPr>
            <p:spPr>
              <a:xfrm>
                <a:off x="5262563" y="395605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9" name="Google Shape;809;p6"/>
              <p:cNvSpPr/>
              <p:nvPr/>
            </p:nvSpPr>
            <p:spPr>
              <a:xfrm>
                <a:off x="5491163" y="395605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0" name="Google Shape;810;p6"/>
              <p:cNvSpPr/>
              <p:nvPr/>
            </p:nvSpPr>
            <p:spPr>
              <a:xfrm>
                <a:off x="5719763" y="395605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1" name="Google Shape;811;p6"/>
              <p:cNvSpPr/>
              <p:nvPr/>
            </p:nvSpPr>
            <p:spPr>
              <a:xfrm>
                <a:off x="5948363" y="395605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2" name="Google Shape;812;p6"/>
              <p:cNvSpPr/>
              <p:nvPr/>
            </p:nvSpPr>
            <p:spPr>
              <a:xfrm>
                <a:off x="5033963" y="418465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3" name="Google Shape;813;p6"/>
              <p:cNvSpPr/>
              <p:nvPr/>
            </p:nvSpPr>
            <p:spPr>
              <a:xfrm>
                <a:off x="5262563" y="418465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4" name="Google Shape;814;p6"/>
              <p:cNvSpPr/>
              <p:nvPr/>
            </p:nvSpPr>
            <p:spPr>
              <a:xfrm>
                <a:off x="5491163" y="418465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5" name="Google Shape;815;p6"/>
              <p:cNvSpPr/>
              <p:nvPr/>
            </p:nvSpPr>
            <p:spPr>
              <a:xfrm>
                <a:off x="5719763" y="418465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6" name="Google Shape;816;p6"/>
              <p:cNvSpPr/>
              <p:nvPr/>
            </p:nvSpPr>
            <p:spPr>
              <a:xfrm>
                <a:off x="5948363" y="418465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7" name="Google Shape;817;p6"/>
              <p:cNvSpPr/>
              <p:nvPr/>
            </p:nvSpPr>
            <p:spPr>
              <a:xfrm>
                <a:off x="6176963" y="281305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8" name="Google Shape;818;p6"/>
              <p:cNvSpPr/>
              <p:nvPr/>
            </p:nvSpPr>
            <p:spPr>
              <a:xfrm>
                <a:off x="6176963" y="258445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9" name="Google Shape;819;p6"/>
              <p:cNvSpPr/>
              <p:nvPr/>
            </p:nvSpPr>
            <p:spPr>
              <a:xfrm>
                <a:off x="6176963" y="304165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0" name="Google Shape;820;p6"/>
              <p:cNvSpPr/>
              <p:nvPr/>
            </p:nvSpPr>
            <p:spPr>
              <a:xfrm>
                <a:off x="6176963" y="327025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1" name="Google Shape;821;p6"/>
              <p:cNvSpPr/>
              <p:nvPr/>
            </p:nvSpPr>
            <p:spPr>
              <a:xfrm>
                <a:off x="6176963" y="349885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2" name="Google Shape;822;p6"/>
              <p:cNvSpPr/>
              <p:nvPr/>
            </p:nvSpPr>
            <p:spPr>
              <a:xfrm>
                <a:off x="6176963" y="372745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3" name="Google Shape;823;p6"/>
              <p:cNvSpPr/>
              <p:nvPr/>
            </p:nvSpPr>
            <p:spPr>
              <a:xfrm>
                <a:off x="6176963" y="395605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4" name="Google Shape;824;p6"/>
              <p:cNvSpPr/>
              <p:nvPr/>
            </p:nvSpPr>
            <p:spPr>
              <a:xfrm>
                <a:off x="6176963" y="418465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5" name="Google Shape;825;p6"/>
              <p:cNvSpPr/>
              <p:nvPr/>
            </p:nvSpPr>
            <p:spPr>
              <a:xfrm>
                <a:off x="6405563" y="258445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6" name="Google Shape;826;p6"/>
              <p:cNvSpPr/>
              <p:nvPr/>
            </p:nvSpPr>
            <p:spPr>
              <a:xfrm>
                <a:off x="6634163" y="258445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7" name="Google Shape;827;p6"/>
              <p:cNvSpPr/>
              <p:nvPr/>
            </p:nvSpPr>
            <p:spPr>
              <a:xfrm>
                <a:off x="6405563" y="281305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8" name="Google Shape;828;p6"/>
              <p:cNvSpPr/>
              <p:nvPr/>
            </p:nvSpPr>
            <p:spPr>
              <a:xfrm>
                <a:off x="6862763" y="258445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9" name="Google Shape;829;p6"/>
              <p:cNvSpPr/>
              <p:nvPr/>
            </p:nvSpPr>
            <p:spPr>
              <a:xfrm>
                <a:off x="6634163" y="281305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0" name="Google Shape;830;p6"/>
              <p:cNvSpPr/>
              <p:nvPr/>
            </p:nvSpPr>
            <p:spPr>
              <a:xfrm>
                <a:off x="6862763" y="281305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1" name="Google Shape;831;p6"/>
              <p:cNvSpPr/>
              <p:nvPr/>
            </p:nvSpPr>
            <p:spPr>
              <a:xfrm>
                <a:off x="6405563" y="304165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2" name="Google Shape;832;p6"/>
              <p:cNvSpPr/>
              <p:nvPr/>
            </p:nvSpPr>
            <p:spPr>
              <a:xfrm>
                <a:off x="6634163" y="304165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3" name="Google Shape;833;p6"/>
              <p:cNvSpPr/>
              <p:nvPr/>
            </p:nvSpPr>
            <p:spPr>
              <a:xfrm>
                <a:off x="6862763" y="304165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4" name="Google Shape;834;p6"/>
              <p:cNvSpPr/>
              <p:nvPr/>
            </p:nvSpPr>
            <p:spPr>
              <a:xfrm>
                <a:off x="6405563" y="327025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5" name="Google Shape;835;p6"/>
              <p:cNvSpPr/>
              <p:nvPr/>
            </p:nvSpPr>
            <p:spPr>
              <a:xfrm>
                <a:off x="6634163" y="327025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6" name="Google Shape;836;p6"/>
              <p:cNvSpPr/>
              <p:nvPr/>
            </p:nvSpPr>
            <p:spPr>
              <a:xfrm>
                <a:off x="6862763" y="327025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7" name="Google Shape;837;p6"/>
              <p:cNvSpPr/>
              <p:nvPr/>
            </p:nvSpPr>
            <p:spPr>
              <a:xfrm>
                <a:off x="6634163" y="349885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8" name="Google Shape;838;p6"/>
              <p:cNvSpPr/>
              <p:nvPr/>
            </p:nvSpPr>
            <p:spPr>
              <a:xfrm>
                <a:off x="6405563" y="3498850"/>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9" name="Google Shape;839;p6"/>
              <p:cNvSpPr/>
              <p:nvPr/>
            </p:nvSpPr>
            <p:spPr>
              <a:xfrm>
                <a:off x="6862763" y="349885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0" name="Google Shape;840;p6"/>
              <p:cNvSpPr/>
              <p:nvPr/>
            </p:nvSpPr>
            <p:spPr>
              <a:xfrm>
                <a:off x="6405563" y="372745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1" name="Google Shape;841;p6"/>
              <p:cNvSpPr/>
              <p:nvPr/>
            </p:nvSpPr>
            <p:spPr>
              <a:xfrm>
                <a:off x="6862763" y="372745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2" name="Google Shape;842;p6"/>
              <p:cNvSpPr/>
              <p:nvPr/>
            </p:nvSpPr>
            <p:spPr>
              <a:xfrm>
                <a:off x="6634163" y="372745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3" name="Google Shape;843;p6"/>
              <p:cNvSpPr/>
              <p:nvPr/>
            </p:nvSpPr>
            <p:spPr>
              <a:xfrm>
                <a:off x="6405563" y="395605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4" name="Google Shape;844;p6"/>
              <p:cNvSpPr/>
              <p:nvPr/>
            </p:nvSpPr>
            <p:spPr>
              <a:xfrm>
                <a:off x="6634163" y="395605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5" name="Google Shape;845;p6"/>
              <p:cNvSpPr/>
              <p:nvPr/>
            </p:nvSpPr>
            <p:spPr>
              <a:xfrm>
                <a:off x="6862763" y="395605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6" name="Google Shape;846;p6"/>
              <p:cNvSpPr/>
              <p:nvPr/>
            </p:nvSpPr>
            <p:spPr>
              <a:xfrm>
                <a:off x="6405563" y="418465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7" name="Google Shape;847;p6"/>
              <p:cNvSpPr/>
              <p:nvPr/>
            </p:nvSpPr>
            <p:spPr>
              <a:xfrm>
                <a:off x="6634163" y="418465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8" name="Google Shape;848;p6"/>
              <p:cNvSpPr/>
              <p:nvPr/>
            </p:nvSpPr>
            <p:spPr>
              <a:xfrm>
                <a:off x="6862763" y="4184650"/>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9" name="Google Shape;849;p6"/>
              <p:cNvSpPr/>
              <p:nvPr/>
            </p:nvSpPr>
            <p:spPr>
              <a:xfrm rot="-5544353">
                <a:off x="6052344" y="2583656"/>
                <a:ext cx="300038" cy="422275"/>
              </a:xfrm>
              <a:prstGeom prst="curvedLeftArrow">
                <a:avLst>
                  <a:gd fmla="val 28148" name="adj1"/>
                  <a:gd fmla="val 56296" name="adj2"/>
                  <a:gd fmla="val 33333" name="adj3"/>
                </a:avLst>
              </a:prstGeom>
              <a:solidFill>
                <a:schemeClr val="lt2"/>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6"/>
              <p:cNvSpPr txBox="1"/>
              <p:nvPr/>
            </p:nvSpPr>
            <p:spPr>
              <a:xfrm rot="-144353">
                <a:off x="5991206" y="2644768"/>
                <a:ext cx="422275" cy="30003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1" name="Google Shape;851;p6"/>
              <p:cNvSpPr/>
              <p:nvPr/>
            </p:nvSpPr>
            <p:spPr>
              <a:xfrm>
                <a:off x="366713" y="4722813"/>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2" name="Google Shape;852;p6"/>
              <p:cNvSpPr/>
              <p:nvPr/>
            </p:nvSpPr>
            <p:spPr>
              <a:xfrm>
                <a:off x="595313" y="4722813"/>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3" name="Google Shape;853;p6"/>
              <p:cNvSpPr/>
              <p:nvPr/>
            </p:nvSpPr>
            <p:spPr>
              <a:xfrm>
                <a:off x="366713" y="4951413"/>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4" name="Google Shape;854;p6"/>
              <p:cNvSpPr/>
              <p:nvPr/>
            </p:nvSpPr>
            <p:spPr>
              <a:xfrm>
                <a:off x="823913" y="4722813"/>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5" name="Google Shape;855;p6"/>
              <p:cNvSpPr/>
              <p:nvPr/>
            </p:nvSpPr>
            <p:spPr>
              <a:xfrm>
                <a:off x="1052513" y="4722813"/>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6" name="Google Shape;856;p6"/>
              <p:cNvSpPr/>
              <p:nvPr/>
            </p:nvSpPr>
            <p:spPr>
              <a:xfrm>
                <a:off x="595313" y="4951413"/>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7" name="Google Shape;857;p6"/>
              <p:cNvSpPr/>
              <p:nvPr/>
            </p:nvSpPr>
            <p:spPr>
              <a:xfrm>
                <a:off x="823913" y="4951413"/>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8" name="Google Shape;858;p6"/>
              <p:cNvSpPr/>
              <p:nvPr/>
            </p:nvSpPr>
            <p:spPr>
              <a:xfrm>
                <a:off x="1052513" y="4951413"/>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9" name="Google Shape;859;p6"/>
              <p:cNvSpPr/>
              <p:nvPr/>
            </p:nvSpPr>
            <p:spPr>
              <a:xfrm>
                <a:off x="366713" y="5180013"/>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0" name="Google Shape;860;p6"/>
              <p:cNvSpPr/>
              <p:nvPr/>
            </p:nvSpPr>
            <p:spPr>
              <a:xfrm>
                <a:off x="595313" y="5180013"/>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1" name="Google Shape;861;p6"/>
              <p:cNvSpPr/>
              <p:nvPr/>
            </p:nvSpPr>
            <p:spPr>
              <a:xfrm>
                <a:off x="823913" y="5180013"/>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2" name="Google Shape;862;p6"/>
              <p:cNvSpPr/>
              <p:nvPr/>
            </p:nvSpPr>
            <p:spPr>
              <a:xfrm>
                <a:off x="1052513" y="5180013"/>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3" name="Google Shape;863;p6"/>
              <p:cNvSpPr/>
              <p:nvPr/>
            </p:nvSpPr>
            <p:spPr>
              <a:xfrm>
                <a:off x="1281113" y="4722813"/>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4" name="Google Shape;864;p6"/>
              <p:cNvSpPr/>
              <p:nvPr/>
            </p:nvSpPr>
            <p:spPr>
              <a:xfrm>
                <a:off x="1281113" y="4951413"/>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5" name="Google Shape;865;p6"/>
              <p:cNvSpPr/>
              <p:nvPr/>
            </p:nvSpPr>
            <p:spPr>
              <a:xfrm>
                <a:off x="1281113" y="5180013"/>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6" name="Google Shape;866;p6"/>
              <p:cNvSpPr/>
              <p:nvPr/>
            </p:nvSpPr>
            <p:spPr>
              <a:xfrm>
                <a:off x="366713" y="5408613"/>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7" name="Google Shape;867;p6"/>
              <p:cNvSpPr/>
              <p:nvPr/>
            </p:nvSpPr>
            <p:spPr>
              <a:xfrm>
                <a:off x="595313" y="5408613"/>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8" name="Google Shape;868;p6"/>
              <p:cNvSpPr/>
              <p:nvPr/>
            </p:nvSpPr>
            <p:spPr>
              <a:xfrm>
                <a:off x="823913" y="5408613"/>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9" name="Google Shape;869;p6"/>
              <p:cNvSpPr/>
              <p:nvPr/>
            </p:nvSpPr>
            <p:spPr>
              <a:xfrm>
                <a:off x="1052513" y="5408613"/>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0" name="Google Shape;870;p6"/>
              <p:cNvSpPr/>
              <p:nvPr/>
            </p:nvSpPr>
            <p:spPr>
              <a:xfrm>
                <a:off x="1281113" y="5408613"/>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1" name="Google Shape;871;p6"/>
              <p:cNvSpPr/>
              <p:nvPr/>
            </p:nvSpPr>
            <p:spPr>
              <a:xfrm>
                <a:off x="595313" y="5637213"/>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2" name="Google Shape;872;p6"/>
              <p:cNvSpPr/>
              <p:nvPr/>
            </p:nvSpPr>
            <p:spPr>
              <a:xfrm>
                <a:off x="366713" y="5637213"/>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3" name="Google Shape;873;p6"/>
              <p:cNvSpPr/>
              <p:nvPr/>
            </p:nvSpPr>
            <p:spPr>
              <a:xfrm>
                <a:off x="823913" y="5637213"/>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4" name="Google Shape;874;p6"/>
              <p:cNvSpPr/>
              <p:nvPr/>
            </p:nvSpPr>
            <p:spPr>
              <a:xfrm>
                <a:off x="1052513" y="5637213"/>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5" name="Google Shape;875;p6"/>
              <p:cNvSpPr/>
              <p:nvPr/>
            </p:nvSpPr>
            <p:spPr>
              <a:xfrm>
                <a:off x="1281113" y="5637213"/>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6" name="Google Shape;876;p6"/>
              <p:cNvSpPr/>
              <p:nvPr/>
            </p:nvSpPr>
            <p:spPr>
              <a:xfrm>
                <a:off x="366713" y="5865813"/>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7" name="Google Shape;877;p6"/>
              <p:cNvSpPr/>
              <p:nvPr/>
            </p:nvSpPr>
            <p:spPr>
              <a:xfrm>
                <a:off x="823913" y="5865813"/>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8" name="Google Shape;878;p6"/>
              <p:cNvSpPr/>
              <p:nvPr/>
            </p:nvSpPr>
            <p:spPr>
              <a:xfrm>
                <a:off x="595313" y="5865813"/>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9" name="Google Shape;879;p6"/>
              <p:cNvSpPr/>
              <p:nvPr/>
            </p:nvSpPr>
            <p:spPr>
              <a:xfrm>
                <a:off x="1052513" y="5865813"/>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0" name="Google Shape;880;p6"/>
              <p:cNvSpPr/>
              <p:nvPr/>
            </p:nvSpPr>
            <p:spPr>
              <a:xfrm>
                <a:off x="366713" y="6094413"/>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1" name="Google Shape;881;p6"/>
              <p:cNvSpPr/>
              <p:nvPr/>
            </p:nvSpPr>
            <p:spPr>
              <a:xfrm>
                <a:off x="1281113" y="5865813"/>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2" name="Google Shape;882;p6"/>
              <p:cNvSpPr/>
              <p:nvPr/>
            </p:nvSpPr>
            <p:spPr>
              <a:xfrm>
                <a:off x="595313" y="6094413"/>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3" name="Google Shape;883;p6"/>
              <p:cNvSpPr/>
              <p:nvPr/>
            </p:nvSpPr>
            <p:spPr>
              <a:xfrm>
                <a:off x="823913" y="6094413"/>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4" name="Google Shape;884;p6"/>
              <p:cNvSpPr/>
              <p:nvPr/>
            </p:nvSpPr>
            <p:spPr>
              <a:xfrm>
                <a:off x="1052513" y="6094413"/>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5" name="Google Shape;885;p6"/>
              <p:cNvSpPr/>
              <p:nvPr/>
            </p:nvSpPr>
            <p:spPr>
              <a:xfrm>
                <a:off x="1281113" y="6094413"/>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6" name="Google Shape;886;p6"/>
              <p:cNvSpPr/>
              <p:nvPr/>
            </p:nvSpPr>
            <p:spPr>
              <a:xfrm>
                <a:off x="366713" y="6323013"/>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7" name="Google Shape;887;p6"/>
              <p:cNvSpPr/>
              <p:nvPr/>
            </p:nvSpPr>
            <p:spPr>
              <a:xfrm>
                <a:off x="595313" y="6323013"/>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8" name="Google Shape;888;p6"/>
              <p:cNvSpPr/>
              <p:nvPr/>
            </p:nvSpPr>
            <p:spPr>
              <a:xfrm>
                <a:off x="823913" y="6323013"/>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9" name="Google Shape;889;p6"/>
              <p:cNvSpPr/>
              <p:nvPr/>
            </p:nvSpPr>
            <p:spPr>
              <a:xfrm>
                <a:off x="1052513" y="6323013"/>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0" name="Google Shape;890;p6"/>
              <p:cNvSpPr/>
              <p:nvPr/>
            </p:nvSpPr>
            <p:spPr>
              <a:xfrm>
                <a:off x="1281113" y="6323013"/>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1" name="Google Shape;891;p6"/>
              <p:cNvSpPr/>
              <p:nvPr/>
            </p:nvSpPr>
            <p:spPr>
              <a:xfrm>
                <a:off x="1509713" y="4951413"/>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2" name="Google Shape;892;p6"/>
              <p:cNvSpPr/>
              <p:nvPr/>
            </p:nvSpPr>
            <p:spPr>
              <a:xfrm>
                <a:off x="1509713" y="4722813"/>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3" name="Google Shape;893;p6"/>
              <p:cNvSpPr/>
              <p:nvPr/>
            </p:nvSpPr>
            <p:spPr>
              <a:xfrm>
                <a:off x="1509713" y="5180013"/>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4" name="Google Shape;894;p6"/>
              <p:cNvSpPr/>
              <p:nvPr/>
            </p:nvSpPr>
            <p:spPr>
              <a:xfrm>
                <a:off x="1509713" y="5408613"/>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5" name="Google Shape;895;p6"/>
              <p:cNvSpPr/>
              <p:nvPr/>
            </p:nvSpPr>
            <p:spPr>
              <a:xfrm>
                <a:off x="1509713" y="5637213"/>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6" name="Google Shape;896;p6"/>
              <p:cNvSpPr/>
              <p:nvPr/>
            </p:nvSpPr>
            <p:spPr>
              <a:xfrm>
                <a:off x="1509713" y="5865813"/>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7" name="Google Shape;897;p6"/>
              <p:cNvSpPr/>
              <p:nvPr/>
            </p:nvSpPr>
            <p:spPr>
              <a:xfrm>
                <a:off x="1509713" y="6094413"/>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8" name="Google Shape;898;p6"/>
              <p:cNvSpPr/>
              <p:nvPr/>
            </p:nvSpPr>
            <p:spPr>
              <a:xfrm>
                <a:off x="1509713" y="6323013"/>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9" name="Google Shape;899;p6"/>
              <p:cNvSpPr/>
              <p:nvPr/>
            </p:nvSpPr>
            <p:spPr>
              <a:xfrm>
                <a:off x="1738313" y="4722813"/>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0" name="Google Shape;900;p6"/>
              <p:cNvSpPr/>
              <p:nvPr/>
            </p:nvSpPr>
            <p:spPr>
              <a:xfrm>
                <a:off x="1966913" y="4722813"/>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1" name="Google Shape;901;p6"/>
              <p:cNvSpPr/>
              <p:nvPr/>
            </p:nvSpPr>
            <p:spPr>
              <a:xfrm>
                <a:off x="1738313" y="4951413"/>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2" name="Google Shape;902;p6"/>
              <p:cNvSpPr/>
              <p:nvPr/>
            </p:nvSpPr>
            <p:spPr>
              <a:xfrm>
                <a:off x="2195513" y="4722813"/>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3" name="Google Shape;903;p6"/>
              <p:cNvSpPr/>
              <p:nvPr/>
            </p:nvSpPr>
            <p:spPr>
              <a:xfrm>
                <a:off x="1966913" y="4951413"/>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4" name="Google Shape;904;p6"/>
              <p:cNvSpPr/>
              <p:nvPr/>
            </p:nvSpPr>
            <p:spPr>
              <a:xfrm>
                <a:off x="2195513" y="4951413"/>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5" name="Google Shape;905;p6"/>
              <p:cNvSpPr/>
              <p:nvPr/>
            </p:nvSpPr>
            <p:spPr>
              <a:xfrm>
                <a:off x="1738313" y="5180013"/>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6" name="Google Shape;906;p6"/>
              <p:cNvSpPr/>
              <p:nvPr/>
            </p:nvSpPr>
            <p:spPr>
              <a:xfrm>
                <a:off x="1966913" y="5180013"/>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7" name="Google Shape;907;p6"/>
              <p:cNvSpPr/>
              <p:nvPr/>
            </p:nvSpPr>
            <p:spPr>
              <a:xfrm>
                <a:off x="2195513" y="5180013"/>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8" name="Google Shape;908;p6"/>
              <p:cNvSpPr/>
              <p:nvPr/>
            </p:nvSpPr>
            <p:spPr>
              <a:xfrm>
                <a:off x="1738313" y="5408613"/>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9" name="Google Shape;909;p6"/>
              <p:cNvSpPr/>
              <p:nvPr/>
            </p:nvSpPr>
            <p:spPr>
              <a:xfrm>
                <a:off x="1966913" y="5408613"/>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0" name="Google Shape;910;p6"/>
              <p:cNvSpPr/>
              <p:nvPr/>
            </p:nvSpPr>
            <p:spPr>
              <a:xfrm>
                <a:off x="2195513" y="5408613"/>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1" name="Google Shape;911;p6"/>
              <p:cNvSpPr/>
              <p:nvPr/>
            </p:nvSpPr>
            <p:spPr>
              <a:xfrm>
                <a:off x="1966913" y="5637213"/>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2" name="Google Shape;912;p6"/>
              <p:cNvSpPr/>
              <p:nvPr/>
            </p:nvSpPr>
            <p:spPr>
              <a:xfrm>
                <a:off x="1738313" y="5637213"/>
                <a:ext cx="228600" cy="228600"/>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3" name="Google Shape;913;p6"/>
              <p:cNvSpPr/>
              <p:nvPr/>
            </p:nvSpPr>
            <p:spPr>
              <a:xfrm>
                <a:off x="2195513" y="5637213"/>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4" name="Google Shape;914;p6"/>
              <p:cNvSpPr/>
              <p:nvPr/>
            </p:nvSpPr>
            <p:spPr>
              <a:xfrm>
                <a:off x="1738313" y="5865813"/>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5" name="Google Shape;915;p6"/>
              <p:cNvSpPr/>
              <p:nvPr/>
            </p:nvSpPr>
            <p:spPr>
              <a:xfrm>
                <a:off x="2195513" y="5865813"/>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6" name="Google Shape;916;p6"/>
              <p:cNvSpPr/>
              <p:nvPr/>
            </p:nvSpPr>
            <p:spPr>
              <a:xfrm>
                <a:off x="1966913" y="5865813"/>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7" name="Google Shape;917;p6"/>
              <p:cNvSpPr/>
              <p:nvPr/>
            </p:nvSpPr>
            <p:spPr>
              <a:xfrm>
                <a:off x="1738313" y="6094413"/>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8" name="Google Shape;918;p6"/>
              <p:cNvSpPr/>
              <p:nvPr/>
            </p:nvSpPr>
            <p:spPr>
              <a:xfrm>
                <a:off x="1966913" y="6094413"/>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9" name="Google Shape;919;p6"/>
              <p:cNvSpPr/>
              <p:nvPr/>
            </p:nvSpPr>
            <p:spPr>
              <a:xfrm>
                <a:off x="2195513" y="6094413"/>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0" name="Google Shape;920;p6"/>
              <p:cNvSpPr/>
              <p:nvPr/>
            </p:nvSpPr>
            <p:spPr>
              <a:xfrm>
                <a:off x="1738313" y="6323013"/>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1" name="Google Shape;921;p6"/>
              <p:cNvSpPr/>
              <p:nvPr/>
            </p:nvSpPr>
            <p:spPr>
              <a:xfrm>
                <a:off x="1966913" y="6323013"/>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2" name="Google Shape;922;p6"/>
              <p:cNvSpPr/>
              <p:nvPr/>
            </p:nvSpPr>
            <p:spPr>
              <a:xfrm>
                <a:off x="2195513" y="6323013"/>
                <a:ext cx="228600" cy="228600"/>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3" name="Google Shape;923;p6"/>
              <p:cNvSpPr txBox="1"/>
              <p:nvPr/>
            </p:nvSpPr>
            <p:spPr>
              <a:xfrm>
                <a:off x="634023" y="2225808"/>
                <a:ext cx="1633745" cy="318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2"/>
                    </a:solidFill>
                    <a:latin typeface="Arial"/>
                    <a:ea typeface="Arial"/>
                    <a:cs typeface="Arial"/>
                    <a:sym typeface="Arial"/>
                  </a:rPr>
                  <a:t>valid attempt</a:t>
                </a:r>
                <a:endParaRPr/>
              </a:p>
            </p:txBody>
          </p:sp>
          <p:sp>
            <p:nvSpPr>
              <p:cNvPr id="924" name="Google Shape;924;p6"/>
              <p:cNvSpPr txBox="1"/>
              <p:nvPr/>
            </p:nvSpPr>
            <p:spPr>
              <a:xfrm>
                <a:off x="3237390" y="2247396"/>
                <a:ext cx="1633745" cy="318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2"/>
                    </a:solidFill>
                    <a:latin typeface="Arial"/>
                    <a:ea typeface="Arial"/>
                    <a:cs typeface="Arial"/>
                    <a:sym typeface="Arial"/>
                  </a:rPr>
                  <a:t>accept</a:t>
                </a:r>
                <a:endParaRPr b="0" i="0" sz="1600" u="none" cap="none" strike="noStrike">
                  <a:solidFill>
                    <a:schemeClr val="accent2"/>
                  </a:solidFill>
                  <a:latin typeface="Arial"/>
                  <a:ea typeface="Arial"/>
                  <a:cs typeface="Arial"/>
                  <a:sym typeface="Arial"/>
                </a:endParaRPr>
              </a:p>
            </p:txBody>
          </p:sp>
          <p:sp>
            <p:nvSpPr>
              <p:cNvPr id="925" name="Google Shape;925;p6"/>
              <p:cNvSpPr txBox="1"/>
              <p:nvPr/>
            </p:nvSpPr>
            <p:spPr>
              <a:xfrm>
                <a:off x="3006606" y="4374596"/>
                <a:ext cx="1635406" cy="318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2"/>
                    </a:solidFill>
                    <a:latin typeface="Arial"/>
                    <a:ea typeface="Arial"/>
                    <a:cs typeface="Arial"/>
                    <a:sym typeface="Arial"/>
                  </a:rPr>
                  <a:t>valid attempt</a:t>
                </a:r>
                <a:endParaRPr/>
              </a:p>
            </p:txBody>
          </p:sp>
          <p:sp>
            <p:nvSpPr>
              <p:cNvPr id="926" name="Google Shape;926;p6"/>
              <p:cNvSpPr txBox="1"/>
              <p:nvPr/>
            </p:nvSpPr>
            <p:spPr>
              <a:xfrm>
                <a:off x="5540240" y="4387880"/>
                <a:ext cx="1632085" cy="318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2"/>
                    </a:solidFill>
                    <a:latin typeface="Arial"/>
                    <a:ea typeface="Arial"/>
                    <a:cs typeface="Arial"/>
                    <a:sym typeface="Arial"/>
                  </a:rPr>
                  <a:t>accept</a:t>
                </a:r>
                <a:endParaRPr b="0" i="0" sz="1600" u="none" cap="none" strike="noStrike">
                  <a:solidFill>
                    <a:schemeClr val="accent2"/>
                  </a:solidFill>
                  <a:latin typeface="Arial"/>
                  <a:ea typeface="Arial"/>
                  <a:cs typeface="Arial"/>
                  <a:sym typeface="Arial"/>
                </a:endParaRPr>
              </a:p>
            </p:txBody>
          </p:sp>
          <p:sp>
            <p:nvSpPr>
              <p:cNvPr id="927" name="Google Shape;927;p6"/>
              <p:cNvSpPr txBox="1"/>
              <p:nvPr/>
            </p:nvSpPr>
            <p:spPr>
              <a:xfrm>
                <a:off x="5228102" y="2247396"/>
                <a:ext cx="1635405" cy="318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2"/>
                    </a:solidFill>
                    <a:latin typeface="Arial"/>
                    <a:ea typeface="Arial"/>
                    <a:cs typeface="Arial"/>
                    <a:sym typeface="Arial"/>
                  </a:rPr>
                  <a:t>valid attempt</a:t>
                </a:r>
                <a:endParaRPr/>
              </a:p>
            </p:txBody>
          </p:sp>
          <p:sp>
            <p:nvSpPr>
              <p:cNvPr id="928" name="Google Shape;928;p6"/>
              <p:cNvSpPr txBox="1"/>
              <p:nvPr/>
            </p:nvSpPr>
            <p:spPr>
              <a:xfrm>
                <a:off x="818317" y="4387880"/>
                <a:ext cx="1633746" cy="318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2"/>
                    </a:solidFill>
                    <a:latin typeface="Arial"/>
                    <a:ea typeface="Arial"/>
                    <a:cs typeface="Arial"/>
                    <a:sym typeface="Arial"/>
                  </a:rPr>
                  <a:t>reject</a:t>
                </a:r>
                <a:endParaRPr b="0" i="0" sz="1600" u="none" cap="none" strike="noStrike">
                  <a:solidFill>
                    <a:schemeClr val="accent2"/>
                  </a:solidFill>
                  <a:latin typeface="Arial"/>
                  <a:ea typeface="Arial"/>
                  <a:cs typeface="Arial"/>
                  <a:sym typeface="Arial"/>
                </a:endParaRPr>
              </a:p>
            </p:txBody>
          </p:sp>
        </p:grpSp>
      </p:grpSp>
      <p:sp>
        <p:nvSpPr>
          <p:cNvPr id="929" name="Google Shape;929;p6"/>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More Detail on Pixel Copy Attempts</a:t>
            </a:r>
            <a:endParaRPr/>
          </a:p>
        </p:txBody>
      </p:sp>
      <p:pic>
        <p:nvPicPr>
          <p:cNvPr id="930" name="Google Shape;930;p6"/>
          <p:cNvPicPr preferRelativeResize="0"/>
          <p:nvPr/>
        </p:nvPicPr>
        <p:blipFill rotWithShape="1">
          <a:blip r:embed="rId3">
            <a:alphaModFix/>
          </a:blip>
          <a:srcRect b="0" l="0" r="0" t="0"/>
          <a:stretch/>
        </p:blipFill>
        <p:spPr>
          <a:xfrm>
            <a:off x="8564450" y="4464"/>
            <a:ext cx="593675" cy="617861"/>
          </a:xfrm>
          <a:prstGeom prst="rect">
            <a:avLst/>
          </a:prstGeom>
          <a:noFill/>
          <a:ln>
            <a:noFill/>
          </a:ln>
        </p:spPr>
      </p:pic>
      <p:pic>
        <p:nvPicPr>
          <p:cNvPr descr="Biocomplexity Logo" id="931" name="Google Shape;931;p6"/>
          <p:cNvPicPr preferRelativeResize="0"/>
          <p:nvPr/>
        </p:nvPicPr>
        <p:blipFill rotWithShape="1">
          <a:blip r:embed="rId4">
            <a:alphaModFix/>
          </a:blip>
          <a:srcRect b="0" l="0" r="0" t="0"/>
          <a:stretch/>
        </p:blipFill>
        <p:spPr>
          <a:xfrm>
            <a:off x="8550275" y="6264275"/>
            <a:ext cx="593725" cy="593725"/>
          </a:xfrm>
          <a:prstGeom prst="rect">
            <a:avLst/>
          </a:prstGeom>
          <a:noFill/>
          <a:ln>
            <a:noFill/>
          </a:ln>
        </p:spPr>
      </p:pic>
      <p:pic>
        <p:nvPicPr>
          <p:cNvPr descr="redblackblockiu" id="932" name="Google Shape;932;p6"/>
          <p:cNvPicPr preferRelativeResize="0"/>
          <p:nvPr/>
        </p:nvPicPr>
        <p:blipFill rotWithShape="1">
          <a:blip r:embed="rId5">
            <a:alphaModFix/>
          </a:blip>
          <a:srcRect b="0" l="0" r="0" t="0"/>
          <a:stretch/>
        </p:blipFill>
        <p:spPr>
          <a:xfrm>
            <a:off x="0" y="6219825"/>
            <a:ext cx="484188" cy="638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7"/>
          <p:cNvSpPr/>
          <p:nvPr/>
        </p:nvSpPr>
        <p:spPr>
          <a:xfrm>
            <a:off x="684763" y="3668497"/>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8" name="Google Shape;938;p7"/>
          <p:cNvSpPr/>
          <p:nvPr/>
        </p:nvSpPr>
        <p:spPr>
          <a:xfrm>
            <a:off x="903325" y="3668497"/>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9" name="Google Shape;939;p7"/>
          <p:cNvSpPr/>
          <p:nvPr/>
        </p:nvSpPr>
        <p:spPr>
          <a:xfrm>
            <a:off x="684763" y="3887046"/>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40" name="Google Shape;940;p7"/>
          <p:cNvSpPr/>
          <p:nvPr/>
        </p:nvSpPr>
        <p:spPr>
          <a:xfrm>
            <a:off x="1121887" y="3668497"/>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41" name="Google Shape;941;p7"/>
          <p:cNvSpPr/>
          <p:nvPr/>
        </p:nvSpPr>
        <p:spPr>
          <a:xfrm>
            <a:off x="1340448" y="3668497"/>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42" name="Google Shape;942;p7"/>
          <p:cNvSpPr/>
          <p:nvPr/>
        </p:nvSpPr>
        <p:spPr>
          <a:xfrm>
            <a:off x="903325" y="3887046"/>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43" name="Google Shape;943;p7"/>
          <p:cNvSpPr/>
          <p:nvPr/>
        </p:nvSpPr>
        <p:spPr>
          <a:xfrm>
            <a:off x="1121887" y="3887046"/>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44" name="Google Shape;944;p7"/>
          <p:cNvSpPr/>
          <p:nvPr/>
        </p:nvSpPr>
        <p:spPr>
          <a:xfrm>
            <a:off x="1340448" y="3887046"/>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45" name="Google Shape;945;p7"/>
          <p:cNvSpPr/>
          <p:nvPr/>
        </p:nvSpPr>
        <p:spPr>
          <a:xfrm>
            <a:off x="684763" y="4105594"/>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46" name="Google Shape;946;p7"/>
          <p:cNvSpPr/>
          <p:nvPr/>
        </p:nvSpPr>
        <p:spPr>
          <a:xfrm>
            <a:off x="903325" y="4105594"/>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47" name="Google Shape;947;p7"/>
          <p:cNvSpPr/>
          <p:nvPr/>
        </p:nvSpPr>
        <p:spPr>
          <a:xfrm>
            <a:off x="1121887" y="4105594"/>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48" name="Google Shape;948;p7"/>
          <p:cNvSpPr/>
          <p:nvPr/>
        </p:nvSpPr>
        <p:spPr>
          <a:xfrm>
            <a:off x="1340448" y="4105594"/>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49" name="Google Shape;949;p7"/>
          <p:cNvSpPr/>
          <p:nvPr/>
        </p:nvSpPr>
        <p:spPr>
          <a:xfrm>
            <a:off x="1559010" y="3668497"/>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0" name="Google Shape;950;p7"/>
          <p:cNvSpPr/>
          <p:nvPr/>
        </p:nvSpPr>
        <p:spPr>
          <a:xfrm>
            <a:off x="1559010" y="3887046"/>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1" name="Google Shape;951;p7"/>
          <p:cNvSpPr/>
          <p:nvPr/>
        </p:nvSpPr>
        <p:spPr>
          <a:xfrm>
            <a:off x="1559010" y="4105594"/>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2" name="Google Shape;952;p7"/>
          <p:cNvSpPr/>
          <p:nvPr/>
        </p:nvSpPr>
        <p:spPr>
          <a:xfrm>
            <a:off x="684763" y="4324143"/>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3" name="Google Shape;953;p7"/>
          <p:cNvSpPr/>
          <p:nvPr/>
        </p:nvSpPr>
        <p:spPr>
          <a:xfrm>
            <a:off x="903325" y="4324143"/>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4" name="Google Shape;954;p7"/>
          <p:cNvSpPr/>
          <p:nvPr/>
        </p:nvSpPr>
        <p:spPr>
          <a:xfrm>
            <a:off x="1121887" y="4324143"/>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5" name="Google Shape;955;p7"/>
          <p:cNvSpPr/>
          <p:nvPr/>
        </p:nvSpPr>
        <p:spPr>
          <a:xfrm>
            <a:off x="1340448" y="4324143"/>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6" name="Google Shape;956;p7"/>
          <p:cNvSpPr/>
          <p:nvPr/>
        </p:nvSpPr>
        <p:spPr>
          <a:xfrm>
            <a:off x="1559010" y="4324143"/>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7" name="Google Shape;957;p7"/>
          <p:cNvSpPr/>
          <p:nvPr/>
        </p:nvSpPr>
        <p:spPr>
          <a:xfrm>
            <a:off x="903325" y="4542691"/>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8" name="Google Shape;958;p7"/>
          <p:cNvSpPr/>
          <p:nvPr/>
        </p:nvSpPr>
        <p:spPr>
          <a:xfrm>
            <a:off x="684763" y="4542691"/>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9" name="Google Shape;959;p7"/>
          <p:cNvSpPr/>
          <p:nvPr/>
        </p:nvSpPr>
        <p:spPr>
          <a:xfrm>
            <a:off x="1121887" y="4542691"/>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0" name="Google Shape;960;p7"/>
          <p:cNvSpPr/>
          <p:nvPr/>
        </p:nvSpPr>
        <p:spPr>
          <a:xfrm>
            <a:off x="1340448" y="4542691"/>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1" name="Google Shape;961;p7"/>
          <p:cNvSpPr/>
          <p:nvPr/>
        </p:nvSpPr>
        <p:spPr>
          <a:xfrm>
            <a:off x="1559010" y="4542691"/>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2" name="Google Shape;962;p7"/>
          <p:cNvSpPr/>
          <p:nvPr/>
        </p:nvSpPr>
        <p:spPr>
          <a:xfrm>
            <a:off x="684763" y="4761240"/>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3" name="Google Shape;963;p7"/>
          <p:cNvSpPr/>
          <p:nvPr/>
        </p:nvSpPr>
        <p:spPr>
          <a:xfrm>
            <a:off x="1121887" y="4761240"/>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4" name="Google Shape;964;p7"/>
          <p:cNvSpPr/>
          <p:nvPr/>
        </p:nvSpPr>
        <p:spPr>
          <a:xfrm>
            <a:off x="903325" y="4761240"/>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5" name="Google Shape;965;p7"/>
          <p:cNvSpPr/>
          <p:nvPr/>
        </p:nvSpPr>
        <p:spPr>
          <a:xfrm>
            <a:off x="1340448" y="4761240"/>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6" name="Google Shape;966;p7"/>
          <p:cNvSpPr/>
          <p:nvPr/>
        </p:nvSpPr>
        <p:spPr>
          <a:xfrm>
            <a:off x="684763" y="4979788"/>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7" name="Google Shape;967;p7"/>
          <p:cNvSpPr/>
          <p:nvPr/>
        </p:nvSpPr>
        <p:spPr>
          <a:xfrm>
            <a:off x="1559010" y="4761240"/>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8" name="Google Shape;968;p7"/>
          <p:cNvSpPr/>
          <p:nvPr/>
        </p:nvSpPr>
        <p:spPr>
          <a:xfrm>
            <a:off x="903325" y="4979788"/>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9" name="Google Shape;969;p7"/>
          <p:cNvSpPr/>
          <p:nvPr/>
        </p:nvSpPr>
        <p:spPr>
          <a:xfrm>
            <a:off x="1121887" y="4979788"/>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0" name="Google Shape;970;p7"/>
          <p:cNvSpPr/>
          <p:nvPr/>
        </p:nvSpPr>
        <p:spPr>
          <a:xfrm>
            <a:off x="1340448" y="4979788"/>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1" name="Google Shape;971;p7"/>
          <p:cNvSpPr/>
          <p:nvPr/>
        </p:nvSpPr>
        <p:spPr>
          <a:xfrm>
            <a:off x="1559010" y="4979788"/>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2" name="Google Shape;972;p7"/>
          <p:cNvSpPr/>
          <p:nvPr/>
        </p:nvSpPr>
        <p:spPr>
          <a:xfrm>
            <a:off x="684763" y="5198337"/>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3" name="Google Shape;973;p7"/>
          <p:cNvSpPr/>
          <p:nvPr/>
        </p:nvSpPr>
        <p:spPr>
          <a:xfrm>
            <a:off x="903325" y="5198337"/>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4" name="Google Shape;974;p7"/>
          <p:cNvSpPr/>
          <p:nvPr/>
        </p:nvSpPr>
        <p:spPr>
          <a:xfrm>
            <a:off x="1121887" y="5198337"/>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5" name="Google Shape;975;p7"/>
          <p:cNvSpPr/>
          <p:nvPr/>
        </p:nvSpPr>
        <p:spPr>
          <a:xfrm>
            <a:off x="1340448" y="5198337"/>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6" name="Google Shape;976;p7"/>
          <p:cNvSpPr/>
          <p:nvPr/>
        </p:nvSpPr>
        <p:spPr>
          <a:xfrm>
            <a:off x="1559010" y="5198337"/>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7" name="Google Shape;977;p7"/>
          <p:cNvSpPr/>
          <p:nvPr/>
        </p:nvSpPr>
        <p:spPr>
          <a:xfrm>
            <a:off x="1777571" y="3887046"/>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8" name="Google Shape;978;p7"/>
          <p:cNvSpPr/>
          <p:nvPr/>
        </p:nvSpPr>
        <p:spPr>
          <a:xfrm>
            <a:off x="1777571" y="3668497"/>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9" name="Google Shape;979;p7"/>
          <p:cNvSpPr/>
          <p:nvPr/>
        </p:nvSpPr>
        <p:spPr>
          <a:xfrm>
            <a:off x="1777571" y="4105594"/>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0" name="Google Shape;980;p7"/>
          <p:cNvSpPr/>
          <p:nvPr/>
        </p:nvSpPr>
        <p:spPr>
          <a:xfrm>
            <a:off x="1777571" y="4324143"/>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1" name="Google Shape;981;p7"/>
          <p:cNvSpPr/>
          <p:nvPr/>
        </p:nvSpPr>
        <p:spPr>
          <a:xfrm>
            <a:off x="1777571" y="4542691"/>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2" name="Google Shape;982;p7"/>
          <p:cNvSpPr/>
          <p:nvPr/>
        </p:nvSpPr>
        <p:spPr>
          <a:xfrm>
            <a:off x="1777571" y="4761240"/>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3" name="Google Shape;983;p7"/>
          <p:cNvSpPr/>
          <p:nvPr/>
        </p:nvSpPr>
        <p:spPr>
          <a:xfrm>
            <a:off x="1777571" y="4979788"/>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4" name="Google Shape;984;p7"/>
          <p:cNvSpPr/>
          <p:nvPr/>
        </p:nvSpPr>
        <p:spPr>
          <a:xfrm>
            <a:off x="1777571" y="5198337"/>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5" name="Google Shape;985;p7"/>
          <p:cNvSpPr/>
          <p:nvPr/>
        </p:nvSpPr>
        <p:spPr>
          <a:xfrm>
            <a:off x="1996133" y="3668497"/>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6" name="Google Shape;986;p7"/>
          <p:cNvSpPr/>
          <p:nvPr/>
        </p:nvSpPr>
        <p:spPr>
          <a:xfrm>
            <a:off x="2214694" y="3668497"/>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7" name="Google Shape;987;p7"/>
          <p:cNvSpPr/>
          <p:nvPr/>
        </p:nvSpPr>
        <p:spPr>
          <a:xfrm>
            <a:off x="1996133" y="3887046"/>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8" name="Google Shape;988;p7"/>
          <p:cNvSpPr/>
          <p:nvPr/>
        </p:nvSpPr>
        <p:spPr>
          <a:xfrm>
            <a:off x="2433256" y="3668497"/>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9" name="Google Shape;989;p7"/>
          <p:cNvSpPr/>
          <p:nvPr/>
        </p:nvSpPr>
        <p:spPr>
          <a:xfrm>
            <a:off x="2214694" y="3887046"/>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0" name="Google Shape;990;p7"/>
          <p:cNvSpPr/>
          <p:nvPr/>
        </p:nvSpPr>
        <p:spPr>
          <a:xfrm>
            <a:off x="2433256" y="3887046"/>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1" name="Google Shape;991;p7"/>
          <p:cNvSpPr/>
          <p:nvPr/>
        </p:nvSpPr>
        <p:spPr>
          <a:xfrm>
            <a:off x="1996133" y="4105594"/>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2" name="Google Shape;992;p7"/>
          <p:cNvSpPr/>
          <p:nvPr/>
        </p:nvSpPr>
        <p:spPr>
          <a:xfrm>
            <a:off x="2214694" y="4105594"/>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3" name="Google Shape;993;p7"/>
          <p:cNvSpPr/>
          <p:nvPr/>
        </p:nvSpPr>
        <p:spPr>
          <a:xfrm>
            <a:off x="2433256" y="4105594"/>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4" name="Google Shape;994;p7"/>
          <p:cNvSpPr/>
          <p:nvPr/>
        </p:nvSpPr>
        <p:spPr>
          <a:xfrm>
            <a:off x="1996133" y="4324143"/>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5" name="Google Shape;995;p7"/>
          <p:cNvSpPr/>
          <p:nvPr/>
        </p:nvSpPr>
        <p:spPr>
          <a:xfrm>
            <a:off x="2214694" y="4324143"/>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6" name="Google Shape;996;p7"/>
          <p:cNvSpPr/>
          <p:nvPr/>
        </p:nvSpPr>
        <p:spPr>
          <a:xfrm>
            <a:off x="2433256" y="4324143"/>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7" name="Google Shape;997;p7"/>
          <p:cNvSpPr/>
          <p:nvPr/>
        </p:nvSpPr>
        <p:spPr>
          <a:xfrm>
            <a:off x="2214694" y="4542691"/>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8" name="Google Shape;998;p7"/>
          <p:cNvSpPr/>
          <p:nvPr/>
        </p:nvSpPr>
        <p:spPr>
          <a:xfrm>
            <a:off x="1996133" y="4542691"/>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9" name="Google Shape;999;p7"/>
          <p:cNvSpPr/>
          <p:nvPr/>
        </p:nvSpPr>
        <p:spPr>
          <a:xfrm>
            <a:off x="2433256" y="4542691"/>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0" name="Google Shape;1000;p7"/>
          <p:cNvSpPr/>
          <p:nvPr/>
        </p:nvSpPr>
        <p:spPr>
          <a:xfrm>
            <a:off x="1996133" y="4761240"/>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1" name="Google Shape;1001;p7"/>
          <p:cNvSpPr/>
          <p:nvPr/>
        </p:nvSpPr>
        <p:spPr>
          <a:xfrm>
            <a:off x="2433256" y="4761240"/>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2" name="Google Shape;1002;p7"/>
          <p:cNvSpPr/>
          <p:nvPr/>
        </p:nvSpPr>
        <p:spPr>
          <a:xfrm>
            <a:off x="2214694" y="4761240"/>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3" name="Google Shape;1003;p7"/>
          <p:cNvSpPr/>
          <p:nvPr/>
        </p:nvSpPr>
        <p:spPr>
          <a:xfrm>
            <a:off x="1996133" y="4979788"/>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4" name="Google Shape;1004;p7"/>
          <p:cNvSpPr/>
          <p:nvPr/>
        </p:nvSpPr>
        <p:spPr>
          <a:xfrm>
            <a:off x="2214694" y="4979788"/>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5" name="Google Shape;1005;p7"/>
          <p:cNvSpPr/>
          <p:nvPr/>
        </p:nvSpPr>
        <p:spPr>
          <a:xfrm>
            <a:off x="2433256" y="4979788"/>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6" name="Google Shape;1006;p7"/>
          <p:cNvSpPr/>
          <p:nvPr/>
        </p:nvSpPr>
        <p:spPr>
          <a:xfrm>
            <a:off x="1996133" y="5198337"/>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7" name="Google Shape;1007;p7"/>
          <p:cNvSpPr/>
          <p:nvPr/>
        </p:nvSpPr>
        <p:spPr>
          <a:xfrm>
            <a:off x="2214694" y="5198337"/>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8" name="Google Shape;1008;p7"/>
          <p:cNvSpPr/>
          <p:nvPr/>
        </p:nvSpPr>
        <p:spPr>
          <a:xfrm>
            <a:off x="2433256" y="5198337"/>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9" name="Google Shape;1009;p7"/>
          <p:cNvSpPr/>
          <p:nvPr/>
        </p:nvSpPr>
        <p:spPr>
          <a:xfrm>
            <a:off x="2070504" y="4357532"/>
            <a:ext cx="286863" cy="403708"/>
          </a:xfrm>
          <a:prstGeom prst="curvedLeftArrow">
            <a:avLst>
              <a:gd fmla="val 28148" name="adj1"/>
              <a:gd fmla="val 56296" name="adj2"/>
              <a:gd fmla="val 33333" name="adj3"/>
            </a:avLst>
          </a:prstGeom>
          <a:solidFill>
            <a:schemeClr val="l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0" name="Google Shape;1010;p7"/>
          <p:cNvSpPr/>
          <p:nvPr/>
        </p:nvSpPr>
        <p:spPr>
          <a:xfrm>
            <a:off x="5481457" y="3630919"/>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1" name="Google Shape;1011;p7"/>
          <p:cNvSpPr/>
          <p:nvPr/>
        </p:nvSpPr>
        <p:spPr>
          <a:xfrm>
            <a:off x="5700019" y="3630919"/>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2" name="Google Shape;1012;p7"/>
          <p:cNvSpPr/>
          <p:nvPr/>
        </p:nvSpPr>
        <p:spPr>
          <a:xfrm>
            <a:off x="5481457" y="3849468"/>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3" name="Google Shape;1013;p7"/>
          <p:cNvSpPr/>
          <p:nvPr/>
        </p:nvSpPr>
        <p:spPr>
          <a:xfrm>
            <a:off x="5918580" y="3630919"/>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4" name="Google Shape;1014;p7"/>
          <p:cNvSpPr/>
          <p:nvPr/>
        </p:nvSpPr>
        <p:spPr>
          <a:xfrm>
            <a:off x="6137142" y="3630919"/>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5" name="Google Shape;1015;p7"/>
          <p:cNvSpPr/>
          <p:nvPr/>
        </p:nvSpPr>
        <p:spPr>
          <a:xfrm>
            <a:off x="5700019" y="3849468"/>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6" name="Google Shape;1016;p7"/>
          <p:cNvSpPr/>
          <p:nvPr/>
        </p:nvSpPr>
        <p:spPr>
          <a:xfrm>
            <a:off x="5918580" y="3849468"/>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7" name="Google Shape;1017;p7"/>
          <p:cNvSpPr/>
          <p:nvPr/>
        </p:nvSpPr>
        <p:spPr>
          <a:xfrm>
            <a:off x="6137142" y="3849468"/>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8" name="Google Shape;1018;p7"/>
          <p:cNvSpPr/>
          <p:nvPr/>
        </p:nvSpPr>
        <p:spPr>
          <a:xfrm>
            <a:off x="5481457" y="4068016"/>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9" name="Google Shape;1019;p7"/>
          <p:cNvSpPr/>
          <p:nvPr/>
        </p:nvSpPr>
        <p:spPr>
          <a:xfrm>
            <a:off x="5700019" y="4068016"/>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0" name="Google Shape;1020;p7"/>
          <p:cNvSpPr/>
          <p:nvPr/>
        </p:nvSpPr>
        <p:spPr>
          <a:xfrm>
            <a:off x="5918580" y="4068016"/>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1" name="Google Shape;1021;p7"/>
          <p:cNvSpPr/>
          <p:nvPr/>
        </p:nvSpPr>
        <p:spPr>
          <a:xfrm>
            <a:off x="6137142" y="4068016"/>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2" name="Google Shape;1022;p7"/>
          <p:cNvSpPr/>
          <p:nvPr/>
        </p:nvSpPr>
        <p:spPr>
          <a:xfrm>
            <a:off x="6355703" y="3630919"/>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3" name="Google Shape;1023;p7"/>
          <p:cNvSpPr/>
          <p:nvPr/>
        </p:nvSpPr>
        <p:spPr>
          <a:xfrm>
            <a:off x="6355703" y="3849468"/>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4" name="Google Shape;1024;p7"/>
          <p:cNvSpPr/>
          <p:nvPr/>
        </p:nvSpPr>
        <p:spPr>
          <a:xfrm>
            <a:off x="6355703" y="4068016"/>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5" name="Google Shape;1025;p7"/>
          <p:cNvSpPr/>
          <p:nvPr/>
        </p:nvSpPr>
        <p:spPr>
          <a:xfrm>
            <a:off x="5481457" y="4286565"/>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6" name="Google Shape;1026;p7"/>
          <p:cNvSpPr/>
          <p:nvPr/>
        </p:nvSpPr>
        <p:spPr>
          <a:xfrm>
            <a:off x="5700019" y="4286565"/>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7" name="Google Shape;1027;p7"/>
          <p:cNvSpPr/>
          <p:nvPr/>
        </p:nvSpPr>
        <p:spPr>
          <a:xfrm>
            <a:off x="5918580" y="4286565"/>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8" name="Google Shape;1028;p7"/>
          <p:cNvSpPr/>
          <p:nvPr/>
        </p:nvSpPr>
        <p:spPr>
          <a:xfrm>
            <a:off x="6137142" y="4286565"/>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9" name="Google Shape;1029;p7"/>
          <p:cNvSpPr/>
          <p:nvPr/>
        </p:nvSpPr>
        <p:spPr>
          <a:xfrm>
            <a:off x="6355703" y="4286565"/>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30" name="Google Shape;1030;p7"/>
          <p:cNvSpPr/>
          <p:nvPr/>
        </p:nvSpPr>
        <p:spPr>
          <a:xfrm>
            <a:off x="5700019" y="4505113"/>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31" name="Google Shape;1031;p7"/>
          <p:cNvSpPr/>
          <p:nvPr/>
        </p:nvSpPr>
        <p:spPr>
          <a:xfrm>
            <a:off x="5481457" y="4505113"/>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32" name="Google Shape;1032;p7"/>
          <p:cNvSpPr/>
          <p:nvPr/>
        </p:nvSpPr>
        <p:spPr>
          <a:xfrm>
            <a:off x="5918580" y="4505113"/>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33" name="Google Shape;1033;p7"/>
          <p:cNvSpPr/>
          <p:nvPr/>
        </p:nvSpPr>
        <p:spPr>
          <a:xfrm>
            <a:off x="6137142" y="4505113"/>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34" name="Google Shape;1034;p7"/>
          <p:cNvSpPr/>
          <p:nvPr/>
        </p:nvSpPr>
        <p:spPr>
          <a:xfrm>
            <a:off x="6355703" y="4505113"/>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35" name="Google Shape;1035;p7"/>
          <p:cNvSpPr/>
          <p:nvPr/>
        </p:nvSpPr>
        <p:spPr>
          <a:xfrm>
            <a:off x="5481457" y="4723662"/>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36" name="Google Shape;1036;p7"/>
          <p:cNvSpPr/>
          <p:nvPr/>
        </p:nvSpPr>
        <p:spPr>
          <a:xfrm>
            <a:off x="5918580" y="4723662"/>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37" name="Google Shape;1037;p7"/>
          <p:cNvSpPr/>
          <p:nvPr/>
        </p:nvSpPr>
        <p:spPr>
          <a:xfrm>
            <a:off x="5700019" y="4723662"/>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38" name="Google Shape;1038;p7"/>
          <p:cNvSpPr/>
          <p:nvPr/>
        </p:nvSpPr>
        <p:spPr>
          <a:xfrm>
            <a:off x="6137142" y="4723662"/>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39" name="Google Shape;1039;p7"/>
          <p:cNvSpPr/>
          <p:nvPr/>
        </p:nvSpPr>
        <p:spPr>
          <a:xfrm>
            <a:off x="5481457" y="4942210"/>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0" name="Google Shape;1040;p7"/>
          <p:cNvSpPr/>
          <p:nvPr/>
        </p:nvSpPr>
        <p:spPr>
          <a:xfrm>
            <a:off x="6355703" y="4723662"/>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1" name="Google Shape;1041;p7"/>
          <p:cNvSpPr/>
          <p:nvPr/>
        </p:nvSpPr>
        <p:spPr>
          <a:xfrm>
            <a:off x="5700019" y="4942210"/>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2" name="Google Shape;1042;p7"/>
          <p:cNvSpPr/>
          <p:nvPr/>
        </p:nvSpPr>
        <p:spPr>
          <a:xfrm>
            <a:off x="5918580" y="4942210"/>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3" name="Google Shape;1043;p7"/>
          <p:cNvSpPr/>
          <p:nvPr/>
        </p:nvSpPr>
        <p:spPr>
          <a:xfrm>
            <a:off x="6137142" y="4942210"/>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4" name="Google Shape;1044;p7"/>
          <p:cNvSpPr/>
          <p:nvPr/>
        </p:nvSpPr>
        <p:spPr>
          <a:xfrm>
            <a:off x="6355703" y="4942210"/>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5" name="Google Shape;1045;p7"/>
          <p:cNvSpPr/>
          <p:nvPr/>
        </p:nvSpPr>
        <p:spPr>
          <a:xfrm>
            <a:off x="5481457" y="5160759"/>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6" name="Google Shape;1046;p7"/>
          <p:cNvSpPr/>
          <p:nvPr/>
        </p:nvSpPr>
        <p:spPr>
          <a:xfrm>
            <a:off x="5700019" y="5160759"/>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7" name="Google Shape;1047;p7"/>
          <p:cNvSpPr/>
          <p:nvPr/>
        </p:nvSpPr>
        <p:spPr>
          <a:xfrm>
            <a:off x="5918580" y="5160759"/>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8" name="Google Shape;1048;p7"/>
          <p:cNvSpPr/>
          <p:nvPr/>
        </p:nvSpPr>
        <p:spPr>
          <a:xfrm>
            <a:off x="6137142" y="5160759"/>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9" name="Google Shape;1049;p7"/>
          <p:cNvSpPr/>
          <p:nvPr/>
        </p:nvSpPr>
        <p:spPr>
          <a:xfrm>
            <a:off x="6355703" y="5160759"/>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0" name="Google Shape;1050;p7"/>
          <p:cNvSpPr/>
          <p:nvPr/>
        </p:nvSpPr>
        <p:spPr>
          <a:xfrm>
            <a:off x="6574265" y="3849468"/>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1" name="Google Shape;1051;p7"/>
          <p:cNvSpPr/>
          <p:nvPr/>
        </p:nvSpPr>
        <p:spPr>
          <a:xfrm>
            <a:off x="6574265" y="3630919"/>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2" name="Google Shape;1052;p7"/>
          <p:cNvSpPr/>
          <p:nvPr/>
        </p:nvSpPr>
        <p:spPr>
          <a:xfrm>
            <a:off x="6574265" y="4068016"/>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3" name="Google Shape;1053;p7"/>
          <p:cNvSpPr/>
          <p:nvPr/>
        </p:nvSpPr>
        <p:spPr>
          <a:xfrm>
            <a:off x="6574265" y="4286565"/>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4" name="Google Shape;1054;p7"/>
          <p:cNvSpPr/>
          <p:nvPr/>
        </p:nvSpPr>
        <p:spPr>
          <a:xfrm>
            <a:off x="6574265" y="4505113"/>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5" name="Google Shape;1055;p7"/>
          <p:cNvSpPr/>
          <p:nvPr/>
        </p:nvSpPr>
        <p:spPr>
          <a:xfrm>
            <a:off x="6574265" y="4723662"/>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6" name="Google Shape;1056;p7"/>
          <p:cNvSpPr/>
          <p:nvPr/>
        </p:nvSpPr>
        <p:spPr>
          <a:xfrm>
            <a:off x="6574265" y="4942210"/>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7" name="Google Shape;1057;p7"/>
          <p:cNvSpPr/>
          <p:nvPr/>
        </p:nvSpPr>
        <p:spPr>
          <a:xfrm>
            <a:off x="6574265" y="5160759"/>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8" name="Google Shape;1058;p7"/>
          <p:cNvSpPr/>
          <p:nvPr/>
        </p:nvSpPr>
        <p:spPr>
          <a:xfrm>
            <a:off x="6792826" y="3630919"/>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9" name="Google Shape;1059;p7"/>
          <p:cNvSpPr/>
          <p:nvPr/>
        </p:nvSpPr>
        <p:spPr>
          <a:xfrm>
            <a:off x="7011388" y="3630919"/>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60" name="Google Shape;1060;p7"/>
          <p:cNvSpPr/>
          <p:nvPr/>
        </p:nvSpPr>
        <p:spPr>
          <a:xfrm>
            <a:off x="6792826" y="3849468"/>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61" name="Google Shape;1061;p7"/>
          <p:cNvSpPr/>
          <p:nvPr/>
        </p:nvSpPr>
        <p:spPr>
          <a:xfrm>
            <a:off x="7229949" y="3630919"/>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62" name="Google Shape;1062;p7"/>
          <p:cNvSpPr/>
          <p:nvPr/>
        </p:nvSpPr>
        <p:spPr>
          <a:xfrm>
            <a:off x="7011388" y="3849468"/>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63" name="Google Shape;1063;p7"/>
          <p:cNvSpPr/>
          <p:nvPr/>
        </p:nvSpPr>
        <p:spPr>
          <a:xfrm>
            <a:off x="7229949" y="3849468"/>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64" name="Google Shape;1064;p7"/>
          <p:cNvSpPr/>
          <p:nvPr/>
        </p:nvSpPr>
        <p:spPr>
          <a:xfrm>
            <a:off x="6792826" y="4068016"/>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65" name="Google Shape;1065;p7"/>
          <p:cNvSpPr/>
          <p:nvPr/>
        </p:nvSpPr>
        <p:spPr>
          <a:xfrm>
            <a:off x="7011388" y="4068016"/>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66" name="Google Shape;1066;p7"/>
          <p:cNvSpPr/>
          <p:nvPr/>
        </p:nvSpPr>
        <p:spPr>
          <a:xfrm>
            <a:off x="7229949" y="4068016"/>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67" name="Google Shape;1067;p7"/>
          <p:cNvSpPr/>
          <p:nvPr/>
        </p:nvSpPr>
        <p:spPr>
          <a:xfrm>
            <a:off x="6792826" y="4286565"/>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68" name="Google Shape;1068;p7"/>
          <p:cNvSpPr/>
          <p:nvPr/>
        </p:nvSpPr>
        <p:spPr>
          <a:xfrm>
            <a:off x="7011388" y="4286565"/>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69" name="Google Shape;1069;p7"/>
          <p:cNvSpPr/>
          <p:nvPr/>
        </p:nvSpPr>
        <p:spPr>
          <a:xfrm>
            <a:off x="7229949" y="4286565"/>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70" name="Google Shape;1070;p7"/>
          <p:cNvSpPr/>
          <p:nvPr/>
        </p:nvSpPr>
        <p:spPr>
          <a:xfrm>
            <a:off x="7011388" y="4505113"/>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71" name="Google Shape;1071;p7"/>
          <p:cNvSpPr/>
          <p:nvPr/>
        </p:nvSpPr>
        <p:spPr>
          <a:xfrm>
            <a:off x="6792826" y="4505113"/>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72" name="Google Shape;1072;p7"/>
          <p:cNvSpPr/>
          <p:nvPr/>
        </p:nvSpPr>
        <p:spPr>
          <a:xfrm>
            <a:off x="7229949" y="4505113"/>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73" name="Google Shape;1073;p7"/>
          <p:cNvSpPr/>
          <p:nvPr/>
        </p:nvSpPr>
        <p:spPr>
          <a:xfrm>
            <a:off x="6792826" y="4723662"/>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74" name="Google Shape;1074;p7"/>
          <p:cNvSpPr/>
          <p:nvPr/>
        </p:nvSpPr>
        <p:spPr>
          <a:xfrm>
            <a:off x="7229949" y="4723662"/>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75" name="Google Shape;1075;p7"/>
          <p:cNvSpPr/>
          <p:nvPr/>
        </p:nvSpPr>
        <p:spPr>
          <a:xfrm>
            <a:off x="7011388" y="4723662"/>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76" name="Google Shape;1076;p7"/>
          <p:cNvSpPr/>
          <p:nvPr/>
        </p:nvSpPr>
        <p:spPr>
          <a:xfrm>
            <a:off x="6792826" y="4942210"/>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77" name="Google Shape;1077;p7"/>
          <p:cNvSpPr/>
          <p:nvPr/>
        </p:nvSpPr>
        <p:spPr>
          <a:xfrm>
            <a:off x="7011388" y="4942210"/>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78" name="Google Shape;1078;p7"/>
          <p:cNvSpPr/>
          <p:nvPr/>
        </p:nvSpPr>
        <p:spPr>
          <a:xfrm>
            <a:off x="7229949" y="4942210"/>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79" name="Google Shape;1079;p7"/>
          <p:cNvSpPr/>
          <p:nvPr/>
        </p:nvSpPr>
        <p:spPr>
          <a:xfrm>
            <a:off x="6792826" y="5160759"/>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80" name="Google Shape;1080;p7"/>
          <p:cNvSpPr/>
          <p:nvPr/>
        </p:nvSpPr>
        <p:spPr>
          <a:xfrm>
            <a:off x="7011388" y="5160759"/>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81" name="Google Shape;1081;p7"/>
          <p:cNvSpPr/>
          <p:nvPr/>
        </p:nvSpPr>
        <p:spPr>
          <a:xfrm>
            <a:off x="7229949" y="5160759"/>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82" name="Google Shape;1082;p7"/>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Single Pixel Copy Attempt in Detail</a:t>
            </a:r>
            <a:endParaRPr/>
          </a:p>
        </p:txBody>
      </p:sp>
      <p:sp>
        <p:nvSpPr>
          <p:cNvPr id="1083" name="Google Shape;1083;p7"/>
          <p:cNvSpPr txBox="1"/>
          <p:nvPr/>
        </p:nvSpPr>
        <p:spPr>
          <a:xfrm>
            <a:off x="200416" y="651353"/>
            <a:ext cx="874316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Assume we have Hamiltonian that involves only two terms – Volume Constraint and Adhesion Energy (with nearest neighbor interaction.</a:t>
            </a:r>
            <a:endParaRPr/>
          </a:p>
        </p:txBody>
      </p:sp>
      <p:grpSp>
        <p:nvGrpSpPr>
          <p:cNvPr id="1084" name="Google Shape;1084;p7"/>
          <p:cNvGrpSpPr/>
          <p:nvPr/>
        </p:nvGrpSpPr>
        <p:grpSpPr>
          <a:xfrm>
            <a:off x="373712" y="1857574"/>
            <a:ext cx="6553200" cy="634041"/>
            <a:chOff x="228529" y="5782476"/>
            <a:chExt cx="6553200" cy="634041"/>
          </a:xfrm>
        </p:grpSpPr>
        <p:pic>
          <p:nvPicPr>
            <p:cNvPr id="1085" name="Google Shape;1085;p7"/>
            <p:cNvPicPr preferRelativeResize="0"/>
            <p:nvPr/>
          </p:nvPicPr>
          <p:blipFill rotWithShape="1">
            <a:blip r:embed="rId3">
              <a:alphaModFix/>
            </a:blip>
            <a:srcRect b="0" l="0" r="0" t="0"/>
            <a:stretch/>
          </p:blipFill>
          <p:spPr>
            <a:xfrm>
              <a:off x="228529" y="5787867"/>
              <a:ext cx="4257675" cy="628650"/>
            </a:xfrm>
            <a:prstGeom prst="rect">
              <a:avLst/>
            </a:prstGeom>
            <a:noFill/>
            <a:ln>
              <a:noFill/>
            </a:ln>
          </p:spPr>
        </p:pic>
        <p:pic>
          <p:nvPicPr>
            <p:cNvPr id="1086" name="Google Shape;1086;p7"/>
            <p:cNvPicPr preferRelativeResize="0"/>
            <p:nvPr/>
          </p:nvPicPr>
          <p:blipFill rotWithShape="1">
            <a:blip r:embed="rId4">
              <a:alphaModFix/>
            </a:blip>
            <a:srcRect b="0" l="0" r="0" t="0"/>
            <a:stretch/>
          </p:blipFill>
          <p:spPr>
            <a:xfrm>
              <a:off x="4486204" y="5782476"/>
              <a:ext cx="2295525" cy="495300"/>
            </a:xfrm>
            <a:prstGeom prst="rect">
              <a:avLst/>
            </a:prstGeom>
            <a:noFill/>
            <a:ln>
              <a:noFill/>
            </a:ln>
          </p:spPr>
        </p:pic>
      </p:grpSp>
      <p:sp>
        <p:nvSpPr>
          <p:cNvPr id="1087" name="Google Shape;1087;p7"/>
          <p:cNvSpPr txBox="1"/>
          <p:nvPr/>
        </p:nvSpPr>
        <p:spPr>
          <a:xfrm>
            <a:off x="0" y="5635434"/>
            <a:ext cx="5223097" cy="668068"/>
          </a:xfrm>
          <a:prstGeom prst="rect">
            <a:avLst/>
          </a:prstGeom>
          <a:blipFill rotWithShape="1">
            <a:blip r:embed="rId5">
              <a:alphaModFix/>
            </a:blip>
            <a:stretch>
              <a:fillRect b="-10907" l="-34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088" name="Google Shape;1088;p7"/>
          <p:cNvSpPr txBox="1"/>
          <p:nvPr/>
        </p:nvSpPr>
        <p:spPr>
          <a:xfrm>
            <a:off x="3962716" y="2777548"/>
            <a:ext cx="5136726" cy="668068"/>
          </a:xfrm>
          <a:prstGeom prst="rect">
            <a:avLst/>
          </a:prstGeom>
          <a:blipFill rotWithShape="1">
            <a:blip r:embed="rId6">
              <a:alphaModFix/>
            </a:blip>
            <a:stretch>
              <a:fillRect b="-11008" l="-355"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089" name="Google Shape;1089;p7"/>
          <p:cNvSpPr txBox="1"/>
          <p:nvPr/>
        </p:nvSpPr>
        <p:spPr>
          <a:xfrm>
            <a:off x="684763" y="3262926"/>
            <a:ext cx="174849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E36C09"/>
                </a:solidFill>
                <a:latin typeface="Arial"/>
                <a:ea typeface="Arial"/>
                <a:cs typeface="Arial"/>
                <a:sym typeface="Arial"/>
              </a:rPr>
              <a:t>Before pixel copy</a:t>
            </a:r>
            <a:endParaRPr/>
          </a:p>
        </p:txBody>
      </p:sp>
      <p:sp>
        <p:nvSpPr>
          <p:cNvPr id="1090" name="Google Shape;1090;p7"/>
          <p:cNvSpPr txBox="1"/>
          <p:nvPr/>
        </p:nvSpPr>
        <p:spPr>
          <a:xfrm>
            <a:off x="5304554" y="5515337"/>
            <a:ext cx="29765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E36C09"/>
                </a:solidFill>
                <a:latin typeface="Arial"/>
                <a:ea typeface="Arial"/>
                <a:cs typeface="Arial"/>
                <a:sym typeface="Arial"/>
              </a:rPr>
              <a:t>After pixel copy (if accepted)</a:t>
            </a:r>
            <a:endParaRPr/>
          </a:p>
        </p:txBody>
      </p:sp>
      <p:cxnSp>
        <p:nvCxnSpPr>
          <p:cNvPr id="1091" name="Google Shape;1091;p7"/>
          <p:cNvCxnSpPr>
            <a:endCxn id="1071" idx="3"/>
          </p:cNvCxnSpPr>
          <p:nvPr/>
        </p:nvCxnSpPr>
        <p:spPr>
          <a:xfrm>
            <a:off x="6847588" y="3244287"/>
            <a:ext cx="163800" cy="1370100"/>
          </a:xfrm>
          <a:prstGeom prst="straightConnector1">
            <a:avLst/>
          </a:prstGeom>
          <a:noFill/>
          <a:ln cap="flat" cmpd="sng" w="9525">
            <a:solidFill>
              <a:schemeClr val="dk1"/>
            </a:solidFill>
            <a:prstDash val="solid"/>
            <a:round/>
            <a:headEnd len="sm" w="sm" type="none"/>
            <a:tailEnd len="med" w="med" type="triangle"/>
          </a:ln>
        </p:spPr>
      </p:cxnSp>
      <p:cxnSp>
        <p:nvCxnSpPr>
          <p:cNvPr id="1092" name="Google Shape;1092;p7"/>
          <p:cNvCxnSpPr>
            <a:endCxn id="1073" idx="0"/>
          </p:cNvCxnSpPr>
          <p:nvPr/>
        </p:nvCxnSpPr>
        <p:spPr>
          <a:xfrm>
            <a:off x="6847507" y="3244362"/>
            <a:ext cx="54600" cy="1479300"/>
          </a:xfrm>
          <a:prstGeom prst="straightConnector1">
            <a:avLst/>
          </a:prstGeom>
          <a:noFill/>
          <a:ln cap="flat" cmpd="sng" w="9525">
            <a:solidFill>
              <a:schemeClr val="dk1"/>
            </a:solidFill>
            <a:prstDash val="solid"/>
            <a:round/>
            <a:headEnd len="sm" w="sm" type="none"/>
            <a:tailEnd len="med" w="med" type="triangle"/>
          </a:ln>
        </p:spPr>
      </p:cxnSp>
      <p:pic>
        <p:nvPicPr>
          <p:cNvPr id="1093" name="Google Shape;1093;p7"/>
          <p:cNvPicPr preferRelativeResize="0"/>
          <p:nvPr/>
        </p:nvPicPr>
        <p:blipFill rotWithShape="1">
          <a:blip r:embed="rId7">
            <a:alphaModFix/>
          </a:blip>
          <a:srcRect b="0" l="0" r="0" t="0"/>
          <a:stretch/>
        </p:blipFill>
        <p:spPr>
          <a:xfrm>
            <a:off x="8564450" y="4464"/>
            <a:ext cx="593675" cy="617861"/>
          </a:xfrm>
          <a:prstGeom prst="rect">
            <a:avLst/>
          </a:prstGeom>
          <a:noFill/>
          <a:ln>
            <a:noFill/>
          </a:ln>
        </p:spPr>
      </p:pic>
      <p:pic>
        <p:nvPicPr>
          <p:cNvPr descr="Biocomplexity Logo" id="1094" name="Google Shape;1094;p7"/>
          <p:cNvPicPr preferRelativeResize="0"/>
          <p:nvPr/>
        </p:nvPicPr>
        <p:blipFill rotWithShape="1">
          <a:blip r:embed="rId8">
            <a:alphaModFix/>
          </a:blip>
          <a:srcRect b="0" l="0" r="0" t="0"/>
          <a:stretch/>
        </p:blipFill>
        <p:spPr>
          <a:xfrm>
            <a:off x="8550275" y="6264275"/>
            <a:ext cx="593725" cy="593725"/>
          </a:xfrm>
          <a:prstGeom prst="rect">
            <a:avLst/>
          </a:prstGeom>
          <a:noFill/>
          <a:ln>
            <a:noFill/>
          </a:ln>
        </p:spPr>
      </p:pic>
      <p:pic>
        <p:nvPicPr>
          <p:cNvPr descr="redblackblockiu" id="1095" name="Google Shape;1095;p7"/>
          <p:cNvPicPr preferRelativeResize="0"/>
          <p:nvPr/>
        </p:nvPicPr>
        <p:blipFill rotWithShape="1">
          <a:blip r:embed="rId9">
            <a:alphaModFix/>
          </a:blip>
          <a:srcRect b="0" l="0" r="0" t="0"/>
          <a:stretch/>
        </p:blipFill>
        <p:spPr>
          <a:xfrm>
            <a:off x="0" y="6219825"/>
            <a:ext cx="484188" cy="638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sp>
        <p:nvSpPr>
          <p:cNvPr id="1100" name="Google Shape;1100;p8"/>
          <p:cNvSpPr/>
          <p:nvPr/>
        </p:nvSpPr>
        <p:spPr>
          <a:xfrm>
            <a:off x="729321" y="1701911"/>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01" name="Google Shape;1101;p8"/>
          <p:cNvSpPr/>
          <p:nvPr/>
        </p:nvSpPr>
        <p:spPr>
          <a:xfrm>
            <a:off x="947883" y="1701911"/>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02" name="Google Shape;1102;p8"/>
          <p:cNvSpPr/>
          <p:nvPr/>
        </p:nvSpPr>
        <p:spPr>
          <a:xfrm>
            <a:off x="729321" y="1920460"/>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03" name="Google Shape;1103;p8"/>
          <p:cNvSpPr/>
          <p:nvPr/>
        </p:nvSpPr>
        <p:spPr>
          <a:xfrm>
            <a:off x="1166445" y="1701911"/>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04" name="Google Shape;1104;p8"/>
          <p:cNvSpPr/>
          <p:nvPr/>
        </p:nvSpPr>
        <p:spPr>
          <a:xfrm>
            <a:off x="1385006" y="1701911"/>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05" name="Google Shape;1105;p8"/>
          <p:cNvSpPr/>
          <p:nvPr/>
        </p:nvSpPr>
        <p:spPr>
          <a:xfrm>
            <a:off x="947883" y="1920460"/>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06" name="Google Shape;1106;p8"/>
          <p:cNvSpPr/>
          <p:nvPr/>
        </p:nvSpPr>
        <p:spPr>
          <a:xfrm>
            <a:off x="1166445" y="1920460"/>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07" name="Google Shape;1107;p8"/>
          <p:cNvSpPr/>
          <p:nvPr/>
        </p:nvSpPr>
        <p:spPr>
          <a:xfrm>
            <a:off x="1385006" y="1920460"/>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08" name="Google Shape;1108;p8"/>
          <p:cNvSpPr/>
          <p:nvPr/>
        </p:nvSpPr>
        <p:spPr>
          <a:xfrm>
            <a:off x="729321" y="2139008"/>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09" name="Google Shape;1109;p8"/>
          <p:cNvSpPr/>
          <p:nvPr/>
        </p:nvSpPr>
        <p:spPr>
          <a:xfrm>
            <a:off x="947883" y="2139008"/>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10" name="Google Shape;1110;p8"/>
          <p:cNvSpPr/>
          <p:nvPr/>
        </p:nvSpPr>
        <p:spPr>
          <a:xfrm>
            <a:off x="1166445" y="2139008"/>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11" name="Google Shape;1111;p8"/>
          <p:cNvSpPr/>
          <p:nvPr/>
        </p:nvSpPr>
        <p:spPr>
          <a:xfrm>
            <a:off x="1385006" y="2139008"/>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12" name="Google Shape;1112;p8"/>
          <p:cNvSpPr/>
          <p:nvPr/>
        </p:nvSpPr>
        <p:spPr>
          <a:xfrm>
            <a:off x="1603568" y="1701911"/>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13" name="Google Shape;1113;p8"/>
          <p:cNvSpPr/>
          <p:nvPr/>
        </p:nvSpPr>
        <p:spPr>
          <a:xfrm>
            <a:off x="1603568" y="1920460"/>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14" name="Google Shape;1114;p8"/>
          <p:cNvSpPr/>
          <p:nvPr/>
        </p:nvSpPr>
        <p:spPr>
          <a:xfrm>
            <a:off x="1603568" y="2139008"/>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15" name="Google Shape;1115;p8"/>
          <p:cNvSpPr/>
          <p:nvPr/>
        </p:nvSpPr>
        <p:spPr>
          <a:xfrm>
            <a:off x="729321" y="2357557"/>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16" name="Google Shape;1116;p8"/>
          <p:cNvSpPr/>
          <p:nvPr/>
        </p:nvSpPr>
        <p:spPr>
          <a:xfrm>
            <a:off x="947883" y="2357557"/>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17" name="Google Shape;1117;p8"/>
          <p:cNvSpPr/>
          <p:nvPr/>
        </p:nvSpPr>
        <p:spPr>
          <a:xfrm>
            <a:off x="1166445" y="2357557"/>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18" name="Google Shape;1118;p8"/>
          <p:cNvSpPr/>
          <p:nvPr/>
        </p:nvSpPr>
        <p:spPr>
          <a:xfrm>
            <a:off x="1385006" y="2357557"/>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19" name="Google Shape;1119;p8"/>
          <p:cNvSpPr/>
          <p:nvPr/>
        </p:nvSpPr>
        <p:spPr>
          <a:xfrm>
            <a:off x="1603568" y="2357557"/>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20" name="Google Shape;1120;p8"/>
          <p:cNvSpPr/>
          <p:nvPr/>
        </p:nvSpPr>
        <p:spPr>
          <a:xfrm>
            <a:off x="947883" y="2576105"/>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21" name="Google Shape;1121;p8"/>
          <p:cNvSpPr/>
          <p:nvPr/>
        </p:nvSpPr>
        <p:spPr>
          <a:xfrm>
            <a:off x="729321" y="2576105"/>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22" name="Google Shape;1122;p8"/>
          <p:cNvSpPr/>
          <p:nvPr/>
        </p:nvSpPr>
        <p:spPr>
          <a:xfrm>
            <a:off x="1166445" y="2576105"/>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23" name="Google Shape;1123;p8"/>
          <p:cNvSpPr/>
          <p:nvPr/>
        </p:nvSpPr>
        <p:spPr>
          <a:xfrm>
            <a:off x="1385006" y="2576105"/>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24" name="Google Shape;1124;p8"/>
          <p:cNvSpPr/>
          <p:nvPr/>
        </p:nvSpPr>
        <p:spPr>
          <a:xfrm>
            <a:off x="1603568" y="2576105"/>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25" name="Google Shape;1125;p8"/>
          <p:cNvSpPr/>
          <p:nvPr/>
        </p:nvSpPr>
        <p:spPr>
          <a:xfrm>
            <a:off x="729321" y="2794654"/>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26" name="Google Shape;1126;p8"/>
          <p:cNvSpPr/>
          <p:nvPr/>
        </p:nvSpPr>
        <p:spPr>
          <a:xfrm>
            <a:off x="1166445" y="2794654"/>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27" name="Google Shape;1127;p8"/>
          <p:cNvSpPr/>
          <p:nvPr/>
        </p:nvSpPr>
        <p:spPr>
          <a:xfrm>
            <a:off x="947883" y="2794654"/>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28" name="Google Shape;1128;p8"/>
          <p:cNvSpPr/>
          <p:nvPr/>
        </p:nvSpPr>
        <p:spPr>
          <a:xfrm>
            <a:off x="1385006" y="2794654"/>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29" name="Google Shape;1129;p8"/>
          <p:cNvSpPr/>
          <p:nvPr/>
        </p:nvSpPr>
        <p:spPr>
          <a:xfrm>
            <a:off x="729321" y="3013202"/>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30" name="Google Shape;1130;p8"/>
          <p:cNvSpPr/>
          <p:nvPr/>
        </p:nvSpPr>
        <p:spPr>
          <a:xfrm>
            <a:off x="1603568" y="2794654"/>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31" name="Google Shape;1131;p8"/>
          <p:cNvSpPr/>
          <p:nvPr/>
        </p:nvSpPr>
        <p:spPr>
          <a:xfrm>
            <a:off x="947883" y="3013202"/>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32" name="Google Shape;1132;p8"/>
          <p:cNvSpPr/>
          <p:nvPr/>
        </p:nvSpPr>
        <p:spPr>
          <a:xfrm>
            <a:off x="1166445" y="3013202"/>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33" name="Google Shape;1133;p8"/>
          <p:cNvSpPr/>
          <p:nvPr/>
        </p:nvSpPr>
        <p:spPr>
          <a:xfrm>
            <a:off x="1385006" y="3013202"/>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34" name="Google Shape;1134;p8"/>
          <p:cNvSpPr/>
          <p:nvPr/>
        </p:nvSpPr>
        <p:spPr>
          <a:xfrm>
            <a:off x="1603568" y="3013202"/>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35" name="Google Shape;1135;p8"/>
          <p:cNvSpPr/>
          <p:nvPr/>
        </p:nvSpPr>
        <p:spPr>
          <a:xfrm>
            <a:off x="729321" y="3231751"/>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36" name="Google Shape;1136;p8"/>
          <p:cNvSpPr/>
          <p:nvPr/>
        </p:nvSpPr>
        <p:spPr>
          <a:xfrm>
            <a:off x="947883" y="3231751"/>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37" name="Google Shape;1137;p8"/>
          <p:cNvSpPr/>
          <p:nvPr/>
        </p:nvSpPr>
        <p:spPr>
          <a:xfrm>
            <a:off x="1166445" y="3231751"/>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38" name="Google Shape;1138;p8"/>
          <p:cNvSpPr/>
          <p:nvPr/>
        </p:nvSpPr>
        <p:spPr>
          <a:xfrm>
            <a:off x="1385006" y="3231751"/>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39" name="Google Shape;1139;p8"/>
          <p:cNvSpPr/>
          <p:nvPr/>
        </p:nvSpPr>
        <p:spPr>
          <a:xfrm>
            <a:off x="1603568" y="3231751"/>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40" name="Google Shape;1140;p8"/>
          <p:cNvSpPr/>
          <p:nvPr/>
        </p:nvSpPr>
        <p:spPr>
          <a:xfrm>
            <a:off x="1822129" y="1920460"/>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41" name="Google Shape;1141;p8"/>
          <p:cNvSpPr/>
          <p:nvPr/>
        </p:nvSpPr>
        <p:spPr>
          <a:xfrm>
            <a:off x="1822129" y="1701911"/>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42" name="Google Shape;1142;p8"/>
          <p:cNvSpPr/>
          <p:nvPr/>
        </p:nvSpPr>
        <p:spPr>
          <a:xfrm>
            <a:off x="1822129" y="2139008"/>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43" name="Google Shape;1143;p8"/>
          <p:cNvSpPr/>
          <p:nvPr/>
        </p:nvSpPr>
        <p:spPr>
          <a:xfrm>
            <a:off x="1822129" y="2357557"/>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44" name="Google Shape;1144;p8"/>
          <p:cNvSpPr/>
          <p:nvPr/>
        </p:nvSpPr>
        <p:spPr>
          <a:xfrm>
            <a:off x="1822129" y="2576105"/>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45" name="Google Shape;1145;p8"/>
          <p:cNvSpPr/>
          <p:nvPr/>
        </p:nvSpPr>
        <p:spPr>
          <a:xfrm>
            <a:off x="1822129" y="2794654"/>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46" name="Google Shape;1146;p8"/>
          <p:cNvSpPr/>
          <p:nvPr/>
        </p:nvSpPr>
        <p:spPr>
          <a:xfrm>
            <a:off x="1822129" y="3013202"/>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47" name="Google Shape;1147;p8"/>
          <p:cNvSpPr/>
          <p:nvPr/>
        </p:nvSpPr>
        <p:spPr>
          <a:xfrm>
            <a:off x="1822129" y="3231751"/>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48" name="Google Shape;1148;p8"/>
          <p:cNvSpPr/>
          <p:nvPr/>
        </p:nvSpPr>
        <p:spPr>
          <a:xfrm>
            <a:off x="2040691" y="1701911"/>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49" name="Google Shape;1149;p8"/>
          <p:cNvSpPr/>
          <p:nvPr/>
        </p:nvSpPr>
        <p:spPr>
          <a:xfrm>
            <a:off x="2259252" y="1701911"/>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50" name="Google Shape;1150;p8"/>
          <p:cNvSpPr/>
          <p:nvPr/>
        </p:nvSpPr>
        <p:spPr>
          <a:xfrm>
            <a:off x="2040691" y="1920460"/>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51" name="Google Shape;1151;p8"/>
          <p:cNvSpPr/>
          <p:nvPr/>
        </p:nvSpPr>
        <p:spPr>
          <a:xfrm>
            <a:off x="2477814" y="1701911"/>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52" name="Google Shape;1152;p8"/>
          <p:cNvSpPr/>
          <p:nvPr/>
        </p:nvSpPr>
        <p:spPr>
          <a:xfrm>
            <a:off x="2259252" y="1920460"/>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53" name="Google Shape;1153;p8"/>
          <p:cNvSpPr/>
          <p:nvPr/>
        </p:nvSpPr>
        <p:spPr>
          <a:xfrm>
            <a:off x="2477814" y="1920460"/>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54" name="Google Shape;1154;p8"/>
          <p:cNvSpPr/>
          <p:nvPr/>
        </p:nvSpPr>
        <p:spPr>
          <a:xfrm>
            <a:off x="2040691" y="2139008"/>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55" name="Google Shape;1155;p8"/>
          <p:cNvSpPr/>
          <p:nvPr/>
        </p:nvSpPr>
        <p:spPr>
          <a:xfrm>
            <a:off x="2259252" y="2139008"/>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56" name="Google Shape;1156;p8"/>
          <p:cNvSpPr/>
          <p:nvPr/>
        </p:nvSpPr>
        <p:spPr>
          <a:xfrm>
            <a:off x="2477814" y="2139008"/>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57" name="Google Shape;1157;p8"/>
          <p:cNvSpPr/>
          <p:nvPr/>
        </p:nvSpPr>
        <p:spPr>
          <a:xfrm>
            <a:off x="2040691" y="2357557"/>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58" name="Google Shape;1158;p8"/>
          <p:cNvSpPr/>
          <p:nvPr/>
        </p:nvSpPr>
        <p:spPr>
          <a:xfrm>
            <a:off x="2259252" y="2357557"/>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59" name="Google Shape;1159;p8"/>
          <p:cNvSpPr/>
          <p:nvPr/>
        </p:nvSpPr>
        <p:spPr>
          <a:xfrm>
            <a:off x="2477814" y="2357557"/>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60" name="Google Shape;1160;p8"/>
          <p:cNvSpPr/>
          <p:nvPr/>
        </p:nvSpPr>
        <p:spPr>
          <a:xfrm>
            <a:off x="2259252" y="2576105"/>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61" name="Google Shape;1161;p8"/>
          <p:cNvSpPr/>
          <p:nvPr/>
        </p:nvSpPr>
        <p:spPr>
          <a:xfrm>
            <a:off x="2040691" y="2576105"/>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62" name="Google Shape;1162;p8"/>
          <p:cNvSpPr/>
          <p:nvPr/>
        </p:nvSpPr>
        <p:spPr>
          <a:xfrm>
            <a:off x="2477814" y="2576105"/>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63" name="Google Shape;1163;p8"/>
          <p:cNvSpPr/>
          <p:nvPr/>
        </p:nvSpPr>
        <p:spPr>
          <a:xfrm>
            <a:off x="2040691" y="2794654"/>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64" name="Google Shape;1164;p8"/>
          <p:cNvSpPr/>
          <p:nvPr/>
        </p:nvSpPr>
        <p:spPr>
          <a:xfrm>
            <a:off x="2477814" y="2794654"/>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65" name="Google Shape;1165;p8"/>
          <p:cNvSpPr/>
          <p:nvPr/>
        </p:nvSpPr>
        <p:spPr>
          <a:xfrm>
            <a:off x="2259252" y="2794654"/>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66" name="Google Shape;1166;p8"/>
          <p:cNvSpPr/>
          <p:nvPr/>
        </p:nvSpPr>
        <p:spPr>
          <a:xfrm>
            <a:off x="2040691" y="3013202"/>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67" name="Google Shape;1167;p8"/>
          <p:cNvSpPr/>
          <p:nvPr/>
        </p:nvSpPr>
        <p:spPr>
          <a:xfrm>
            <a:off x="2259252" y="3013202"/>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68" name="Google Shape;1168;p8"/>
          <p:cNvSpPr/>
          <p:nvPr/>
        </p:nvSpPr>
        <p:spPr>
          <a:xfrm>
            <a:off x="2477814" y="3013202"/>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69" name="Google Shape;1169;p8"/>
          <p:cNvSpPr/>
          <p:nvPr/>
        </p:nvSpPr>
        <p:spPr>
          <a:xfrm>
            <a:off x="2040691" y="3231751"/>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70" name="Google Shape;1170;p8"/>
          <p:cNvSpPr/>
          <p:nvPr/>
        </p:nvSpPr>
        <p:spPr>
          <a:xfrm>
            <a:off x="2259252" y="3231751"/>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71" name="Google Shape;1171;p8"/>
          <p:cNvSpPr/>
          <p:nvPr/>
        </p:nvSpPr>
        <p:spPr>
          <a:xfrm>
            <a:off x="2477814" y="3231751"/>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72" name="Google Shape;1172;p8"/>
          <p:cNvSpPr/>
          <p:nvPr/>
        </p:nvSpPr>
        <p:spPr>
          <a:xfrm>
            <a:off x="2115062" y="2390946"/>
            <a:ext cx="286863" cy="403708"/>
          </a:xfrm>
          <a:prstGeom prst="curvedLeftArrow">
            <a:avLst>
              <a:gd fmla="val 28148" name="adj1"/>
              <a:gd fmla="val 56296" name="adj2"/>
              <a:gd fmla="val 33333" name="adj3"/>
            </a:avLst>
          </a:prstGeom>
          <a:solidFill>
            <a:schemeClr val="l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73" name="Google Shape;1173;p8"/>
          <p:cNvSpPr/>
          <p:nvPr/>
        </p:nvSpPr>
        <p:spPr>
          <a:xfrm>
            <a:off x="5526015" y="1664333"/>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74" name="Google Shape;1174;p8"/>
          <p:cNvSpPr/>
          <p:nvPr/>
        </p:nvSpPr>
        <p:spPr>
          <a:xfrm>
            <a:off x="5744577" y="1664333"/>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75" name="Google Shape;1175;p8"/>
          <p:cNvSpPr/>
          <p:nvPr/>
        </p:nvSpPr>
        <p:spPr>
          <a:xfrm>
            <a:off x="5526015" y="1882882"/>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76" name="Google Shape;1176;p8"/>
          <p:cNvSpPr/>
          <p:nvPr/>
        </p:nvSpPr>
        <p:spPr>
          <a:xfrm>
            <a:off x="5963138" y="1664333"/>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77" name="Google Shape;1177;p8"/>
          <p:cNvSpPr/>
          <p:nvPr/>
        </p:nvSpPr>
        <p:spPr>
          <a:xfrm>
            <a:off x="6181700" y="1664333"/>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78" name="Google Shape;1178;p8"/>
          <p:cNvSpPr/>
          <p:nvPr/>
        </p:nvSpPr>
        <p:spPr>
          <a:xfrm>
            <a:off x="5744577" y="1882882"/>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79" name="Google Shape;1179;p8"/>
          <p:cNvSpPr/>
          <p:nvPr/>
        </p:nvSpPr>
        <p:spPr>
          <a:xfrm>
            <a:off x="5963138" y="1882882"/>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80" name="Google Shape;1180;p8"/>
          <p:cNvSpPr/>
          <p:nvPr/>
        </p:nvSpPr>
        <p:spPr>
          <a:xfrm>
            <a:off x="6181700" y="1882882"/>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81" name="Google Shape;1181;p8"/>
          <p:cNvSpPr/>
          <p:nvPr/>
        </p:nvSpPr>
        <p:spPr>
          <a:xfrm>
            <a:off x="5526015" y="2101430"/>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82" name="Google Shape;1182;p8"/>
          <p:cNvSpPr/>
          <p:nvPr/>
        </p:nvSpPr>
        <p:spPr>
          <a:xfrm>
            <a:off x="5744577" y="2101430"/>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83" name="Google Shape;1183;p8"/>
          <p:cNvSpPr/>
          <p:nvPr/>
        </p:nvSpPr>
        <p:spPr>
          <a:xfrm>
            <a:off x="5963138" y="2101430"/>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84" name="Google Shape;1184;p8"/>
          <p:cNvSpPr/>
          <p:nvPr/>
        </p:nvSpPr>
        <p:spPr>
          <a:xfrm>
            <a:off x="6181700" y="2101430"/>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85" name="Google Shape;1185;p8"/>
          <p:cNvSpPr/>
          <p:nvPr/>
        </p:nvSpPr>
        <p:spPr>
          <a:xfrm>
            <a:off x="6400261" y="1664333"/>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86" name="Google Shape;1186;p8"/>
          <p:cNvSpPr/>
          <p:nvPr/>
        </p:nvSpPr>
        <p:spPr>
          <a:xfrm>
            <a:off x="6400261" y="1882882"/>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87" name="Google Shape;1187;p8"/>
          <p:cNvSpPr/>
          <p:nvPr/>
        </p:nvSpPr>
        <p:spPr>
          <a:xfrm>
            <a:off x="6400261" y="2101430"/>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88" name="Google Shape;1188;p8"/>
          <p:cNvSpPr/>
          <p:nvPr/>
        </p:nvSpPr>
        <p:spPr>
          <a:xfrm>
            <a:off x="5526015" y="2319979"/>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89" name="Google Shape;1189;p8"/>
          <p:cNvSpPr/>
          <p:nvPr/>
        </p:nvSpPr>
        <p:spPr>
          <a:xfrm>
            <a:off x="5744577" y="2319979"/>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90" name="Google Shape;1190;p8"/>
          <p:cNvSpPr/>
          <p:nvPr/>
        </p:nvSpPr>
        <p:spPr>
          <a:xfrm>
            <a:off x="5963138" y="2319979"/>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91" name="Google Shape;1191;p8"/>
          <p:cNvSpPr/>
          <p:nvPr/>
        </p:nvSpPr>
        <p:spPr>
          <a:xfrm>
            <a:off x="6181700" y="2319979"/>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92" name="Google Shape;1192;p8"/>
          <p:cNvSpPr/>
          <p:nvPr/>
        </p:nvSpPr>
        <p:spPr>
          <a:xfrm>
            <a:off x="6400261" y="2319979"/>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93" name="Google Shape;1193;p8"/>
          <p:cNvSpPr/>
          <p:nvPr/>
        </p:nvSpPr>
        <p:spPr>
          <a:xfrm>
            <a:off x="5744577" y="2538527"/>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94" name="Google Shape;1194;p8"/>
          <p:cNvSpPr/>
          <p:nvPr/>
        </p:nvSpPr>
        <p:spPr>
          <a:xfrm>
            <a:off x="5526015" y="2538527"/>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95" name="Google Shape;1195;p8"/>
          <p:cNvSpPr/>
          <p:nvPr/>
        </p:nvSpPr>
        <p:spPr>
          <a:xfrm>
            <a:off x="5963138" y="2538527"/>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96" name="Google Shape;1196;p8"/>
          <p:cNvSpPr/>
          <p:nvPr/>
        </p:nvSpPr>
        <p:spPr>
          <a:xfrm>
            <a:off x="6181700" y="2538527"/>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97" name="Google Shape;1197;p8"/>
          <p:cNvSpPr/>
          <p:nvPr/>
        </p:nvSpPr>
        <p:spPr>
          <a:xfrm>
            <a:off x="6400261" y="2538527"/>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98" name="Google Shape;1198;p8"/>
          <p:cNvSpPr/>
          <p:nvPr/>
        </p:nvSpPr>
        <p:spPr>
          <a:xfrm>
            <a:off x="5526015" y="2757076"/>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99" name="Google Shape;1199;p8"/>
          <p:cNvSpPr/>
          <p:nvPr/>
        </p:nvSpPr>
        <p:spPr>
          <a:xfrm>
            <a:off x="5963138" y="2757076"/>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00" name="Google Shape;1200;p8"/>
          <p:cNvSpPr/>
          <p:nvPr/>
        </p:nvSpPr>
        <p:spPr>
          <a:xfrm>
            <a:off x="5744577" y="2757076"/>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01" name="Google Shape;1201;p8"/>
          <p:cNvSpPr/>
          <p:nvPr/>
        </p:nvSpPr>
        <p:spPr>
          <a:xfrm>
            <a:off x="6181700" y="2757076"/>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02" name="Google Shape;1202;p8"/>
          <p:cNvSpPr/>
          <p:nvPr/>
        </p:nvSpPr>
        <p:spPr>
          <a:xfrm>
            <a:off x="5526015" y="2975624"/>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03" name="Google Shape;1203;p8"/>
          <p:cNvSpPr/>
          <p:nvPr/>
        </p:nvSpPr>
        <p:spPr>
          <a:xfrm>
            <a:off x="6400261" y="2757076"/>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04" name="Google Shape;1204;p8"/>
          <p:cNvSpPr/>
          <p:nvPr/>
        </p:nvSpPr>
        <p:spPr>
          <a:xfrm>
            <a:off x="5744577" y="2975624"/>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05" name="Google Shape;1205;p8"/>
          <p:cNvSpPr/>
          <p:nvPr/>
        </p:nvSpPr>
        <p:spPr>
          <a:xfrm>
            <a:off x="5963138" y="2975624"/>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06" name="Google Shape;1206;p8"/>
          <p:cNvSpPr/>
          <p:nvPr/>
        </p:nvSpPr>
        <p:spPr>
          <a:xfrm>
            <a:off x="6181700" y="2975624"/>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07" name="Google Shape;1207;p8"/>
          <p:cNvSpPr/>
          <p:nvPr/>
        </p:nvSpPr>
        <p:spPr>
          <a:xfrm>
            <a:off x="6400261" y="2975624"/>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08" name="Google Shape;1208;p8"/>
          <p:cNvSpPr/>
          <p:nvPr/>
        </p:nvSpPr>
        <p:spPr>
          <a:xfrm>
            <a:off x="5526015" y="3194173"/>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09" name="Google Shape;1209;p8"/>
          <p:cNvSpPr/>
          <p:nvPr/>
        </p:nvSpPr>
        <p:spPr>
          <a:xfrm>
            <a:off x="5744577" y="3194173"/>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10" name="Google Shape;1210;p8"/>
          <p:cNvSpPr/>
          <p:nvPr/>
        </p:nvSpPr>
        <p:spPr>
          <a:xfrm>
            <a:off x="5963138" y="3194173"/>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11" name="Google Shape;1211;p8"/>
          <p:cNvSpPr/>
          <p:nvPr/>
        </p:nvSpPr>
        <p:spPr>
          <a:xfrm>
            <a:off x="6181700" y="3194173"/>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12" name="Google Shape;1212;p8"/>
          <p:cNvSpPr/>
          <p:nvPr/>
        </p:nvSpPr>
        <p:spPr>
          <a:xfrm>
            <a:off x="6400261" y="3194173"/>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13" name="Google Shape;1213;p8"/>
          <p:cNvSpPr/>
          <p:nvPr/>
        </p:nvSpPr>
        <p:spPr>
          <a:xfrm>
            <a:off x="6618823" y="1882882"/>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14" name="Google Shape;1214;p8"/>
          <p:cNvSpPr/>
          <p:nvPr/>
        </p:nvSpPr>
        <p:spPr>
          <a:xfrm>
            <a:off x="6618823" y="1664333"/>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15" name="Google Shape;1215;p8"/>
          <p:cNvSpPr/>
          <p:nvPr/>
        </p:nvSpPr>
        <p:spPr>
          <a:xfrm>
            <a:off x="6618823" y="2101430"/>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16" name="Google Shape;1216;p8"/>
          <p:cNvSpPr/>
          <p:nvPr/>
        </p:nvSpPr>
        <p:spPr>
          <a:xfrm>
            <a:off x="6618823" y="2319979"/>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17" name="Google Shape;1217;p8"/>
          <p:cNvSpPr/>
          <p:nvPr/>
        </p:nvSpPr>
        <p:spPr>
          <a:xfrm>
            <a:off x="6618823" y="2538527"/>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18" name="Google Shape;1218;p8"/>
          <p:cNvSpPr/>
          <p:nvPr/>
        </p:nvSpPr>
        <p:spPr>
          <a:xfrm>
            <a:off x="6618823" y="2757076"/>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19" name="Google Shape;1219;p8"/>
          <p:cNvSpPr/>
          <p:nvPr/>
        </p:nvSpPr>
        <p:spPr>
          <a:xfrm>
            <a:off x="6618823" y="2975624"/>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20" name="Google Shape;1220;p8"/>
          <p:cNvSpPr/>
          <p:nvPr/>
        </p:nvSpPr>
        <p:spPr>
          <a:xfrm>
            <a:off x="6618823" y="3194173"/>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21" name="Google Shape;1221;p8"/>
          <p:cNvSpPr/>
          <p:nvPr/>
        </p:nvSpPr>
        <p:spPr>
          <a:xfrm>
            <a:off x="6837384" y="1664333"/>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22" name="Google Shape;1222;p8"/>
          <p:cNvSpPr/>
          <p:nvPr/>
        </p:nvSpPr>
        <p:spPr>
          <a:xfrm>
            <a:off x="7055946" y="1664333"/>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23" name="Google Shape;1223;p8"/>
          <p:cNvSpPr/>
          <p:nvPr/>
        </p:nvSpPr>
        <p:spPr>
          <a:xfrm>
            <a:off x="6837384" y="1882882"/>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24" name="Google Shape;1224;p8"/>
          <p:cNvSpPr/>
          <p:nvPr/>
        </p:nvSpPr>
        <p:spPr>
          <a:xfrm>
            <a:off x="7274507" y="1664333"/>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25" name="Google Shape;1225;p8"/>
          <p:cNvSpPr/>
          <p:nvPr/>
        </p:nvSpPr>
        <p:spPr>
          <a:xfrm>
            <a:off x="7055946" y="1882882"/>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26" name="Google Shape;1226;p8"/>
          <p:cNvSpPr/>
          <p:nvPr/>
        </p:nvSpPr>
        <p:spPr>
          <a:xfrm>
            <a:off x="7274507" y="1882882"/>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27" name="Google Shape;1227;p8"/>
          <p:cNvSpPr/>
          <p:nvPr/>
        </p:nvSpPr>
        <p:spPr>
          <a:xfrm>
            <a:off x="6837384" y="2101430"/>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28" name="Google Shape;1228;p8"/>
          <p:cNvSpPr/>
          <p:nvPr/>
        </p:nvSpPr>
        <p:spPr>
          <a:xfrm>
            <a:off x="7055946" y="2101430"/>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29" name="Google Shape;1229;p8"/>
          <p:cNvSpPr/>
          <p:nvPr/>
        </p:nvSpPr>
        <p:spPr>
          <a:xfrm>
            <a:off x="7274507" y="2101430"/>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30" name="Google Shape;1230;p8"/>
          <p:cNvSpPr/>
          <p:nvPr/>
        </p:nvSpPr>
        <p:spPr>
          <a:xfrm>
            <a:off x="6837384" y="2319979"/>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31" name="Google Shape;1231;p8"/>
          <p:cNvSpPr/>
          <p:nvPr/>
        </p:nvSpPr>
        <p:spPr>
          <a:xfrm>
            <a:off x="7055946" y="2319979"/>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32" name="Google Shape;1232;p8"/>
          <p:cNvSpPr/>
          <p:nvPr/>
        </p:nvSpPr>
        <p:spPr>
          <a:xfrm>
            <a:off x="7274507" y="2319979"/>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33" name="Google Shape;1233;p8"/>
          <p:cNvSpPr/>
          <p:nvPr/>
        </p:nvSpPr>
        <p:spPr>
          <a:xfrm>
            <a:off x="7055946" y="2538527"/>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34" name="Google Shape;1234;p8"/>
          <p:cNvSpPr/>
          <p:nvPr/>
        </p:nvSpPr>
        <p:spPr>
          <a:xfrm>
            <a:off x="6837384" y="2538527"/>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35" name="Google Shape;1235;p8"/>
          <p:cNvSpPr/>
          <p:nvPr/>
        </p:nvSpPr>
        <p:spPr>
          <a:xfrm>
            <a:off x="7274507" y="2538527"/>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36" name="Google Shape;1236;p8"/>
          <p:cNvSpPr/>
          <p:nvPr/>
        </p:nvSpPr>
        <p:spPr>
          <a:xfrm>
            <a:off x="6837384" y="2757076"/>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37" name="Google Shape;1237;p8"/>
          <p:cNvSpPr/>
          <p:nvPr/>
        </p:nvSpPr>
        <p:spPr>
          <a:xfrm>
            <a:off x="7274507" y="2757076"/>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38" name="Google Shape;1238;p8"/>
          <p:cNvSpPr/>
          <p:nvPr/>
        </p:nvSpPr>
        <p:spPr>
          <a:xfrm>
            <a:off x="7055946" y="2757076"/>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39" name="Google Shape;1239;p8"/>
          <p:cNvSpPr/>
          <p:nvPr/>
        </p:nvSpPr>
        <p:spPr>
          <a:xfrm>
            <a:off x="6837384" y="2975624"/>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40" name="Google Shape;1240;p8"/>
          <p:cNvSpPr/>
          <p:nvPr/>
        </p:nvSpPr>
        <p:spPr>
          <a:xfrm>
            <a:off x="7055946" y="2975624"/>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41" name="Google Shape;1241;p8"/>
          <p:cNvSpPr/>
          <p:nvPr/>
        </p:nvSpPr>
        <p:spPr>
          <a:xfrm>
            <a:off x="7274507" y="2975624"/>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42" name="Google Shape;1242;p8"/>
          <p:cNvSpPr/>
          <p:nvPr/>
        </p:nvSpPr>
        <p:spPr>
          <a:xfrm>
            <a:off x="6837384" y="3194173"/>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43" name="Google Shape;1243;p8"/>
          <p:cNvSpPr/>
          <p:nvPr/>
        </p:nvSpPr>
        <p:spPr>
          <a:xfrm>
            <a:off x="7055946" y="3194173"/>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44" name="Google Shape;1244;p8"/>
          <p:cNvSpPr/>
          <p:nvPr/>
        </p:nvSpPr>
        <p:spPr>
          <a:xfrm>
            <a:off x="7274507" y="3194173"/>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45" name="Google Shape;1245;p8"/>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Single Pixel Copy Attempt in Detail  - continued</a:t>
            </a:r>
            <a:endParaRPr/>
          </a:p>
        </p:txBody>
      </p:sp>
      <p:sp>
        <p:nvSpPr>
          <p:cNvPr id="1246" name="Google Shape;1246;p8"/>
          <p:cNvSpPr txBox="1"/>
          <p:nvPr/>
        </p:nvSpPr>
        <p:spPr>
          <a:xfrm>
            <a:off x="44558" y="3668848"/>
            <a:ext cx="5223097" cy="668068"/>
          </a:xfrm>
          <a:prstGeom prst="rect">
            <a:avLst/>
          </a:prstGeom>
          <a:blipFill rotWithShape="1">
            <a:blip r:embed="rId3">
              <a:alphaModFix/>
            </a:blip>
            <a:stretch>
              <a:fillRect b="-11008" l="-34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247" name="Google Shape;1247;p8"/>
          <p:cNvSpPr txBox="1"/>
          <p:nvPr/>
        </p:nvSpPr>
        <p:spPr>
          <a:xfrm>
            <a:off x="4007274" y="810962"/>
            <a:ext cx="5136726" cy="668068"/>
          </a:xfrm>
          <a:prstGeom prst="rect">
            <a:avLst/>
          </a:prstGeom>
          <a:blipFill rotWithShape="1">
            <a:blip r:embed="rId4">
              <a:alphaModFix/>
            </a:blip>
            <a:stretch>
              <a:fillRect b="-10907" l="-355"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248" name="Google Shape;1248;p8"/>
          <p:cNvSpPr txBox="1"/>
          <p:nvPr/>
        </p:nvSpPr>
        <p:spPr>
          <a:xfrm>
            <a:off x="729321" y="1296340"/>
            <a:ext cx="174849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E36C09"/>
                </a:solidFill>
                <a:latin typeface="Arial"/>
                <a:ea typeface="Arial"/>
                <a:cs typeface="Arial"/>
                <a:sym typeface="Arial"/>
              </a:rPr>
              <a:t>Before pixel copy</a:t>
            </a:r>
            <a:endParaRPr b="1" i="0" sz="1400" u="none" cap="none" strike="noStrike">
              <a:solidFill>
                <a:srgbClr val="E36C09"/>
              </a:solidFill>
              <a:latin typeface="Arial"/>
              <a:ea typeface="Arial"/>
              <a:cs typeface="Arial"/>
              <a:sym typeface="Arial"/>
            </a:endParaRPr>
          </a:p>
        </p:txBody>
      </p:sp>
      <p:sp>
        <p:nvSpPr>
          <p:cNvPr id="1249" name="Google Shape;1249;p8"/>
          <p:cNvSpPr txBox="1"/>
          <p:nvPr/>
        </p:nvSpPr>
        <p:spPr>
          <a:xfrm>
            <a:off x="5349112" y="3548751"/>
            <a:ext cx="29765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E36C09"/>
                </a:solidFill>
                <a:latin typeface="Arial"/>
                <a:ea typeface="Arial"/>
                <a:cs typeface="Arial"/>
                <a:sym typeface="Arial"/>
              </a:rPr>
              <a:t>After pixel copy (if accepted)</a:t>
            </a:r>
            <a:endParaRPr b="1" i="0" sz="1400" u="none" cap="none" strike="noStrike">
              <a:solidFill>
                <a:srgbClr val="E36C09"/>
              </a:solidFill>
              <a:latin typeface="Arial"/>
              <a:ea typeface="Arial"/>
              <a:cs typeface="Arial"/>
              <a:sym typeface="Arial"/>
            </a:endParaRPr>
          </a:p>
        </p:txBody>
      </p:sp>
      <p:cxnSp>
        <p:nvCxnSpPr>
          <p:cNvPr id="1250" name="Google Shape;1250;p8"/>
          <p:cNvCxnSpPr>
            <a:endCxn id="1234" idx="3"/>
          </p:cNvCxnSpPr>
          <p:nvPr/>
        </p:nvCxnSpPr>
        <p:spPr>
          <a:xfrm>
            <a:off x="6892146" y="1277701"/>
            <a:ext cx="163800" cy="1370100"/>
          </a:xfrm>
          <a:prstGeom prst="straightConnector1">
            <a:avLst/>
          </a:prstGeom>
          <a:noFill/>
          <a:ln cap="flat" cmpd="sng" w="9525">
            <a:solidFill>
              <a:schemeClr val="dk1"/>
            </a:solidFill>
            <a:prstDash val="solid"/>
            <a:round/>
            <a:headEnd len="sm" w="sm" type="none"/>
            <a:tailEnd len="med" w="med" type="triangle"/>
          </a:ln>
        </p:spPr>
      </p:cxnSp>
      <p:cxnSp>
        <p:nvCxnSpPr>
          <p:cNvPr id="1251" name="Google Shape;1251;p8"/>
          <p:cNvCxnSpPr>
            <a:endCxn id="1236" idx="0"/>
          </p:cNvCxnSpPr>
          <p:nvPr/>
        </p:nvCxnSpPr>
        <p:spPr>
          <a:xfrm>
            <a:off x="6892065" y="1277776"/>
            <a:ext cx="54600" cy="1479300"/>
          </a:xfrm>
          <a:prstGeom prst="straightConnector1">
            <a:avLst/>
          </a:prstGeom>
          <a:noFill/>
          <a:ln cap="flat" cmpd="sng" w="9525">
            <a:solidFill>
              <a:schemeClr val="dk1"/>
            </a:solidFill>
            <a:prstDash val="solid"/>
            <a:round/>
            <a:headEnd len="sm" w="sm" type="none"/>
            <a:tailEnd len="med" w="med" type="triangle"/>
          </a:ln>
        </p:spPr>
      </p:cxnSp>
      <p:sp>
        <p:nvSpPr>
          <p:cNvPr id="1252" name="Google Shape;1252;p8"/>
          <p:cNvSpPr txBox="1"/>
          <p:nvPr/>
        </p:nvSpPr>
        <p:spPr>
          <a:xfrm>
            <a:off x="44558" y="4659682"/>
            <a:ext cx="8949130"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Other contact energies are contact energies contributed by interfaces between </a:t>
            </a:r>
            <a:r>
              <a:rPr b="1" i="0" lang="en-US" sz="1400" u="none" cap="none" strike="noStrike">
                <a:solidFill>
                  <a:srgbClr val="000000"/>
                </a:solidFill>
                <a:latin typeface="Arial"/>
                <a:ea typeface="Arial"/>
                <a:cs typeface="Arial"/>
                <a:sym typeface="Arial"/>
              </a:rPr>
              <a:t>two different cells </a:t>
            </a:r>
            <a:r>
              <a:rPr b="0" i="0" lang="en-US" sz="1400" u="none" cap="none" strike="noStrike">
                <a:solidFill>
                  <a:srgbClr val="000000"/>
                </a:solidFill>
                <a:latin typeface="Arial"/>
                <a:ea typeface="Arial"/>
                <a:cs typeface="Arial"/>
                <a:sym typeface="Arial"/>
              </a:rPr>
              <a:t> that are away from the change pixel. Because we are interested in the change of Energy those contributions cancel out and therefore are never computed. We only care about what happens in the vicinity of the change pixel</a:t>
            </a:r>
            <a:endParaRPr b="1" i="0" sz="1400" u="none" cap="none" strike="noStrike">
              <a:solidFill>
                <a:srgbClr val="000000"/>
              </a:solidFill>
              <a:latin typeface="Arial"/>
              <a:ea typeface="Arial"/>
              <a:cs typeface="Arial"/>
              <a:sym typeface="Arial"/>
            </a:endParaRPr>
          </a:p>
        </p:txBody>
      </p:sp>
      <p:sp>
        <p:nvSpPr>
          <p:cNvPr id="1253" name="Google Shape;1253;p8"/>
          <p:cNvSpPr txBox="1"/>
          <p:nvPr/>
        </p:nvSpPr>
        <p:spPr>
          <a:xfrm>
            <a:off x="302918" y="5626355"/>
            <a:ext cx="6557821" cy="591252"/>
          </a:xfrm>
          <a:prstGeom prst="rect">
            <a:avLst/>
          </a:prstGeom>
          <a:blipFill rotWithShape="1">
            <a:blip r:embed="rId5">
              <a:alphaModFix/>
            </a:blip>
            <a:stretch>
              <a:fillRect b="-6185" l="-185"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1254" name="Google Shape;1254;p8"/>
          <p:cNvPicPr preferRelativeResize="0"/>
          <p:nvPr/>
        </p:nvPicPr>
        <p:blipFill rotWithShape="1">
          <a:blip r:embed="rId6">
            <a:alphaModFix/>
          </a:blip>
          <a:srcRect b="0" l="0" r="0" t="0"/>
          <a:stretch/>
        </p:blipFill>
        <p:spPr>
          <a:xfrm>
            <a:off x="8564450" y="4464"/>
            <a:ext cx="593675" cy="617861"/>
          </a:xfrm>
          <a:prstGeom prst="rect">
            <a:avLst/>
          </a:prstGeom>
          <a:noFill/>
          <a:ln>
            <a:noFill/>
          </a:ln>
        </p:spPr>
      </p:pic>
      <p:pic>
        <p:nvPicPr>
          <p:cNvPr descr="Biocomplexity Logo" id="1255" name="Google Shape;1255;p8"/>
          <p:cNvPicPr preferRelativeResize="0"/>
          <p:nvPr/>
        </p:nvPicPr>
        <p:blipFill rotWithShape="1">
          <a:blip r:embed="rId7">
            <a:alphaModFix/>
          </a:blip>
          <a:srcRect b="0" l="0" r="0" t="0"/>
          <a:stretch/>
        </p:blipFill>
        <p:spPr>
          <a:xfrm>
            <a:off x="8550275" y="6264275"/>
            <a:ext cx="593725" cy="593725"/>
          </a:xfrm>
          <a:prstGeom prst="rect">
            <a:avLst/>
          </a:prstGeom>
          <a:noFill/>
          <a:ln>
            <a:noFill/>
          </a:ln>
        </p:spPr>
      </p:pic>
      <p:pic>
        <p:nvPicPr>
          <p:cNvPr descr="redblackblockiu" id="1256" name="Google Shape;1256;p8"/>
          <p:cNvPicPr preferRelativeResize="0"/>
          <p:nvPr/>
        </p:nvPicPr>
        <p:blipFill rotWithShape="1">
          <a:blip r:embed="rId8">
            <a:alphaModFix/>
          </a:blip>
          <a:srcRect b="0" l="0" r="0" t="0"/>
          <a:stretch/>
        </p:blipFill>
        <p:spPr>
          <a:xfrm>
            <a:off x="0" y="6219825"/>
            <a:ext cx="484188" cy="638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0" name="Shape 1260"/>
        <p:cNvGrpSpPr/>
        <p:nvPr/>
      </p:nvGrpSpPr>
      <p:grpSpPr>
        <a:xfrm>
          <a:off x="0" y="0"/>
          <a:ext cx="0" cy="0"/>
          <a:chOff x="0" y="0"/>
          <a:chExt cx="0" cy="0"/>
        </a:xfrm>
      </p:grpSpPr>
      <p:sp>
        <p:nvSpPr>
          <p:cNvPr id="1261" name="Google Shape;1261;p22"/>
          <p:cNvSpPr/>
          <p:nvPr/>
        </p:nvSpPr>
        <p:spPr>
          <a:xfrm>
            <a:off x="844714" y="875369"/>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62" name="Google Shape;1262;p22"/>
          <p:cNvSpPr/>
          <p:nvPr/>
        </p:nvSpPr>
        <p:spPr>
          <a:xfrm>
            <a:off x="1063276" y="875369"/>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63" name="Google Shape;1263;p22"/>
          <p:cNvSpPr/>
          <p:nvPr/>
        </p:nvSpPr>
        <p:spPr>
          <a:xfrm>
            <a:off x="844714" y="1093918"/>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64" name="Google Shape;1264;p22"/>
          <p:cNvSpPr/>
          <p:nvPr/>
        </p:nvSpPr>
        <p:spPr>
          <a:xfrm>
            <a:off x="1281838" y="875369"/>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65" name="Google Shape;1265;p22"/>
          <p:cNvSpPr/>
          <p:nvPr/>
        </p:nvSpPr>
        <p:spPr>
          <a:xfrm>
            <a:off x="1500399" y="875369"/>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66" name="Google Shape;1266;p22"/>
          <p:cNvSpPr/>
          <p:nvPr/>
        </p:nvSpPr>
        <p:spPr>
          <a:xfrm>
            <a:off x="1063276" y="1093918"/>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67" name="Google Shape;1267;p22"/>
          <p:cNvSpPr/>
          <p:nvPr/>
        </p:nvSpPr>
        <p:spPr>
          <a:xfrm>
            <a:off x="1281838" y="1093918"/>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68" name="Google Shape;1268;p22"/>
          <p:cNvSpPr/>
          <p:nvPr/>
        </p:nvSpPr>
        <p:spPr>
          <a:xfrm>
            <a:off x="1500399" y="1093918"/>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69" name="Google Shape;1269;p22"/>
          <p:cNvSpPr/>
          <p:nvPr/>
        </p:nvSpPr>
        <p:spPr>
          <a:xfrm>
            <a:off x="844714" y="1312466"/>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70" name="Google Shape;1270;p22"/>
          <p:cNvSpPr/>
          <p:nvPr/>
        </p:nvSpPr>
        <p:spPr>
          <a:xfrm>
            <a:off x="1063276" y="1312466"/>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71" name="Google Shape;1271;p22"/>
          <p:cNvSpPr/>
          <p:nvPr/>
        </p:nvSpPr>
        <p:spPr>
          <a:xfrm>
            <a:off x="1281838" y="1312466"/>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72" name="Google Shape;1272;p22"/>
          <p:cNvSpPr/>
          <p:nvPr/>
        </p:nvSpPr>
        <p:spPr>
          <a:xfrm>
            <a:off x="1500399" y="1312466"/>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73" name="Google Shape;1273;p22"/>
          <p:cNvSpPr/>
          <p:nvPr/>
        </p:nvSpPr>
        <p:spPr>
          <a:xfrm>
            <a:off x="1718961" y="875369"/>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74" name="Google Shape;1274;p22"/>
          <p:cNvSpPr/>
          <p:nvPr/>
        </p:nvSpPr>
        <p:spPr>
          <a:xfrm>
            <a:off x="1718961" y="1093918"/>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75" name="Google Shape;1275;p22"/>
          <p:cNvSpPr/>
          <p:nvPr/>
        </p:nvSpPr>
        <p:spPr>
          <a:xfrm>
            <a:off x="1718961" y="1312466"/>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76" name="Google Shape;1276;p22"/>
          <p:cNvSpPr/>
          <p:nvPr/>
        </p:nvSpPr>
        <p:spPr>
          <a:xfrm>
            <a:off x="844714" y="1531015"/>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77" name="Google Shape;1277;p22"/>
          <p:cNvSpPr/>
          <p:nvPr/>
        </p:nvSpPr>
        <p:spPr>
          <a:xfrm>
            <a:off x="1063276" y="1531015"/>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78" name="Google Shape;1278;p22"/>
          <p:cNvSpPr/>
          <p:nvPr/>
        </p:nvSpPr>
        <p:spPr>
          <a:xfrm>
            <a:off x="1281838" y="1531015"/>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79" name="Google Shape;1279;p22"/>
          <p:cNvSpPr/>
          <p:nvPr/>
        </p:nvSpPr>
        <p:spPr>
          <a:xfrm>
            <a:off x="1500399" y="1531015"/>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80" name="Google Shape;1280;p22"/>
          <p:cNvSpPr/>
          <p:nvPr/>
        </p:nvSpPr>
        <p:spPr>
          <a:xfrm>
            <a:off x="1718961" y="1531015"/>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81" name="Google Shape;1281;p22"/>
          <p:cNvSpPr/>
          <p:nvPr/>
        </p:nvSpPr>
        <p:spPr>
          <a:xfrm>
            <a:off x="1063276" y="1749563"/>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82" name="Google Shape;1282;p22"/>
          <p:cNvSpPr/>
          <p:nvPr/>
        </p:nvSpPr>
        <p:spPr>
          <a:xfrm>
            <a:off x="844714" y="1749563"/>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83" name="Google Shape;1283;p22"/>
          <p:cNvSpPr/>
          <p:nvPr/>
        </p:nvSpPr>
        <p:spPr>
          <a:xfrm>
            <a:off x="1281838" y="1749563"/>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84" name="Google Shape;1284;p22"/>
          <p:cNvSpPr/>
          <p:nvPr/>
        </p:nvSpPr>
        <p:spPr>
          <a:xfrm>
            <a:off x="1500399" y="1749563"/>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85" name="Google Shape;1285;p22"/>
          <p:cNvSpPr/>
          <p:nvPr/>
        </p:nvSpPr>
        <p:spPr>
          <a:xfrm>
            <a:off x="1718961" y="1749563"/>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86" name="Google Shape;1286;p22"/>
          <p:cNvSpPr/>
          <p:nvPr/>
        </p:nvSpPr>
        <p:spPr>
          <a:xfrm>
            <a:off x="844714" y="1968112"/>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87" name="Google Shape;1287;p22"/>
          <p:cNvSpPr/>
          <p:nvPr/>
        </p:nvSpPr>
        <p:spPr>
          <a:xfrm>
            <a:off x="1281838" y="1968112"/>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88" name="Google Shape;1288;p22"/>
          <p:cNvSpPr/>
          <p:nvPr/>
        </p:nvSpPr>
        <p:spPr>
          <a:xfrm>
            <a:off x="1063276" y="1968112"/>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89" name="Google Shape;1289;p22"/>
          <p:cNvSpPr/>
          <p:nvPr/>
        </p:nvSpPr>
        <p:spPr>
          <a:xfrm>
            <a:off x="1500399" y="1968112"/>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90" name="Google Shape;1290;p22"/>
          <p:cNvSpPr/>
          <p:nvPr/>
        </p:nvSpPr>
        <p:spPr>
          <a:xfrm>
            <a:off x="844714" y="2186660"/>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91" name="Google Shape;1291;p22"/>
          <p:cNvSpPr/>
          <p:nvPr/>
        </p:nvSpPr>
        <p:spPr>
          <a:xfrm>
            <a:off x="1718961" y="1968112"/>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92" name="Google Shape;1292;p22"/>
          <p:cNvSpPr/>
          <p:nvPr/>
        </p:nvSpPr>
        <p:spPr>
          <a:xfrm>
            <a:off x="1063276" y="2186660"/>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93" name="Google Shape;1293;p22"/>
          <p:cNvSpPr/>
          <p:nvPr/>
        </p:nvSpPr>
        <p:spPr>
          <a:xfrm>
            <a:off x="1281838" y="2186660"/>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94" name="Google Shape;1294;p22"/>
          <p:cNvSpPr/>
          <p:nvPr/>
        </p:nvSpPr>
        <p:spPr>
          <a:xfrm>
            <a:off x="1500399" y="2186660"/>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95" name="Google Shape;1295;p22"/>
          <p:cNvSpPr/>
          <p:nvPr/>
        </p:nvSpPr>
        <p:spPr>
          <a:xfrm>
            <a:off x="1718961" y="2186660"/>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96" name="Google Shape;1296;p22"/>
          <p:cNvSpPr/>
          <p:nvPr/>
        </p:nvSpPr>
        <p:spPr>
          <a:xfrm>
            <a:off x="844714" y="2405209"/>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97" name="Google Shape;1297;p22"/>
          <p:cNvSpPr/>
          <p:nvPr/>
        </p:nvSpPr>
        <p:spPr>
          <a:xfrm>
            <a:off x="1063276" y="2405209"/>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98" name="Google Shape;1298;p22"/>
          <p:cNvSpPr/>
          <p:nvPr/>
        </p:nvSpPr>
        <p:spPr>
          <a:xfrm>
            <a:off x="1281838" y="2405209"/>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99" name="Google Shape;1299;p22"/>
          <p:cNvSpPr/>
          <p:nvPr/>
        </p:nvSpPr>
        <p:spPr>
          <a:xfrm>
            <a:off x="1500399" y="2405209"/>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0" name="Google Shape;1300;p22"/>
          <p:cNvSpPr/>
          <p:nvPr/>
        </p:nvSpPr>
        <p:spPr>
          <a:xfrm>
            <a:off x="1718961" y="2405209"/>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1" name="Google Shape;1301;p22"/>
          <p:cNvSpPr/>
          <p:nvPr/>
        </p:nvSpPr>
        <p:spPr>
          <a:xfrm>
            <a:off x="1937522" y="1093918"/>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2" name="Google Shape;1302;p22"/>
          <p:cNvSpPr/>
          <p:nvPr/>
        </p:nvSpPr>
        <p:spPr>
          <a:xfrm>
            <a:off x="1937522" y="875369"/>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3" name="Google Shape;1303;p22"/>
          <p:cNvSpPr/>
          <p:nvPr/>
        </p:nvSpPr>
        <p:spPr>
          <a:xfrm>
            <a:off x="1937522" y="1312466"/>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4" name="Google Shape;1304;p22"/>
          <p:cNvSpPr/>
          <p:nvPr/>
        </p:nvSpPr>
        <p:spPr>
          <a:xfrm>
            <a:off x="1937522" y="1531015"/>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5" name="Google Shape;1305;p22"/>
          <p:cNvSpPr/>
          <p:nvPr/>
        </p:nvSpPr>
        <p:spPr>
          <a:xfrm>
            <a:off x="1937522" y="1749563"/>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6" name="Google Shape;1306;p22"/>
          <p:cNvSpPr/>
          <p:nvPr/>
        </p:nvSpPr>
        <p:spPr>
          <a:xfrm>
            <a:off x="1937522" y="1968112"/>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7" name="Google Shape;1307;p22"/>
          <p:cNvSpPr/>
          <p:nvPr/>
        </p:nvSpPr>
        <p:spPr>
          <a:xfrm>
            <a:off x="1937522" y="2186660"/>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8" name="Google Shape;1308;p22"/>
          <p:cNvSpPr/>
          <p:nvPr/>
        </p:nvSpPr>
        <p:spPr>
          <a:xfrm>
            <a:off x="1937522" y="2405209"/>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9" name="Google Shape;1309;p22"/>
          <p:cNvSpPr/>
          <p:nvPr/>
        </p:nvSpPr>
        <p:spPr>
          <a:xfrm>
            <a:off x="2156084" y="875369"/>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0" name="Google Shape;1310;p22"/>
          <p:cNvSpPr/>
          <p:nvPr/>
        </p:nvSpPr>
        <p:spPr>
          <a:xfrm>
            <a:off x="2374645" y="875369"/>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1" name="Google Shape;1311;p22"/>
          <p:cNvSpPr/>
          <p:nvPr/>
        </p:nvSpPr>
        <p:spPr>
          <a:xfrm>
            <a:off x="2156084" y="1093918"/>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2" name="Google Shape;1312;p22"/>
          <p:cNvSpPr/>
          <p:nvPr/>
        </p:nvSpPr>
        <p:spPr>
          <a:xfrm>
            <a:off x="2593207" y="875369"/>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3" name="Google Shape;1313;p22"/>
          <p:cNvSpPr/>
          <p:nvPr/>
        </p:nvSpPr>
        <p:spPr>
          <a:xfrm>
            <a:off x="2374645" y="1093918"/>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4" name="Google Shape;1314;p22"/>
          <p:cNvSpPr/>
          <p:nvPr/>
        </p:nvSpPr>
        <p:spPr>
          <a:xfrm>
            <a:off x="2593207" y="1093918"/>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5" name="Google Shape;1315;p22"/>
          <p:cNvSpPr/>
          <p:nvPr/>
        </p:nvSpPr>
        <p:spPr>
          <a:xfrm>
            <a:off x="2156084" y="1312466"/>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6" name="Google Shape;1316;p22"/>
          <p:cNvSpPr/>
          <p:nvPr/>
        </p:nvSpPr>
        <p:spPr>
          <a:xfrm>
            <a:off x="2374645" y="1312466"/>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7" name="Google Shape;1317;p22"/>
          <p:cNvSpPr/>
          <p:nvPr/>
        </p:nvSpPr>
        <p:spPr>
          <a:xfrm>
            <a:off x="2593207" y="1312466"/>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8" name="Google Shape;1318;p22"/>
          <p:cNvSpPr/>
          <p:nvPr/>
        </p:nvSpPr>
        <p:spPr>
          <a:xfrm>
            <a:off x="2156084" y="1531015"/>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9" name="Google Shape;1319;p22"/>
          <p:cNvSpPr/>
          <p:nvPr/>
        </p:nvSpPr>
        <p:spPr>
          <a:xfrm>
            <a:off x="2374645" y="1531015"/>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20" name="Google Shape;1320;p22"/>
          <p:cNvSpPr/>
          <p:nvPr/>
        </p:nvSpPr>
        <p:spPr>
          <a:xfrm>
            <a:off x="2593207" y="1531015"/>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21" name="Google Shape;1321;p22"/>
          <p:cNvSpPr/>
          <p:nvPr/>
        </p:nvSpPr>
        <p:spPr>
          <a:xfrm>
            <a:off x="2374645" y="1749563"/>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22" name="Google Shape;1322;p22"/>
          <p:cNvSpPr/>
          <p:nvPr/>
        </p:nvSpPr>
        <p:spPr>
          <a:xfrm>
            <a:off x="2156084" y="1749563"/>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23" name="Google Shape;1323;p22"/>
          <p:cNvSpPr/>
          <p:nvPr/>
        </p:nvSpPr>
        <p:spPr>
          <a:xfrm>
            <a:off x="2593207" y="1749563"/>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24" name="Google Shape;1324;p22"/>
          <p:cNvSpPr/>
          <p:nvPr/>
        </p:nvSpPr>
        <p:spPr>
          <a:xfrm>
            <a:off x="2156084" y="1968112"/>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25" name="Google Shape;1325;p22"/>
          <p:cNvSpPr/>
          <p:nvPr/>
        </p:nvSpPr>
        <p:spPr>
          <a:xfrm>
            <a:off x="2593207" y="1968112"/>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26" name="Google Shape;1326;p22"/>
          <p:cNvSpPr/>
          <p:nvPr/>
        </p:nvSpPr>
        <p:spPr>
          <a:xfrm>
            <a:off x="2374645" y="1968112"/>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27" name="Google Shape;1327;p22"/>
          <p:cNvSpPr/>
          <p:nvPr/>
        </p:nvSpPr>
        <p:spPr>
          <a:xfrm>
            <a:off x="2156084" y="2186660"/>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28" name="Google Shape;1328;p22"/>
          <p:cNvSpPr/>
          <p:nvPr/>
        </p:nvSpPr>
        <p:spPr>
          <a:xfrm>
            <a:off x="2374645" y="2186660"/>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29" name="Google Shape;1329;p22"/>
          <p:cNvSpPr/>
          <p:nvPr/>
        </p:nvSpPr>
        <p:spPr>
          <a:xfrm>
            <a:off x="2593207" y="2186660"/>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30" name="Google Shape;1330;p22"/>
          <p:cNvSpPr/>
          <p:nvPr/>
        </p:nvSpPr>
        <p:spPr>
          <a:xfrm>
            <a:off x="2156084" y="2405209"/>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31" name="Google Shape;1331;p22"/>
          <p:cNvSpPr/>
          <p:nvPr/>
        </p:nvSpPr>
        <p:spPr>
          <a:xfrm>
            <a:off x="2374645" y="2405209"/>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32" name="Google Shape;1332;p22"/>
          <p:cNvSpPr/>
          <p:nvPr/>
        </p:nvSpPr>
        <p:spPr>
          <a:xfrm>
            <a:off x="2593207" y="2405209"/>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33" name="Google Shape;1333;p22"/>
          <p:cNvSpPr/>
          <p:nvPr/>
        </p:nvSpPr>
        <p:spPr>
          <a:xfrm>
            <a:off x="2230455" y="1564404"/>
            <a:ext cx="286863" cy="403708"/>
          </a:xfrm>
          <a:prstGeom prst="curvedLeftArrow">
            <a:avLst>
              <a:gd fmla="val 28148" name="adj1"/>
              <a:gd fmla="val 56296" name="adj2"/>
              <a:gd fmla="val 33333" name="adj3"/>
            </a:avLst>
          </a:prstGeom>
          <a:solidFill>
            <a:schemeClr val="l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34" name="Google Shape;1334;p22"/>
          <p:cNvSpPr/>
          <p:nvPr/>
        </p:nvSpPr>
        <p:spPr>
          <a:xfrm>
            <a:off x="5641408" y="837791"/>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35" name="Google Shape;1335;p22"/>
          <p:cNvSpPr/>
          <p:nvPr/>
        </p:nvSpPr>
        <p:spPr>
          <a:xfrm>
            <a:off x="5859970" y="837791"/>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36" name="Google Shape;1336;p22"/>
          <p:cNvSpPr/>
          <p:nvPr/>
        </p:nvSpPr>
        <p:spPr>
          <a:xfrm>
            <a:off x="5641408" y="1056340"/>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37" name="Google Shape;1337;p22"/>
          <p:cNvSpPr/>
          <p:nvPr/>
        </p:nvSpPr>
        <p:spPr>
          <a:xfrm>
            <a:off x="6078531" y="837791"/>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38" name="Google Shape;1338;p22"/>
          <p:cNvSpPr/>
          <p:nvPr/>
        </p:nvSpPr>
        <p:spPr>
          <a:xfrm>
            <a:off x="6297093" y="837791"/>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39" name="Google Shape;1339;p22"/>
          <p:cNvSpPr/>
          <p:nvPr/>
        </p:nvSpPr>
        <p:spPr>
          <a:xfrm>
            <a:off x="5859970" y="1056340"/>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40" name="Google Shape;1340;p22"/>
          <p:cNvSpPr/>
          <p:nvPr/>
        </p:nvSpPr>
        <p:spPr>
          <a:xfrm>
            <a:off x="6078531" y="1056340"/>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41" name="Google Shape;1341;p22"/>
          <p:cNvSpPr/>
          <p:nvPr/>
        </p:nvSpPr>
        <p:spPr>
          <a:xfrm>
            <a:off x="6297093" y="1056340"/>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42" name="Google Shape;1342;p22"/>
          <p:cNvSpPr/>
          <p:nvPr/>
        </p:nvSpPr>
        <p:spPr>
          <a:xfrm>
            <a:off x="5641408" y="1274888"/>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43" name="Google Shape;1343;p22"/>
          <p:cNvSpPr/>
          <p:nvPr/>
        </p:nvSpPr>
        <p:spPr>
          <a:xfrm>
            <a:off x="5859970" y="1274888"/>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44" name="Google Shape;1344;p22"/>
          <p:cNvSpPr/>
          <p:nvPr/>
        </p:nvSpPr>
        <p:spPr>
          <a:xfrm>
            <a:off x="6078531" y="1274888"/>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45" name="Google Shape;1345;p22"/>
          <p:cNvSpPr/>
          <p:nvPr/>
        </p:nvSpPr>
        <p:spPr>
          <a:xfrm>
            <a:off x="6297093" y="1274888"/>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46" name="Google Shape;1346;p22"/>
          <p:cNvSpPr/>
          <p:nvPr/>
        </p:nvSpPr>
        <p:spPr>
          <a:xfrm>
            <a:off x="6515654" y="837791"/>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47" name="Google Shape;1347;p22"/>
          <p:cNvSpPr/>
          <p:nvPr/>
        </p:nvSpPr>
        <p:spPr>
          <a:xfrm>
            <a:off x="6515654" y="1056340"/>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48" name="Google Shape;1348;p22"/>
          <p:cNvSpPr/>
          <p:nvPr/>
        </p:nvSpPr>
        <p:spPr>
          <a:xfrm>
            <a:off x="6515654" y="1274888"/>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49" name="Google Shape;1349;p22"/>
          <p:cNvSpPr/>
          <p:nvPr/>
        </p:nvSpPr>
        <p:spPr>
          <a:xfrm>
            <a:off x="5641408" y="1493437"/>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50" name="Google Shape;1350;p22"/>
          <p:cNvSpPr/>
          <p:nvPr/>
        </p:nvSpPr>
        <p:spPr>
          <a:xfrm>
            <a:off x="5859970" y="1493437"/>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51" name="Google Shape;1351;p22"/>
          <p:cNvSpPr/>
          <p:nvPr/>
        </p:nvSpPr>
        <p:spPr>
          <a:xfrm>
            <a:off x="6078531" y="1493437"/>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52" name="Google Shape;1352;p22"/>
          <p:cNvSpPr/>
          <p:nvPr/>
        </p:nvSpPr>
        <p:spPr>
          <a:xfrm>
            <a:off x="6297093" y="1493437"/>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53" name="Google Shape;1353;p22"/>
          <p:cNvSpPr/>
          <p:nvPr/>
        </p:nvSpPr>
        <p:spPr>
          <a:xfrm>
            <a:off x="6515654" y="1493437"/>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54" name="Google Shape;1354;p22"/>
          <p:cNvSpPr/>
          <p:nvPr/>
        </p:nvSpPr>
        <p:spPr>
          <a:xfrm>
            <a:off x="5859970" y="1711985"/>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55" name="Google Shape;1355;p22"/>
          <p:cNvSpPr/>
          <p:nvPr/>
        </p:nvSpPr>
        <p:spPr>
          <a:xfrm>
            <a:off x="5641408" y="1711985"/>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56" name="Google Shape;1356;p22"/>
          <p:cNvSpPr/>
          <p:nvPr/>
        </p:nvSpPr>
        <p:spPr>
          <a:xfrm>
            <a:off x="6078531" y="1711985"/>
            <a:ext cx="218562" cy="218549"/>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57" name="Google Shape;1357;p22"/>
          <p:cNvSpPr/>
          <p:nvPr/>
        </p:nvSpPr>
        <p:spPr>
          <a:xfrm>
            <a:off x="6297093" y="1711985"/>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58" name="Google Shape;1358;p22"/>
          <p:cNvSpPr/>
          <p:nvPr/>
        </p:nvSpPr>
        <p:spPr>
          <a:xfrm>
            <a:off x="6515654" y="1711985"/>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59" name="Google Shape;1359;p22"/>
          <p:cNvSpPr/>
          <p:nvPr/>
        </p:nvSpPr>
        <p:spPr>
          <a:xfrm>
            <a:off x="5641408" y="1930534"/>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60" name="Google Shape;1360;p22"/>
          <p:cNvSpPr/>
          <p:nvPr/>
        </p:nvSpPr>
        <p:spPr>
          <a:xfrm>
            <a:off x="6078531" y="1930534"/>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61" name="Google Shape;1361;p22"/>
          <p:cNvSpPr/>
          <p:nvPr/>
        </p:nvSpPr>
        <p:spPr>
          <a:xfrm>
            <a:off x="5859970" y="1930534"/>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62" name="Google Shape;1362;p22"/>
          <p:cNvSpPr/>
          <p:nvPr/>
        </p:nvSpPr>
        <p:spPr>
          <a:xfrm>
            <a:off x="6297093" y="1930534"/>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63" name="Google Shape;1363;p22"/>
          <p:cNvSpPr/>
          <p:nvPr/>
        </p:nvSpPr>
        <p:spPr>
          <a:xfrm>
            <a:off x="5641408" y="2149082"/>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64" name="Google Shape;1364;p22"/>
          <p:cNvSpPr/>
          <p:nvPr/>
        </p:nvSpPr>
        <p:spPr>
          <a:xfrm>
            <a:off x="6515654" y="1930534"/>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65" name="Google Shape;1365;p22"/>
          <p:cNvSpPr/>
          <p:nvPr/>
        </p:nvSpPr>
        <p:spPr>
          <a:xfrm>
            <a:off x="5859970" y="2149082"/>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66" name="Google Shape;1366;p22"/>
          <p:cNvSpPr/>
          <p:nvPr/>
        </p:nvSpPr>
        <p:spPr>
          <a:xfrm>
            <a:off x="6078531" y="2149082"/>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67" name="Google Shape;1367;p22"/>
          <p:cNvSpPr/>
          <p:nvPr/>
        </p:nvSpPr>
        <p:spPr>
          <a:xfrm>
            <a:off x="6297093" y="2149082"/>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68" name="Google Shape;1368;p22"/>
          <p:cNvSpPr/>
          <p:nvPr/>
        </p:nvSpPr>
        <p:spPr>
          <a:xfrm>
            <a:off x="6515654" y="2149082"/>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69" name="Google Shape;1369;p22"/>
          <p:cNvSpPr/>
          <p:nvPr/>
        </p:nvSpPr>
        <p:spPr>
          <a:xfrm>
            <a:off x="5641408" y="2367631"/>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70" name="Google Shape;1370;p22"/>
          <p:cNvSpPr/>
          <p:nvPr/>
        </p:nvSpPr>
        <p:spPr>
          <a:xfrm>
            <a:off x="5859970" y="2367631"/>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71" name="Google Shape;1371;p22"/>
          <p:cNvSpPr/>
          <p:nvPr/>
        </p:nvSpPr>
        <p:spPr>
          <a:xfrm>
            <a:off x="6078531" y="2367631"/>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72" name="Google Shape;1372;p22"/>
          <p:cNvSpPr/>
          <p:nvPr/>
        </p:nvSpPr>
        <p:spPr>
          <a:xfrm>
            <a:off x="6297093" y="2367631"/>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73" name="Google Shape;1373;p22"/>
          <p:cNvSpPr/>
          <p:nvPr/>
        </p:nvSpPr>
        <p:spPr>
          <a:xfrm>
            <a:off x="6515654" y="2367631"/>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74" name="Google Shape;1374;p22"/>
          <p:cNvSpPr/>
          <p:nvPr/>
        </p:nvSpPr>
        <p:spPr>
          <a:xfrm>
            <a:off x="6734216" y="1056340"/>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75" name="Google Shape;1375;p22"/>
          <p:cNvSpPr/>
          <p:nvPr/>
        </p:nvSpPr>
        <p:spPr>
          <a:xfrm>
            <a:off x="6734216" y="837791"/>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76" name="Google Shape;1376;p22"/>
          <p:cNvSpPr/>
          <p:nvPr/>
        </p:nvSpPr>
        <p:spPr>
          <a:xfrm>
            <a:off x="6734216" y="1274888"/>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77" name="Google Shape;1377;p22"/>
          <p:cNvSpPr/>
          <p:nvPr/>
        </p:nvSpPr>
        <p:spPr>
          <a:xfrm>
            <a:off x="6734216" y="1493437"/>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78" name="Google Shape;1378;p22"/>
          <p:cNvSpPr/>
          <p:nvPr/>
        </p:nvSpPr>
        <p:spPr>
          <a:xfrm>
            <a:off x="6734216" y="1711985"/>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79" name="Google Shape;1379;p22"/>
          <p:cNvSpPr/>
          <p:nvPr/>
        </p:nvSpPr>
        <p:spPr>
          <a:xfrm>
            <a:off x="6734216" y="1930534"/>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80" name="Google Shape;1380;p22"/>
          <p:cNvSpPr/>
          <p:nvPr/>
        </p:nvSpPr>
        <p:spPr>
          <a:xfrm>
            <a:off x="6734216" y="2149082"/>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81" name="Google Shape;1381;p22"/>
          <p:cNvSpPr/>
          <p:nvPr/>
        </p:nvSpPr>
        <p:spPr>
          <a:xfrm>
            <a:off x="6734216" y="2367631"/>
            <a:ext cx="218562" cy="21854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82" name="Google Shape;1382;p22"/>
          <p:cNvSpPr/>
          <p:nvPr/>
        </p:nvSpPr>
        <p:spPr>
          <a:xfrm>
            <a:off x="6952777" y="837791"/>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83" name="Google Shape;1383;p22"/>
          <p:cNvSpPr/>
          <p:nvPr/>
        </p:nvSpPr>
        <p:spPr>
          <a:xfrm>
            <a:off x="7171339" y="837791"/>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84" name="Google Shape;1384;p22"/>
          <p:cNvSpPr/>
          <p:nvPr/>
        </p:nvSpPr>
        <p:spPr>
          <a:xfrm>
            <a:off x="6952777" y="1056340"/>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85" name="Google Shape;1385;p22"/>
          <p:cNvSpPr/>
          <p:nvPr/>
        </p:nvSpPr>
        <p:spPr>
          <a:xfrm>
            <a:off x="7389900" y="837791"/>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86" name="Google Shape;1386;p22"/>
          <p:cNvSpPr/>
          <p:nvPr/>
        </p:nvSpPr>
        <p:spPr>
          <a:xfrm>
            <a:off x="7171339" y="1056340"/>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87" name="Google Shape;1387;p22"/>
          <p:cNvSpPr/>
          <p:nvPr/>
        </p:nvSpPr>
        <p:spPr>
          <a:xfrm>
            <a:off x="7389900" y="1056340"/>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88" name="Google Shape;1388;p22"/>
          <p:cNvSpPr/>
          <p:nvPr/>
        </p:nvSpPr>
        <p:spPr>
          <a:xfrm>
            <a:off x="6952777" y="1274888"/>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89" name="Google Shape;1389;p22"/>
          <p:cNvSpPr/>
          <p:nvPr/>
        </p:nvSpPr>
        <p:spPr>
          <a:xfrm>
            <a:off x="7171339" y="1274888"/>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90" name="Google Shape;1390;p22"/>
          <p:cNvSpPr/>
          <p:nvPr/>
        </p:nvSpPr>
        <p:spPr>
          <a:xfrm>
            <a:off x="7389900" y="1274888"/>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91" name="Google Shape;1391;p22"/>
          <p:cNvSpPr/>
          <p:nvPr/>
        </p:nvSpPr>
        <p:spPr>
          <a:xfrm>
            <a:off x="6952777" y="1493437"/>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92" name="Google Shape;1392;p22"/>
          <p:cNvSpPr/>
          <p:nvPr/>
        </p:nvSpPr>
        <p:spPr>
          <a:xfrm>
            <a:off x="7171339" y="1493437"/>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93" name="Google Shape;1393;p22"/>
          <p:cNvSpPr/>
          <p:nvPr/>
        </p:nvSpPr>
        <p:spPr>
          <a:xfrm>
            <a:off x="7389900" y="1493437"/>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94" name="Google Shape;1394;p22"/>
          <p:cNvSpPr/>
          <p:nvPr/>
        </p:nvSpPr>
        <p:spPr>
          <a:xfrm>
            <a:off x="7171339" y="1711985"/>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95" name="Google Shape;1395;p22"/>
          <p:cNvSpPr/>
          <p:nvPr/>
        </p:nvSpPr>
        <p:spPr>
          <a:xfrm>
            <a:off x="6952777" y="1711985"/>
            <a:ext cx="218562" cy="218549"/>
          </a:xfrm>
          <a:prstGeom prst="rect">
            <a:avLst/>
          </a:prstGeom>
          <a:solidFill>
            <a:srgbClr val="3399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96" name="Google Shape;1396;p22"/>
          <p:cNvSpPr/>
          <p:nvPr/>
        </p:nvSpPr>
        <p:spPr>
          <a:xfrm>
            <a:off x="7389900" y="1711985"/>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97" name="Google Shape;1397;p22"/>
          <p:cNvSpPr/>
          <p:nvPr/>
        </p:nvSpPr>
        <p:spPr>
          <a:xfrm>
            <a:off x="6952777" y="1930534"/>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98" name="Google Shape;1398;p22"/>
          <p:cNvSpPr/>
          <p:nvPr/>
        </p:nvSpPr>
        <p:spPr>
          <a:xfrm>
            <a:off x="7389900" y="1930534"/>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99" name="Google Shape;1399;p22"/>
          <p:cNvSpPr/>
          <p:nvPr/>
        </p:nvSpPr>
        <p:spPr>
          <a:xfrm>
            <a:off x="7171339" y="1930534"/>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00" name="Google Shape;1400;p22"/>
          <p:cNvSpPr/>
          <p:nvPr/>
        </p:nvSpPr>
        <p:spPr>
          <a:xfrm>
            <a:off x="6952777" y="2149082"/>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01" name="Google Shape;1401;p22"/>
          <p:cNvSpPr/>
          <p:nvPr/>
        </p:nvSpPr>
        <p:spPr>
          <a:xfrm>
            <a:off x="7171339" y="2149082"/>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02" name="Google Shape;1402;p22"/>
          <p:cNvSpPr/>
          <p:nvPr/>
        </p:nvSpPr>
        <p:spPr>
          <a:xfrm>
            <a:off x="7389900" y="2149082"/>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03" name="Google Shape;1403;p22"/>
          <p:cNvSpPr/>
          <p:nvPr/>
        </p:nvSpPr>
        <p:spPr>
          <a:xfrm>
            <a:off x="6952777" y="2367631"/>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04" name="Google Shape;1404;p22"/>
          <p:cNvSpPr/>
          <p:nvPr/>
        </p:nvSpPr>
        <p:spPr>
          <a:xfrm>
            <a:off x="7171339" y="2367631"/>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05" name="Google Shape;1405;p22"/>
          <p:cNvSpPr/>
          <p:nvPr/>
        </p:nvSpPr>
        <p:spPr>
          <a:xfrm>
            <a:off x="7389900" y="2367631"/>
            <a:ext cx="218562" cy="218549"/>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06" name="Google Shape;1406;p22"/>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Single Pixel Copy Attempt in Detail  - continued</a:t>
            </a:r>
            <a:endParaRPr/>
          </a:p>
        </p:txBody>
      </p:sp>
      <p:sp>
        <p:nvSpPr>
          <p:cNvPr id="1407" name="Google Shape;1407;p22"/>
          <p:cNvSpPr txBox="1"/>
          <p:nvPr/>
        </p:nvSpPr>
        <p:spPr>
          <a:xfrm>
            <a:off x="844714" y="469798"/>
            <a:ext cx="174849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E36C09"/>
                </a:solidFill>
                <a:latin typeface="Arial"/>
                <a:ea typeface="Arial"/>
                <a:cs typeface="Arial"/>
                <a:sym typeface="Arial"/>
              </a:rPr>
              <a:t>Before pixel copy</a:t>
            </a:r>
            <a:endParaRPr b="1" i="0" sz="1400" u="none" cap="none" strike="noStrike">
              <a:solidFill>
                <a:srgbClr val="E36C09"/>
              </a:solidFill>
              <a:latin typeface="Arial"/>
              <a:ea typeface="Arial"/>
              <a:cs typeface="Arial"/>
              <a:sym typeface="Arial"/>
            </a:endParaRPr>
          </a:p>
        </p:txBody>
      </p:sp>
      <p:sp>
        <p:nvSpPr>
          <p:cNvPr id="1408" name="Google Shape;1408;p22"/>
          <p:cNvSpPr txBox="1"/>
          <p:nvPr/>
        </p:nvSpPr>
        <p:spPr>
          <a:xfrm>
            <a:off x="5464505" y="2722209"/>
            <a:ext cx="29765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E36C09"/>
                </a:solidFill>
                <a:latin typeface="Arial"/>
                <a:ea typeface="Arial"/>
                <a:cs typeface="Arial"/>
                <a:sym typeface="Arial"/>
              </a:rPr>
              <a:t>After pixel copy (if accepted)</a:t>
            </a:r>
            <a:endParaRPr b="1" i="0" sz="1400" u="none" cap="none" strike="noStrike">
              <a:solidFill>
                <a:srgbClr val="E36C09"/>
              </a:solidFill>
              <a:latin typeface="Arial"/>
              <a:ea typeface="Arial"/>
              <a:cs typeface="Arial"/>
              <a:sym typeface="Arial"/>
            </a:endParaRPr>
          </a:p>
        </p:txBody>
      </p:sp>
      <p:cxnSp>
        <p:nvCxnSpPr>
          <p:cNvPr id="1409" name="Google Shape;1409;p22"/>
          <p:cNvCxnSpPr>
            <a:endCxn id="1395" idx="3"/>
          </p:cNvCxnSpPr>
          <p:nvPr/>
        </p:nvCxnSpPr>
        <p:spPr>
          <a:xfrm>
            <a:off x="7007539" y="451159"/>
            <a:ext cx="163800" cy="1370100"/>
          </a:xfrm>
          <a:prstGeom prst="straightConnector1">
            <a:avLst/>
          </a:prstGeom>
          <a:noFill/>
          <a:ln cap="flat" cmpd="sng" w="9525">
            <a:solidFill>
              <a:schemeClr val="dk1"/>
            </a:solidFill>
            <a:prstDash val="solid"/>
            <a:round/>
            <a:headEnd len="sm" w="sm" type="none"/>
            <a:tailEnd len="med" w="med" type="triangle"/>
          </a:ln>
        </p:spPr>
      </p:cxnSp>
      <p:sp>
        <p:nvSpPr>
          <p:cNvPr id="1410" name="Google Shape;1410;p22"/>
          <p:cNvSpPr txBox="1"/>
          <p:nvPr/>
        </p:nvSpPr>
        <p:spPr>
          <a:xfrm>
            <a:off x="1718960" y="3519325"/>
            <a:ext cx="6557821" cy="591252"/>
          </a:xfrm>
          <a:prstGeom prst="rect">
            <a:avLst/>
          </a:prstGeom>
          <a:blipFill rotWithShape="1">
            <a:blip r:embed="rId3">
              <a:alphaModFix/>
            </a:blip>
            <a:stretch>
              <a:fillRect b="-7214" l="-185"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descr="automata2" id="1411" name="Google Shape;1411;p22"/>
          <p:cNvPicPr preferRelativeResize="0"/>
          <p:nvPr/>
        </p:nvPicPr>
        <p:blipFill rotWithShape="1">
          <a:blip r:embed="rId4">
            <a:alphaModFix/>
          </a:blip>
          <a:srcRect b="0" l="0" r="0" t="0"/>
          <a:stretch/>
        </p:blipFill>
        <p:spPr>
          <a:xfrm>
            <a:off x="2258493" y="5392306"/>
            <a:ext cx="4038600" cy="962025"/>
          </a:xfrm>
          <a:prstGeom prst="rect">
            <a:avLst/>
          </a:prstGeom>
          <a:noFill/>
          <a:ln>
            <a:noFill/>
          </a:ln>
        </p:spPr>
      </p:pic>
      <p:sp>
        <p:nvSpPr>
          <p:cNvPr id="1412" name="Google Shape;1412;p22"/>
          <p:cNvSpPr txBox="1"/>
          <p:nvPr/>
        </p:nvSpPr>
        <p:spPr>
          <a:xfrm>
            <a:off x="425885" y="4430415"/>
            <a:ext cx="8718115"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Once we know change in Energy due to proposed pixel copy we compute probability of pixel copy according to it we perform pixel copy. If probability of pixel copy is less than 1.0 we generate random number and accept pixel copy if the generated random number </a:t>
            </a:r>
            <a:r>
              <a:rPr b="1" i="0" lang="en-US" sz="1400" u="none" cap="none" strike="noStrike">
                <a:solidFill>
                  <a:srgbClr val="000000"/>
                </a:solidFill>
                <a:latin typeface="Arial"/>
                <a:ea typeface="Arial"/>
                <a:cs typeface="Arial"/>
                <a:sym typeface="Arial"/>
              </a:rPr>
              <a:t>is less than computed probability</a:t>
            </a:r>
            <a:endParaRPr/>
          </a:p>
        </p:txBody>
      </p:sp>
      <p:sp>
        <p:nvSpPr>
          <p:cNvPr id="1413" name="Google Shape;1413;p22"/>
          <p:cNvSpPr txBox="1"/>
          <p:nvPr/>
        </p:nvSpPr>
        <p:spPr>
          <a:xfrm>
            <a:off x="551232" y="6415619"/>
            <a:ext cx="905631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We then proceed to the next pixel copy attempt and the process repeats</a:t>
            </a:r>
            <a:endParaRPr/>
          </a:p>
        </p:txBody>
      </p:sp>
      <p:pic>
        <p:nvPicPr>
          <p:cNvPr id="1414" name="Google Shape;1414;p22"/>
          <p:cNvPicPr preferRelativeResize="0"/>
          <p:nvPr/>
        </p:nvPicPr>
        <p:blipFill rotWithShape="1">
          <a:blip r:embed="rId5">
            <a:alphaModFix/>
          </a:blip>
          <a:srcRect b="0" l="0" r="0" t="0"/>
          <a:stretch/>
        </p:blipFill>
        <p:spPr>
          <a:xfrm>
            <a:off x="8564450" y="4464"/>
            <a:ext cx="593675" cy="617861"/>
          </a:xfrm>
          <a:prstGeom prst="rect">
            <a:avLst/>
          </a:prstGeom>
          <a:noFill/>
          <a:ln>
            <a:noFill/>
          </a:ln>
        </p:spPr>
      </p:pic>
      <p:pic>
        <p:nvPicPr>
          <p:cNvPr descr="Biocomplexity Logo" id="1415" name="Google Shape;1415;p22"/>
          <p:cNvPicPr preferRelativeResize="0"/>
          <p:nvPr/>
        </p:nvPicPr>
        <p:blipFill rotWithShape="1">
          <a:blip r:embed="rId6">
            <a:alphaModFix/>
          </a:blip>
          <a:srcRect b="0" l="0" r="0" t="0"/>
          <a:stretch/>
        </p:blipFill>
        <p:spPr>
          <a:xfrm>
            <a:off x="8550275" y="6264275"/>
            <a:ext cx="593725" cy="593725"/>
          </a:xfrm>
          <a:prstGeom prst="rect">
            <a:avLst/>
          </a:prstGeom>
          <a:noFill/>
          <a:ln>
            <a:noFill/>
          </a:ln>
        </p:spPr>
      </p:pic>
      <p:pic>
        <p:nvPicPr>
          <p:cNvPr descr="redblackblockiu" id="1416" name="Google Shape;1416;p22"/>
          <p:cNvPicPr preferRelativeResize="0"/>
          <p:nvPr/>
        </p:nvPicPr>
        <p:blipFill rotWithShape="1">
          <a:blip r:embed="rId7">
            <a:alphaModFix/>
          </a:blip>
          <a:srcRect b="0" l="0" r="0" t="0"/>
          <a:stretch/>
        </p:blipFill>
        <p:spPr>
          <a:xfrm>
            <a:off x="0" y="6219825"/>
            <a:ext cx="484188" cy="638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0" name="Shape 1420"/>
        <p:cNvGrpSpPr/>
        <p:nvPr/>
      </p:nvGrpSpPr>
      <p:grpSpPr>
        <a:xfrm>
          <a:off x="0" y="0"/>
          <a:ext cx="0" cy="0"/>
          <a:chOff x="0" y="0"/>
          <a:chExt cx="0" cy="0"/>
        </a:xfrm>
      </p:grpSpPr>
      <p:sp>
        <p:nvSpPr>
          <p:cNvPr id="1421" name="Google Shape;1421;p23"/>
          <p:cNvSpPr txBox="1"/>
          <p:nvPr/>
        </p:nvSpPr>
        <p:spPr>
          <a:xfrm>
            <a:off x="101600" y="749300"/>
            <a:ext cx="8915400"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Energy formalism of the CPM allows implementing cellular behaviors as additive terms of the Hamiltonian:</a:t>
            </a:r>
            <a:endParaRPr/>
          </a:p>
        </p:txBody>
      </p:sp>
      <p:pic>
        <p:nvPicPr>
          <p:cNvPr id="1422" name="Google Shape;1422;p23"/>
          <p:cNvPicPr preferRelativeResize="0"/>
          <p:nvPr/>
        </p:nvPicPr>
        <p:blipFill rotWithShape="1">
          <a:blip r:embed="rId3">
            <a:alphaModFix/>
          </a:blip>
          <a:srcRect b="0" l="0" r="0" t="0"/>
          <a:stretch/>
        </p:blipFill>
        <p:spPr>
          <a:xfrm>
            <a:off x="539750" y="1878013"/>
            <a:ext cx="2687638" cy="525462"/>
          </a:xfrm>
          <a:prstGeom prst="rect">
            <a:avLst/>
          </a:prstGeom>
          <a:noFill/>
          <a:ln>
            <a:noFill/>
          </a:ln>
        </p:spPr>
      </p:pic>
      <p:pic>
        <p:nvPicPr>
          <p:cNvPr id="1423" name="Google Shape;1423;p23"/>
          <p:cNvPicPr preferRelativeResize="0"/>
          <p:nvPr/>
        </p:nvPicPr>
        <p:blipFill rotWithShape="1">
          <a:blip r:embed="rId4">
            <a:alphaModFix/>
          </a:blip>
          <a:srcRect b="0" l="0" r="0" t="0"/>
          <a:stretch/>
        </p:blipFill>
        <p:spPr>
          <a:xfrm>
            <a:off x="465138" y="2617788"/>
            <a:ext cx="4868862" cy="508000"/>
          </a:xfrm>
          <a:prstGeom prst="rect">
            <a:avLst/>
          </a:prstGeom>
          <a:noFill/>
          <a:ln>
            <a:noFill/>
          </a:ln>
        </p:spPr>
      </p:pic>
      <p:pic>
        <p:nvPicPr>
          <p:cNvPr id="1424" name="Google Shape;1424;p23"/>
          <p:cNvPicPr preferRelativeResize="0"/>
          <p:nvPr/>
        </p:nvPicPr>
        <p:blipFill rotWithShape="1">
          <a:blip r:embed="rId5">
            <a:alphaModFix/>
          </a:blip>
          <a:srcRect b="0" l="0" r="0" t="0"/>
          <a:stretch/>
        </p:blipFill>
        <p:spPr>
          <a:xfrm>
            <a:off x="384175" y="3270250"/>
            <a:ext cx="6359525" cy="730250"/>
          </a:xfrm>
          <a:prstGeom prst="rect">
            <a:avLst/>
          </a:prstGeom>
          <a:noFill/>
          <a:ln>
            <a:noFill/>
          </a:ln>
        </p:spPr>
      </p:pic>
      <p:pic>
        <p:nvPicPr>
          <p:cNvPr id="1425" name="Google Shape;1425;p23"/>
          <p:cNvPicPr preferRelativeResize="0"/>
          <p:nvPr/>
        </p:nvPicPr>
        <p:blipFill rotWithShape="1">
          <a:blip r:embed="rId6">
            <a:alphaModFix/>
          </a:blip>
          <a:srcRect b="0" l="0" r="0" t="0"/>
          <a:stretch/>
        </p:blipFill>
        <p:spPr>
          <a:xfrm>
            <a:off x="312738" y="4075113"/>
            <a:ext cx="4259262" cy="750887"/>
          </a:xfrm>
          <a:prstGeom prst="rect">
            <a:avLst/>
          </a:prstGeom>
          <a:noFill/>
          <a:ln>
            <a:noFill/>
          </a:ln>
        </p:spPr>
      </p:pic>
      <p:pic>
        <p:nvPicPr>
          <p:cNvPr id="1426" name="Google Shape;1426;p23"/>
          <p:cNvPicPr preferRelativeResize="0"/>
          <p:nvPr/>
        </p:nvPicPr>
        <p:blipFill rotWithShape="1">
          <a:blip r:embed="rId7">
            <a:alphaModFix/>
          </a:blip>
          <a:srcRect b="0" l="0" r="0" t="0"/>
          <a:stretch/>
        </p:blipFill>
        <p:spPr>
          <a:xfrm>
            <a:off x="309563" y="4814888"/>
            <a:ext cx="5527675" cy="804862"/>
          </a:xfrm>
          <a:prstGeom prst="rect">
            <a:avLst/>
          </a:prstGeom>
          <a:noFill/>
          <a:ln>
            <a:noFill/>
          </a:ln>
        </p:spPr>
      </p:pic>
      <p:pic>
        <p:nvPicPr>
          <p:cNvPr id="1427" name="Google Shape;1427;p23"/>
          <p:cNvPicPr preferRelativeResize="0"/>
          <p:nvPr/>
        </p:nvPicPr>
        <p:blipFill rotWithShape="1">
          <a:blip r:embed="rId8">
            <a:alphaModFix/>
          </a:blip>
          <a:srcRect b="0" l="0" r="0" t="0"/>
          <a:stretch/>
        </p:blipFill>
        <p:spPr>
          <a:xfrm>
            <a:off x="390525" y="5780088"/>
            <a:ext cx="5468938" cy="804862"/>
          </a:xfrm>
          <a:prstGeom prst="rect">
            <a:avLst/>
          </a:prstGeom>
          <a:noFill/>
          <a:ln>
            <a:noFill/>
          </a:ln>
        </p:spPr>
      </p:pic>
      <p:sp>
        <p:nvSpPr>
          <p:cNvPr id="1428" name="Google Shape;1428;p23"/>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Focusing on cellular behaviors</a:t>
            </a:r>
            <a:endParaRPr/>
          </a:p>
        </p:txBody>
      </p:sp>
      <p:pic>
        <p:nvPicPr>
          <p:cNvPr id="1429" name="Google Shape;1429;p23"/>
          <p:cNvPicPr preferRelativeResize="0"/>
          <p:nvPr/>
        </p:nvPicPr>
        <p:blipFill rotWithShape="1">
          <a:blip r:embed="rId9">
            <a:alphaModFix/>
          </a:blip>
          <a:srcRect b="0" l="0" r="0" t="0"/>
          <a:stretch/>
        </p:blipFill>
        <p:spPr>
          <a:xfrm>
            <a:off x="8564450" y="4464"/>
            <a:ext cx="593675" cy="617861"/>
          </a:xfrm>
          <a:prstGeom prst="rect">
            <a:avLst/>
          </a:prstGeom>
          <a:noFill/>
          <a:ln>
            <a:noFill/>
          </a:ln>
        </p:spPr>
      </p:pic>
      <p:pic>
        <p:nvPicPr>
          <p:cNvPr descr="Biocomplexity Logo" id="1430" name="Google Shape;1430;p23"/>
          <p:cNvPicPr preferRelativeResize="0"/>
          <p:nvPr/>
        </p:nvPicPr>
        <p:blipFill rotWithShape="1">
          <a:blip r:embed="rId10">
            <a:alphaModFix/>
          </a:blip>
          <a:srcRect b="0" l="0" r="0" t="0"/>
          <a:stretch/>
        </p:blipFill>
        <p:spPr>
          <a:xfrm>
            <a:off x="8550275" y="6264275"/>
            <a:ext cx="593725" cy="593725"/>
          </a:xfrm>
          <a:prstGeom prst="rect">
            <a:avLst/>
          </a:prstGeom>
          <a:noFill/>
          <a:ln>
            <a:noFill/>
          </a:ln>
        </p:spPr>
      </p:pic>
      <p:pic>
        <p:nvPicPr>
          <p:cNvPr descr="redblackblockiu" id="1431" name="Google Shape;1431;p23"/>
          <p:cNvPicPr preferRelativeResize="0"/>
          <p:nvPr/>
        </p:nvPicPr>
        <p:blipFill rotWithShape="1">
          <a:blip r:embed="rId11">
            <a:alphaModFix/>
          </a:blip>
          <a:srcRect b="0" l="0" r="0" t="0"/>
          <a:stretch/>
        </p:blipFill>
        <p:spPr>
          <a:xfrm>
            <a:off x="0" y="6219825"/>
            <a:ext cx="484188" cy="638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5" name="Shape 1435"/>
        <p:cNvGrpSpPr/>
        <p:nvPr/>
      </p:nvGrpSpPr>
      <p:grpSpPr>
        <a:xfrm>
          <a:off x="0" y="0"/>
          <a:ext cx="0" cy="0"/>
          <a:chOff x="0" y="0"/>
          <a:chExt cx="0" cy="0"/>
        </a:xfrm>
      </p:grpSpPr>
      <p:sp>
        <p:nvSpPr>
          <p:cNvPr id="1436" name="Google Shape;1436;p24"/>
          <p:cNvSpPr txBox="1"/>
          <p:nvPr/>
        </p:nvSpPr>
        <p:spPr>
          <a:xfrm>
            <a:off x="200025" y="738188"/>
            <a:ext cx="8640763" cy="4491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CompuCell has two basic time scales a </a:t>
            </a:r>
            <a:r>
              <a:rPr b="1" i="0" lang="en-US" sz="1800" u="none" cap="none" strike="noStrike">
                <a:solidFill>
                  <a:srgbClr val="FF0000"/>
                </a:solidFill>
                <a:latin typeface="Arial"/>
                <a:ea typeface="Arial"/>
                <a:cs typeface="Arial"/>
                <a:sym typeface="Arial"/>
              </a:rPr>
              <a:t>fast scale</a:t>
            </a:r>
            <a:r>
              <a:rPr b="1" i="0" lang="en-US" sz="1800" u="none" cap="none" strike="noStrike">
                <a:solidFill>
                  <a:schemeClr val="dk1"/>
                </a:solidFill>
                <a:latin typeface="Arial"/>
                <a:ea typeface="Arial"/>
                <a:cs typeface="Arial"/>
                <a:sym typeface="Arial"/>
              </a:rPr>
              <a:t> and a </a:t>
            </a:r>
            <a:r>
              <a:rPr b="1" i="0" lang="en-US" sz="1800" u="none" cap="none" strike="noStrike">
                <a:solidFill>
                  <a:srgbClr val="FF0000"/>
                </a:solidFill>
                <a:latin typeface="Arial"/>
                <a:ea typeface="Arial"/>
                <a:cs typeface="Arial"/>
                <a:sym typeface="Arial"/>
              </a:rPr>
              <a:t>slow scale</a:t>
            </a:r>
            <a:r>
              <a:rPr b="1" i="0" lang="en-US" sz="1800" u="none" cap="none" strike="noStrike">
                <a:solidFill>
                  <a:schemeClr val="dk1"/>
                </a:solidFill>
                <a:latin typeface="Arial"/>
                <a:ea typeface="Arial"/>
                <a:cs typeface="Arial"/>
                <a:sym typeface="Arial"/>
              </a:rPr>
              <a:t>:</a:t>
            </a:r>
            <a:endParaRPr/>
          </a:p>
          <a:p>
            <a:pPr indent="0" lvl="1" marL="0" marR="0" rtl="0" algn="l">
              <a:lnSpc>
                <a:spcPct val="100000"/>
              </a:lnSpc>
              <a:spcBef>
                <a:spcPts val="900"/>
              </a:spcBef>
              <a:spcAft>
                <a:spcPts val="0"/>
              </a:spcAft>
              <a:buClr>
                <a:srgbClr val="000000"/>
              </a:buClr>
              <a:buSzPts val="1800"/>
              <a:buFont typeface="Arial"/>
              <a:buNone/>
            </a:pPr>
            <a:r>
              <a:rPr b="1" i="0" lang="en-US" sz="1800" u="sng" cap="none" strike="noStrike">
                <a:solidFill>
                  <a:schemeClr val="accent2"/>
                </a:solidFill>
                <a:latin typeface="Arial"/>
                <a:ea typeface="Arial"/>
                <a:cs typeface="Arial"/>
                <a:sym typeface="Arial"/>
              </a:rPr>
              <a:t>Fast Scale:</a:t>
            </a:r>
            <a:endParaRPr/>
          </a:p>
          <a:p>
            <a:pPr indent="-114300" lvl="1" marL="0" marR="0" rtl="0" algn="l">
              <a:lnSpc>
                <a:spcPct val="100000"/>
              </a:lnSpc>
              <a:spcBef>
                <a:spcPts val="900"/>
              </a:spcBef>
              <a:spcAft>
                <a:spcPts val="0"/>
              </a:spcAft>
              <a:buClr>
                <a:srgbClr val="000000"/>
              </a:buClr>
              <a:buSzPts val="1800"/>
              <a:buFont typeface="Arial"/>
              <a:buChar char="•"/>
            </a:pPr>
            <a:r>
              <a:rPr b="1" i="0" lang="en-US" sz="1800" u="none" cap="none" strike="noStrike">
                <a:solidFill>
                  <a:schemeClr val="dk1"/>
                </a:solidFill>
                <a:latin typeface="Arial"/>
                <a:ea typeface="Arial"/>
                <a:cs typeface="Arial"/>
                <a:sym typeface="Arial"/>
              </a:rPr>
              <a:t> </a:t>
            </a:r>
            <a:r>
              <a:rPr b="1" i="0" lang="en-US" sz="1800" u="none" cap="none" strike="noStrike">
                <a:solidFill>
                  <a:srgbClr val="FF0000"/>
                </a:solidFill>
                <a:latin typeface="Arial"/>
                <a:ea typeface="Arial"/>
                <a:cs typeface="Arial"/>
                <a:sym typeface="Arial"/>
              </a:rPr>
              <a:t>A Pixel-copy attempt</a:t>
            </a:r>
            <a:r>
              <a:rPr b="0" i="0" lang="en-US" sz="1800" u="none" cap="none" strike="noStrike">
                <a:solidFill>
                  <a:schemeClr val="dk1"/>
                </a:solidFill>
                <a:latin typeface="Arial"/>
                <a:ea typeface="Arial"/>
                <a:cs typeface="Arial"/>
                <a:sym typeface="Arial"/>
              </a:rPr>
              <a:t> is an event where program randomly picks a lattice site and attempts to copy the pixel to a neighboring lattice site. </a:t>
            </a:r>
            <a:endParaRPr/>
          </a:p>
          <a:p>
            <a:pPr indent="-114300" lvl="1" marL="0" marR="0" rtl="0" algn="l">
              <a:lnSpc>
                <a:spcPct val="100000"/>
              </a:lnSpc>
              <a:spcBef>
                <a:spcPts val="90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 CompuCell3D</a:t>
            </a:r>
            <a:r>
              <a:rPr b="1" i="0" lang="en-US" sz="1800" u="none" cap="none" strike="noStrike">
                <a:solidFill>
                  <a:srgbClr val="FF0000"/>
                </a:solidFill>
                <a:latin typeface="Arial"/>
                <a:ea typeface="Arial"/>
                <a:cs typeface="Arial"/>
                <a:sym typeface="Arial"/>
              </a:rPr>
              <a:t> </a:t>
            </a:r>
            <a:r>
              <a:rPr b="1" i="1" lang="en-US" sz="1800" u="none" cap="none" strike="noStrike">
                <a:solidFill>
                  <a:srgbClr val="FF0000"/>
                </a:solidFill>
                <a:latin typeface="Arial"/>
                <a:ea typeface="Arial"/>
                <a:cs typeface="Arial"/>
                <a:sym typeface="Arial"/>
              </a:rPr>
              <a:t>Plugins</a:t>
            </a:r>
            <a:r>
              <a:rPr b="0" i="0" lang="en-US" sz="1800" u="none" cap="none" strike="noStrike">
                <a:solidFill>
                  <a:srgbClr val="FF0000"/>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either calculate terms in the Effective Energy or implement actions in response to accepted pixel copies (</a:t>
            </a:r>
            <a:r>
              <a:rPr b="1" i="0" lang="en-US" sz="1800" u="none" cap="none" strike="noStrike">
                <a:solidFill>
                  <a:srgbClr val="FF0000"/>
                </a:solidFill>
                <a:latin typeface="Arial"/>
                <a:ea typeface="Arial"/>
                <a:cs typeface="Arial"/>
                <a:sym typeface="Arial"/>
              </a:rPr>
              <a:t>Lattice Monitors</a:t>
            </a:r>
            <a:r>
              <a:rPr b="0" i="0" lang="en-US" sz="1800" u="none" cap="none" strike="noStrike">
                <a:solidFill>
                  <a:schemeClr val="dk1"/>
                </a:solidFill>
                <a:latin typeface="Arial"/>
                <a:ea typeface="Arial"/>
                <a:cs typeface="Arial"/>
                <a:sym typeface="Arial"/>
              </a:rPr>
              <a:t>). Most Plugins are coded in C++ for speed.</a:t>
            </a:r>
            <a:endParaRPr/>
          </a:p>
          <a:p>
            <a:pPr indent="0" lvl="1" marL="0" marR="0" rtl="0" algn="l">
              <a:lnSpc>
                <a:spcPct val="100000"/>
              </a:lnSpc>
              <a:spcBef>
                <a:spcPts val="900"/>
              </a:spcBef>
              <a:spcAft>
                <a:spcPts val="0"/>
              </a:spcAft>
              <a:buClr>
                <a:srgbClr val="000000"/>
              </a:buClr>
              <a:buSzPts val="1800"/>
              <a:buFont typeface="Arial"/>
              <a:buNone/>
            </a:pPr>
            <a:r>
              <a:rPr b="1" i="0" lang="en-US" sz="1800" u="sng" cap="none" strike="noStrike">
                <a:solidFill>
                  <a:schemeClr val="accent2"/>
                </a:solidFill>
                <a:latin typeface="Arial"/>
                <a:ea typeface="Arial"/>
                <a:cs typeface="Arial"/>
                <a:sym typeface="Arial"/>
              </a:rPr>
              <a:t>Slow Scale:</a:t>
            </a:r>
            <a:endParaRPr/>
          </a:p>
          <a:p>
            <a:pPr indent="-114300" lvl="1" marL="0" marR="0" rtl="0" algn="l">
              <a:lnSpc>
                <a:spcPct val="100000"/>
              </a:lnSpc>
              <a:spcBef>
                <a:spcPts val="900"/>
              </a:spcBef>
              <a:spcAft>
                <a:spcPts val="0"/>
              </a:spcAft>
              <a:buClr>
                <a:srgbClr val="000000"/>
              </a:buClr>
              <a:buSzPts val="1800"/>
              <a:buFont typeface="Arial"/>
              <a:buChar char="•"/>
            </a:pPr>
            <a:r>
              <a:rPr b="1" i="0" lang="en-US" sz="1800" u="none" cap="none" strike="noStrike">
                <a:solidFill>
                  <a:schemeClr val="dk1"/>
                </a:solidFill>
                <a:latin typeface="Arial"/>
                <a:ea typeface="Arial"/>
                <a:cs typeface="Arial"/>
                <a:sym typeface="Arial"/>
              </a:rPr>
              <a:t> </a:t>
            </a:r>
            <a:r>
              <a:rPr b="1" i="0" lang="en-US" sz="1800" u="none" cap="none" strike="noStrike">
                <a:solidFill>
                  <a:srgbClr val="FF0000"/>
                </a:solidFill>
                <a:latin typeface="Arial"/>
                <a:ea typeface="Arial"/>
                <a:cs typeface="Arial"/>
                <a:sym typeface="Arial"/>
              </a:rPr>
              <a:t>A</a:t>
            </a:r>
            <a:r>
              <a:rPr b="1" i="0" lang="en-US" sz="1800" u="none" cap="none" strike="noStrike">
                <a:solidFill>
                  <a:schemeClr val="dk1"/>
                </a:solidFill>
                <a:latin typeface="Arial"/>
                <a:ea typeface="Arial"/>
                <a:cs typeface="Arial"/>
                <a:sym typeface="Arial"/>
              </a:rPr>
              <a:t> </a:t>
            </a:r>
            <a:r>
              <a:rPr b="1" i="0" lang="en-US" sz="1800" u="none" cap="none" strike="noStrike">
                <a:solidFill>
                  <a:srgbClr val="FF0000"/>
                </a:solidFill>
                <a:latin typeface="Arial"/>
                <a:ea typeface="Arial"/>
                <a:cs typeface="Arial"/>
                <a:sym typeface="Arial"/>
              </a:rPr>
              <a:t>Monte Carlo Step (MCS</a:t>
            </a:r>
            <a:r>
              <a:rPr b="1" i="0" lang="en-US" sz="1800" u="none" cap="none" strike="noStrike">
                <a:solidFill>
                  <a:schemeClr val="dk1"/>
                </a:solidFill>
                <a:latin typeface="Arial"/>
                <a:ea typeface="Arial"/>
                <a:cs typeface="Arial"/>
                <a:sym typeface="Arial"/>
              </a:rPr>
              <a:t>)</a:t>
            </a:r>
            <a:r>
              <a:rPr b="0" i="0" lang="en-US" sz="1800" u="none" cap="none" strike="noStrike">
                <a:solidFill>
                  <a:schemeClr val="dk1"/>
                </a:solidFill>
                <a:latin typeface="Arial"/>
                <a:ea typeface="Arial"/>
                <a:cs typeface="Arial"/>
                <a:sym typeface="Arial"/>
              </a:rPr>
              <a:t> consists of a number of pixel-copy attempts. equal to the number of lattice sites.</a:t>
            </a:r>
            <a:endParaRPr/>
          </a:p>
          <a:p>
            <a:pPr indent="-114300" lvl="1" marL="0" marR="0" rtl="0" algn="l">
              <a:lnSpc>
                <a:spcPct val="100000"/>
              </a:lnSpc>
              <a:spcBef>
                <a:spcPts val="90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 CompuCell3D </a:t>
            </a:r>
            <a:r>
              <a:rPr b="1" i="1" lang="en-US" sz="1800" u="none" cap="none" strike="noStrike">
                <a:solidFill>
                  <a:srgbClr val="FF0000"/>
                </a:solidFill>
                <a:latin typeface="Arial"/>
                <a:ea typeface="Arial"/>
                <a:cs typeface="Arial"/>
                <a:sym typeface="Arial"/>
              </a:rPr>
              <a:t>Steppables</a:t>
            </a:r>
            <a:r>
              <a:rPr b="0" i="0" lang="en-US" sz="1800" u="none" cap="none" strike="noStrike">
                <a:solidFill>
                  <a:srgbClr val="FF0000"/>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at the end of each MCS and  at the beginning and end of simulations. Most customizations of CompuCell3D simulations use user-written Python Steppables</a:t>
            </a:r>
            <a:endParaRPr b="0" i="0" sz="1800" u="none" cap="none" strike="noStrike">
              <a:solidFill>
                <a:schemeClr val="dk1"/>
              </a:solidFill>
              <a:latin typeface="Arial"/>
              <a:ea typeface="Arial"/>
              <a:cs typeface="Arial"/>
              <a:sym typeface="Arial"/>
            </a:endParaRPr>
          </a:p>
        </p:txBody>
      </p:sp>
      <p:pic>
        <p:nvPicPr>
          <p:cNvPr descr="Biocomplexity Logo" id="1437" name="Google Shape;1437;p24"/>
          <p:cNvPicPr preferRelativeResize="0"/>
          <p:nvPr/>
        </p:nvPicPr>
        <p:blipFill rotWithShape="1">
          <a:blip r:embed="rId3">
            <a:alphaModFix/>
          </a:blip>
          <a:srcRect b="0" l="0" r="0" t="0"/>
          <a:stretch/>
        </p:blipFill>
        <p:spPr>
          <a:xfrm>
            <a:off x="8550275" y="6264275"/>
            <a:ext cx="593725" cy="593725"/>
          </a:xfrm>
          <a:prstGeom prst="rect">
            <a:avLst/>
          </a:prstGeom>
          <a:noFill/>
          <a:ln>
            <a:noFill/>
          </a:ln>
        </p:spPr>
      </p:pic>
      <p:pic>
        <p:nvPicPr>
          <p:cNvPr descr="redblackblockiu" id="1438" name="Google Shape;1438;p24"/>
          <p:cNvPicPr preferRelativeResize="0"/>
          <p:nvPr/>
        </p:nvPicPr>
        <p:blipFill rotWithShape="1">
          <a:blip r:embed="rId4">
            <a:alphaModFix/>
          </a:blip>
          <a:srcRect b="0" l="0" r="0" t="0"/>
          <a:stretch/>
        </p:blipFill>
        <p:spPr>
          <a:xfrm>
            <a:off x="0" y="6219825"/>
            <a:ext cx="484188" cy="638175"/>
          </a:xfrm>
          <a:prstGeom prst="rect">
            <a:avLst/>
          </a:prstGeom>
          <a:noFill/>
          <a:ln>
            <a:noFill/>
          </a:ln>
        </p:spPr>
      </p:pic>
      <p:sp>
        <p:nvSpPr>
          <p:cNvPr id="1439" name="Google Shape;1439;p24"/>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CompuCell3D Terminology and Relation to GGH</a:t>
            </a:r>
            <a:endParaRPr/>
          </a:p>
        </p:txBody>
      </p:sp>
      <p:pic>
        <p:nvPicPr>
          <p:cNvPr id="1440" name="Google Shape;1440;p24"/>
          <p:cNvPicPr preferRelativeResize="0"/>
          <p:nvPr/>
        </p:nvPicPr>
        <p:blipFill rotWithShape="1">
          <a:blip r:embed="rId5">
            <a:alphaModFix/>
          </a:blip>
          <a:srcRect b="0" l="0" r="0" t="0"/>
          <a:stretch/>
        </p:blipFill>
        <p:spPr>
          <a:xfrm>
            <a:off x="8564450" y="4464"/>
            <a:ext cx="593675" cy="61786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4" name="Shape 1444"/>
        <p:cNvGrpSpPr/>
        <p:nvPr/>
      </p:nvGrpSpPr>
      <p:grpSpPr>
        <a:xfrm>
          <a:off x="0" y="0"/>
          <a:ext cx="0" cy="0"/>
          <a:chOff x="0" y="0"/>
          <a:chExt cx="0" cy="0"/>
        </a:xfrm>
      </p:grpSpPr>
      <p:sp>
        <p:nvSpPr>
          <p:cNvPr id="1445" name="Google Shape;1445;p25"/>
          <p:cNvSpPr/>
          <p:nvPr/>
        </p:nvSpPr>
        <p:spPr>
          <a:xfrm>
            <a:off x="2195513" y="9906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46" name="Google Shape;1446;p25"/>
          <p:cNvSpPr/>
          <p:nvPr/>
        </p:nvSpPr>
        <p:spPr>
          <a:xfrm>
            <a:off x="2424113" y="9906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47" name="Google Shape;1447;p25"/>
          <p:cNvSpPr/>
          <p:nvPr/>
        </p:nvSpPr>
        <p:spPr>
          <a:xfrm>
            <a:off x="2195513" y="12192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48" name="Google Shape;1448;p25"/>
          <p:cNvSpPr/>
          <p:nvPr/>
        </p:nvSpPr>
        <p:spPr>
          <a:xfrm>
            <a:off x="2652713" y="9906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49" name="Google Shape;1449;p25"/>
          <p:cNvSpPr/>
          <p:nvPr/>
        </p:nvSpPr>
        <p:spPr>
          <a:xfrm>
            <a:off x="2881313" y="9906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50" name="Google Shape;1450;p25"/>
          <p:cNvSpPr/>
          <p:nvPr/>
        </p:nvSpPr>
        <p:spPr>
          <a:xfrm>
            <a:off x="2424113" y="12192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51" name="Google Shape;1451;p25"/>
          <p:cNvSpPr/>
          <p:nvPr/>
        </p:nvSpPr>
        <p:spPr>
          <a:xfrm>
            <a:off x="2652713" y="12192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52" name="Google Shape;1452;p25"/>
          <p:cNvSpPr/>
          <p:nvPr/>
        </p:nvSpPr>
        <p:spPr>
          <a:xfrm>
            <a:off x="2881313" y="12192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53" name="Google Shape;1453;p25"/>
          <p:cNvSpPr/>
          <p:nvPr/>
        </p:nvSpPr>
        <p:spPr>
          <a:xfrm>
            <a:off x="2195513" y="14478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54" name="Google Shape;1454;p25"/>
          <p:cNvSpPr/>
          <p:nvPr/>
        </p:nvSpPr>
        <p:spPr>
          <a:xfrm>
            <a:off x="2424113" y="14478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55" name="Google Shape;1455;p25"/>
          <p:cNvSpPr/>
          <p:nvPr/>
        </p:nvSpPr>
        <p:spPr>
          <a:xfrm>
            <a:off x="2652713" y="14478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56" name="Google Shape;1456;p25"/>
          <p:cNvSpPr/>
          <p:nvPr/>
        </p:nvSpPr>
        <p:spPr>
          <a:xfrm>
            <a:off x="2881313" y="14478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57" name="Google Shape;1457;p25"/>
          <p:cNvSpPr/>
          <p:nvPr/>
        </p:nvSpPr>
        <p:spPr>
          <a:xfrm>
            <a:off x="3109913" y="9906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58" name="Google Shape;1458;p25"/>
          <p:cNvSpPr/>
          <p:nvPr/>
        </p:nvSpPr>
        <p:spPr>
          <a:xfrm>
            <a:off x="3109913" y="12192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59" name="Google Shape;1459;p25"/>
          <p:cNvSpPr/>
          <p:nvPr/>
        </p:nvSpPr>
        <p:spPr>
          <a:xfrm>
            <a:off x="3109913" y="14478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60" name="Google Shape;1460;p25"/>
          <p:cNvSpPr/>
          <p:nvPr/>
        </p:nvSpPr>
        <p:spPr>
          <a:xfrm>
            <a:off x="2195513" y="16764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61" name="Google Shape;1461;p25"/>
          <p:cNvSpPr/>
          <p:nvPr/>
        </p:nvSpPr>
        <p:spPr>
          <a:xfrm>
            <a:off x="2424113" y="16764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62" name="Google Shape;1462;p25"/>
          <p:cNvSpPr/>
          <p:nvPr/>
        </p:nvSpPr>
        <p:spPr>
          <a:xfrm>
            <a:off x="2652713" y="16764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63" name="Google Shape;1463;p25"/>
          <p:cNvSpPr/>
          <p:nvPr/>
        </p:nvSpPr>
        <p:spPr>
          <a:xfrm>
            <a:off x="2881313" y="16764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64" name="Google Shape;1464;p25"/>
          <p:cNvSpPr/>
          <p:nvPr/>
        </p:nvSpPr>
        <p:spPr>
          <a:xfrm>
            <a:off x="3109913" y="16764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65" name="Google Shape;1465;p25"/>
          <p:cNvSpPr/>
          <p:nvPr/>
        </p:nvSpPr>
        <p:spPr>
          <a:xfrm>
            <a:off x="2424113" y="19050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66" name="Google Shape;1466;p25"/>
          <p:cNvSpPr/>
          <p:nvPr/>
        </p:nvSpPr>
        <p:spPr>
          <a:xfrm>
            <a:off x="2195513" y="19050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67" name="Google Shape;1467;p25"/>
          <p:cNvSpPr/>
          <p:nvPr/>
        </p:nvSpPr>
        <p:spPr>
          <a:xfrm>
            <a:off x="2652713" y="19050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68" name="Google Shape;1468;p25"/>
          <p:cNvSpPr/>
          <p:nvPr/>
        </p:nvSpPr>
        <p:spPr>
          <a:xfrm>
            <a:off x="2881313" y="19050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69" name="Google Shape;1469;p25"/>
          <p:cNvSpPr/>
          <p:nvPr/>
        </p:nvSpPr>
        <p:spPr>
          <a:xfrm>
            <a:off x="3109913" y="19050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70" name="Google Shape;1470;p25"/>
          <p:cNvSpPr/>
          <p:nvPr/>
        </p:nvSpPr>
        <p:spPr>
          <a:xfrm>
            <a:off x="2195513" y="21336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71" name="Google Shape;1471;p25"/>
          <p:cNvSpPr/>
          <p:nvPr/>
        </p:nvSpPr>
        <p:spPr>
          <a:xfrm>
            <a:off x="2652713" y="21336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72" name="Google Shape;1472;p25"/>
          <p:cNvSpPr/>
          <p:nvPr/>
        </p:nvSpPr>
        <p:spPr>
          <a:xfrm>
            <a:off x="2424113" y="21336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73" name="Google Shape;1473;p25"/>
          <p:cNvSpPr/>
          <p:nvPr/>
        </p:nvSpPr>
        <p:spPr>
          <a:xfrm>
            <a:off x="2881313" y="21336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74" name="Google Shape;1474;p25"/>
          <p:cNvSpPr/>
          <p:nvPr/>
        </p:nvSpPr>
        <p:spPr>
          <a:xfrm>
            <a:off x="2195513" y="23622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75" name="Google Shape;1475;p25"/>
          <p:cNvSpPr/>
          <p:nvPr/>
        </p:nvSpPr>
        <p:spPr>
          <a:xfrm>
            <a:off x="3109913" y="21336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76" name="Google Shape;1476;p25"/>
          <p:cNvSpPr/>
          <p:nvPr/>
        </p:nvSpPr>
        <p:spPr>
          <a:xfrm>
            <a:off x="2424113" y="23622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77" name="Google Shape;1477;p25"/>
          <p:cNvSpPr/>
          <p:nvPr/>
        </p:nvSpPr>
        <p:spPr>
          <a:xfrm>
            <a:off x="2652713" y="23622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78" name="Google Shape;1478;p25"/>
          <p:cNvSpPr/>
          <p:nvPr/>
        </p:nvSpPr>
        <p:spPr>
          <a:xfrm>
            <a:off x="2881313" y="23622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79" name="Google Shape;1479;p25"/>
          <p:cNvSpPr/>
          <p:nvPr/>
        </p:nvSpPr>
        <p:spPr>
          <a:xfrm>
            <a:off x="3109913" y="23622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80" name="Google Shape;1480;p25"/>
          <p:cNvSpPr/>
          <p:nvPr/>
        </p:nvSpPr>
        <p:spPr>
          <a:xfrm>
            <a:off x="2195513" y="25908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81" name="Google Shape;1481;p25"/>
          <p:cNvSpPr/>
          <p:nvPr/>
        </p:nvSpPr>
        <p:spPr>
          <a:xfrm>
            <a:off x="2424113" y="25908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82" name="Google Shape;1482;p25"/>
          <p:cNvSpPr/>
          <p:nvPr/>
        </p:nvSpPr>
        <p:spPr>
          <a:xfrm>
            <a:off x="2652713" y="25908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83" name="Google Shape;1483;p25"/>
          <p:cNvSpPr/>
          <p:nvPr/>
        </p:nvSpPr>
        <p:spPr>
          <a:xfrm>
            <a:off x="2881313" y="25908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84" name="Google Shape;1484;p25"/>
          <p:cNvSpPr/>
          <p:nvPr/>
        </p:nvSpPr>
        <p:spPr>
          <a:xfrm>
            <a:off x="3109913" y="25908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85" name="Google Shape;1485;p25"/>
          <p:cNvSpPr/>
          <p:nvPr/>
        </p:nvSpPr>
        <p:spPr>
          <a:xfrm>
            <a:off x="3338513" y="12192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86" name="Google Shape;1486;p25"/>
          <p:cNvSpPr/>
          <p:nvPr/>
        </p:nvSpPr>
        <p:spPr>
          <a:xfrm>
            <a:off x="3338513" y="9906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87" name="Google Shape;1487;p25"/>
          <p:cNvSpPr/>
          <p:nvPr/>
        </p:nvSpPr>
        <p:spPr>
          <a:xfrm>
            <a:off x="3338513" y="14478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88" name="Google Shape;1488;p25"/>
          <p:cNvSpPr/>
          <p:nvPr/>
        </p:nvSpPr>
        <p:spPr>
          <a:xfrm>
            <a:off x="3338513" y="16764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89" name="Google Shape;1489;p25"/>
          <p:cNvSpPr/>
          <p:nvPr/>
        </p:nvSpPr>
        <p:spPr>
          <a:xfrm>
            <a:off x="3338513" y="19050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90" name="Google Shape;1490;p25"/>
          <p:cNvSpPr/>
          <p:nvPr/>
        </p:nvSpPr>
        <p:spPr>
          <a:xfrm>
            <a:off x="3338513" y="21336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91" name="Google Shape;1491;p25"/>
          <p:cNvSpPr/>
          <p:nvPr/>
        </p:nvSpPr>
        <p:spPr>
          <a:xfrm>
            <a:off x="3338513" y="23622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92" name="Google Shape;1492;p25"/>
          <p:cNvSpPr/>
          <p:nvPr/>
        </p:nvSpPr>
        <p:spPr>
          <a:xfrm>
            <a:off x="3338513" y="25908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93" name="Google Shape;1493;p25"/>
          <p:cNvSpPr txBox="1"/>
          <p:nvPr/>
        </p:nvSpPr>
        <p:spPr>
          <a:xfrm>
            <a:off x="3646488" y="1736725"/>
            <a:ext cx="3508375" cy="915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During pixel copy </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“blue” pixel (</a:t>
            </a:r>
            <a:r>
              <a:rPr b="0" i="1" lang="en-US" sz="1800" u="none" cap="none" strike="noStrike">
                <a:solidFill>
                  <a:schemeClr val="dk1"/>
                </a:solidFill>
                <a:latin typeface="Arial"/>
                <a:ea typeface="Arial"/>
                <a:cs typeface="Arial"/>
                <a:sym typeface="Arial"/>
              </a:rPr>
              <a:t>newCell</a:t>
            </a:r>
            <a:r>
              <a:rPr b="0" i="0" lang="en-US" sz="1800" u="none" cap="none" strike="noStrike">
                <a:solidFill>
                  <a:schemeClr val="dk1"/>
                </a:solidFill>
                <a:latin typeface="Arial"/>
                <a:ea typeface="Arial"/>
                <a:cs typeface="Arial"/>
                <a:sym typeface="Arial"/>
              </a:rPr>
              <a:t>) replaces “yellow” pixel (</a:t>
            </a:r>
            <a:r>
              <a:rPr b="0" i="1" lang="en-US" sz="1800" u="none" cap="none" strike="noStrike">
                <a:solidFill>
                  <a:schemeClr val="dk1"/>
                </a:solidFill>
                <a:latin typeface="Arial"/>
                <a:ea typeface="Arial"/>
                <a:cs typeface="Arial"/>
                <a:sym typeface="Arial"/>
              </a:rPr>
              <a:t>oldCell</a:t>
            </a:r>
            <a:r>
              <a:rPr b="0" i="0" lang="en-US" sz="1800" u="none" cap="none" strike="noStrike">
                <a:solidFill>
                  <a:schemeClr val="dk1"/>
                </a:solidFill>
                <a:latin typeface="Arial"/>
                <a:ea typeface="Arial"/>
                <a:cs typeface="Arial"/>
                <a:sym typeface="Arial"/>
              </a:rPr>
              <a:t>)</a:t>
            </a:r>
            <a:endParaRPr/>
          </a:p>
        </p:txBody>
      </p:sp>
      <p:sp>
        <p:nvSpPr>
          <p:cNvPr id="1494" name="Google Shape;1494;p25"/>
          <p:cNvSpPr/>
          <p:nvPr/>
        </p:nvSpPr>
        <p:spPr>
          <a:xfrm>
            <a:off x="3038475" y="1711325"/>
            <a:ext cx="300038" cy="422275"/>
          </a:xfrm>
          <a:prstGeom prst="curvedLeftArrow">
            <a:avLst>
              <a:gd fmla="val 28148" name="adj1"/>
              <a:gd fmla="val 56296" name="adj2"/>
              <a:gd fmla="val 33333" name="adj3"/>
            </a:avLst>
          </a:prstGeom>
          <a:solidFill>
            <a:schemeClr val="l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95" name="Google Shape;1495;p25"/>
          <p:cNvSpPr txBox="1"/>
          <p:nvPr/>
        </p:nvSpPr>
        <p:spPr>
          <a:xfrm>
            <a:off x="3713163" y="973138"/>
            <a:ext cx="23749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Change pixel</a:t>
            </a:r>
            <a:endParaRPr/>
          </a:p>
        </p:txBody>
      </p:sp>
      <p:cxnSp>
        <p:nvCxnSpPr>
          <p:cNvPr id="1496" name="Google Shape;1496;p25"/>
          <p:cNvCxnSpPr/>
          <p:nvPr/>
        </p:nvCxnSpPr>
        <p:spPr>
          <a:xfrm flipH="1">
            <a:off x="2963863" y="1200150"/>
            <a:ext cx="855662" cy="806450"/>
          </a:xfrm>
          <a:prstGeom prst="straightConnector1">
            <a:avLst/>
          </a:prstGeom>
          <a:noFill/>
          <a:ln cap="flat" cmpd="sng" w="9525">
            <a:solidFill>
              <a:schemeClr val="dk1"/>
            </a:solidFill>
            <a:prstDash val="solid"/>
            <a:round/>
            <a:headEnd len="med" w="med" type="none"/>
            <a:tailEnd len="med" w="med" type="triangle"/>
          </a:ln>
        </p:spPr>
      </p:cxnSp>
      <p:sp>
        <p:nvSpPr>
          <p:cNvPr id="1497" name="Google Shape;1497;p25"/>
          <p:cNvSpPr/>
          <p:nvPr/>
        </p:nvSpPr>
        <p:spPr>
          <a:xfrm>
            <a:off x="152400" y="3632200"/>
            <a:ext cx="1524000" cy="11430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98" name="Google Shape;1498;p25"/>
          <p:cNvSpPr/>
          <p:nvPr/>
        </p:nvSpPr>
        <p:spPr>
          <a:xfrm>
            <a:off x="2501900" y="3632200"/>
            <a:ext cx="1524000" cy="11430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99" name="Google Shape;1499;p25"/>
          <p:cNvSpPr/>
          <p:nvPr/>
        </p:nvSpPr>
        <p:spPr>
          <a:xfrm>
            <a:off x="4876800" y="3632200"/>
            <a:ext cx="1524000" cy="11430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00" name="Google Shape;1500;p25"/>
          <p:cNvSpPr/>
          <p:nvPr/>
        </p:nvSpPr>
        <p:spPr>
          <a:xfrm>
            <a:off x="7467600" y="3632200"/>
            <a:ext cx="1524000" cy="11430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01" name="Google Shape;1501;p25"/>
          <p:cNvSpPr txBox="1"/>
          <p:nvPr/>
        </p:nvSpPr>
        <p:spPr>
          <a:xfrm>
            <a:off x="469900" y="3759200"/>
            <a:ext cx="914400" cy="27463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MCS 21</a:t>
            </a:r>
            <a:endParaRPr/>
          </a:p>
        </p:txBody>
      </p:sp>
      <p:sp>
        <p:nvSpPr>
          <p:cNvPr id="1502" name="Google Shape;1502;p25"/>
          <p:cNvSpPr txBox="1"/>
          <p:nvPr/>
        </p:nvSpPr>
        <p:spPr>
          <a:xfrm>
            <a:off x="215900" y="4135438"/>
            <a:ext cx="1384300" cy="48895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10000 pixel-copy attempts</a:t>
            </a:r>
            <a:endParaRPr/>
          </a:p>
        </p:txBody>
      </p:sp>
      <p:sp>
        <p:nvSpPr>
          <p:cNvPr id="1503" name="Google Shape;1503;p25"/>
          <p:cNvSpPr txBox="1"/>
          <p:nvPr/>
        </p:nvSpPr>
        <p:spPr>
          <a:xfrm>
            <a:off x="2667000" y="3797300"/>
            <a:ext cx="914400" cy="27463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MCS 22</a:t>
            </a:r>
            <a:endParaRPr/>
          </a:p>
        </p:txBody>
      </p:sp>
      <p:sp>
        <p:nvSpPr>
          <p:cNvPr id="1504" name="Google Shape;1504;p25"/>
          <p:cNvSpPr txBox="1"/>
          <p:nvPr/>
        </p:nvSpPr>
        <p:spPr>
          <a:xfrm>
            <a:off x="5181600" y="3810000"/>
            <a:ext cx="914400" cy="27463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MCS 23</a:t>
            </a:r>
            <a:endParaRPr/>
          </a:p>
        </p:txBody>
      </p:sp>
      <p:sp>
        <p:nvSpPr>
          <p:cNvPr id="1505" name="Google Shape;1505;p25"/>
          <p:cNvSpPr txBox="1"/>
          <p:nvPr/>
        </p:nvSpPr>
        <p:spPr>
          <a:xfrm>
            <a:off x="7721600" y="3835400"/>
            <a:ext cx="914400" cy="27463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MCS 24</a:t>
            </a:r>
            <a:endParaRPr/>
          </a:p>
        </p:txBody>
      </p:sp>
      <p:sp>
        <p:nvSpPr>
          <p:cNvPr id="1506" name="Google Shape;1506;p25"/>
          <p:cNvSpPr txBox="1"/>
          <p:nvPr/>
        </p:nvSpPr>
        <p:spPr>
          <a:xfrm>
            <a:off x="2501900" y="4160838"/>
            <a:ext cx="1384300" cy="48895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10000 pixel-copy attempts</a:t>
            </a:r>
            <a:endParaRPr/>
          </a:p>
        </p:txBody>
      </p:sp>
      <p:sp>
        <p:nvSpPr>
          <p:cNvPr id="1507" name="Google Shape;1507;p25"/>
          <p:cNvSpPr txBox="1"/>
          <p:nvPr/>
        </p:nvSpPr>
        <p:spPr>
          <a:xfrm>
            <a:off x="4940300" y="4198938"/>
            <a:ext cx="1384300" cy="48895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10000 pixel-copy attempts</a:t>
            </a:r>
            <a:endParaRPr/>
          </a:p>
        </p:txBody>
      </p:sp>
      <p:sp>
        <p:nvSpPr>
          <p:cNvPr id="1508" name="Google Shape;1508;p25"/>
          <p:cNvSpPr txBox="1"/>
          <p:nvPr/>
        </p:nvSpPr>
        <p:spPr>
          <a:xfrm>
            <a:off x="7543800" y="4211638"/>
            <a:ext cx="1384300" cy="48895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10000 pixel-copy attempts</a:t>
            </a:r>
            <a:endParaRPr/>
          </a:p>
        </p:txBody>
      </p:sp>
      <p:cxnSp>
        <p:nvCxnSpPr>
          <p:cNvPr id="1509" name="Google Shape;1509;p25"/>
          <p:cNvCxnSpPr/>
          <p:nvPr/>
        </p:nvCxnSpPr>
        <p:spPr>
          <a:xfrm>
            <a:off x="1676400" y="4198938"/>
            <a:ext cx="825500" cy="0"/>
          </a:xfrm>
          <a:prstGeom prst="straightConnector1">
            <a:avLst/>
          </a:prstGeom>
          <a:noFill/>
          <a:ln cap="flat" cmpd="sng" w="9525">
            <a:solidFill>
              <a:schemeClr val="dk1"/>
            </a:solidFill>
            <a:prstDash val="solid"/>
            <a:round/>
            <a:headEnd len="med" w="med" type="none"/>
            <a:tailEnd len="med" w="med" type="triangle"/>
          </a:ln>
        </p:spPr>
      </p:cxnSp>
      <p:cxnSp>
        <p:nvCxnSpPr>
          <p:cNvPr id="1510" name="Google Shape;1510;p25"/>
          <p:cNvCxnSpPr/>
          <p:nvPr/>
        </p:nvCxnSpPr>
        <p:spPr>
          <a:xfrm>
            <a:off x="4025900" y="4198938"/>
            <a:ext cx="850900" cy="0"/>
          </a:xfrm>
          <a:prstGeom prst="straightConnector1">
            <a:avLst/>
          </a:prstGeom>
          <a:noFill/>
          <a:ln cap="flat" cmpd="sng" w="9525">
            <a:solidFill>
              <a:schemeClr val="dk1"/>
            </a:solidFill>
            <a:prstDash val="solid"/>
            <a:round/>
            <a:headEnd len="med" w="med" type="none"/>
            <a:tailEnd len="med" w="med" type="triangle"/>
          </a:ln>
        </p:spPr>
      </p:cxnSp>
      <p:cxnSp>
        <p:nvCxnSpPr>
          <p:cNvPr id="1511" name="Google Shape;1511;p25"/>
          <p:cNvCxnSpPr/>
          <p:nvPr/>
        </p:nvCxnSpPr>
        <p:spPr>
          <a:xfrm>
            <a:off x="6400800" y="4211638"/>
            <a:ext cx="1066800" cy="0"/>
          </a:xfrm>
          <a:prstGeom prst="straightConnector1">
            <a:avLst/>
          </a:prstGeom>
          <a:noFill/>
          <a:ln cap="flat" cmpd="sng" w="9525">
            <a:solidFill>
              <a:schemeClr val="dk1"/>
            </a:solidFill>
            <a:prstDash val="solid"/>
            <a:round/>
            <a:headEnd len="med" w="med" type="none"/>
            <a:tailEnd len="med" w="med" type="triangle"/>
          </a:ln>
        </p:spPr>
      </p:cxnSp>
      <p:sp>
        <p:nvSpPr>
          <p:cNvPr id="1512" name="Google Shape;1512;p25"/>
          <p:cNvSpPr/>
          <p:nvPr/>
        </p:nvSpPr>
        <p:spPr>
          <a:xfrm>
            <a:off x="1384300" y="5232400"/>
            <a:ext cx="1524000" cy="11430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13" name="Google Shape;1513;p25"/>
          <p:cNvSpPr txBox="1"/>
          <p:nvPr/>
        </p:nvSpPr>
        <p:spPr>
          <a:xfrm>
            <a:off x="1460500" y="5380038"/>
            <a:ext cx="1371600" cy="6873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Run</a:t>
            </a:r>
            <a:endParaRPr/>
          </a:p>
          <a:p>
            <a:pPr indent="0" lvl="0" marL="0" marR="0" rtl="0" algn="ctr">
              <a:lnSpc>
                <a:spcPct val="100000"/>
              </a:lnSpc>
              <a:spcBef>
                <a:spcPts val="9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Steppables</a:t>
            </a:r>
            <a:endParaRPr/>
          </a:p>
        </p:txBody>
      </p:sp>
      <p:sp>
        <p:nvSpPr>
          <p:cNvPr id="1514" name="Google Shape;1514;p25"/>
          <p:cNvSpPr/>
          <p:nvPr/>
        </p:nvSpPr>
        <p:spPr>
          <a:xfrm>
            <a:off x="3670300" y="5207000"/>
            <a:ext cx="1524000" cy="11430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15" name="Google Shape;1515;p25"/>
          <p:cNvSpPr txBox="1"/>
          <p:nvPr/>
        </p:nvSpPr>
        <p:spPr>
          <a:xfrm>
            <a:off x="3746500" y="5354638"/>
            <a:ext cx="1371600" cy="6873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Run</a:t>
            </a:r>
            <a:endParaRPr/>
          </a:p>
          <a:p>
            <a:pPr indent="0" lvl="0" marL="0" marR="0" rtl="0" algn="ctr">
              <a:lnSpc>
                <a:spcPct val="100000"/>
              </a:lnSpc>
              <a:spcBef>
                <a:spcPts val="9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Steppables</a:t>
            </a:r>
            <a:endParaRPr/>
          </a:p>
        </p:txBody>
      </p:sp>
      <p:sp>
        <p:nvSpPr>
          <p:cNvPr id="1516" name="Google Shape;1516;p25"/>
          <p:cNvSpPr/>
          <p:nvPr/>
        </p:nvSpPr>
        <p:spPr>
          <a:xfrm>
            <a:off x="6197600" y="5194300"/>
            <a:ext cx="1524000" cy="11430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17" name="Google Shape;1517;p25"/>
          <p:cNvSpPr txBox="1"/>
          <p:nvPr/>
        </p:nvSpPr>
        <p:spPr>
          <a:xfrm>
            <a:off x="6273800" y="5341938"/>
            <a:ext cx="1371600" cy="6873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Run</a:t>
            </a:r>
            <a:endParaRPr/>
          </a:p>
          <a:p>
            <a:pPr indent="0" lvl="0" marL="0" marR="0" rtl="0" algn="ctr">
              <a:lnSpc>
                <a:spcPct val="100000"/>
              </a:lnSpc>
              <a:spcBef>
                <a:spcPts val="9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Steppables</a:t>
            </a:r>
            <a:endParaRPr/>
          </a:p>
        </p:txBody>
      </p:sp>
      <p:sp>
        <p:nvSpPr>
          <p:cNvPr id="1518" name="Google Shape;1518;p25"/>
          <p:cNvSpPr/>
          <p:nvPr/>
        </p:nvSpPr>
        <p:spPr>
          <a:xfrm>
            <a:off x="1968500" y="4254500"/>
            <a:ext cx="292100" cy="939800"/>
          </a:xfrm>
          <a:prstGeom prst="upArrow">
            <a:avLst>
              <a:gd fmla="val 50000" name="adj1"/>
              <a:gd fmla="val 80435"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25"/>
          <p:cNvSpPr txBox="1"/>
          <p:nvPr/>
        </p:nvSpPr>
        <p:spPr>
          <a:xfrm rot="5400000">
            <a:off x="1703388" y="4710113"/>
            <a:ext cx="822325" cy="1460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20" name="Google Shape;1520;p25"/>
          <p:cNvSpPr/>
          <p:nvPr/>
        </p:nvSpPr>
        <p:spPr>
          <a:xfrm>
            <a:off x="4292600" y="4241800"/>
            <a:ext cx="292100" cy="939800"/>
          </a:xfrm>
          <a:prstGeom prst="upArrow">
            <a:avLst>
              <a:gd fmla="val 50000" name="adj1"/>
              <a:gd fmla="val 80435"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25"/>
          <p:cNvSpPr txBox="1"/>
          <p:nvPr/>
        </p:nvSpPr>
        <p:spPr>
          <a:xfrm rot="5400000">
            <a:off x="4027488" y="4697413"/>
            <a:ext cx="822325" cy="1460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22" name="Google Shape;1522;p25"/>
          <p:cNvSpPr/>
          <p:nvPr/>
        </p:nvSpPr>
        <p:spPr>
          <a:xfrm>
            <a:off x="6819900" y="4216400"/>
            <a:ext cx="292100" cy="939800"/>
          </a:xfrm>
          <a:prstGeom prst="upArrow">
            <a:avLst>
              <a:gd fmla="val 50000" name="adj1"/>
              <a:gd fmla="val 80435"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25"/>
          <p:cNvSpPr txBox="1"/>
          <p:nvPr/>
        </p:nvSpPr>
        <p:spPr>
          <a:xfrm rot="5400000">
            <a:off x="6554788" y="4672013"/>
            <a:ext cx="822325" cy="1460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24" name="Google Shape;1524;p25"/>
          <p:cNvSpPr txBox="1"/>
          <p:nvPr/>
        </p:nvSpPr>
        <p:spPr>
          <a:xfrm>
            <a:off x="0" y="3111500"/>
            <a:ext cx="683260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100x100x1 square lattice = 10000 lattice sites (pixels)</a:t>
            </a:r>
            <a:endParaRPr/>
          </a:p>
        </p:txBody>
      </p:sp>
      <p:cxnSp>
        <p:nvCxnSpPr>
          <p:cNvPr id="1525" name="Google Shape;1525;p25"/>
          <p:cNvCxnSpPr/>
          <p:nvPr/>
        </p:nvCxnSpPr>
        <p:spPr>
          <a:xfrm>
            <a:off x="0" y="3111500"/>
            <a:ext cx="9144000" cy="0"/>
          </a:xfrm>
          <a:prstGeom prst="straightConnector1">
            <a:avLst/>
          </a:prstGeom>
          <a:noFill/>
          <a:ln cap="flat" cmpd="sng" w="9525">
            <a:solidFill>
              <a:schemeClr val="dk1"/>
            </a:solidFill>
            <a:prstDash val="solid"/>
            <a:round/>
            <a:headEnd len="med" w="med" type="none"/>
            <a:tailEnd len="med" w="med" type="none"/>
          </a:ln>
        </p:spPr>
      </p:cxnSp>
      <p:pic>
        <p:nvPicPr>
          <p:cNvPr descr="Biocomplexity Logo" id="1526" name="Google Shape;1526;p25"/>
          <p:cNvPicPr preferRelativeResize="0"/>
          <p:nvPr/>
        </p:nvPicPr>
        <p:blipFill rotWithShape="1">
          <a:blip r:embed="rId3">
            <a:alphaModFix/>
          </a:blip>
          <a:srcRect b="0" l="0" r="0" t="0"/>
          <a:stretch/>
        </p:blipFill>
        <p:spPr>
          <a:xfrm>
            <a:off x="8550275" y="6264275"/>
            <a:ext cx="593725" cy="593725"/>
          </a:xfrm>
          <a:prstGeom prst="rect">
            <a:avLst/>
          </a:prstGeom>
          <a:noFill/>
          <a:ln>
            <a:noFill/>
          </a:ln>
        </p:spPr>
      </p:pic>
      <p:pic>
        <p:nvPicPr>
          <p:cNvPr descr="redblackblockiu" id="1527" name="Google Shape;1527;p25"/>
          <p:cNvPicPr preferRelativeResize="0"/>
          <p:nvPr/>
        </p:nvPicPr>
        <p:blipFill rotWithShape="1">
          <a:blip r:embed="rId4">
            <a:alphaModFix/>
          </a:blip>
          <a:srcRect b="0" l="0" r="0" t="0"/>
          <a:stretch/>
        </p:blipFill>
        <p:spPr>
          <a:xfrm>
            <a:off x="0" y="6219825"/>
            <a:ext cx="484188" cy="638175"/>
          </a:xfrm>
          <a:prstGeom prst="rect">
            <a:avLst/>
          </a:prstGeom>
          <a:noFill/>
          <a:ln>
            <a:noFill/>
          </a:ln>
        </p:spPr>
      </p:pic>
      <p:sp>
        <p:nvSpPr>
          <p:cNvPr id="1528" name="Google Shape;1528;p25"/>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CompuCell3D Terminology – Visual Guide</a:t>
            </a:r>
            <a:endParaRPr/>
          </a:p>
        </p:txBody>
      </p:sp>
      <p:pic>
        <p:nvPicPr>
          <p:cNvPr id="1529" name="Google Shape;1529;p25"/>
          <p:cNvPicPr preferRelativeResize="0"/>
          <p:nvPr/>
        </p:nvPicPr>
        <p:blipFill rotWithShape="1">
          <a:blip r:embed="rId5">
            <a:alphaModFix/>
          </a:blip>
          <a:srcRect b="0" l="0" r="0" t="0"/>
          <a:stretch/>
        </p:blipFill>
        <p:spPr>
          <a:xfrm>
            <a:off x="8564450" y="4464"/>
            <a:ext cx="593675" cy="61786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3" name="Shape 1533"/>
        <p:cNvGrpSpPr/>
        <p:nvPr/>
      </p:nvGrpSpPr>
      <p:grpSpPr>
        <a:xfrm>
          <a:off x="0" y="0"/>
          <a:ext cx="0" cy="0"/>
          <a:chOff x="0" y="0"/>
          <a:chExt cx="0" cy="0"/>
        </a:xfrm>
      </p:grpSpPr>
      <p:grpSp>
        <p:nvGrpSpPr>
          <p:cNvPr id="1534" name="Google Shape;1534;p26"/>
          <p:cNvGrpSpPr/>
          <p:nvPr/>
        </p:nvGrpSpPr>
        <p:grpSpPr>
          <a:xfrm>
            <a:off x="228600" y="774700"/>
            <a:ext cx="1371600" cy="1828800"/>
            <a:chOff x="228600" y="990600"/>
            <a:chExt cx="1371600" cy="1828800"/>
          </a:xfrm>
        </p:grpSpPr>
        <p:sp>
          <p:nvSpPr>
            <p:cNvPr id="1535" name="Google Shape;1535;p26"/>
            <p:cNvSpPr/>
            <p:nvPr/>
          </p:nvSpPr>
          <p:spPr>
            <a:xfrm>
              <a:off x="228600" y="9906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36" name="Google Shape;1536;p26"/>
            <p:cNvSpPr/>
            <p:nvPr/>
          </p:nvSpPr>
          <p:spPr>
            <a:xfrm>
              <a:off x="457200" y="9906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37" name="Google Shape;1537;p26"/>
            <p:cNvSpPr/>
            <p:nvPr/>
          </p:nvSpPr>
          <p:spPr>
            <a:xfrm>
              <a:off x="228600" y="12192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38" name="Google Shape;1538;p26"/>
            <p:cNvSpPr/>
            <p:nvPr/>
          </p:nvSpPr>
          <p:spPr>
            <a:xfrm>
              <a:off x="685800" y="9906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39" name="Google Shape;1539;p26"/>
            <p:cNvSpPr/>
            <p:nvPr/>
          </p:nvSpPr>
          <p:spPr>
            <a:xfrm>
              <a:off x="914400" y="9906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40" name="Google Shape;1540;p26"/>
            <p:cNvSpPr/>
            <p:nvPr/>
          </p:nvSpPr>
          <p:spPr>
            <a:xfrm>
              <a:off x="457200" y="12192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41" name="Google Shape;1541;p26"/>
            <p:cNvSpPr/>
            <p:nvPr/>
          </p:nvSpPr>
          <p:spPr>
            <a:xfrm>
              <a:off x="685800" y="12192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42" name="Google Shape;1542;p26"/>
            <p:cNvSpPr/>
            <p:nvPr/>
          </p:nvSpPr>
          <p:spPr>
            <a:xfrm>
              <a:off x="914400" y="12192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43" name="Google Shape;1543;p26"/>
            <p:cNvSpPr/>
            <p:nvPr/>
          </p:nvSpPr>
          <p:spPr>
            <a:xfrm>
              <a:off x="228600" y="14478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44" name="Google Shape;1544;p26"/>
            <p:cNvSpPr/>
            <p:nvPr/>
          </p:nvSpPr>
          <p:spPr>
            <a:xfrm>
              <a:off x="457200" y="14478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45" name="Google Shape;1545;p26"/>
            <p:cNvSpPr/>
            <p:nvPr/>
          </p:nvSpPr>
          <p:spPr>
            <a:xfrm>
              <a:off x="685800" y="14478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46" name="Google Shape;1546;p26"/>
            <p:cNvSpPr/>
            <p:nvPr/>
          </p:nvSpPr>
          <p:spPr>
            <a:xfrm>
              <a:off x="914400" y="14478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47" name="Google Shape;1547;p26"/>
            <p:cNvSpPr/>
            <p:nvPr/>
          </p:nvSpPr>
          <p:spPr>
            <a:xfrm>
              <a:off x="1143000" y="9906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48" name="Google Shape;1548;p26"/>
            <p:cNvSpPr/>
            <p:nvPr/>
          </p:nvSpPr>
          <p:spPr>
            <a:xfrm>
              <a:off x="1143000" y="12192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49" name="Google Shape;1549;p26"/>
            <p:cNvSpPr/>
            <p:nvPr/>
          </p:nvSpPr>
          <p:spPr>
            <a:xfrm>
              <a:off x="1143000" y="14478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50" name="Google Shape;1550;p26"/>
            <p:cNvSpPr/>
            <p:nvPr/>
          </p:nvSpPr>
          <p:spPr>
            <a:xfrm>
              <a:off x="228600" y="16764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51" name="Google Shape;1551;p26"/>
            <p:cNvSpPr/>
            <p:nvPr/>
          </p:nvSpPr>
          <p:spPr>
            <a:xfrm>
              <a:off x="457200" y="16764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52" name="Google Shape;1552;p26"/>
            <p:cNvSpPr/>
            <p:nvPr/>
          </p:nvSpPr>
          <p:spPr>
            <a:xfrm>
              <a:off x="685800" y="16764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53" name="Google Shape;1553;p26"/>
            <p:cNvSpPr/>
            <p:nvPr/>
          </p:nvSpPr>
          <p:spPr>
            <a:xfrm>
              <a:off x="914400" y="16764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54" name="Google Shape;1554;p26"/>
            <p:cNvSpPr/>
            <p:nvPr/>
          </p:nvSpPr>
          <p:spPr>
            <a:xfrm>
              <a:off x="1143000" y="16764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55" name="Google Shape;1555;p26"/>
            <p:cNvSpPr/>
            <p:nvPr/>
          </p:nvSpPr>
          <p:spPr>
            <a:xfrm>
              <a:off x="457200" y="19050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56" name="Google Shape;1556;p26"/>
            <p:cNvSpPr/>
            <p:nvPr/>
          </p:nvSpPr>
          <p:spPr>
            <a:xfrm>
              <a:off x="228600" y="19050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57" name="Google Shape;1557;p26"/>
            <p:cNvSpPr/>
            <p:nvPr/>
          </p:nvSpPr>
          <p:spPr>
            <a:xfrm>
              <a:off x="685800" y="19050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58" name="Google Shape;1558;p26"/>
            <p:cNvSpPr/>
            <p:nvPr/>
          </p:nvSpPr>
          <p:spPr>
            <a:xfrm>
              <a:off x="914400" y="19050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59" name="Google Shape;1559;p26"/>
            <p:cNvSpPr/>
            <p:nvPr/>
          </p:nvSpPr>
          <p:spPr>
            <a:xfrm>
              <a:off x="1143000" y="19050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60" name="Google Shape;1560;p26"/>
            <p:cNvSpPr/>
            <p:nvPr/>
          </p:nvSpPr>
          <p:spPr>
            <a:xfrm>
              <a:off x="228600" y="21336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61" name="Google Shape;1561;p26"/>
            <p:cNvSpPr/>
            <p:nvPr/>
          </p:nvSpPr>
          <p:spPr>
            <a:xfrm>
              <a:off x="685800" y="21336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62" name="Google Shape;1562;p26"/>
            <p:cNvSpPr/>
            <p:nvPr/>
          </p:nvSpPr>
          <p:spPr>
            <a:xfrm>
              <a:off x="457200" y="21336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63" name="Google Shape;1563;p26"/>
            <p:cNvSpPr/>
            <p:nvPr/>
          </p:nvSpPr>
          <p:spPr>
            <a:xfrm>
              <a:off x="914400" y="21336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64" name="Google Shape;1564;p26"/>
            <p:cNvSpPr/>
            <p:nvPr/>
          </p:nvSpPr>
          <p:spPr>
            <a:xfrm>
              <a:off x="228600" y="23622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65" name="Google Shape;1565;p26"/>
            <p:cNvSpPr/>
            <p:nvPr/>
          </p:nvSpPr>
          <p:spPr>
            <a:xfrm>
              <a:off x="1143000" y="21336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66" name="Google Shape;1566;p26"/>
            <p:cNvSpPr/>
            <p:nvPr/>
          </p:nvSpPr>
          <p:spPr>
            <a:xfrm>
              <a:off x="457200" y="23622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67" name="Google Shape;1567;p26"/>
            <p:cNvSpPr/>
            <p:nvPr/>
          </p:nvSpPr>
          <p:spPr>
            <a:xfrm>
              <a:off x="685800" y="23622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68" name="Google Shape;1568;p26"/>
            <p:cNvSpPr/>
            <p:nvPr/>
          </p:nvSpPr>
          <p:spPr>
            <a:xfrm>
              <a:off x="914400" y="23622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69" name="Google Shape;1569;p26"/>
            <p:cNvSpPr/>
            <p:nvPr/>
          </p:nvSpPr>
          <p:spPr>
            <a:xfrm>
              <a:off x="1143000" y="23622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70" name="Google Shape;1570;p26"/>
            <p:cNvSpPr/>
            <p:nvPr/>
          </p:nvSpPr>
          <p:spPr>
            <a:xfrm>
              <a:off x="228600" y="25908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71" name="Google Shape;1571;p26"/>
            <p:cNvSpPr/>
            <p:nvPr/>
          </p:nvSpPr>
          <p:spPr>
            <a:xfrm>
              <a:off x="457200" y="25908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72" name="Google Shape;1572;p26"/>
            <p:cNvSpPr/>
            <p:nvPr/>
          </p:nvSpPr>
          <p:spPr>
            <a:xfrm>
              <a:off x="685800" y="25908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73" name="Google Shape;1573;p26"/>
            <p:cNvSpPr/>
            <p:nvPr/>
          </p:nvSpPr>
          <p:spPr>
            <a:xfrm>
              <a:off x="914400" y="25908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74" name="Google Shape;1574;p26"/>
            <p:cNvSpPr/>
            <p:nvPr/>
          </p:nvSpPr>
          <p:spPr>
            <a:xfrm>
              <a:off x="1143000" y="25908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75" name="Google Shape;1575;p26"/>
            <p:cNvSpPr/>
            <p:nvPr/>
          </p:nvSpPr>
          <p:spPr>
            <a:xfrm>
              <a:off x="1371600" y="12192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76" name="Google Shape;1576;p26"/>
            <p:cNvSpPr/>
            <p:nvPr/>
          </p:nvSpPr>
          <p:spPr>
            <a:xfrm>
              <a:off x="1371600" y="9906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77" name="Google Shape;1577;p26"/>
            <p:cNvSpPr/>
            <p:nvPr/>
          </p:nvSpPr>
          <p:spPr>
            <a:xfrm>
              <a:off x="1371600" y="14478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78" name="Google Shape;1578;p26"/>
            <p:cNvSpPr/>
            <p:nvPr/>
          </p:nvSpPr>
          <p:spPr>
            <a:xfrm>
              <a:off x="1371600" y="16764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79" name="Google Shape;1579;p26"/>
            <p:cNvSpPr/>
            <p:nvPr/>
          </p:nvSpPr>
          <p:spPr>
            <a:xfrm>
              <a:off x="1371600" y="1905000"/>
              <a:ext cx="2286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80" name="Google Shape;1580;p26"/>
            <p:cNvSpPr/>
            <p:nvPr/>
          </p:nvSpPr>
          <p:spPr>
            <a:xfrm>
              <a:off x="1371600" y="21336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81" name="Google Shape;1581;p26"/>
            <p:cNvSpPr/>
            <p:nvPr/>
          </p:nvSpPr>
          <p:spPr>
            <a:xfrm>
              <a:off x="1371600" y="23622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82" name="Google Shape;1582;p26"/>
            <p:cNvSpPr/>
            <p:nvPr/>
          </p:nvSpPr>
          <p:spPr>
            <a:xfrm>
              <a:off x="1371600" y="2590800"/>
              <a:ext cx="228600" cy="2286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83" name="Google Shape;1583;p26"/>
            <p:cNvSpPr txBox="1"/>
            <p:nvPr/>
          </p:nvSpPr>
          <p:spPr>
            <a:xfrm>
              <a:off x="1422400" y="2374900"/>
              <a:ext cx="155575" cy="212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5</a:t>
              </a:r>
              <a:endParaRPr/>
            </a:p>
          </p:txBody>
        </p:sp>
        <p:sp>
          <p:nvSpPr>
            <p:cNvPr id="1584" name="Google Shape;1584;p26"/>
            <p:cNvSpPr txBox="1"/>
            <p:nvPr/>
          </p:nvSpPr>
          <p:spPr>
            <a:xfrm>
              <a:off x="981075" y="1671638"/>
              <a:ext cx="155575" cy="212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a:t>
              </a:r>
              <a:endParaRPr/>
            </a:p>
          </p:txBody>
        </p:sp>
        <p:sp>
          <p:nvSpPr>
            <p:cNvPr id="1585" name="Google Shape;1585;p26"/>
            <p:cNvSpPr txBox="1"/>
            <p:nvPr/>
          </p:nvSpPr>
          <p:spPr>
            <a:xfrm>
              <a:off x="1219200" y="1905000"/>
              <a:ext cx="155575" cy="212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a:t>
              </a:r>
              <a:endParaRPr/>
            </a:p>
          </p:txBody>
        </p:sp>
        <p:sp>
          <p:nvSpPr>
            <p:cNvPr id="1586" name="Google Shape;1586;p26"/>
            <p:cNvSpPr txBox="1"/>
            <p:nvPr/>
          </p:nvSpPr>
          <p:spPr>
            <a:xfrm>
              <a:off x="1001713" y="2132013"/>
              <a:ext cx="155575" cy="212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a:t>
              </a:r>
              <a:endParaRPr/>
            </a:p>
          </p:txBody>
        </p:sp>
        <p:sp>
          <p:nvSpPr>
            <p:cNvPr id="1587" name="Google Shape;1587;p26"/>
            <p:cNvSpPr txBox="1"/>
            <p:nvPr/>
          </p:nvSpPr>
          <p:spPr>
            <a:xfrm>
              <a:off x="755650" y="1901825"/>
              <a:ext cx="155575" cy="212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a:t>
              </a:r>
              <a:endParaRPr/>
            </a:p>
          </p:txBody>
        </p:sp>
        <p:sp>
          <p:nvSpPr>
            <p:cNvPr id="1588" name="Google Shape;1588;p26"/>
            <p:cNvSpPr txBox="1"/>
            <p:nvPr/>
          </p:nvSpPr>
          <p:spPr>
            <a:xfrm>
              <a:off x="1206500" y="1685925"/>
              <a:ext cx="155575" cy="212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a:t>
              </a:r>
              <a:endParaRPr/>
            </a:p>
          </p:txBody>
        </p:sp>
        <p:sp>
          <p:nvSpPr>
            <p:cNvPr id="1589" name="Google Shape;1589;p26"/>
            <p:cNvSpPr txBox="1"/>
            <p:nvPr/>
          </p:nvSpPr>
          <p:spPr>
            <a:xfrm>
              <a:off x="1225550" y="2147888"/>
              <a:ext cx="155575" cy="212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a:t>
              </a:r>
              <a:endParaRPr/>
            </a:p>
          </p:txBody>
        </p:sp>
        <p:sp>
          <p:nvSpPr>
            <p:cNvPr id="1590" name="Google Shape;1590;p26"/>
            <p:cNvSpPr txBox="1"/>
            <p:nvPr/>
          </p:nvSpPr>
          <p:spPr>
            <a:xfrm>
              <a:off x="755650" y="2133600"/>
              <a:ext cx="155575" cy="212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a:t>
              </a:r>
              <a:endParaRPr/>
            </a:p>
          </p:txBody>
        </p:sp>
        <p:sp>
          <p:nvSpPr>
            <p:cNvPr id="1591" name="Google Shape;1591;p26"/>
            <p:cNvSpPr txBox="1"/>
            <p:nvPr/>
          </p:nvSpPr>
          <p:spPr>
            <a:xfrm>
              <a:off x="763588" y="1685925"/>
              <a:ext cx="155575" cy="212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a:t>
              </a:r>
              <a:endParaRPr/>
            </a:p>
          </p:txBody>
        </p:sp>
        <p:sp>
          <p:nvSpPr>
            <p:cNvPr id="1592" name="Google Shape;1592;p26"/>
            <p:cNvSpPr txBox="1"/>
            <p:nvPr/>
          </p:nvSpPr>
          <p:spPr>
            <a:xfrm>
              <a:off x="982663" y="1449388"/>
              <a:ext cx="155575" cy="212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3</a:t>
              </a:r>
              <a:endParaRPr/>
            </a:p>
          </p:txBody>
        </p:sp>
        <p:sp>
          <p:nvSpPr>
            <p:cNvPr id="1593" name="Google Shape;1593;p26"/>
            <p:cNvSpPr txBox="1"/>
            <p:nvPr/>
          </p:nvSpPr>
          <p:spPr>
            <a:xfrm>
              <a:off x="1423988" y="1901825"/>
              <a:ext cx="155575" cy="212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3</a:t>
              </a:r>
              <a:endParaRPr/>
            </a:p>
          </p:txBody>
        </p:sp>
        <p:sp>
          <p:nvSpPr>
            <p:cNvPr id="1594" name="Google Shape;1594;p26"/>
            <p:cNvSpPr txBox="1"/>
            <p:nvPr/>
          </p:nvSpPr>
          <p:spPr>
            <a:xfrm>
              <a:off x="987425" y="2354263"/>
              <a:ext cx="155575" cy="212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3</a:t>
              </a:r>
              <a:endParaRPr/>
            </a:p>
          </p:txBody>
        </p:sp>
        <p:sp>
          <p:nvSpPr>
            <p:cNvPr id="1595" name="Google Shape;1595;p26"/>
            <p:cNvSpPr txBox="1"/>
            <p:nvPr/>
          </p:nvSpPr>
          <p:spPr>
            <a:xfrm>
              <a:off x="528638" y="1917700"/>
              <a:ext cx="155575" cy="212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3</a:t>
              </a:r>
              <a:endParaRPr/>
            </a:p>
          </p:txBody>
        </p:sp>
        <p:sp>
          <p:nvSpPr>
            <p:cNvPr id="1596" name="Google Shape;1596;p26"/>
            <p:cNvSpPr txBox="1"/>
            <p:nvPr/>
          </p:nvSpPr>
          <p:spPr>
            <a:xfrm>
              <a:off x="758825" y="1458913"/>
              <a:ext cx="155575" cy="212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a:t>
              </a:r>
              <a:endParaRPr/>
            </a:p>
          </p:txBody>
        </p:sp>
        <p:sp>
          <p:nvSpPr>
            <p:cNvPr id="1597" name="Google Shape;1597;p26"/>
            <p:cNvSpPr txBox="1"/>
            <p:nvPr/>
          </p:nvSpPr>
          <p:spPr>
            <a:xfrm>
              <a:off x="533400" y="1689100"/>
              <a:ext cx="155575" cy="212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a:t>
              </a:r>
              <a:endParaRPr/>
            </a:p>
          </p:txBody>
        </p:sp>
        <p:sp>
          <p:nvSpPr>
            <p:cNvPr id="1598" name="Google Shape;1598;p26"/>
            <p:cNvSpPr txBox="1"/>
            <p:nvPr/>
          </p:nvSpPr>
          <p:spPr>
            <a:xfrm>
              <a:off x="530225" y="2141538"/>
              <a:ext cx="155575" cy="212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a:t>
              </a:r>
              <a:endParaRPr/>
            </a:p>
          </p:txBody>
        </p:sp>
        <p:sp>
          <p:nvSpPr>
            <p:cNvPr id="1599" name="Google Shape;1599;p26"/>
            <p:cNvSpPr txBox="1"/>
            <p:nvPr/>
          </p:nvSpPr>
          <p:spPr>
            <a:xfrm>
              <a:off x="760413" y="2360613"/>
              <a:ext cx="155575" cy="212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a:t>
              </a:r>
              <a:endParaRPr/>
            </a:p>
          </p:txBody>
        </p:sp>
        <p:sp>
          <p:nvSpPr>
            <p:cNvPr id="1600" name="Google Shape;1600;p26"/>
            <p:cNvSpPr txBox="1"/>
            <p:nvPr/>
          </p:nvSpPr>
          <p:spPr>
            <a:xfrm>
              <a:off x="1223963" y="2368550"/>
              <a:ext cx="155575" cy="212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a:t>
              </a:r>
              <a:endParaRPr/>
            </a:p>
          </p:txBody>
        </p:sp>
        <p:sp>
          <p:nvSpPr>
            <p:cNvPr id="1601" name="Google Shape;1601;p26"/>
            <p:cNvSpPr txBox="1"/>
            <p:nvPr/>
          </p:nvSpPr>
          <p:spPr>
            <a:xfrm>
              <a:off x="1409700" y="2143125"/>
              <a:ext cx="155575" cy="212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a:t>
              </a:r>
              <a:endParaRPr/>
            </a:p>
          </p:txBody>
        </p:sp>
        <p:sp>
          <p:nvSpPr>
            <p:cNvPr id="1602" name="Google Shape;1602;p26"/>
            <p:cNvSpPr txBox="1"/>
            <p:nvPr/>
          </p:nvSpPr>
          <p:spPr>
            <a:xfrm>
              <a:off x="1428750" y="1662113"/>
              <a:ext cx="155575" cy="212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a:t>
              </a:r>
              <a:endParaRPr/>
            </a:p>
          </p:txBody>
        </p:sp>
        <p:sp>
          <p:nvSpPr>
            <p:cNvPr id="1603" name="Google Shape;1603;p26"/>
            <p:cNvSpPr txBox="1"/>
            <p:nvPr/>
          </p:nvSpPr>
          <p:spPr>
            <a:xfrm>
              <a:off x="1214438" y="1458913"/>
              <a:ext cx="155575" cy="212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a:t>
              </a:r>
              <a:endParaRPr/>
            </a:p>
          </p:txBody>
        </p:sp>
        <p:sp>
          <p:nvSpPr>
            <p:cNvPr id="1604" name="Google Shape;1604;p26"/>
            <p:cNvSpPr txBox="1"/>
            <p:nvPr/>
          </p:nvSpPr>
          <p:spPr>
            <a:xfrm>
              <a:off x="519113" y="2371725"/>
              <a:ext cx="155575" cy="212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5</a:t>
              </a:r>
              <a:endParaRPr/>
            </a:p>
          </p:txBody>
        </p:sp>
        <p:sp>
          <p:nvSpPr>
            <p:cNvPr id="1605" name="Google Shape;1605;p26"/>
            <p:cNvSpPr txBox="1"/>
            <p:nvPr/>
          </p:nvSpPr>
          <p:spPr>
            <a:xfrm>
              <a:off x="527050" y="1457325"/>
              <a:ext cx="155575" cy="212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5</a:t>
              </a:r>
              <a:endParaRPr/>
            </a:p>
          </p:txBody>
        </p:sp>
        <p:sp>
          <p:nvSpPr>
            <p:cNvPr id="1606" name="Google Shape;1606;p26"/>
            <p:cNvSpPr txBox="1"/>
            <p:nvPr/>
          </p:nvSpPr>
          <p:spPr>
            <a:xfrm>
              <a:off x="1423988" y="1465263"/>
              <a:ext cx="155575" cy="212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5</a:t>
              </a:r>
              <a:endParaRPr/>
            </a:p>
          </p:txBody>
        </p:sp>
        <p:sp>
          <p:nvSpPr>
            <p:cNvPr id="1607" name="Google Shape;1607;p26"/>
            <p:cNvSpPr/>
            <p:nvPr/>
          </p:nvSpPr>
          <p:spPr>
            <a:xfrm>
              <a:off x="973138" y="1970088"/>
              <a:ext cx="92075" cy="92075"/>
            </a:xfrm>
            <a:prstGeom prst="ellipse">
              <a:avLst/>
            </a:prstGeom>
            <a:solidFill>
              <a:srgbClr val="FF0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aphicFrame>
        <p:nvGraphicFramePr>
          <p:cNvPr id="1608" name="Google Shape;1608;p26"/>
          <p:cNvGraphicFramePr/>
          <p:nvPr/>
        </p:nvGraphicFramePr>
        <p:xfrm>
          <a:off x="2182813" y="668338"/>
          <a:ext cx="6367462" cy="2173287"/>
        </p:xfrm>
        <a:graphic>
          <a:graphicData uri="http://schemas.openxmlformats.org/presentationml/2006/ole">
            <mc:AlternateContent>
              <mc:Choice Requires="v">
                <p:oleObj r:id="rId4" imgH="2173287" imgW="6367462" progId="Word.Document.8" spid="_x0000_s1">
                  <p:embed/>
                </p:oleObj>
              </mc:Choice>
              <mc:Fallback>
                <p:oleObj r:id="rId5" imgH="2173287" imgW="6367462" progId="Word.Document.8">
                  <p:embed/>
                  <p:pic>
                    <p:nvPicPr>
                      <p:cNvPr id="1608" name="Google Shape;1608;p26"/>
                      <p:cNvPicPr preferRelativeResize="0"/>
                      <p:nvPr/>
                    </p:nvPicPr>
                    <p:blipFill rotWithShape="1">
                      <a:blip r:embed="rId6">
                        <a:alphaModFix/>
                      </a:blip>
                      <a:srcRect b="0" l="0" r="0" t="0"/>
                      <a:stretch/>
                    </p:blipFill>
                    <p:spPr>
                      <a:xfrm>
                        <a:off x="2182813" y="668338"/>
                        <a:ext cx="6367462" cy="2173287"/>
                      </a:xfrm>
                      <a:prstGeom prst="rect">
                        <a:avLst/>
                      </a:prstGeom>
                      <a:noFill/>
                      <a:ln>
                        <a:noFill/>
                      </a:ln>
                    </p:spPr>
                  </p:pic>
                </p:oleObj>
              </mc:Fallback>
            </mc:AlternateContent>
          </a:graphicData>
        </a:graphic>
      </p:graphicFrame>
      <p:sp>
        <p:nvSpPr>
          <p:cNvPr id="1609" name="Google Shape;1609;p26"/>
          <p:cNvSpPr txBox="1"/>
          <p:nvPr/>
        </p:nvSpPr>
        <p:spPr>
          <a:xfrm>
            <a:off x="228600" y="2744788"/>
            <a:ext cx="8666163" cy="35544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Pixel copies could take place between any order neighbors. </a:t>
            </a:r>
            <a:endParaRPr/>
          </a:p>
          <a:p>
            <a:pPr indent="0" lvl="0" marL="0" marR="0" rtl="0" algn="l">
              <a:lnSpc>
                <a:spcPct val="100000"/>
              </a:lnSpc>
              <a:spcBef>
                <a:spcPts val="9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In practice we use only the few first neighbors (1-4).</a:t>
            </a:r>
            <a:endParaRPr/>
          </a:p>
          <a:p>
            <a:pPr indent="0" lvl="0" marL="0" marR="0" rtl="0" algn="l">
              <a:lnSpc>
                <a:spcPct val="100000"/>
              </a:lnSpc>
              <a:spcBef>
                <a:spcPts val="9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To specify a pixel-copy range of 2 in a simulation insert the CC3DML command :</a:t>
            </a:r>
            <a:endParaRPr/>
          </a:p>
          <a:p>
            <a:pPr indent="0" lvl="0" marL="0" marR="0" rtl="0" algn="l">
              <a:lnSpc>
                <a:spcPct val="100000"/>
              </a:lnSpc>
              <a:spcBef>
                <a:spcPts val="900"/>
              </a:spcBef>
              <a:spcAft>
                <a:spcPts val="0"/>
              </a:spcAft>
              <a:buClr>
                <a:srgbClr val="000000"/>
              </a:buClr>
              <a:buSzPts val="1800"/>
              <a:buFont typeface="Arial"/>
              <a:buNone/>
            </a:pPr>
            <a:r>
              <a:rPr b="0" i="0" lang="en-US" sz="1800" u="none" cap="none" strike="noStrike">
                <a:solidFill>
                  <a:srgbClr val="0070C0"/>
                </a:solidFill>
                <a:latin typeface="Arial"/>
                <a:ea typeface="Arial"/>
                <a:cs typeface="Arial"/>
                <a:sym typeface="Arial"/>
              </a:rPr>
              <a:t>&lt;NeighborOrder&gt;2&lt;/NeighborOrder&gt; </a:t>
            </a:r>
            <a:endParaRPr/>
          </a:p>
          <a:p>
            <a:pPr indent="0" lvl="0" marL="0" marR="0" rtl="0" algn="l">
              <a:lnSpc>
                <a:spcPct val="100000"/>
              </a:lnSpc>
              <a:spcBef>
                <a:spcPts val="9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In the </a:t>
            </a:r>
            <a:r>
              <a:rPr b="0" i="0" lang="en-US" sz="1800" u="none" cap="none" strike="noStrike">
                <a:solidFill>
                  <a:srgbClr val="0070C0"/>
                </a:solidFill>
                <a:latin typeface="Arial"/>
                <a:ea typeface="Arial"/>
                <a:cs typeface="Arial"/>
                <a:sym typeface="Arial"/>
              </a:rPr>
              <a:t>&lt;Potts&gt;&lt;/Potts&gt; </a:t>
            </a:r>
            <a:r>
              <a:rPr b="0" i="0" lang="en-US" sz="1800" u="none" cap="none" strike="noStrike">
                <a:solidFill>
                  <a:schemeClr val="dk1"/>
                </a:solidFill>
                <a:latin typeface="Arial"/>
                <a:ea typeface="Arial"/>
                <a:cs typeface="Arial"/>
                <a:sym typeface="Arial"/>
              </a:rPr>
              <a:t>section of the simulation .</a:t>
            </a:r>
            <a:endParaRPr/>
          </a:p>
          <a:p>
            <a:pPr indent="0" lvl="0" marL="0" marR="0" rtl="0" algn="l">
              <a:lnSpc>
                <a:spcPct val="100000"/>
              </a:lnSpc>
              <a:spcBef>
                <a:spcPts val="9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Contact energy calculations have their range specified separately</a:t>
            </a:r>
            <a:endParaRPr/>
          </a:p>
          <a:p>
            <a:pPr indent="0" lvl="0" marL="0" marR="0" rtl="0" algn="l">
              <a:lnSpc>
                <a:spcPct val="100000"/>
              </a:lnSpc>
              <a:spcBef>
                <a:spcPts val="9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To specify an interaction range of 3 in a simulation insert the CC3DML command :</a:t>
            </a:r>
            <a:endParaRPr/>
          </a:p>
          <a:p>
            <a:pPr indent="0" lvl="0" marL="0" marR="0" rtl="0" algn="l">
              <a:lnSpc>
                <a:spcPct val="100000"/>
              </a:lnSpc>
              <a:spcBef>
                <a:spcPts val="900"/>
              </a:spcBef>
              <a:spcAft>
                <a:spcPts val="0"/>
              </a:spcAft>
              <a:buClr>
                <a:srgbClr val="000000"/>
              </a:buClr>
              <a:buSzPts val="1800"/>
              <a:buFont typeface="Arial"/>
              <a:buNone/>
            </a:pPr>
            <a:r>
              <a:rPr b="0" i="0" lang="en-US" sz="1800" u="none" cap="none" strike="noStrike">
                <a:solidFill>
                  <a:srgbClr val="0070C0"/>
                </a:solidFill>
                <a:latin typeface="Arial"/>
                <a:ea typeface="Arial"/>
                <a:cs typeface="Arial"/>
                <a:sym typeface="Arial"/>
              </a:rPr>
              <a:t>&lt;NeighborOrder&gt;3&lt;/NeighborOrder&gt;</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In the </a:t>
            </a:r>
            <a:r>
              <a:rPr b="0" i="0" lang="en-US" sz="1800" u="none" cap="none" strike="noStrike">
                <a:solidFill>
                  <a:srgbClr val="0070C0"/>
                </a:solidFill>
                <a:latin typeface="Arial"/>
                <a:ea typeface="Arial"/>
                <a:cs typeface="Arial"/>
                <a:sym typeface="Arial"/>
              </a:rPr>
              <a:t>&lt;Plugin Name="Contact"&gt; &lt;/Plugin&gt; </a:t>
            </a:r>
            <a:r>
              <a:rPr b="0" i="0" lang="en-US" sz="1800" u="none" cap="none" strike="noStrike">
                <a:solidFill>
                  <a:schemeClr val="dk1"/>
                </a:solidFill>
                <a:latin typeface="Arial"/>
                <a:ea typeface="Arial"/>
                <a:cs typeface="Arial"/>
                <a:sym typeface="Arial"/>
              </a:rPr>
              <a:t>section of the simulation .</a:t>
            </a:r>
            <a:endParaRPr/>
          </a:p>
        </p:txBody>
      </p:sp>
      <p:pic>
        <p:nvPicPr>
          <p:cNvPr descr="Biocomplexity Logo" id="1610" name="Google Shape;1610;p26"/>
          <p:cNvPicPr preferRelativeResize="0"/>
          <p:nvPr/>
        </p:nvPicPr>
        <p:blipFill rotWithShape="1">
          <a:blip r:embed="rId7">
            <a:alphaModFix/>
          </a:blip>
          <a:srcRect b="0" l="0" r="0" t="0"/>
          <a:stretch/>
        </p:blipFill>
        <p:spPr>
          <a:xfrm>
            <a:off x="8550275" y="6264275"/>
            <a:ext cx="593725" cy="593725"/>
          </a:xfrm>
          <a:prstGeom prst="rect">
            <a:avLst/>
          </a:prstGeom>
          <a:noFill/>
          <a:ln>
            <a:noFill/>
          </a:ln>
        </p:spPr>
      </p:pic>
      <p:pic>
        <p:nvPicPr>
          <p:cNvPr descr="redblackblockiu" id="1611" name="Google Shape;1611;p26"/>
          <p:cNvPicPr preferRelativeResize="0"/>
          <p:nvPr/>
        </p:nvPicPr>
        <p:blipFill rotWithShape="1">
          <a:blip r:embed="rId8">
            <a:alphaModFix/>
          </a:blip>
          <a:srcRect b="0" l="0" r="0" t="0"/>
          <a:stretch/>
        </p:blipFill>
        <p:spPr>
          <a:xfrm>
            <a:off x="0" y="6219825"/>
            <a:ext cx="484188" cy="638175"/>
          </a:xfrm>
          <a:prstGeom prst="rect">
            <a:avLst/>
          </a:prstGeom>
          <a:noFill/>
          <a:ln>
            <a:noFill/>
          </a:ln>
        </p:spPr>
      </p:pic>
      <p:sp>
        <p:nvSpPr>
          <p:cNvPr id="1612" name="Google Shape;1612;p26"/>
          <p:cNvSpPr txBox="1"/>
          <p:nvPr/>
        </p:nvSpPr>
        <p:spPr>
          <a:xfrm>
            <a:off x="0" y="0"/>
            <a:ext cx="9144000" cy="369332"/>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Nearest neighbors in 2D and their Euclidian distances from the central pixel</a:t>
            </a:r>
            <a:endParaRPr/>
          </a:p>
        </p:txBody>
      </p:sp>
      <p:pic>
        <p:nvPicPr>
          <p:cNvPr id="1613" name="Google Shape;1613;p26"/>
          <p:cNvPicPr preferRelativeResize="0"/>
          <p:nvPr/>
        </p:nvPicPr>
        <p:blipFill rotWithShape="1">
          <a:blip r:embed="rId9">
            <a:alphaModFix/>
          </a:blip>
          <a:srcRect b="0" l="0" r="0" t="0"/>
          <a:stretch/>
        </p:blipFill>
        <p:spPr>
          <a:xfrm>
            <a:off x="8564450" y="4464"/>
            <a:ext cx="593675" cy="61786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8df334e3e6_1_0"/>
          <p:cNvSpPr txBox="1"/>
          <p:nvPr>
            <p:ph idx="1" type="body"/>
          </p:nvPr>
        </p:nvSpPr>
        <p:spPr>
          <a:xfrm>
            <a:off x="537675" y="589575"/>
            <a:ext cx="8454000" cy="61815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1017"/>
              <a:buFont typeface="Calibri"/>
              <a:buNone/>
            </a:pPr>
            <a:r>
              <a:rPr b="1" lang="en-US" sz="1200"/>
              <a:t>Day 1 Monday Aug. 3, 2020:</a:t>
            </a:r>
            <a:endParaRPr b="1" sz="1200"/>
          </a:p>
          <a:p>
            <a:pPr indent="-342900" lvl="0" marL="800100" rtl="0" algn="l">
              <a:lnSpc>
                <a:spcPct val="100000"/>
              </a:lnSpc>
              <a:spcBef>
                <a:spcPts val="0"/>
              </a:spcBef>
              <a:spcAft>
                <a:spcPts val="0"/>
              </a:spcAft>
              <a:buClr>
                <a:schemeClr val="dk1"/>
              </a:buClr>
              <a:buSzPts val="1017"/>
              <a:buFont typeface="Calibri"/>
              <a:buNone/>
            </a:pPr>
            <a:r>
              <a:rPr lang="en-US" sz="1200"/>
              <a:t>Getting Started with CC3D on nanoHUB and Desktop </a:t>
            </a:r>
            <a:endParaRPr sz="1200"/>
          </a:p>
          <a:p>
            <a:pPr indent="-342900" lvl="0" marL="800100" rtl="0" algn="l">
              <a:lnSpc>
                <a:spcPct val="100000"/>
              </a:lnSpc>
              <a:spcBef>
                <a:spcPts val="203"/>
              </a:spcBef>
              <a:spcAft>
                <a:spcPts val="0"/>
              </a:spcAft>
              <a:buClr>
                <a:schemeClr val="dk1"/>
              </a:buClr>
              <a:buSzPts val="1017"/>
              <a:buFont typeface="Calibri"/>
              <a:buNone/>
            </a:pPr>
            <a:r>
              <a:rPr lang="en-US" sz="1200"/>
              <a:t>Examples of Biomedical Problems you can address using Multicellular Virtual Tissue models</a:t>
            </a:r>
            <a:endParaRPr sz="1200"/>
          </a:p>
          <a:p>
            <a:pPr indent="-342900" lvl="0" marL="800100" rtl="0" algn="l">
              <a:lnSpc>
                <a:spcPct val="100000"/>
              </a:lnSpc>
              <a:spcBef>
                <a:spcPts val="203"/>
              </a:spcBef>
              <a:spcAft>
                <a:spcPts val="0"/>
              </a:spcAft>
              <a:buClr>
                <a:schemeClr val="dk1"/>
              </a:buClr>
              <a:buSzPts val="1017"/>
              <a:buFont typeface="Calibri"/>
              <a:buNone/>
            </a:pPr>
            <a:r>
              <a:rPr lang="en-US" sz="1200"/>
              <a:t>COVID Tissue Model, using Player and Twedit++</a:t>
            </a:r>
            <a:endParaRPr sz="1200"/>
          </a:p>
          <a:p>
            <a:pPr indent="-342900" lvl="0" marL="800100" rtl="0" algn="l">
              <a:lnSpc>
                <a:spcPct val="100000"/>
              </a:lnSpc>
              <a:spcBef>
                <a:spcPts val="203"/>
              </a:spcBef>
              <a:spcAft>
                <a:spcPts val="0"/>
              </a:spcAft>
              <a:buClr>
                <a:schemeClr val="dk1"/>
              </a:buClr>
              <a:buSzPts val="1017"/>
              <a:buFont typeface="Calibri"/>
              <a:buNone/>
            </a:pPr>
            <a:r>
              <a:rPr lang="en-US" sz="1200"/>
              <a:t>Building a Tellurium Model of virus and immune response</a:t>
            </a:r>
            <a:endParaRPr sz="1200"/>
          </a:p>
          <a:p>
            <a:pPr indent="-342900" lvl="0" marL="800100" rtl="0" algn="l">
              <a:lnSpc>
                <a:spcPct val="100000"/>
              </a:lnSpc>
              <a:spcBef>
                <a:spcPts val="203"/>
              </a:spcBef>
              <a:spcAft>
                <a:spcPts val="0"/>
              </a:spcAft>
              <a:buClr>
                <a:schemeClr val="dk1"/>
              </a:buClr>
              <a:buSzPts val="1017"/>
              <a:buFont typeface="Calibri"/>
              <a:buNone/>
            </a:pPr>
            <a:r>
              <a:rPr lang="en-US" sz="1200"/>
              <a:t>CV 19 Version 0 -- Running Antimony virus and immune response in CC3D, converting timescales, plots and saving data</a:t>
            </a:r>
            <a:endParaRPr sz="1200"/>
          </a:p>
          <a:p>
            <a:pPr indent="-342900" lvl="0" marL="342900" rtl="0" algn="l">
              <a:lnSpc>
                <a:spcPct val="100000"/>
              </a:lnSpc>
              <a:spcBef>
                <a:spcPts val="203"/>
              </a:spcBef>
              <a:spcAft>
                <a:spcPts val="0"/>
              </a:spcAft>
              <a:buClr>
                <a:schemeClr val="dk1"/>
              </a:buClr>
              <a:buSzPts val="1017"/>
              <a:buFont typeface="Calibri"/>
              <a:buNone/>
            </a:pPr>
            <a:r>
              <a:rPr b="1" lang="en-US" sz="1200"/>
              <a:t>Day 2 Tuesday Aug. 4, 2020:</a:t>
            </a:r>
            <a:endParaRPr b="1" sz="1200"/>
          </a:p>
          <a:p>
            <a:pPr indent="-342900" lvl="0" marL="800100" rtl="0" algn="l">
              <a:lnSpc>
                <a:spcPct val="100000"/>
              </a:lnSpc>
              <a:spcBef>
                <a:spcPts val="203"/>
              </a:spcBef>
              <a:spcAft>
                <a:spcPts val="0"/>
              </a:spcAft>
              <a:buClr>
                <a:schemeClr val="dk1"/>
              </a:buClr>
              <a:buSzPts val="1017"/>
              <a:buFont typeface="Calibri"/>
              <a:buNone/>
            </a:pPr>
            <a:r>
              <a:rPr lang="en-US" sz="1200"/>
              <a:t>CV 19 Version 1 -- Creating Epithelial Layer, Cell Type Transitions, Issue of Poisson Rules</a:t>
            </a:r>
            <a:endParaRPr sz="1200"/>
          </a:p>
          <a:p>
            <a:pPr indent="-342900" lvl="0" marL="800100" rtl="0" algn="l">
              <a:lnSpc>
                <a:spcPct val="100000"/>
              </a:lnSpc>
              <a:spcBef>
                <a:spcPts val="203"/>
              </a:spcBef>
              <a:spcAft>
                <a:spcPts val="0"/>
              </a:spcAft>
              <a:buClr>
                <a:schemeClr val="dk1"/>
              </a:buClr>
              <a:buSzPts val="1017"/>
              <a:buFont typeface="Calibri"/>
              <a:buNone/>
            </a:pPr>
            <a:r>
              <a:rPr lang="en-US" sz="1200"/>
              <a:t>CV 19 Version 2 -- Spatializing the virus, diffusion as an idea, diffusion solver, secretion and absorption, adding chemokine</a:t>
            </a:r>
            <a:endParaRPr sz="1200"/>
          </a:p>
          <a:p>
            <a:pPr indent="-342900" lvl="0" marL="800100" rtl="0" algn="l">
              <a:lnSpc>
                <a:spcPct val="100000"/>
              </a:lnSpc>
              <a:spcBef>
                <a:spcPts val="203"/>
              </a:spcBef>
              <a:spcAft>
                <a:spcPts val="0"/>
              </a:spcAft>
              <a:buClr>
                <a:schemeClr val="dk1"/>
              </a:buClr>
              <a:buSzPts val="1017"/>
              <a:buFont typeface="Calibri"/>
              <a:buNone/>
            </a:pPr>
            <a:r>
              <a:rPr lang="en-US" sz="1200"/>
              <a:t>CV 19 Version 3 -- Immune Cell Spatialization model, links, creating cells, saving data</a:t>
            </a:r>
            <a:endParaRPr sz="1200"/>
          </a:p>
          <a:p>
            <a:pPr indent="-342900" lvl="0" marL="800100" rtl="0" algn="l">
              <a:lnSpc>
                <a:spcPct val="100000"/>
              </a:lnSpc>
              <a:spcBef>
                <a:spcPts val="203"/>
              </a:spcBef>
              <a:spcAft>
                <a:spcPts val="0"/>
              </a:spcAft>
              <a:buClr>
                <a:schemeClr val="dk1"/>
              </a:buClr>
              <a:buSzPts val="1017"/>
              <a:buFont typeface="Calibri"/>
              <a:buNone/>
            </a:pPr>
            <a:r>
              <a:rPr lang="en-US" sz="1200"/>
              <a:t>CV 19 Version 4 -- Exercises on cell motility, chemotaxis and random motility and dependence on parameters</a:t>
            </a:r>
            <a:endParaRPr sz="1200">
              <a:solidFill>
                <a:srgbClr val="434343"/>
              </a:solidFill>
              <a:latin typeface="Arial"/>
              <a:ea typeface="Arial"/>
              <a:cs typeface="Arial"/>
              <a:sym typeface="Arial"/>
            </a:endParaRPr>
          </a:p>
          <a:p>
            <a:pPr indent="-342900" lvl="0" marL="342900" rtl="0" algn="l">
              <a:lnSpc>
                <a:spcPct val="100000"/>
              </a:lnSpc>
              <a:spcBef>
                <a:spcPts val="203"/>
              </a:spcBef>
              <a:spcAft>
                <a:spcPts val="0"/>
              </a:spcAft>
              <a:buClr>
                <a:schemeClr val="dk1"/>
              </a:buClr>
              <a:buSzPts val="1017"/>
              <a:buFont typeface="Calibri"/>
              <a:buNone/>
            </a:pPr>
            <a:r>
              <a:rPr b="1" lang="en-US" sz="1200"/>
              <a:t>Day 3 Wednesday Aug. 5, 2020:</a:t>
            </a:r>
            <a:endParaRPr b="1" sz="1200"/>
          </a:p>
          <a:p>
            <a:pPr indent="-342900" lvl="0" marL="800100" rtl="0" algn="l">
              <a:lnSpc>
                <a:spcPct val="100000"/>
              </a:lnSpc>
              <a:spcBef>
                <a:spcPts val="203"/>
              </a:spcBef>
              <a:spcAft>
                <a:spcPts val="0"/>
              </a:spcAft>
              <a:buClr>
                <a:schemeClr val="dk1"/>
              </a:buClr>
              <a:buSzPts val="1017"/>
              <a:buFont typeface="Calibri"/>
              <a:buNone/>
            </a:pPr>
            <a:r>
              <a:rPr lang="en-US" sz="1200"/>
              <a:t>CV 19 Version 5 -- Contact killing -- contact area plug-in and links</a:t>
            </a:r>
            <a:endParaRPr sz="1200"/>
          </a:p>
          <a:p>
            <a:pPr indent="-342900" lvl="0" marL="800100" rtl="0" algn="l">
              <a:lnSpc>
                <a:spcPct val="100000"/>
              </a:lnSpc>
              <a:spcBef>
                <a:spcPts val="203"/>
              </a:spcBef>
              <a:spcAft>
                <a:spcPts val="0"/>
              </a:spcAft>
              <a:buClr>
                <a:schemeClr val="dk1"/>
              </a:buClr>
              <a:buSzPts val="1017"/>
              <a:buFont typeface="Calibri"/>
              <a:buNone/>
            </a:pPr>
            <a:r>
              <a:rPr lang="en-US" sz="1200"/>
              <a:t>CV 19 Version 6 -- Adding Tissue Recovery and Cell Division</a:t>
            </a:r>
            <a:endParaRPr sz="1200"/>
          </a:p>
          <a:p>
            <a:pPr indent="-342900" lvl="0" marL="800100" rtl="0" algn="l">
              <a:lnSpc>
                <a:spcPct val="100000"/>
              </a:lnSpc>
              <a:spcBef>
                <a:spcPts val="203"/>
              </a:spcBef>
              <a:spcAft>
                <a:spcPts val="0"/>
              </a:spcAft>
              <a:buClr>
                <a:schemeClr val="dk1"/>
              </a:buClr>
              <a:buSzPts val="1017"/>
              <a:buFont typeface="Calibri"/>
              <a:buNone/>
            </a:pPr>
            <a:r>
              <a:rPr lang="en-US" sz="1200"/>
              <a:t>CV 19 Version 7 -- Adding viral replication model in individual cells</a:t>
            </a:r>
            <a:endParaRPr sz="1200"/>
          </a:p>
          <a:p>
            <a:pPr indent="-342900" lvl="0" marL="800100" rtl="0" algn="l">
              <a:lnSpc>
                <a:spcPct val="100000"/>
              </a:lnSpc>
              <a:spcBef>
                <a:spcPts val="203"/>
              </a:spcBef>
              <a:spcAft>
                <a:spcPts val="0"/>
              </a:spcAft>
              <a:buClr>
                <a:schemeClr val="dk1"/>
              </a:buClr>
              <a:buSzPts val="1017"/>
              <a:buFont typeface="Calibri"/>
              <a:buNone/>
            </a:pPr>
            <a:r>
              <a:rPr lang="en-US" sz="1200"/>
              <a:t>CV 19 Version 8 -- Adding INF induced viral resistance, macrophages and phagocytosis</a:t>
            </a:r>
            <a:endParaRPr/>
          </a:p>
          <a:p>
            <a:pPr indent="-342900" lvl="0" marL="800100" rtl="0" algn="l">
              <a:lnSpc>
                <a:spcPct val="100000"/>
              </a:lnSpc>
              <a:spcBef>
                <a:spcPts val="203"/>
              </a:spcBef>
              <a:spcAft>
                <a:spcPts val="0"/>
              </a:spcAft>
              <a:buClr>
                <a:schemeClr val="dk1"/>
              </a:buClr>
              <a:buSzPts val="1017"/>
              <a:buFont typeface="Calibri"/>
              <a:buNone/>
            </a:pPr>
            <a:r>
              <a:rPr lang="en-US" sz="1200"/>
              <a:t>CompuCell3D Theory and Background</a:t>
            </a:r>
            <a:endParaRPr sz="1200"/>
          </a:p>
          <a:p>
            <a:pPr indent="-342900" lvl="0" marL="342900" rtl="0" algn="l">
              <a:lnSpc>
                <a:spcPct val="100000"/>
              </a:lnSpc>
              <a:spcBef>
                <a:spcPts val="203"/>
              </a:spcBef>
              <a:spcAft>
                <a:spcPts val="0"/>
              </a:spcAft>
              <a:buClr>
                <a:schemeClr val="dk1"/>
              </a:buClr>
              <a:buSzPts val="1017"/>
              <a:buFont typeface="Calibri"/>
              <a:buNone/>
            </a:pPr>
            <a:r>
              <a:rPr b="1" lang="en-US" sz="1200"/>
              <a:t>Day 4 Thursday Aug. 6, 2020:</a:t>
            </a:r>
            <a:endParaRPr b="1" sz="1200"/>
          </a:p>
          <a:p>
            <a:pPr indent="-342900" lvl="0" marL="800100" rtl="0" algn="l">
              <a:lnSpc>
                <a:spcPct val="100000"/>
              </a:lnSpc>
              <a:spcBef>
                <a:spcPts val="203"/>
              </a:spcBef>
              <a:spcAft>
                <a:spcPts val="0"/>
              </a:spcAft>
              <a:buClr>
                <a:schemeClr val="dk1"/>
              </a:buClr>
              <a:buSzPts val="1017"/>
              <a:buFont typeface="Calibri"/>
              <a:buNone/>
            </a:pPr>
            <a:r>
              <a:rPr lang="en-US" sz="1200"/>
              <a:t>Sample Models:</a:t>
            </a:r>
            <a:endParaRPr sz="1200"/>
          </a:p>
          <a:p>
            <a:pPr indent="457200" lvl="0" marL="457200" rtl="0" algn="l">
              <a:lnSpc>
                <a:spcPct val="100000"/>
              </a:lnSpc>
              <a:spcBef>
                <a:spcPts val="203"/>
              </a:spcBef>
              <a:spcAft>
                <a:spcPts val="0"/>
              </a:spcAft>
              <a:buClr>
                <a:schemeClr val="dk1"/>
              </a:buClr>
              <a:buSzPts val="1017"/>
              <a:buFont typeface="Calibri"/>
              <a:buNone/>
            </a:pPr>
            <a:r>
              <a:rPr lang="en-US" sz="1200"/>
              <a:t>Delta Notch: Contact signaling between Antimony models and Simple Colonic Crypt</a:t>
            </a:r>
            <a:endParaRPr sz="1200"/>
          </a:p>
          <a:p>
            <a:pPr indent="-342900" lvl="0" marL="1257300" rtl="0" algn="l">
              <a:lnSpc>
                <a:spcPct val="100000"/>
              </a:lnSpc>
              <a:spcBef>
                <a:spcPts val="203"/>
              </a:spcBef>
              <a:spcAft>
                <a:spcPts val="0"/>
              </a:spcAft>
              <a:buClr>
                <a:schemeClr val="dk1"/>
              </a:buClr>
              <a:buSzPts val="1017"/>
              <a:buFont typeface="Calibri"/>
              <a:buNone/>
            </a:pPr>
            <a:r>
              <a:rPr lang="en-US" sz="1200"/>
              <a:t>Cell Crawling: Compartmental Cells</a:t>
            </a:r>
            <a:endParaRPr sz="1200"/>
          </a:p>
          <a:p>
            <a:pPr indent="-342900" lvl="0" marL="1257300" rtl="0" algn="l">
              <a:lnSpc>
                <a:spcPct val="100000"/>
              </a:lnSpc>
              <a:spcBef>
                <a:spcPts val="203"/>
              </a:spcBef>
              <a:spcAft>
                <a:spcPts val="0"/>
              </a:spcAft>
              <a:buClr>
                <a:schemeClr val="dk1"/>
              </a:buClr>
              <a:buSzPts val="1017"/>
              <a:buFont typeface="Calibri"/>
              <a:buNone/>
            </a:pPr>
            <a:r>
              <a:rPr lang="en-US" sz="1200"/>
              <a:t>Vasculature, Vascular and Avascular Tumor, </a:t>
            </a:r>
            <a:endParaRPr sz="1200"/>
          </a:p>
          <a:p>
            <a:pPr indent="-342900" lvl="0" marL="1257300" rtl="0" algn="l">
              <a:lnSpc>
                <a:spcPct val="100000"/>
              </a:lnSpc>
              <a:spcBef>
                <a:spcPts val="203"/>
              </a:spcBef>
              <a:spcAft>
                <a:spcPts val="0"/>
              </a:spcAft>
              <a:buClr>
                <a:schemeClr val="dk1"/>
              </a:buClr>
              <a:buSzPts val="1017"/>
              <a:buFont typeface="Calibri"/>
              <a:buNone/>
            </a:pPr>
            <a:r>
              <a:rPr lang="en-US" sz="1200"/>
              <a:t>Colonic Crypt and 3D models</a:t>
            </a:r>
            <a:endParaRPr sz="1200"/>
          </a:p>
          <a:p>
            <a:pPr indent="-342900" lvl="0" marL="800100" rtl="0" algn="l">
              <a:lnSpc>
                <a:spcPct val="100000"/>
              </a:lnSpc>
              <a:spcBef>
                <a:spcPts val="203"/>
              </a:spcBef>
              <a:spcAft>
                <a:spcPts val="0"/>
              </a:spcAft>
              <a:buClr>
                <a:schemeClr val="dk1"/>
              </a:buClr>
              <a:buSzPts val="1017"/>
              <a:buFont typeface="Calibri"/>
              <a:buNone/>
            </a:pPr>
            <a:r>
              <a:rPr lang="en-US" sz="1200"/>
              <a:t>Cluster and Parameter Scan execution</a:t>
            </a:r>
            <a:endParaRPr sz="1200"/>
          </a:p>
          <a:p>
            <a:pPr indent="-342900" lvl="0" marL="800100" rtl="0" algn="l">
              <a:lnSpc>
                <a:spcPct val="100000"/>
              </a:lnSpc>
              <a:spcBef>
                <a:spcPts val="203"/>
              </a:spcBef>
              <a:spcAft>
                <a:spcPts val="0"/>
              </a:spcAft>
              <a:buClr>
                <a:schemeClr val="dk1"/>
              </a:buClr>
              <a:buSzPts val="1017"/>
              <a:buFont typeface="Calibri"/>
              <a:buNone/>
            </a:pPr>
            <a:r>
              <a:rPr lang="en-US" sz="1200"/>
              <a:t>Deploying CC3D simulation on NanoHub</a:t>
            </a:r>
            <a:endParaRPr sz="1200"/>
          </a:p>
          <a:p>
            <a:pPr indent="-342900" lvl="0" marL="800100" rtl="0" algn="l">
              <a:lnSpc>
                <a:spcPct val="100000"/>
              </a:lnSpc>
              <a:spcBef>
                <a:spcPts val="203"/>
              </a:spcBef>
              <a:spcAft>
                <a:spcPts val="0"/>
              </a:spcAft>
              <a:buClr>
                <a:schemeClr val="dk1"/>
              </a:buClr>
              <a:buSzPts val="1017"/>
              <a:buFont typeface="Calibri"/>
              <a:buNone/>
            </a:pPr>
            <a:r>
              <a:rPr lang="en-US" sz="1200"/>
              <a:t>CompuCell3D Modeling Best Practices</a:t>
            </a:r>
            <a:endParaRPr sz="1200"/>
          </a:p>
          <a:p>
            <a:pPr indent="-342900" lvl="0" marL="800100" rtl="0" algn="l">
              <a:lnSpc>
                <a:spcPct val="100000"/>
              </a:lnSpc>
              <a:spcBef>
                <a:spcPts val="203"/>
              </a:spcBef>
              <a:spcAft>
                <a:spcPts val="0"/>
              </a:spcAft>
              <a:buClr>
                <a:schemeClr val="dk1"/>
              </a:buClr>
              <a:buSzPts val="1017"/>
              <a:buFont typeface="Calibri"/>
              <a:buNone/>
            </a:pPr>
            <a:r>
              <a:rPr lang="en-US" sz="1200"/>
              <a:t>Turning unitary model into modules (optional)</a:t>
            </a:r>
            <a:endParaRPr sz="1200"/>
          </a:p>
          <a:p>
            <a:pPr indent="-342900" lvl="0" marL="342900" rtl="0" algn="l">
              <a:lnSpc>
                <a:spcPct val="100000"/>
              </a:lnSpc>
              <a:spcBef>
                <a:spcPts val="203"/>
              </a:spcBef>
              <a:spcAft>
                <a:spcPts val="0"/>
              </a:spcAft>
              <a:buClr>
                <a:schemeClr val="dk1"/>
              </a:buClr>
              <a:buSzPts val="1017"/>
              <a:buFont typeface="Calibri"/>
              <a:buNone/>
            </a:pPr>
            <a:r>
              <a:rPr b="1" lang="en-US" sz="1300">
                <a:highlight>
                  <a:srgbClr val="FFD966"/>
                </a:highlight>
              </a:rPr>
              <a:t>Day 5-7 </a:t>
            </a:r>
            <a:r>
              <a:rPr b="1" lang="en-US" sz="1200">
                <a:highlight>
                  <a:srgbClr val="FFD966"/>
                </a:highlight>
              </a:rPr>
              <a:t> Friday Aug.  7-- Sunday Aug. 9, 2020</a:t>
            </a:r>
            <a:r>
              <a:rPr b="1" lang="en-US" sz="1300">
                <a:highlight>
                  <a:srgbClr val="FFD966"/>
                </a:highlight>
              </a:rPr>
              <a:t>: Hackathon  BUILDING MODELS STUDENTS ARE INTERESTED IN</a:t>
            </a:r>
            <a:endParaRPr b="1" sz="1200"/>
          </a:p>
          <a:p>
            <a:pPr indent="0" lvl="0" marL="0" rtl="0" algn="l">
              <a:lnSpc>
                <a:spcPct val="100000"/>
              </a:lnSpc>
              <a:spcBef>
                <a:spcPts val="203"/>
              </a:spcBef>
              <a:spcAft>
                <a:spcPts val="0"/>
              </a:spcAft>
              <a:buClr>
                <a:schemeClr val="dk1"/>
              </a:buClr>
              <a:buSzPts val="1017"/>
              <a:buFont typeface="Calibri"/>
              <a:buNone/>
            </a:pPr>
            <a:r>
              <a:t/>
            </a:r>
            <a:endParaRPr sz="1200"/>
          </a:p>
          <a:p>
            <a:pPr indent="-342900" lvl="0" marL="342900" rtl="0" algn="l">
              <a:lnSpc>
                <a:spcPct val="100000"/>
              </a:lnSpc>
              <a:spcBef>
                <a:spcPts val="203"/>
              </a:spcBef>
              <a:spcAft>
                <a:spcPts val="0"/>
              </a:spcAft>
              <a:buClr>
                <a:schemeClr val="dk1"/>
              </a:buClr>
              <a:buSzPts val="1017"/>
              <a:buFont typeface="Calibri"/>
              <a:buNone/>
            </a:pPr>
            <a:r>
              <a:t/>
            </a:r>
            <a:endParaRPr b="1" sz="1200"/>
          </a:p>
          <a:p>
            <a:pPr indent="0" lvl="0" marL="0" rtl="0" algn="l">
              <a:lnSpc>
                <a:spcPct val="100000"/>
              </a:lnSpc>
              <a:spcBef>
                <a:spcPts val="203"/>
              </a:spcBef>
              <a:spcAft>
                <a:spcPts val="0"/>
              </a:spcAft>
              <a:buClr>
                <a:schemeClr val="dk1"/>
              </a:buClr>
              <a:buSzPts val="1017"/>
              <a:buFont typeface="Calibri"/>
              <a:buNone/>
            </a:pPr>
            <a:r>
              <a:t/>
            </a:r>
            <a:endParaRPr sz="1200"/>
          </a:p>
        </p:txBody>
      </p:sp>
      <p:sp>
        <p:nvSpPr>
          <p:cNvPr id="101" name="Google Shape;101;g8df334e3e6_1_0"/>
          <p:cNvSpPr txBox="1"/>
          <p:nvPr>
            <p:ph type="title"/>
          </p:nvPr>
        </p:nvSpPr>
        <p:spPr>
          <a:xfrm>
            <a:off x="457200" y="58575"/>
            <a:ext cx="8229600" cy="531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CC"/>
              </a:buClr>
              <a:buSzPts val="4400"/>
              <a:buFont typeface="Calibri"/>
              <a:buNone/>
            </a:pPr>
            <a:r>
              <a:rPr b="1" lang="en-US" sz="4500">
                <a:solidFill>
                  <a:srgbClr val="0000CC"/>
                </a:solidFill>
              </a:rPr>
              <a:t>Course Outline</a:t>
            </a:r>
            <a:endParaRPr sz="4500"/>
          </a:p>
        </p:txBody>
      </p:sp>
      <p:pic>
        <p:nvPicPr>
          <p:cNvPr descr="Biocomplexity Logo" id="102" name="Google Shape;102;g8df334e3e6_1_0"/>
          <p:cNvPicPr preferRelativeResize="0"/>
          <p:nvPr/>
        </p:nvPicPr>
        <p:blipFill rotWithShape="1">
          <a:blip r:embed="rId3">
            <a:alphaModFix/>
          </a:blip>
          <a:srcRect b="0" l="0" r="0" t="0"/>
          <a:stretch/>
        </p:blipFill>
        <p:spPr>
          <a:xfrm>
            <a:off x="8550275" y="6264275"/>
            <a:ext cx="593725" cy="593725"/>
          </a:xfrm>
          <a:prstGeom prst="rect">
            <a:avLst/>
          </a:prstGeom>
          <a:noFill/>
          <a:ln>
            <a:noFill/>
          </a:ln>
        </p:spPr>
      </p:pic>
      <p:pic>
        <p:nvPicPr>
          <p:cNvPr descr="redblackblockiu" id="103" name="Google Shape;103;g8df334e3e6_1_0"/>
          <p:cNvPicPr preferRelativeResize="0"/>
          <p:nvPr/>
        </p:nvPicPr>
        <p:blipFill rotWithShape="1">
          <a:blip r:embed="rId4">
            <a:alphaModFix/>
          </a:blip>
          <a:srcRect b="0" l="0" r="0" t="0"/>
          <a:stretch/>
        </p:blipFill>
        <p:spPr>
          <a:xfrm>
            <a:off x="0" y="6219825"/>
            <a:ext cx="484188" cy="638175"/>
          </a:xfrm>
          <a:prstGeom prst="rect">
            <a:avLst/>
          </a:prstGeom>
          <a:noFill/>
          <a:ln>
            <a:noFill/>
          </a:ln>
        </p:spPr>
      </p:pic>
      <p:sp>
        <p:nvSpPr>
          <p:cNvPr id="104" name="Google Shape;104;g8df334e3e6_1_0"/>
          <p:cNvSpPr/>
          <p:nvPr/>
        </p:nvSpPr>
        <p:spPr>
          <a:xfrm>
            <a:off x="537675" y="4142150"/>
            <a:ext cx="6698400" cy="21222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5" name="Google Shape;105;g8df334e3e6_1_0"/>
          <p:cNvPicPr preferRelativeResize="0"/>
          <p:nvPr/>
        </p:nvPicPr>
        <p:blipFill rotWithShape="1">
          <a:blip r:embed="rId5">
            <a:alphaModFix/>
          </a:blip>
          <a:srcRect b="0" l="0" r="0" t="0"/>
          <a:stretch/>
        </p:blipFill>
        <p:spPr>
          <a:xfrm>
            <a:off x="8564450" y="4464"/>
            <a:ext cx="593675" cy="61786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7" name="Shape 1617"/>
        <p:cNvGrpSpPr/>
        <p:nvPr/>
      </p:nvGrpSpPr>
      <p:grpSpPr>
        <a:xfrm>
          <a:off x="0" y="0"/>
          <a:ext cx="0" cy="0"/>
          <a:chOff x="0" y="0"/>
          <a:chExt cx="0" cy="0"/>
        </a:xfrm>
      </p:grpSpPr>
      <p:sp>
        <p:nvSpPr>
          <p:cNvPr id="1618" name="Google Shape;1618;p27"/>
          <p:cNvSpPr/>
          <p:nvPr/>
        </p:nvSpPr>
        <p:spPr>
          <a:xfrm>
            <a:off x="762000" y="3646488"/>
            <a:ext cx="8001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19" name="Google Shape;1619;p27"/>
          <p:cNvSpPr/>
          <p:nvPr/>
        </p:nvSpPr>
        <p:spPr>
          <a:xfrm>
            <a:off x="762000" y="3646488"/>
            <a:ext cx="74295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20" name="Google Shape;1620;p27"/>
          <p:cNvSpPr/>
          <p:nvPr/>
        </p:nvSpPr>
        <p:spPr>
          <a:xfrm>
            <a:off x="762000" y="3646488"/>
            <a:ext cx="8001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21" name="Google Shape;1621;p27"/>
          <p:cNvSpPr/>
          <p:nvPr/>
        </p:nvSpPr>
        <p:spPr>
          <a:xfrm>
            <a:off x="762000" y="3646488"/>
            <a:ext cx="8001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22" name="Google Shape;1622;p27"/>
          <p:cNvSpPr/>
          <p:nvPr/>
        </p:nvSpPr>
        <p:spPr>
          <a:xfrm>
            <a:off x="762000" y="3646488"/>
            <a:ext cx="74295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1623" name="Google Shape;1623;p27"/>
          <p:cNvGraphicFramePr/>
          <p:nvPr/>
        </p:nvGraphicFramePr>
        <p:xfrm>
          <a:off x="730250" y="3646488"/>
          <a:ext cx="3000000" cy="3000000"/>
        </p:xfrm>
        <a:graphic>
          <a:graphicData uri="http://schemas.openxmlformats.org/drawingml/2006/table">
            <a:tbl>
              <a:tblPr>
                <a:noFill/>
                <a:tableStyleId>{A7065D99-C95E-40F8-9986-ADA36304220E}</a:tableStyleId>
              </a:tblPr>
              <a:tblGrid>
                <a:gridCol w="642950"/>
                <a:gridCol w="742950"/>
                <a:gridCol w="742950"/>
                <a:gridCol w="742950"/>
                <a:gridCol w="800100"/>
              </a:tblGrid>
              <a:tr h="518275">
                <a:tc>
                  <a:txBody>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2D Square Lattice</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2D Hexagonal Lattice</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96325">
                <a:tc>
                  <a:txBody>
                    <a:bodyPr/>
                    <a:lstStyle/>
                    <a:p>
                      <a:pPr indent="0" lvl="0" marL="0" marR="0" rtl="0" algn="l">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Times New Roman"/>
                          <a:ea typeface="Times New Roman"/>
                          <a:cs typeface="Times New Roman"/>
                          <a:sym typeface="Times New Roman"/>
                        </a:rPr>
                        <a:t>Neighbor Order</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Times New Roman"/>
                          <a:ea typeface="Times New Roman"/>
                          <a:cs typeface="Times New Roman"/>
                          <a:sym typeface="Times New Roman"/>
                        </a:rPr>
                        <a:t>Number of Neighbors</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Times New Roman"/>
                          <a:ea typeface="Times New Roman"/>
                          <a:cs typeface="Times New Roman"/>
                          <a:sym typeface="Times New Roman"/>
                        </a:rPr>
                        <a:t>Euclidian Distance </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Times New Roman"/>
                          <a:ea typeface="Times New Roman"/>
                          <a:cs typeface="Times New Roman"/>
                          <a:sym typeface="Times New Roman"/>
                        </a:rPr>
                        <a:t>Number of Neighbors</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Times New Roman"/>
                          <a:ea typeface="Times New Roman"/>
                          <a:cs typeface="Times New Roman"/>
                          <a:sym typeface="Times New Roman"/>
                        </a:rPr>
                        <a:t>Euclidian Distance </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8275">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4</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6</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8275">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2</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4</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6</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8275">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4</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2</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6</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8275">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4</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12</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624" name="Google Shape;1624;p27"/>
          <p:cNvSpPr/>
          <p:nvPr/>
        </p:nvSpPr>
        <p:spPr>
          <a:xfrm>
            <a:off x="762000" y="3646488"/>
            <a:ext cx="8001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625" name="Google Shape;1625;p27"/>
          <p:cNvPicPr preferRelativeResize="0"/>
          <p:nvPr/>
        </p:nvPicPr>
        <p:blipFill rotWithShape="1">
          <a:blip r:embed="rId3">
            <a:alphaModFix/>
          </a:blip>
          <a:srcRect b="0" l="0" r="0" t="0"/>
          <a:stretch/>
        </p:blipFill>
        <p:spPr>
          <a:xfrm>
            <a:off x="3733800" y="4600575"/>
            <a:ext cx="523875" cy="276225"/>
          </a:xfrm>
          <a:prstGeom prst="rect">
            <a:avLst/>
          </a:prstGeom>
          <a:noFill/>
          <a:ln>
            <a:noFill/>
          </a:ln>
        </p:spPr>
      </p:pic>
      <p:pic>
        <p:nvPicPr>
          <p:cNvPr id="1626" name="Google Shape;1626;p27"/>
          <p:cNvPicPr preferRelativeResize="0"/>
          <p:nvPr/>
        </p:nvPicPr>
        <p:blipFill rotWithShape="1">
          <a:blip r:embed="rId4">
            <a:alphaModFix/>
          </a:blip>
          <a:srcRect b="0" l="0" r="0" t="0"/>
          <a:stretch/>
        </p:blipFill>
        <p:spPr>
          <a:xfrm>
            <a:off x="2324100" y="5210175"/>
            <a:ext cx="266700" cy="200025"/>
          </a:xfrm>
          <a:prstGeom prst="rect">
            <a:avLst/>
          </a:prstGeom>
          <a:solidFill>
            <a:srgbClr val="FFFFFF"/>
          </a:solidFill>
          <a:ln>
            <a:noFill/>
          </a:ln>
        </p:spPr>
      </p:pic>
      <p:pic>
        <p:nvPicPr>
          <p:cNvPr id="1627" name="Google Shape;1627;p27"/>
          <p:cNvPicPr preferRelativeResize="0"/>
          <p:nvPr/>
        </p:nvPicPr>
        <p:blipFill rotWithShape="1">
          <a:blip r:embed="rId5">
            <a:alphaModFix/>
          </a:blip>
          <a:srcRect b="0" l="0" r="0" t="0"/>
          <a:stretch/>
        </p:blipFill>
        <p:spPr>
          <a:xfrm>
            <a:off x="3733800" y="5133975"/>
            <a:ext cx="523875" cy="276225"/>
          </a:xfrm>
          <a:prstGeom prst="rect">
            <a:avLst/>
          </a:prstGeom>
          <a:noFill/>
          <a:ln>
            <a:noFill/>
          </a:ln>
        </p:spPr>
      </p:pic>
      <p:pic>
        <p:nvPicPr>
          <p:cNvPr id="1628" name="Google Shape;1628;p27"/>
          <p:cNvPicPr preferRelativeResize="0"/>
          <p:nvPr/>
        </p:nvPicPr>
        <p:blipFill rotWithShape="1">
          <a:blip r:embed="rId6">
            <a:alphaModFix/>
          </a:blip>
          <a:srcRect b="0" l="0" r="0" t="0"/>
          <a:stretch/>
        </p:blipFill>
        <p:spPr>
          <a:xfrm>
            <a:off x="3721100" y="5667375"/>
            <a:ext cx="504825" cy="276225"/>
          </a:xfrm>
          <a:prstGeom prst="rect">
            <a:avLst/>
          </a:prstGeom>
          <a:noFill/>
          <a:ln>
            <a:noFill/>
          </a:ln>
        </p:spPr>
      </p:pic>
      <p:pic>
        <p:nvPicPr>
          <p:cNvPr id="1629" name="Google Shape;1629;p27"/>
          <p:cNvPicPr preferRelativeResize="0"/>
          <p:nvPr/>
        </p:nvPicPr>
        <p:blipFill rotWithShape="1">
          <a:blip r:embed="rId7">
            <a:alphaModFix/>
          </a:blip>
          <a:srcRect b="0" l="0" r="0" t="0"/>
          <a:stretch/>
        </p:blipFill>
        <p:spPr>
          <a:xfrm>
            <a:off x="3719513" y="6172200"/>
            <a:ext cx="587375" cy="276225"/>
          </a:xfrm>
          <a:prstGeom prst="rect">
            <a:avLst/>
          </a:prstGeom>
          <a:noFill/>
          <a:ln>
            <a:noFill/>
          </a:ln>
        </p:spPr>
      </p:pic>
      <p:pic>
        <p:nvPicPr>
          <p:cNvPr id="1630" name="Google Shape;1630;p27"/>
          <p:cNvPicPr preferRelativeResize="0"/>
          <p:nvPr/>
        </p:nvPicPr>
        <p:blipFill rotWithShape="1">
          <a:blip r:embed="rId8">
            <a:alphaModFix/>
          </a:blip>
          <a:srcRect b="0" l="0" r="0" t="0"/>
          <a:stretch/>
        </p:blipFill>
        <p:spPr>
          <a:xfrm>
            <a:off x="2332038" y="6169025"/>
            <a:ext cx="249237" cy="207963"/>
          </a:xfrm>
          <a:prstGeom prst="rect">
            <a:avLst/>
          </a:prstGeom>
          <a:solidFill>
            <a:srgbClr val="FFFFFF"/>
          </a:solidFill>
          <a:ln>
            <a:noFill/>
          </a:ln>
        </p:spPr>
      </p:pic>
      <p:pic>
        <p:nvPicPr>
          <p:cNvPr descr="Biocomplexity Logo" id="1631" name="Google Shape;1631;p27"/>
          <p:cNvPicPr preferRelativeResize="0"/>
          <p:nvPr/>
        </p:nvPicPr>
        <p:blipFill rotWithShape="1">
          <a:blip r:embed="rId9">
            <a:alphaModFix/>
          </a:blip>
          <a:srcRect b="0" l="0" r="0" t="0"/>
          <a:stretch/>
        </p:blipFill>
        <p:spPr>
          <a:xfrm>
            <a:off x="8550275" y="6264275"/>
            <a:ext cx="593725" cy="593725"/>
          </a:xfrm>
          <a:prstGeom prst="rect">
            <a:avLst/>
          </a:prstGeom>
          <a:noFill/>
          <a:ln>
            <a:noFill/>
          </a:ln>
        </p:spPr>
      </p:pic>
      <p:pic>
        <p:nvPicPr>
          <p:cNvPr descr="redblackblockiu" id="1632" name="Google Shape;1632;p27"/>
          <p:cNvPicPr preferRelativeResize="0"/>
          <p:nvPr/>
        </p:nvPicPr>
        <p:blipFill rotWithShape="1">
          <a:blip r:embed="rId10">
            <a:alphaModFix/>
          </a:blip>
          <a:srcRect b="0" l="0" r="0" t="0"/>
          <a:stretch/>
        </p:blipFill>
        <p:spPr>
          <a:xfrm>
            <a:off x="0" y="6219825"/>
            <a:ext cx="484188" cy="638175"/>
          </a:xfrm>
          <a:prstGeom prst="rect">
            <a:avLst/>
          </a:prstGeom>
          <a:noFill/>
          <a:ln>
            <a:noFill/>
          </a:ln>
        </p:spPr>
      </p:pic>
      <p:sp>
        <p:nvSpPr>
          <p:cNvPr id="1633" name="Google Shape;1633;p27"/>
          <p:cNvSpPr txBox="1"/>
          <p:nvPr/>
        </p:nvSpPr>
        <p:spPr>
          <a:xfrm>
            <a:off x="242888" y="527050"/>
            <a:ext cx="8666162" cy="2566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To reduce intrinsic lattice anisotropy of the square lattice, we can use a hexagonal lattice Instead.</a:t>
            </a:r>
            <a:endParaRPr/>
          </a:p>
          <a:p>
            <a:pPr indent="0" lvl="0" marL="0" marR="0" rtl="0" algn="l">
              <a:lnSpc>
                <a:spcPct val="100000"/>
              </a:lnSpc>
              <a:spcBef>
                <a:spcPts val="9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The area/volume of each pixel is fixed to 1, so the length scale changes when you move from square to hex lattices.</a:t>
            </a:r>
            <a:endParaRPr/>
          </a:p>
          <a:p>
            <a:pPr indent="0" lvl="0" marL="0" marR="0" rtl="0" algn="l">
              <a:lnSpc>
                <a:spcPct val="100000"/>
              </a:lnSpc>
              <a:spcBef>
                <a:spcPts val="9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To specify a simulation  on a hex lattice, insert the CC3DML command :</a:t>
            </a:r>
            <a:endParaRPr/>
          </a:p>
          <a:p>
            <a:pPr indent="0" lvl="0" marL="0" marR="0" rtl="0" algn="l">
              <a:lnSpc>
                <a:spcPct val="100000"/>
              </a:lnSpc>
              <a:spcBef>
                <a:spcPts val="900"/>
              </a:spcBef>
              <a:spcAft>
                <a:spcPts val="0"/>
              </a:spcAft>
              <a:buClr>
                <a:srgbClr val="000000"/>
              </a:buClr>
              <a:buSzPts val="1800"/>
              <a:buFont typeface="Arial"/>
              <a:buNone/>
            </a:pPr>
            <a:r>
              <a:rPr b="0" i="0" lang="en-US" sz="1800" u="none" cap="none" strike="noStrike">
                <a:solidFill>
                  <a:srgbClr val="0070C0"/>
                </a:solidFill>
                <a:latin typeface="Arial"/>
                <a:ea typeface="Arial"/>
                <a:cs typeface="Arial"/>
                <a:sym typeface="Arial"/>
              </a:rPr>
              <a:t>&lt;LatticeType&gt;Hexagonal&lt;/LatticeType&gt;</a:t>
            </a:r>
            <a:endParaRPr/>
          </a:p>
          <a:p>
            <a:pPr indent="0" lvl="0" marL="0" marR="0" rtl="0" algn="l">
              <a:lnSpc>
                <a:spcPct val="100000"/>
              </a:lnSpc>
              <a:spcBef>
                <a:spcPts val="9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In the </a:t>
            </a:r>
            <a:r>
              <a:rPr b="0" i="0" lang="en-US" sz="1800" u="none" cap="none" strike="noStrike">
                <a:solidFill>
                  <a:srgbClr val="0070C0"/>
                </a:solidFill>
                <a:latin typeface="Arial"/>
                <a:ea typeface="Arial"/>
                <a:cs typeface="Arial"/>
                <a:sym typeface="Arial"/>
              </a:rPr>
              <a:t>&lt;Potts&gt;&lt;/Potts&gt; </a:t>
            </a:r>
            <a:r>
              <a:rPr b="0" i="0" lang="en-US" sz="1800" u="none" cap="none" strike="noStrike">
                <a:solidFill>
                  <a:schemeClr val="dk1"/>
                </a:solidFill>
                <a:latin typeface="Arial"/>
                <a:ea typeface="Arial"/>
                <a:cs typeface="Arial"/>
                <a:sym typeface="Arial"/>
              </a:rPr>
              <a:t>section of the simulation .</a:t>
            </a:r>
            <a:endParaRPr/>
          </a:p>
        </p:txBody>
      </p:sp>
      <p:pic>
        <p:nvPicPr>
          <p:cNvPr id="1634" name="Google Shape;1634;p27"/>
          <p:cNvPicPr preferRelativeResize="0"/>
          <p:nvPr/>
        </p:nvPicPr>
        <p:blipFill rotWithShape="1">
          <a:blip r:embed="rId11">
            <a:alphaModFix/>
          </a:blip>
          <a:srcRect b="13820" l="49805" r="0" t="11375"/>
          <a:stretch/>
        </p:blipFill>
        <p:spPr>
          <a:xfrm>
            <a:off x="5332413" y="3113088"/>
            <a:ext cx="3051175" cy="2435225"/>
          </a:xfrm>
          <a:prstGeom prst="rect">
            <a:avLst/>
          </a:prstGeom>
          <a:noFill/>
          <a:ln>
            <a:noFill/>
          </a:ln>
        </p:spPr>
      </p:pic>
      <p:sp>
        <p:nvSpPr>
          <p:cNvPr id="1635" name="Google Shape;1635;p27"/>
          <p:cNvSpPr/>
          <p:nvPr/>
        </p:nvSpPr>
        <p:spPr>
          <a:xfrm>
            <a:off x="4572000" y="5546725"/>
            <a:ext cx="45720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Arial"/>
                <a:ea typeface="Arial"/>
                <a:cs typeface="Arial"/>
                <a:sym typeface="Arial"/>
              </a:rPr>
              <a:t>WARNING: a few functions may not work properly for hex lattices.</a:t>
            </a:r>
            <a:endParaRPr/>
          </a:p>
        </p:txBody>
      </p:sp>
      <p:sp>
        <p:nvSpPr>
          <p:cNvPr id="1636" name="Google Shape;1636;p27"/>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Hexagonal Lattices</a:t>
            </a:r>
            <a:endParaRPr/>
          </a:p>
        </p:txBody>
      </p:sp>
      <p:pic>
        <p:nvPicPr>
          <p:cNvPr id="1637" name="Google Shape;1637;p27"/>
          <p:cNvPicPr preferRelativeResize="0"/>
          <p:nvPr/>
        </p:nvPicPr>
        <p:blipFill rotWithShape="1">
          <a:blip r:embed="rId12">
            <a:alphaModFix/>
          </a:blip>
          <a:srcRect b="0" l="0" r="0" t="0"/>
          <a:stretch/>
        </p:blipFill>
        <p:spPr>
          <a:xfrm>
            <a:off x="8564450" y="4464"/>
            <a:ext cx="593675" cy="61786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1" name="Shape 1641"/>
        <p:cNvGrpSpPr/>
        <p:nvPr/>
      </p:nvGrpSpPr>
      <p:grpSpPr>
        <a:xfrm>
          <a:off x="0" y="0"/>
          <a:ext cx="0" cy="0"/>
          <a:chOff x="0" y="0"/>
          <a:chExt cx="0" cy="0"/>
        </a:xfrm>
      </p:grpSpPr>
      <p:sp>
        <p:nvSpPr>
          <p:cNvPr id="1642" name="Google Shape;1642;p28"/>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Understanding Contact Energy</a:t>
            </a:r>
            <a:endParaRPr/>
          </a:p>
        </p:txBody>
      </p:sp>
      <p:sp>
        <p:nvSpPr>
          <p:cNvPr id="1643" name="Google Shape;1643;p28"/>
          <p:cNvSpPr txBox="1"/>
          <p:nvPr/>
        </p:nvSpPr>
        <p:spPr>
          <a:xfrm>
            <a:off x="87682" y="773444"/>
            <a:ext cx="871811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Start with a single cell</a:t>
            </a:r>
            <a:endParaRPr b="1" i="0" sz="1400" u="none" cap="none" strike="noStrike">
              <a:solidFill>
                <a:srgbClr val="000000"/>
              </a:solidFill>
              <a:latin typeface="Arial"/>
              <a:ea typeface="Arial"/>
              <a:cs typeface="Arial"/>
              <a:sym typeface="Arial"/>
            </a:endParaRPr>
          </a:p>
        </p:txBody>
      </p:sp>
      <p:pic>
        <p:nvPicPr>
          <p:cNvPr id="1644" name="Google Shape;1644;p28"/>
          <p:cNvPicPr preferRelativeResize="0"/>
          <p:nvPr/>
        </p:nvPicPr>
        <p:blipFill rotWithShape="1">
          <a:blip r:embed="rId3">
            <a:alphaModFix/>
          </a:blip>
          <a:srcRect b="0" l="0" r="0" t="0"/>
          <a:stretch/>
        </p:blipFill>
        <p:spPr>
          <a:xfrm>
            <a:off x="1766170" y="1162464"/>
            <a:ext cx="4068047" cy="639089"/>
          </a:xfrm>
          <a:prstGeom prst="rect">
            <a:avLst/>
          </a:prstGeom>
          <a:noFill/>
          <a:ln>
            <a:noFill/>
          </a:ln>
        </p:spPr>
      </p:pic>
      <p:pic>
        <p:nvPicPr>
          <p:cNvPr id="1645" name="Google Shape;1645;p28"/>
          <p:cNvPicPr preferRelativeResize="0"/>
          <p:nvPr/>
        </p:nvPicPr>
        <p:blipFill rotWithShape="1">
          <a:blip r:embed="rId4">
            <a:alphaModFix/>
          </a:blip>
          <a:srcRect b="0" l="0" r="0" t="0"/>
          <a:stretch/>
        </p:blipFill>
        <p:spPr>
          <a:xfrm>
            <a:off x="362994" y="1202238"/>
            <a:ext cx="476250" cy="495300"/>
          </a:xfrm>
          <a:prstGeom prst="rect">
            <a:avLst/>
          </a:prstGeom>
          <a:noFill/>
          <a:ln>
            <a:noFill/>
          </a:ln>
        </p:spPr>
      </p:pic>
      <p:sp>
        <p:nvSpPr>
          <p:cNvPr id="1646" name="Google Shape;1646;p28"/>
          <p:cNvSpPr/>
          <p:nvPr/>
        </p:nvSpPr>
        <p:spPr>
          <a:xfrm>
            <a:off x="87682" y="2070932"/>
            <a:ext cx="892904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and change the sign of Contact Energy coefficients to be negative. The pattern evolves and after few MCS we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have the following layout that involves only a single cell:</a:t>
            </a:r>
            <a:endParaRPr b="1" i="0" sz="1400" u="none" cap="none" strike="noStrike">
              <a:solidFill>
                <a:srgbClr val="000000"/>
              </a:solidFill>
              <a:latin typeface="Arial"/>
              <a:ea typeface="Arial"/>
              <a:cs typeface="Arial"/>
              <a:sym typeface="Arial"/>
            </a:endParaRPr>
          </a:p>
        </p:txBody>
      </p:sp>
      <p:pic>
        <p:nvPicPr>
          <p:cNvPr id="1647" name="Google Shape;1647;p28"/>
          <p:cNvPicPr preferRelativeResize="0"/>
          <p:nvPr/>
        </p:nvPicPr>
        <p:blipFill rotWithShape="1">
          <a:blip r:embed="rId5">
            <a:alphaModFix/>
          </a:blip>
          <a:srcRect b="0" l="0" r="0" t="0"/>
          <a:stretch/>
        </p:blipFill>
        <p:spPr>
          <a:xfrm>
            <a:off x="212943" y="2756556"/>
            <a:ext cx="5163461" cy="3016956"/>
          </a:xfrm>
          <a:prstGeom prst="rect">
            <a:avLst/>
          </a:prstGeom>
          <a:noFill/>
          <a:ln>
            <a:noFill/>
          </a:ln>
        </p:spPr>
      </p:pic>
      <p:pic>
        <p:nvPicPr>
          <p:cNvPr id="1648" name="Google Shape;1648;p28"/>
          <p:cNvPicPr preferRelativeResize="0"/>
          <p:nvPr/>
        </p:nvPicPr>
        <p:blipFill rotWithShape="1">
          <a:blip r:embed="rId6">
            <a:alphaModFix/>
          </a:blip>
          <a:srcRect b="0" l="0" r="0" t="0"/>
          <a:stretch/>
        </p:blipFill>
        <p:spPr>
          <a:xfrm>
            <a:off x="6428135" y="3298246"/>
            <a:ext cx="1724025" cy="1933575"/>
          </a:xfrm>
          <a:prstGeom prst="rect">
            <a:avLst/>
          </a:prstGeom>
          <a:noFill/>
          <a:ln>
            <a:noFill/>
          </a:ln>
        </p:spPr>
      </p:pic>
      <p:cxnSp>
        <p:nvCxnSpPr>
          <p:cNvPr id="1649" name="Google Shape;1649;p28"/>
          <p:cNvCxnSpPr/>
          <p:nvPr/>
        </p:nvCxnSpPr>
        <p:spPr>
          <a:xfrm flipH="1" rot="10800000">
            <a:off x="4020855" y="4108537"/>
            <a:ext cx="2167003" cy="425885"/>
          </a:xfrm>
          <a:prstGeom prst="straightConnector1">
            <a:avLst/>
          </a:prstGeom>
          <a:noFill/>
          <a:ln cap="flat" cmpd="sng" w="9525">
            <a:solidFill>
              <a:srgbClr val="4A7DBA"/>
            </a:solidFill>
            <a:prstDash val="solid"/>
            <a:round/>
            <a:headEnd len="sm" w="sm" type="none"/>
            <a:tailEnd len="med" w="med" type="triangle"/>
          </a:ln>
        </p:spPr>
      </p:cxnSp>
      <p:sp>
        <p:nvSpPr>
          <p:cNvPr id="1650" name="Google Shape;1650;p28"/>
          <p:cNvSpPr txBox="1"/>
          <p:nvPr/>
        </p:nvSpPr>
        <p:spPr>
          <a:xfrm>
            <a:off x="624018" y="6092162"/>
            <a:ext cx="752814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Why does the single cell „explode” and occupy the entire lattice?</a:t>
            </a:r>
            <a:endParaRPr b="0" i="0" sz="1400" u="none" cap="none" strike="noStrike">
              <a:solidFill>
                <a:srgbClr val="000000"/>
              </a:solidFill>
              <a:latin typeface="Arial"/>
              <a:ea typeface="Arial"/>
              <a:cs typeface="Arial"/>
              <a:sym typeface="Arial"/>
            </a:endParaRPr>
          </a:p>
        </p:txBody>
      </p:sp>
      <p:sp>
        <p:nvSpPr>
          <p:cNvPr id="1651" name="Google Shape;1651;p28"/>
          <p:cNvSpPr txBox="1"/>
          <p:nvPr/>
        </p:nvSpPr>
        <p:spPr>
          <a:xfrm>
            <a:off x="87682" y="444319"/>
            <a:ext cx="417116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SingleCellExample_1.cc3d</a:t>
            </a:r>
            <a:endParaRPr/>
          </a:p>
        </p:txBody>
      </p:sp>
      <p:pic>
        <p:nvPicPr>
          <p:cNvPr id="1652" name="Google Shape;1652;p28"/>
          <p:cNvPicPr preferRelativeResize="0"/>
          <p:nvPr/>
        </p:nvPicPr>
        <p:blipFill rotWithShape="1">
          <a:blip r:embed="rId7">
            <a:alphaModFix/>
          </a:blip>
          <a:srcRect b="0" l="0" r="0" t="0"/>
          <a:stretch/>
        </p:blipFill>
        <p:spPr>
          <a:xfrm>
            <a:off x="8564450" y="4464"/>
            <a:ext cx="593675" cy="617861"/>
          </a:xfrm>
          <a:prstGeom prst="rect">
            <a:avLst/>
          </a:prstGeom>
          <a:noFill/>
          <a:ln>
            <a:noFill/>
          </a:ln>
        </p:spPr>
      </p:pic>
      <p:pic>
        <p:nvPicPr>
          <p:cNvPr descr="Biocomplexity Logo" id="1653" name="Google Shape;1653;p28"/>
          <p:cNvPicPr preferRelativeResize="0"/>
          <p:nvPr/>
        </p:nvPicPr>
        <p:blipFill rotWithShape="1">
          <a:blip r:embed="rId8">
            <a:alphaModFix/>
          </a:blip>
          <a:srcRect b="0" l="0" r="0" t="0"/>
          <a:stretch/>
        </p:blipFill>
        <p:spPr>
          <a:xfrm>
            <a:off x="8550275" y="6264275"/>
            <a:ext cx="593725" cy="593725"/>
          </a:xfrm>
          <a:prstGeom prst="rect">
            <a:avLst/>
          </a:prstGeom>
          <a:noFill/>
          <a:ln>
            <a:noFill/>
          </a:ln>
        </p:spPr>
      </p:pic>
      <p:pic>
        <p:nvPicPr>
          <p:cNvPr descr="redblackblockiu" id="1654" name="Google Shape;1654;p28"/>
          <p:cNvPicPr preferRelativeResize="0"/>
          <p:nvPr/>
        </p:nvPicPr>
        <p:blipFill rotWithShape="1">
          <a:blip r:embed="rId9">
            <a:alphaModFix/>
          </a:blip>
          <a:srcRect b="0" l="0" r="0" t="0"/>
          <a:stretch/>
        </p:blipFill>
        <p:spPr>
          <a:xfrm>
            <a:off x="0" y="6219825"/>
            <a:ext cx="484188" cy="638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8" name="Shape 1658"/>
        <p:cNvGrpSpPr/>
        <p:nvPr/>
      </p:nvGrpSpPr>
      <p:grpSpPr>
        <a:xfrm>
          <a:off x="0" y="0"/>
          <a:ext cx="0" cy="0"/>
          <a:chOff x="0" y="0"/>
          <a:chExt cx="0" cy="0"/>
        </a:xfrm>
      </p:grpSpPr>
      <p:sp>
        <p:nvSpPr>
          <p:cNvPr id="1659" name="Google Shape;1659;p29"/>
          <p:cNvSpPr/>
          <p:nvPr/>
        </p:nvSpPr>
        <p:spPr>
          <a:xfrm>
            <a:off x="-1" y="949165"/>
            <a:ext cx="5173249" cy="5147563"/>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Arial"/>
                <a:ea typeface="Arial"/>
                <a:cs typeface="Arial"/>
                <a:sym typeface="Arial"/>
              </a:rPr>
              <a:t>&lt;</a:t>
            </a:r>
            <a:r>
              <a:rPr b="1" i="0" lang="en-US" sz="1050" u="none" cap="none" strike="noStrike">
                <a:solidFill>
                  <a:srgbClr val="000080"/>
                </a:solidFill>
                <a:latin typeface="Arial"/>
                <a:ea typeface="Arial"/>
                <a:cs typeface="Arial"/>
                <a:sym typeface="Arial"/>
              </a:rPr>
              <a:t>CompuCell3D </a:t>
            </a:r>
            <a:r>
              <a:rPr b="1" i="0" lang="en-US" sz="1050" u="none" cap="none" strike="noStrike">
                <a:solidFill>
                  <a:srgbClr val="0000FF"/>
                </a:solidFill>
                <a:latin typeface="Arial"/>
                <a:ea typeface="Arial"/>
                <a:cs typeface="Arial"/>
                <a:sym typeface="Arial"/>
              </a:rPr>
              <a:t>Revision</a:t>
            </a:r>
            <a:r>
              <a:rPr b="1" i="0" lang="en-US" sz="1050" u="none" cap="none" strike="noStrike">
                <a:solidFill>
                  <a:srgbClr val="008000"/>
                </a:solidFill>
                <a:latin typeface="Arial"/>
                <a:ea typeface="Arial"/>
                <a:cs typeface="Arial"/>
                <a:sym typeface="Arial"/>
              </a:rPr>
              <a:t>="20200731" </a:t>
            </a:r>
            <a:r>
              <a:rPr b="1" i="0" lang="en-US" sz="1050" u="none" cap="none" strike="noStrike">
                <a:solidFill>
                  <a:srgbClr val="0000FF"/>
                </a:solidFill>
                <a:latin typeface="Arial"/>
                <a:ea typeface="Arial"/>
                <a:cs typeface="Arial"/>
                <a:sym typeface="Arial"/>
              </a:rPr>
              <a:t>Version</a:t>
            </a:r>
            <a:r>
              <a:rPr b="1" i="0" lang="en-US" sz="1050" u="none" cap="none" strike="noStrike">
                <a:solidFill>
                  <a:srgbClr val="008000"/>
                </a:solidFill>
                <a:latin typeface="Arial"/>
                <a:ea typeface="Arial"/>
                <a:cs typeface="Arial"/>
                <a:sym typeface="Arial"/>
              </a:rPr>
              <a:t>="4.0.0"</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Metadata</a:t>
            </a:r>
            <a:r>
              <a:rPr b="0" i="0" lang="en-US" sz="1050" u="none" cap="none" strike="noStrike">
                <a:solidFill>
                  <a:srgbClr val="000000"/>
                </a:solidFill>
                <a:latin typeface="Arial"/>
                <a:ea typeface="Arial"/>
                <a:cs typeface="Arial"/>
                <a:sym typeface="Arial"/>
              </a:rPr>
              <a:t>&gt;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NumberOfProcessors</a:t>
            </a:r>
            <a:r>
              <a:rPr b="0" i="0" lang="en-US" sz="1050" u="none" cap="none" strike="noStrike">
                <a:solidFill>
                  <a:srgbClr val="000000"/>
                </a:solidFill>
                <a:latin typeface="Arial"/>
                <a:ea typeface="Arial"/>
                <a:cs typeface="Arial"/>
                <a:sym typeface="Arial"/>
              </a:rPr>
              <a:t>&gt;1&lt;/</a:t>
            </a:r>
            <a:r>
              <a:rPr b="1" i="0" lang="en-US" sz="1050" u="none" cap="none" strike="noStrike">
                <a:solidFill>
                  <a:srgbClr val="000080"/>
                </a:solidFill>
                <a:latin typeface="Arial"/>
                <a:ea typeface="Arial"/>
                <a:cs typeface="Arial"/>
                <a:sym typeface="Arial"/>
              </a:rPr>
              <a:t>NumberOfProcessors</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DebugOutputFrequency</a:t>
            </a:r>
            <a:r>
              <a:rPr b="0" i="0" lang="en-US" sz="1050" u="none" cap="none" strike="noStrike">
                <a:solidFill>
                  <a:srgbClr val="000000"/>
                </a:solidFill>
                <a:latin typeface="Arial"/>
                <a:ea typeface="Arial"/>
                <a:cs typeface="Arial"/>
                <a:sym typeface="Arial"/>
              </a:rPr>
              <a:t>&gt;10&lt;/</a:t>
            </a:r>
            <a:r>
              <a:rPr b="1" i="0" lang="en-US" sz="1050" u="none" cap="none" strike="noStrike">
                <a:solidFill>
                  <a:srgbClr val="000080"/>
                </a:solidFill>
                <a:latin typeface="Arial"/>
                <a:ea typeface="Arial"/>
                <a:cs typeface="Arial"/>
                <a:sym typeface="Arial"/>
              </a:rPr>
              <a:t>DebugOutputFrequency</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Metadata</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Potts</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Dimensions </a:t>
            </a:r>
            <a:r>
              <a:rPr b="1" i="0" lang="en-US" sz="1050" u="none" cap="none" strike="noStrike">
                <a:solidFill>
                  <a:srgbClr val="0000FF"/>
                </a:solidFill>
                <a:latin typeface="Arial"/>
                <a:ea typeface="Arial"/>
                <a:cs typeface="Arial"/>
                <a:sym typeface="Arial"/>
              </a:rPr>
              <a:t>x</a:t>
            </a:r>
            <a:r>
              <a:rPr b="1" i="0" lang="en-US" sz="1050" u="none" cap="none" strike="noStrike">
                <a:solidFill>
                  <a:srgbClr val="008000"/>
                </a:solidFill>
                <a:latin typeface="Arial"/>
                <a:ea typeface="Arial"/>
                <a:cs typeface="Arial"/>
                <a:sym typeface="Arial"/>
              </a:rPr>
              <a:t>="256" </a:t>
            </a:r>
            <a:r>
              <a:rPr b="1" i="0" lang="en-US" sz="1050" u="none" cap="none" strike="noStrike">
                <a:solidFill>
                  <a:srgbClr val="0000FF"/>
                </a:solidFill>
                <a:latin typeface="Arial"/>
                <a:ea typeface="Arial"/>
                <a:cs typeface="Arial"/>
                <a:sym typeface="Arial"/>
              </a:rPr>
              <a:t>y</a:t>
            </a:r>
            <a:r>
              <a:rPr b="1" i="0" lang="en-US" sz="1050" u="none" cap="none" strike="noStrike">
                <a:solidFill>
                  <a:srgbClr val="008000"/>
                </a:solidFill>
                <a:latin typeface="Arial"/>
                <a:ea typeface="Arial"/>
                <a:cs typeface="Arial"/>
                <a:sym typeface="Arial"/>
              </a:rPr>
              <a:t>="256" </a:t>
            </a:r>
            <a:r>
              <a:rPr b="1" i="0" lang="en-US" sz="1050" u="none" cap="none" strike="noStrike">
                <a:solidFill>
                  <a:srgbClr val="0000FF"/>
                </a:solidFill>
                <a:latin typeface="Arial"/>
                <a:ea typeface="Arial"/>
                <a:cs typeface="Arial"/>
                <a:sym typeface="Arial"/>
              </a:rPr>
              <a:t>z</a:t>
            </a:r>
            <a:r>
              <a:rPr b="1" i="0" lang="en-US" sz="1050" u="none" cap="none" strike="noStrike">
                <a:solidFill>
                  <a:srgbClr val="008000"/>
                </a:solidFill>
                <a:latin typeface="Arial"/>
                <a:ea typeface="Arial"/>
                <a:cs typeface="Arial"/>
                <a:sym typeface="Arial"/>
              </a:rPr>
              <a:t>="1"</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Steps</a:t>
            </a:r>
            <a:r>
              <a:rPr b="0" i="0" lang="en-US" sz="1050" u="none" cap="none" strike="noStrike">
                <a:solidFill>
                  <a:srgbClr val="000000"/>
                </a:solidFill>
                <a:latin typeface="Arial"/>
                <a:ea typeface="Arial"/>
                <a:cs typeface="Arial"/>
                <a:sym typeface="Arial"/>
              </a:rPr>
              <a:t>&gt;100000&lt;/</a:t>
            </a:r>
            <a:r>
              <a:rPr b="1" i="0" lang="en-US" sz="1050" u="none" cap="none" strike="noStrike">
                <a:solidFill>
                  <a:srgbClr val="000080"/>
                </a:solidFill>
                <a:latin typeface="Arial"/>
                <a:ea typeface="Arial"/>
                <a:cs typeface="Arial"/>
                <a:sym typeface="Arial"/>
              </a:rPr>
              <a:t>Steps</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Temperature</a:t>
            </a:r>
            <a:r>
              <a:rPr b="0" i="0" lang="en-US" sz="1050" u="none" cap="none" strike="noStrike">
                <a:solidFill>
                  <a:srgbClr val="000000"/>
                </a:solidFill>
                <a:latin typeface="Arial"/>
                <a:ea typeface="Arial"/>
                <a:cs typeface="Arial"/>
                <a:sym typeface="Arial"/>
              </a:rPr>
              <a:t>&gt;10.0&lt;/</a:t>
            </a:r>
            <a:r>
              <a:rPr b="1" i="0" lang="en-US" sz="1050" u="none" cap="none" strike="noStrike">
                <a:solidFill>
                  <a:srgbClr val="000080"/>
                </a:solidFill>
                <a:latin typeface="Arial"/>
                <a:ea typeface="Arial"/>
                <a:cs typeface="Arial"/>
                <a:sym typeface="Arial"/>
              </a:rPr>
              <a:t>Temperature</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NeighborOrder</a:t>
            </a:r>
            <a:r>
              <a:rPr b="0" i="0" lang="en-US" sz="1050" u="none" cap="none" strike="noStrike">
                <a:solidFill>
                  <a:srgbClr val="000000"/>
                </a:solidFill>
                <a:latin typeface="Arial"/>
                <a:ea typeface="Arial"/>
                <a:cs typeface="Arial"/>
                <a:sym typeface="Arial"/>
              </a:rPr>
              <a:t>&gt;1&lt;/</a:t>
            </a:r>
            <a:r>
              <a:rPr b="1" i="0" lang="en-US" sz="1050" u="none" cap="none" strike="noStrike">
                <a:solidFill>
                  <a:srgbClr val="000080"/>
                </a:solidFill>
                <a:latin typeface="Arial"/>
                <a:ea typeface="Arial"/>
                <a:cs typeface="Arial"/>
                <a:sym typeface="Arial"/>
              </a:rPr>
              <a:t>NeighborOrder</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Potts</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Plugin </a:t>
            </a:r>
            <a:r>
              <a:rPr b="1" i="0" lang="en-US" sz="1050" u="none" cap="none" strike="noStrike">
                <a:solidFill>
                  <a:srgbClr val="0000FF"/>
                </a:solidFill>
                <a:latin typeface="Arial"/>
                <a:ea typeface="Arial"/>
                <a:cs typeface="Arial"/>
                <a:sym typeface="Arial"/>
              </a:rPr>
              <a:t>Name</a:t>
            </a:r>
            <a:r>
              <a:rPr b="1" i="0" lang="en-US" sz="1050" u="none" cap="none" strike="noStrike">
                <a:solidFill>
                  <a:srgbClr val="008000"/>
                </a:solidFill>
                <a:latin typeface="Arial"/>
                <a:ea typeface="Arial"/>
                <a:cs typeface="Arial"/>
                <a:sym typeface="Arial"/>
              </a:rPr>
              <a:t>="CellType"</a:t>
            </a:r>
            <a:r>
              <a:rPr b="0" i="0" lang="en-US" sz="1050" u="none" cap="none" strike="noStrike">
                <a:solidFill>
                  <a:srgbClr val="000000"/>
                </a:solidFill>
                <a:latin typeface="Arial"/>
                <a:ea typeface="Arial"/>
                <a:cs typeface="Arial"/>
                <a:sym typeface="Arial"/>
              </a:rPr>
              <a:t>&gt;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CellType </a:t>
            </a:r>
            <a:r>
              <a:rPr b="1" i="0" lang="en-US" sz="1050" u="none" cap="none" strike="noStrike">
                <a:solidFill>
                  <a:srgbClr val="0000FF"/>
                </a:solidFill>
                <a:latin typeface="Arial"/>
                <a:ea typeface="Arial"/>
                <a:cs typeface="Arial"/>
                <a:sym typeface="Arial"/>
              </a:rPr>
              <a:t>TypeId</a:t>
            </a:r>
            <a:r>
              <a:rPr b="1" i="0" lang="en-US" sz="1050" u="none" cap="none" strike="noStrike">
                <a:solidFill>
                  <a:srgbClr val="008000"/>
                </a:solidFill>
                <a:latin typeface="Arial"/>
                <a:ea typeface="Arial"/>
                <a:cs typeface="Arial"/>
                <a:sym typeface="Arial"/>
              </a:rPr>
              <a:t>="0" </a:t>
            </a:r>
            <a:r>
              <a:rPr b="1" i="0" lang="en-US" sz="1050" u="none" cap="none" strike="noStrike">
                <a:solidFill>
                  <a:srgbClr val="0000FF"/>
                </a:solidFill>
                <a:latin typeface="Arial"/>
                <a:ea typeface="Arial"/>
                <a:cs typeface="Arial"/>
                <a:sym typeface="Arial"/>
              </a:rPr>
              <a:t>TypeName</a:t>
            </a:r>
            <a:r>
              <a:rPr b="1" i="0" lang="en-US" sz="1050" u="none" cap="none" strike="noStrike">
                <a:solidFill>
                  <a:srgbClr val="008000"/>
                </a:solidFill>
                <a:latin typeface="Arial"/>
                <a:ea typeface="Arial"/>
                <a:cs typeface="Arial"/>
                <a:sym typeface="Arial"/>
              </a:rPr>
              <a:t>="Medium"</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CellType </a:t>
            </a:r>
            <a:r>
              <a:rPr b="1" i="0" lang="en-US" sz="1050" u="none" cap="none" strike="noStrike">
                <a:solidFill>
                  <a:srgbClr val="0000FF"/>
                </a:solidFill>
                <a:latin typeface="Arial"/>
                <a:ea typeface="Arial"/>
                <a:cs typeface="Arial"/>
                <a:sym typeface="Arial"/>
              </a:rPr>
              <a:t>TypeId</a:t>
            </a:r>
            <a:r>
              <a:rPr b="1" i="0" lang="en-US" sz="1050" u="none" cap="none" strike="noStrike">
                <a:solidFill>
                  <a:srgbClr val="008000"/>
                </a:solidFill>
                <a:latin typeface="Arial"/>
                <a:ea typeface="Arial"/>
                <a:cs typeface="Arial"/>
                <a:sym typeface="Arial"/>
              </a:rPr>
              <a:t>="1" </a:t>
            </a:r>
            <a:r>
              <a:rPr b="1" i="0" lang="en-US" sz="1050" u="none" cap="none" strike="noStrike">
                <a:solidFill>
                  <a:srgbClr val="0000FF"/>
                </a:solidFill>
                <a:latin typeface="Arial"/>
                <a:ea typeface="Arial"/>
                <a:cs typeface="Arial"/>
                <a:sym typeface="Arial"/>
              </a:rPr>
              <a:t>TypeName</a:t>
            </a:r>
            <a:r>
              <a:rPr b="1" i="0" lang="en-US" sz="1050" u="none" cap="none" strike="noStrike">
                <a:solidFill>
                  <a:srgbClr val="008000"/>
                </a:solidFill>
                <a:latin typeface="Arial"/>
                <a:ea typeface="Arial"/>
                <a:cs typeface="Arial"/>
                <a:sym typeface="Arial"/>
              </a:rPr>
              <a:t>="Condensing"</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Plugin</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Plugin </a:t>
            </a:r>
            <a:r>
              <a:rPr b="1" i="0" lang="en-US" sz="1050" u="none" cap="none" strike="noStrike">
                <a:solidFill>
                  <a:srgbClr val="0000FF"/>
                </a:solidFill>
                <a:latin typeface="Arial"/>
                <a:ea typeface="Arial"/>
                <a:cs typeface="Arial"/>
                <a:sym typeface="Arial"/>
              </a:rPr>
              <a:t>Name</a:t>
            </a:r>
            <a:r>
              <a:rPr b="1" i="0" lang="en-US" sz="1050" u="none" cap="none" strike="noStrike">
                <a:solidFill>
                  <a:srgbClr val="008000"/>
                </a:solidFill>
                <a:latin typeface="Arial"/>
                <a:ea typeface="Arial"/>
                <a:cs typeface="Arial"/>
                <a:sym typeface="Arial"/>
              </a:rPr>
              <a:t>="CenterOfMass"</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Plugin </a:t>
            </a:r>
            <a:r>
              <a:rPr b="1" i="0" lang="en-US" sz="1050" u="none" cap="none" strike="noStrike">
                <a:solidFill>
                  <a:srgbClr val="0000FF"/>
                </a:solidFill>
                <a:latin typeface="Arial"/>
                <a:ea typeface="Arial"/>
                <a:cs typeface="Arial"/>
                <a:sym typeface="Arial"/>
              </a:rPr>
              <a:t>Name</a:t>
            </a:r>
            <a:r>
              <a:rPr b="1" i="0" lang="en-US" sz="1050" u="none" cap="none" strike="noStrike">
                <a:solidFill>
                  <a:srgbClr val="008000"/>
                </a:solidFill>
                <a:latin typeface="Arial"/>
                <a:ea typeface="Arial"/>
                <a:cs typeface="Arial"/>
                <a:sym typeface="Arial"/>
              </a:rPr>
              <a:t>="Contact"</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Energy </a:t>
            </a:r>
            <a:r>
              <a:rPr b="1" i="0" lang="en-US" sz="1050" u="none" cap="none" strike="noStrike">
                <a:solidFill>
                  <a:srgbClr val="0000FF"/>
                </a:solidFill>
                <a:latin typeface="Arial"/>
                <a:ea typeface="Arial"/>
                <a:cs typeface="Arial"/>
                <a:sym typeface="Arial"/>
              </a:rPr>
              <a:t>Type1</a:t>
            </a:r>
            <a:r>
              <a:rPr b="1" i="0" lang="en-US" sz="1050" u="none" cap="none" strike="noStrike">
                <a:solidFill>
                  <a:srgbClr val="008000"/>
                </a:solidFill>
                <a:latin typeface="Arial"/>
                <a:ea typeface="Arial"/>
                <a:cs typeface="Arial"/>
                <a:sym typeface="Arial"/>
              </a:rPr>
              <a:t>="Medium" </a:t>
            </a:r>
            <a:r>
              <a:rPr b="1" i="0" lang="en-US" sz="1050" u="none" cap="none" strike="noStrike">
                <a:solidFill>
                  <a:srgbClr val="0000FF"/>
                </a:solidFill>
                <a:latin typeface="Arial"/>
                <a:ea typeface="Arial"/>
                <a:cs typeface="Arial"/>
                <a:sym typeface="Arial"/>
              </a:rPr>
              <a:t>Type2</a:t>
            </a:r>
            <a:r>
              <a:rPr b="1" i="0" lang="en-US" sz="1050" u="none" cap="none" strike="noStrike">
                <a:solidFill>
                  <a:srgbClr val="008000"/>
                </a:solidFill>
                <a:latin typeface="Arial"/>
                <a:ea typeface="Arial"/>
                <a:cs typeface="Arial"/>
                <a:sym typeface="Arial"/>
              </a:rPr>
              <a:t>="Medium"</a:t>
            </a:r>
            <a:r>
              <a:rPr b="0" i="0" lang="en-US" sz="1050" u="none" cap="none" strike="noStrike">
                <a:solidFill>
                  <a:srgbClr val="000000"/>
                </a:solidFill>
                <a:latin typeface="Arial"/>
                <a:ea typeface="Arial"/>
                <a:cs typeface="Arial"/>
                <a:sym typeface="Arial"/>
              </a:rPr>
              <a:t>&gt;10.0&lt;/</a:t>
            </a:r>
            <a:r>
              <a:rPr b="1" i="0" lang="en-US" sz="1050" u="none" cap="none" strike="noStrike">
                <a:solidFill>
                  <a:srgbClr val="000080"/>
                </a:solidFill>
                <a:latin typeface="Arial"/>
                <a:ea typeface="Arial"/>
                <a:cs typeface="Arial"/>
                <a:sym typeface="Arial"/>
              </a:rPr>
              <a:t>Energy</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Energy </a:t>
            </a:r>
            <a:r>
              <a:rPr b="1" i="0" lang="en-US" sz="1050" u="none" cap="none" strike="noStrike">
                <a:solidFill>
                  <a:srgbClr val="0000FF"/>
                </a:solidFill>
                <a:latin typeface="Arial"/>
                <a:ea typeface="Arial"/>
                <a:cs typeface="Arial"/>
                <a:sym typeface="Arial"/>
              </a:rPr>
              <a:t>Type1</a:t>
            </a:r>
            <a:r>
              <a:rPr b="1" i="0" lang="en-US" sz="1050" u="none" cap="none" strike="noStrike">
                <a:solidFill>
                  <a:srgbClr val="008000"/>
                </a:solidFill>
                <a:latin typeface="Arial"/>
                <a:ea typeface="Arial"/>
                <a:cs typeface="Arial"/>
                <a:sym typeface="Arial"/>
              </a:rPr>
              <a:t>="Medium" </a:t>
            </a:r>
            <a:r>
              <a:rPr b="1" i="0" lang="en-US" sz="1050" u="none" cap="none" strike="noStrike">
                <a:solidFill>
                  <a:srgbClr val="0000FF"/>
                </a:solidFill>
                <a:latin typeface="Arial"/>
                <a:ea typeface="Arial"/>
                <a:cs typeface="Arial"/>
                <a:sym typeface="Arial"/>
              </a:rPr>
              <a:t>Type2</a:t>
            </a:r>
            <a:r>
              <a:rPr b="1" i="0" lang="en-US" sz="1050" u="none" cap="none" strike="noStrike">
                <a:solidFill>
                  <a:srgbClr val="008000"/>
                </a:solidFill>
                <a:latin typeface="Arial"/>
                <a:ea typeface="Arial"/>
                <a:cs typeface="Arial"/>
                <a:sym typeface="Arial"/>
              </a:rPr>
              <a:t>="Condensing"</a:t>
            </a:r>
            <a:r>
              <a:rPr b="0" i="0" lang="en-US" sz="1050" u="none" cap="none" strike="noStrike">
                <a:solidFill>
                  <a:srgbClr val="000000"/>
                </a:solidFill>
                <a:latin typeface="Arial"/>
                <a:ea typeface="Arial"/>
                <a:cs typeface="Arial"/>
                <a:sym typeface="Arial"/>
              </a:rPr>
              <a:t>&gt;-10.0&lt;/</a:t>
            </a:r>
            <a:r>
              <a:rPr b="1" i="0" lang="en-US" sz="1050" u="none" cap="none" strike="noStrike">
                <a:solidFill>
                  <a:srgbClr val="000080"/>
                </a:solidFill>
                <a:latin typeface="Arial"/>
                <a:ea typeface="Arial"/>
                <a:cs typeface="Arial"/>
                <a:sym typeface="Arial"/>
              </a:rPr>
              <a:t>Energy</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Energy </a:t>
            </a:r>
            <a:r>
              <a:rPr b="1" i="0" lang="en-US" sz="1050" u="none" cap="none" strike="noStrike">
                <a:solidFill>
                  <a:srgbClr val="0000FF"/>
                </a:solidFill>
                <a:latin typeface="Arial"/>
                <a:ea typeface="Arial"/>
                <a:cs typeface="Arial"/>
                <a:sym typeface="Arial"/>
              </a:rPr>
              <a:t>Type1</a:t>
            </a:r>
            <a:r>
              <a:rPr b="1" i="0" lang="en-US" sz="1050" u="none" cap="none" strike="noStrike">
                <a:solidFill>
                  <a:srgbClr val="008000"/>
                </a:solidFill>
                <a:latin typeface="Arial"/>
                <a:ea typeface="Arial"/>
                <a:cs typeface="Arial"/>
                <a:sym typeface="Arial"/>
              </a:rPr>
              <a:t>="Condensing" </a:t>
            </a:r>
            <a:r>
              <a:rPr b="1" i="0" lang="en-US" sz="1050" u="none" cap="none" strike="noStrike">
                <a:solidFill>
                  <a:srgbClr val="0000FF"/>
                </a:solidFill>
                <a:latin typeface="Arial"/>
                <a:ea typeface="Arial"/>
                <a:cs typeface="Arial"/>
                <a:sym typeface="Arial"/>
              </a:rPr>
              <a:t>Type2</a:t>
            </a:r>
            <a:r>
              <a:rPr b="1" i="0" lang="en-US" sz="1050" u="none" cap="none" strike="noStrike">
                <a:solidFill>
                  <a:srgbClr val="008000"/>
                </a:solidFill>
                <a:latin typeface="Arial"/>
                <a:ea typeface="Arial"/>
                <a:cs typeface="Arial"/>
                <a:sym typeface="Arial"/>
              </a:rPr>
              <a:t>="Condensing"</a:t>
            </a:r>
            <a:r>
              <a:rPr b="0" i="0" lang="en-US" sz="1050" u="none" cap="none" strike="noStrike">
                <a:solidFill>
                  <a:srgbClr val="000000"/>
                </a:solidFill>
                <a:latin typeface="Arial"/>
                <a:ea typeface="Arial"/>
                <a:cs typeface="Arial"/>
                <a:sym typeface="Arial"/>
              </a:rPr>
              <a:t>&gt;-10.0&lt;/</a:t>
            </a:r>
            <a:r>
              <a:rPr b="1" i="0" lang="en-US" sz="1050" u="none" cap="none" strike="noStrike">
                <a:solidFill>
                  <a:srgbClr val="000080"/>
                </a:solidFill>
                <a:latin typeface="Arial"/>
                <a:ea typeface="Arial"/>
                <a:cs typeface="Arial"/>
                <a:sym typeface="Arial"/>
              </a:rPr>
              <a:t>Energy</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NeighborOrder</a:t>
            </a:r>
            <a:r>
              <a:rPr b="0" i="0" lang="en-US" sz="1050" u="none" cap="none" strike="noStrike">
                <a:solidFill>
                  <a:srgbClr val="000000"/>
                </a:solidFill>
                <a:latin typeface="Arial"/>
                <a:ea typeface="Arial"/>
                <a:cs typeface="Arial"/>
                <a:sym typeface="Arial"/>
              </a:rPr>
              <a:t>&gt;4&lt;/</a:t>
            </a:r>
            <a:r>
              <a:rPr b="1" i="0" lang="en-US" sz="1050" u="none" cap="none" strike="noStrike">
                <a:solidFill>
                  <a:srgbClr val="000080"/>
                </a:solidFill>
                <a:latin typeface="Arial"/>
                <a:ea typeface="Arial"/>
                <a:cs typeface="Arial"/>
                <a:sym typeface="Arial"/>
              </a:rPr>
              <a:t>NeighborOrder</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Plugin</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&lt;/</a:t>
            </a:r>
            <a:r>
              <a:rPr b="1" i="0" lang="en-US" sz="1050" u="none" cap="none" strike="noStrike">
                <a:solidFill>
                  <a:srgbClr val="000080"/>
                </a:solidFill>
                <a:latin typeface="Arial"/>
                <a:ea typeface="Arial"/>
                <a:cs typeface="Arial"/>
                <a:sym typeface="Arial"/>
              </a:rPr>
              <a:t>CompuCell3D</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p:txBody>
      </p:sp>
      <p:sp>
        <p:nvSpPr>
          <p:cNvPr id="1660" name="Google Shape;1660;p29"/>
          <p:cNvSpPr/>
          <p:nvPr/>
        </p:nvSpPr>
        <p:spPr>
          <a:xfrm>
            <a:off x="4346532" y="949165"/>
            <a:ext cx="4897677" cy="2462213"/>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80"/>
              </a:buClr>
              <a:buSzPts val="1100"/>
              <a:buFont typeface="Arial"/>
              <a:buNone/>
            </a:pPr>
            <a:r>
              <a:rPr b="1" i="0" lang="en-US" sz="1100" u="none" cap="none" strike="noStrike">
                <a:solidFill>
                  <a:srgbClr val="000080"/>
                </a:solidFill>
                <a:latin typeface="Arial"/>
                <a:ea typeface="Arial"/>
                <a:cs typeface="Arial"/>
                <a:sym typeface="Arial"/>
              </a:rPr>
              <a:t>from </a:t>
            </a:r>
            <a:r>
              <a:rPr b="0" i="0" lang="en-US" sz="1100" u="none" cap="none" strike="noStrike">
                <a:solidFill>
                  <a:srgbClr val="000000"/>
                </a:solidFill>
                <a:latin typeface="Arial"/>
                <a:ea typeface="Arial"/>
                <a:cs typeface="Arial"/>
                <a:sym typeface="Arial"/>
              </a:rPr>
              <a:t>cc3d.core.PySteppables </a:t>
            </a:r>
            <a:r>
              <a:rPr b="1" i="0" lang="en-US" sz="1100" u="none" cap="none" strike="noStrike">
                <a:solidFill>
                  <a:srgbClr val="000080"/>
                </a:solidFill>
                <a:latin typeface="Arial"/>
                <a:ea typeface="Arial"/>
                <a:cs typeface="Arial"/>
                <a:sym typeface="Arial"/>
              </a:rPr>
              <a:t>import </a:t>
            </a:r>
            <a:r>
              <a:rPr b="0" i="0" lang="en-US" sz="1100" u="none" cap="none" strike="noStrike">
                <a:solidFill>
                  <a:srgbClr val="000000"/>
                </a:solidFill>
                <a:latin typeface="Arial"/>
                <a:ea typeface="Arial"/>
                <a:cs typeface="Arial"/>
                <a:sym typeface="Arial"/>
              </a:rPr>
              <a:t>*</a:t>
            </a:r>
            <a:br>
              <a:rPr b="0" i="0" lang="en-US" sz="1100" u="none" cap="none" strike="noStrike">
                <a:solidFill>
                  <a:srgbClr val="000000"/>
                </a:solidFill>
                <a:latin typeface="Arial"/>
                <a:ea typeface="Arial"/>
                <a:cs typeface="Arial"/>
                <a:sym typeface="Arial"/>
              </a:rPr>
            </a:br>
            <a:br>
              <a:rPr b="0" i="0" lang="en-US" sz="1100" u="none" cap="none" strike="noStrike">
                <a:solidFill>
                  <a:srgbClr val="000000"/>
                </a:solidFill>
                <a:latin typeface="Arial"/>
                <a:ea typeface="Arial"/>
                <a:cs typeface="Arial"/>
                <a:sym typeface="Arial"/>
              </a:rPr>
            </a:br>
            <a:r>
              <a:rPr b="1" i="0" lang="en-US" sz="1100" u="none" cap="none" strike="noStrike">
                <a:solidFill>
                  <a:srgbClr val="000080"/>
                </a:solidFill>
                <a:latin typeface="Arial"/>
                <a:ea typeface="Arial"/>
                <a:cs typeface="Arial"/>
                <a:sym typeface="Arial"/>
              </a:rPr>
              <a:t>class </a:t>
            </a:r>
            <a:r>
              <a:rPr b="0" i="0" lang="en-US" sz="1100" u="none" cap="none" strike="noStrike">
                <a:solidFill>
                  <a:srgbClr val="000000"/>
                </a:solidFill>
                <a:latin typeface="Arial"/>
                <a:ea typeface="Arial"/>
                <a:cs typeface="Arial"/>
                <a:sym typeface="Arial"/>
              </a:rPr>
              <a:t>SingleCellExample_1Steppable(SteppableBasePy):</a:t>
            </a:r>
            <a:br>
              <a:rPr b="0" i="0" lang="en-US" sz="1100" u="none" cap="none" strike="noStrike">
                <a:solidFill>
                  <a:srgbClr val="000000"/>
                </a:solidFill>
                <a:latin typeface="Arial"/>
                <a:ea typeface="Arial"/>
                <a:cs typeface="Arial"/>
                <a:sym typeface="Arial"/>
              </a:rPr>
            </a:br>
            <a:br>
              <a:rPr b="0" i="0" lang="en-US" sz="11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    </a:t>
            </a:r>
            <a:r>
              <a:rPr b="1" i="0" lang="en-US" sz="1100" u="none" cap="none" strike="noStrike">
                <a:solidFill>
                  <a:srgbClr val="000080"/>
                </a:solidFill>
                <a:latin typeface="Arial"/>
                <a:ea typeface="Arial"/>
                <a:cs typeface="Arial"/>
                <a:sym typeface="Arial"/>
              </a:rPr>
              <a:t>def </a:t>
            </a:r>
            <a:r>
              <a:rPr b="0" i="0" lang="en-US" sz="1100" u="none" cap="none" strike="noStrike">
                <a:solidFill>
                  <a:srgbClr val="B200B2"/>
                </a:solidFill>
                <a:latin typeface="Arial"/>
                <a:ea typeface="Arial"/>
                <a:cs typeface="Arial"/>
                <a:sym typeface="Arial"/>
              </a:rPr>
              <a:t>__init__</a:t>
            </a:r>
            <a:r>
              <a:rPr b="0" i="0" lang="en-US" sz="1100" u="none" cap="none" strike="noStrike">
                <a:solidFill>
                  <a:srgbClr val="000000"/>
                </a:solidFill>
                <a:latin typeface="Arial"/>
                <a:ea typeface="Arial"/>
                <a:cs typeface="Arial"/>
                <a:sym typeface="Arial"/>
              </a:rPr>
              <a:t>(</a:t>
            </a:r>
            <a:r>
              <a:rPr b="0" i="0" lang="en-US" sz="1100" u="none" cap="none" strike="noStrike">
                <a:solidFill>
                  <a:srgbClr val="94558D"/>
                </a:solidFill>
                <a:latin typeface="Arial"/>
                <a:ea typeface="Arial"/>
                <a:cs typeface="Arial"/>
                <a:sym typeface="Arial"/>
              </a:rPr>
              <a:t>self</a:t>
            </a:r>
            <a:r>
              <a:rPr b="0" i="0" lang="en-US" sz="1100" u="none" cap="none" strike="noStrike">
                <a:solidFill>
                  <a:srgbClr val="000000"/>
                </a:solidFill>
                <a:latin typeface="Arial"/>
                <a:ea typeface="Arial"/>
                <a:cs typeface="Arial"/>
                <a:sym typeface="Arial"/>
              </a:rPr>
              <a:t>,frequency=</a:t>
            </a:r>
            <a:r>
              <a:rPr b="0" i="0" lang="en-US" sz="1100" u="none" cap="none" strike="noStrike">
                <a:solidFill>
                  <a:srgbClr val="0000FF"/>
                </a:solidFill>
                <a:latin typeface="Arial"/>
                <a:ea typeface="Arial"/>
                <a:cs typeface="Arial"/>
                <a:sym typeface="Arial"/>
              </a:rPr>
              <a:t>1</a:t>
            </a:r>
            <a:r>
              <a:rPr b="0" i="0" lang="en-US" sz="1100" u="none" cap="none" strike="noStrike">
                <a:solidFill>
                  <a:srgbClr val="000000"/>
                </a:solidFill>
                <a:latin typeface="Arial"/>
                <a:ea typeface="Arial"/>
                <a:cs typeface="Arial"/>
                <a:sym typeface="Arial"/>
              </a:rPr>
              <a:t>):</a:t>
            </a:r>
            <a:br>
              <a:rPr b="0" i="0" lang="en-US" sz="1100" u="none" cap="none" strike="noStrike">
                <a:solidFill>
                  <a:srgbClr val="000000"/>
                </a:solidFill>
                <a:latin typeface="Arial"/>
                <a:ea typeface="Arial"/>
                <a:cs typeface="Arial"/>
                <a:sym typeface="Arial"/>
              </a:rPr>
            </a:br>
            <a:br>
              <a:rPr b="0" i="0" lang="en-US" sz="11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        SteppableBasePy.</a:t>
            </a:r>
            <a:r>
              <a:rPr b="0" i="0" lang="en-US" sz="1100" u="none" cap="none" strike="noStrike">
                <a:solidFill>
                  <a:srgbClr val="B200B2"/>
                </a:solidFill>
                <a:latin typeface="Arial"/>
                <a:ea typeface="Arial"/>
                <a:cs typeface="Arial"/>
                <a:sym typeface="Arial"/>
              </a:rPr>
              <a:t>__init__</a:t>
            </a:r>
            <a:r>
              <a:rPr b="0" i="0" lang="en-US" sz="1100" u="none" cap="none" strike="noStrike">
                <a:solidFill>
                  <a:srgbClr val="000000"/>
                </a:solidFill>
                <a:latin typeface="Arial"/>
                <a:ea typeface="Arial"/>
                <a:cs typeface="Arial"/>
                <a:sym typeface="Arial"/>
              </a:rPr>
              <a:t>(</a:t>
            </a:r>
            <a:r>
              <a:rPr b="0" i="0" lang="en-US" sz="1100" u="none" cap="none" strike="noStrike">
                <a:solidFill>
                  <a:srgbClr val="94558D"/>
                </a:solidFill>
                <a:latin typeface="Arial"/>
                <a:ea typeface="Arial"/>
                <a:cs typeface="Arial"/>
                <a:sym typeface="Arial"/>
              </a:rPr>
              <a:t>self</a:t>
            </a:r>
            <a:r>
              <a:rPr b="0" i="0" lang="en-US" sz="1100" u="none" cap="none" strike="noStrike">
                <a:solidFill>
                  <a:srgbClr val="000000"/>
                </a:solidFill>
                <a:latin typeface="Arial"/>
                <a:ea typeface="Arial"/>
                <a:cs typeface="Arial"/>
                <a:sym typeface="Arial"/>
              </a:rPr>
              <a:t>,frequency)</a:t>
            </a:r>
            <a:br>
              <a:rPr b="0" i="0" lang="en-US" sz="1100" u="none" cap="none" strike="noStrike">
                <a:solidFill>
                  <a:srgbClr val="000000"/>
                </a:solidFill>
                <a:latin typeface="Arial"/>
                <a:ea typeface="Arial"/>
                <a:cs typeface="Arial"/>
                <a:sym typeface="Arial"/>
              </a:rPr>
            </a:br>
            <a:br>
              <a:rPr b="0" i="0" lang="en-US" sz="11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    </a:t>
            </a:r>
            <a:r>
              <a:rPr b="1" i="0" lang="en-US" sz="1100" u="none" cap="none" strike="noStrike">
                <a:solidFill>
                  <a:srgbClr val="000080"/>
                </a:solidFill>
                <a:latin typeface="Arial"/>
                <a:ea typeface="Arial"/>
                <a:cs typeface="Arial"/>
                <a:sym typeface="Arial"/>
              </a:rPr>
              <a:t>def </a:t>
            </a:r>
            <a:r>
              <a:rPr b="0" i="0" lang="en-US" sz="1100" u="none" cap="none" strike="noStrike">
                <a:solidFill>
                  <a:srgbClr val="000000"/>
                </a:solidFill>
                <a:latin typeface="Arial"/>
                <a:ea typeface="Arial"/>
                <a:cs typeface="Arial"/>
                <a:sym typeface="Arial"/>
              </a:rPr>
              <a:t>start(</a:t>
            </a:r>
            <a:r>
              <a:rPr b="0" i="0" lang="en-US" sz="1100" u="none" cap="none" strike="noStrike">
                <a:solidFill>
                  <a:srgbClr val="94558D"/>
                </a:solidFill>
                <a:latin typeface="Arial"/>
                <a:ea typeface="Arial"/>
                <a:cs typeface="Arial"/>
                <a:sym typeface="Arial"/>
              </a:rPr>
              <a:t>self</a:t>
            </a:r>
            <a:r>
              <a:rPr b="0" i="0" lang="en-US" sz="1100" u="none" cap="none" strike="noStrike">
                <a:solidFill>
                  <a:srgbClr val="000000"/>
                </a:solidFill>
                <a:latin typeface="Arial"/>
                <a:ea typeface="Arial"/>
                <a:cs typeface="Arial"/>
                <a:sym typeface="Arial"/>
              </a:rPr>
              <a:t>):</a:t>
            </a:r>
            <a:br>
              <a:rPr b="0" i="0" lang="en-US" sz="11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        </a:t>
            </a:r>
            <a:r>
              <a:rPr b="0" i="1" lang="en-US" sz="1100" u="none" cap="none" strike="noStrike">
                <a:solidFill>
                  <a:srgbClr val="808080"/>
                </a:solidFill>
                <a:latin typeface="Arial"/>
                <a:ea typeface="Arial"/>
                <a:cs typeface="Arial"/>
                <a:sym typeface="Arial"/>
              </a:rPr>
              <a:t>"""</a:t>
            </a:r>
            <a:br>
              <a:rPr b="0" i="1" lang="en-US" sz="1100" u="none" cap="none" strike="noStrike">
                <a:solidFill>
                  <a:srgbClr val="808080"/>
                </a:solidFill>
                <a:latin typeface="Arial"/>
                <a:ea typeface="Arial"/>
                <a:cs typeface="Arial"/>
                <a:sym typeface="Arial"/>
              </a:rPr>
            </a:br>
            <a:r>
              <a:rPr b="0" i="1" lang="en-US" sz="1100" u="none" cap="none" strike="noStrike">
                <a:solidFill>
                  <a:srgbClr val="808080"/>
                </a:solidFill>
                <a:latin typeface="Arial"/>
                <a:ea typeface="Arial"/>
                <a:cs typeface="Arial"/>
                <a:sym typeface="Arial"/>
              </a:rPr>
              <a:t>        any code in the start function runs before MCS=0</a:t>
            </a:r>
            <a:br>
              <a:rPr b="0" i="1" lang="en-US" sz="1100" u="none" cap="none" strike="noStrike">
                <a:solidFill>
                  <a:srgbClr val="808080"/>
                </a:solidFill>
                <a:latin typeface="Arial"/>
                <a:ea typeface="Arial"/>
                <a:cs typeface="Arial"/>
                <a:sym typeface="Arial"/>
              </a:rPr>
            </a:br>
            <a:r>
              <a:rPr b="0" i="1" lang="en-US" sz="1100" u="none" cap="none" strike="noStrike">
                <a:solidFill>
                  <a:srgbClr val="808080"/>
                </a:solidFill>
                <a:latin typeface="Arial"/>
                <a:ea typeface="Arial"/>
                <a:cs typeface="Arial"/>
                <a:sym typeface="Arial"/>
              </a:rPr>
              <a:t>        """        </a:t>
            </a:r>
            <a:br>
              <a:rPr b="0" i="1" lang="en-US" sz="1100" u="none" cap="none" strike="noStrike">
                <a:solidFill>
                  <a:srgbClr val="808080"/>
                </a:solidFill>
                <a:latin typeface="Arial"/>
                <a:ea typeface="Arial"/>
                <a:cs typeface="Arial"/>
                <a:sym typeface="Arial"/>
              </a:rPr>
            </a:br>
            <a:r>
              <a:rPr b="0" i="1" lang="en-US" sz="1100" u="none" cap="none" strike="noStrike">
                <a:solidFill>
                  <a:srgbClr val="808080"/>
                </a:solidFill>
                <a:latin typeface="Arial"/>
                <a:ea typeface="Arial"/>
                <a:cs typeface="Arial"/>
                <a:sym typeface="Arial"/>
              </a:rPr>
              <a:t>        </a:t>
            </a:r>
            <a:r>
              <a:rPr b="0" i="0" lang="en-US" sz="1100" u="none" cap="none" strike="noStrike">
                <a:solidFill>
                  <a:srgbClr val="94558D"/>
                </a:solidFill>
                <a:latin typeface="Arial"/>
                <a:ea typeface="Arial"/>
                <a:cs typeface="Arial"/>
                <a:sym typeface="Arial"/>
              </a:rPr>
              <a:t>self</a:t>
            </a:r>
            <a:r>
              <a:rPr b="0" i="0" lang="en-US" sz="1100" u="none" cap="none" strike="noStrike">
                <a:solidFill>
                  <a:srgbClr val="000000"/>
                </a:solidFill>
                <a:latin typeface="Arial"/>
                <a:ea typeface="Arial"/>
                <a:cs typeface="Arial"/>
                <a:sym typeface="Arial"/>
              </a:rPr>
              <a:t>.cell_field[</a:t>
            </a:r>
            <a:r>
              <a:rPr b="0" i="0" lang="en-US" sz="1100" u="none" cap="none" strike="noStrike">
                <a:solidFill>
                  <a:srgbClr val="0000FF"/>
                </a:solidFill>
                <a:latin typeface="Arial"/>
                <a:ea typeface="Arial"/>
                <a:cs typeface="Arial"/>
                <a:sym typeface="Arial"/>
              </a:rPr>
              <a:t>100</a:t>
            </a:r>
            <a:r>
              <a:rPr b="0" i="0" lang="en-US" sz="1100" u="none" cap="none" strike="noStrike">
                <a:solidFill>
                  <a:srgbClr val="000000"/>
                </a:solidFill>
                <a:latin typeface="Arial"/>
                <a:ea typeface="Arial"/>
                <a:cs typeface="Arial"/>
                <a:sym typeface="Arial"/>
              </a:rPr>
              <a:t>:</a:t>
            </a:r>
            <a:r>
              <a:rPr b="0" i="0" lang="en-US" sz="1100" u="none" cap="none" strike="noStrike">
                <a:solidFill>
                  <a:srgbClr val="0000FF"/>
                </a:solidFill>
                <a:latin typeface="Arial"/>
                <a:ea typeface="Arial"/>
                <a:cs typeface="Arial"/>
                <a:sym typeface="Arial"/>
              </a:rPr>
              <a:t>101</a:t>
            </a:r>
            <a:r>
              <a:rPr b="0" i="0" lang="en-US" sz="1100" u="none" cap="none" strike="noStrike">
                <a:solidFill>
                  <a:srgbClr val="000000"/>
                </a:solidFill>
                <a:latin typeface="Arial"/>
                <a:ea typeface="Arial"/>
                <a:cs typeface="Arial"/>
                <a:sym typeface="Arial"/>
              </a:rPr>
              <a:t>, </a:t>
            </a:r>
            <a:r>
              <a:rPr b="0" i="0" lang="en-US" sz="1100" u="none" cap="none" strike="noStrike">
                <a:solidFill>
                  <a:srgbClr val="0000FF"/>
                </a:solidFill>
                <a:latin typeface="Arial"/>
                <a:ea typeface="Arial"/>
                <a:cs typeface="Arial"/>
                <a:sym typeface="Arial"/>
              </a:rPr>
              <a:t>100</a:t>
            </a:r>
            <a:r>
              <a:rPr b="0" i="0" lang="en-US" sz="1100" u="none" cap="none" strike="noStrike">
                <a:solidFill>
                  <a:srgbClr val="000000"/>
                </a:solidFill>
                <a:latin typeface="Arial"/>
                <a:ea typeface="Arial"/>
                <a:cs typeface="Arial"/>
                <a:sym typeface="Arial"/>
              </a:rPr>
              <a:t>:</a:t>
            </a:r>
            <a:r>
              <a:rPr b="0" i="0" lang="en-US" sz="1100" u="none" cap="none" strike="noStrike">
                <a:solidFill>
                  <a:srgbClr val="0000FF"/>
                </a:solidFill>
                <a:latin typeface="Arial"/>
                <a:ea typeface="Arial"/>
                <a:cs typeface="Arial"/>
                <a:sym typeface="Arial"/>
              </a:rPr>
              <a:t>101</a:t>
            </a:r>
            <a:r>
              <a:rPr b="0" i="0" lang="en-US" sz="1100" u="none" cap="none" strike="noStrike">
                <a:solidFill>
                  <a:srgbClr val="000000"/>
                </a:solidFill>
                <a:latin typeface="Arial"/>
                <a:ea typeface="Arial"/>
                <a:cs typeface="Arial"/>
                <a:sym typeface="Arial"/>
              </a:rPr>
              <a:t>, </a:t>
            </a:r>
            <a:r>
              <a:rPr b="0" i="0" lang="en-US" sz="1100" u="none" cap="none" strike="noStrike">
                <a:solidFill>
                  <a:srgbClr val="0000FF"/>
                </a:solidFill>
                <a:latin typeface="Arial"/>
                <a:ea typeface="Arial"/>
                <a:cs typeface="Arial"/>
                <a:sym typeface="Arial"/>
              </a:rPr>
              <a:t>0</a:t>
            </a:r>
            <a:r>
              <a:rPr b="0" i="0" lang="en-US" sz="1100" u="none" cap="none" strike="noStrike">
                <a:solidFill>
                  <a:srgbClr val="000000"/>
                </a:solidFill>
                <a:latin typeface="Arial"/>
                <a:ea typeface="Arial"/>
                <a:cs typeface="Arial"/>
                <a:sym typeface="Arial"/>
              </a:rPr>
              <a:t>] = </a:t>
            </a:r>
            <a:r>
              <a:rPr b="0" i="0" lang="en-US" sz="1100" u="none" cap="none" strike="noStrike">
                <a:solidFill>
                  <a:srgbClr val="94558D"/>
                </a:solidFill>
                <a:latin typeface="Arial"/>
                <a:ea typeface="Arial"/>
                <a:cs typeface="Arial"/>
                <a:sym typeface="Arial"/>
              </a:rPr>
              <a:t>self</a:t>
            </a:r>
            <a:r>
              <a:rPr b="0" i="0" lang="en-US" sz="1100" u="none" cap="none" strike="noStrike">
                <a:solidFill>
                  <a:srgbClr val="000000"/>
                </a:solidFill>
                <a:latin typeface="Arial"/>
                <a:ea typeface="Arial"/>
                <a:cs typeface="Arial"/>
                <a:sym typeface="Arial"/>
              </a:rPr>
              <a:t>.new_cell(</a:t>
            </a:r>
            <a:r>
              <a:rPr b="0" i="0" lang="en-US" sz="1100" u="none" cap="none" strike="noStrike">
                <a:solidFill>
                  <a:srgbClr val="94558D"/>
                </a:solidFill>
                <a:latin typeface="Arial"/>
                <a:ea typeface="Arial"/>
                <a:cs typeface="Arial"/>
                <a:sym typeface="Arial"/>
              </a:rPr>
              <a:t>self</a:t>
            </a:r>
            <a:r>
              <a:rPr b="0" i="0" lang="en-US" sz="1100" u="none" cap="none" strike="noStrike">
                <a:solidFill>
                  <a:srgbClr val="000000"/>
                </a:solidFill>
                <a:latin typeface="Arial"/>
                <a:ea typeface="Arial"/>
                <a:cs typeface="Arial"/>
                <a:sym typeface="Arial"/>
              </a:rPr>
              <a:t>.CONDENSING)</a:t>
            </a:r>
            <a:br>
              <a:rPr b="0" i="0" lang="en-US" sz="11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        </a:t>
            </a:r>
            <a:endParaRPr b="0" i="0" sz="2800" u="none" cap="none" strike="noStrike">
              <a:solidFill>
                <a:schemeClr val="dk1"/>
              </a:solidFill>
              <a:latin typeface="Arial"/>
              <a:ea typeface="Arial"/>
              <a:cs typeface="Arial"/>
              <a:sym typeface="Arial"/>
            </a:endParaRPr>
          </a:p>
        </p:txBody>
      </p:sp>
      <p:sp>
        <p:nvSpPr>
          <p:cNvPr id="1661" name="Google Shape;1661;p29"/>
          <p:cNvSpPr txBox="1"/>
          <p:nvPr/>
        </p:nvSpPr>
        <p:spPr>
          <a:xfrm>
            <a:off x="0" y="0"/>
            <a:ext cx="9144000" cy="40011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Code Highlights SingleCellExample_1.cc3d</a:t>
            </a:r>
            <a:endParaRPr/>
          </a:p>
        </p:txBody>
      </p:sp>
      <p:pic>
        <p:nvPicPr>
          <p:cNvPr id="1662" name="Google Shape;1662;p29"/>
          <p:cNvPicPr preferRelativeResize="0"/>
          <p:nvPr/>
        </p:nvPicPr>
        <p:blipFill rotWithShape="1">
          <a:blip r:embed="rId3">
            <a:alphaModFix/>
          </a:blip>
          <a:srcRect b="0" l="0" r="0" t="0"/>
          <a:stretch/>
        </p:blipFill>
        <p:spPr>
          <a:xfrm>
            <a:off x="8564450" y="4464"/>
            <a:ext cx="593675" cy="617861"/>
          </a:xfrm>
          <a:prstGeom prst="rect">
            <a:avLst/>
          </a:prstGeom>
          <a:noFill/>
          <a:ln>
            <a:noFill/>
          </a:ln>
        </p:spPr>
      </p:pic>
      <p:pic>
        <p:nvPicPr>
          <p:cNvPr descr="Biocomplexity Logo" id="1663" name="Google Shape;1663;p29"/>
          <p:cNvPicPr preferRelativeResize="0"/>
          <p:nvPr/>
        </p:nvPicPr>
        <p:blipFill rotWithShape="1">
          <a:blip r:embed="rId4">
            <a:alphaModFix/>
          </a:blip>
          <a:srcRect b="0" l="0" r="0" t="0"/>
          <a:stretch/>
        </p:blipFill>
        <p:spPr>
          <a:xfrm>
            <a:off x="8550275" y="6264275"/>
            <a:ext cx="593725" cy="593725"/>
          </a:xfrm>
          <a:prstGeom prst="rect">
            <a:avLst/>
          </a:prstGeom>
          <a:noFill/>
          <a:ln>
            <a:noFill/>
          </a:ln>
        </p:spPr>
      </p:pic>
      <p:pic>
        <p:nvPicPr>
          <p:cNvPr descr="redblackblockiu" id="1664" name="Google Shape;1664;p29"/>
          <p:cNvPicPr preferRelativeResize="0"/>
          <p:nvPr/>
        </p:nvPicPr>
        <p:blipFill rotWithShape="1">
          <a:blip r:embed="rId5">
            <a:alphaModFix/>
          </a:blip>
          <a:srcRect b="0" l="0" r="0" t="0"/>
          <a:stretch/>
        </p:blipFill>
        <p:spPr>
          <a:xfrm>
            <a:off x="0" y="6219825"/>
            <a:ext cx="484188" cy="6381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8" name="Shape 1668"/>
        <p:cNvGrpSpPr/>
        <p:nvPr/>
      </p:nvGrpSpPr>
      <p:grpSpPr>
        <a:xfrm>
          <a:off x="0" y="0"/>
          <a:ext cx="0" cy="0"/>
          <a:chOff x="0" y="0"/>
          <a:chExt cx="0" cy="0"/>
        </a:xfrm>
      </p:grpSpPr>
      <p:sp>
        <p:nvSpPr>
          <p:cNvPr id="1669" name="Google Shape;1669;p30"/>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Energy Minimization</a:t>
            </a:r>
            <a:endParaRPr/>
          </a:p>
        </p:txBody>
      </p:sp>
      <p:sp>
        <p:nvSpPr>
          <p:cNvPr id="1670" name="Google Shape;1670;p30"/>
          <p:cNvSpPr/>
          <p:nvPr/>
        </p:nvSpPr>
        <p:spPr>
          <a:xfrm>
            <a:off x="87682" y="2070932"/>
            <a:ext cx="892904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and change the sign of Contact Energy coefficients to be negative. The pattern evolves and after few MCS we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have the following layout that involves only a single cell:</a:t>
            </a:r>
            <a:endParaRPr b="1" i="0" sz="1400" u="none" cap="none" strike="noStrike">
              <a:solidFill>
                <a:srgbClr val="000000"/>
              </a:solidFill>
              <a:latin typeface="Arial"/>
              <a:ea typeface="Arial"/>
              <a:cs typeface="Arial"/>
              <a:sym typeface="Arial"/>
            </a:endParaRPr>
          </a:p>
        </p:txBody>
      </p:sp>
      <p:pic>
        <p:nvPicPr>
          <p:cNvPr id="1671" name="Google Shape;1671;p30"/>
          <p:cNvPicPr preferRelativeResize="0"/>
          <p:nvPr/>
        </p:nvPicPr>
        <p:blipFill rotWithShape="1">
          <a:blip r:embed="rId3">
            <a:alphaModFix/>
          </a:blip>
          <a:srcRect b="0" l="0" r="0" t="0"/>
          <a:stretch/>
        </p:blipFill>
        <p:spPr>
          <a:xfrm>
            <a:off x="1618140" y="2967546"/>
            <a:ext cx="1724025" cy="1933575"/>
          </a:xfrm>
          <a:prstGeom prst="rect">
            <a:avLst/>
          </a:prstGeom>
          <a:noFill/>
          <a:ln>
            <a:noFill/>
          </a:ln>
        </p:spPr>
      </p:pic>
      <p:cxnSp>
        <p:nvCxnSpPr>
          <p:cNvPr id="1672" name="Google Shape;1672;p30"/>
          <p:cNvCxnSpPr/>
          <p:nvPr/>
        </p:nvCxnSpPr>
        <p:spPr>
          <a:xfrm rot="10800000">
            <a:off x="2906038" y="3494762"/>
            <a:ext cx="1352811" cy="273392"/>
          </a:xfrm>
          <a:prstGeom prst="straightConnector1">
            <a:avLst/>
          </a:prstGeom>
          <a:noFill/>
          <a:ln cap="flat" cmpd="sng" w="9525">
            <a:solidFill>
              <a:srgbClr val="4A7DBA"/>
            </a:solidFill>
            <a:prstDash val="solid"/>
            <a:round/>
            <a:headEnd len="sm" w="sm" type="none"/>
            <a:tailEnd len="med" w="med" type="triangle"/>
          </a:ln>
        </p:spPr>
      </p:cxnSp>
      <p:cxnSp>
        <p:nvCxnSpPr>
          <p:cNvPr id="1673" name="Google Shape;1673;p30"/>
          <p:cNvCxnSpPr/>
          <p:nvPr/>
        </p:nvCxnSpPr>
        <p:spPr>
          <a:xfrm rot="10800000">
            <a:off x="2755726" y="3594970"/>
            <a:ext cx="1565753" cy="670064"/>
          </a:xfrm>
          <a:prstGeom prst="straightConnector1">
            <a:avLst/>
          </a:prstGeom>
          <a:noFill/>
          <a:ln cap="flat" cmpd="sng" w="9525">
            <a:solidFill>
              <a:srgbClr val="4A7DBA"/>
            </a:solidFill>
            <a:prstDash val="solid"/>
            <a:round/>
            <a:headEnd len="sm" w="sm" type="none"/>
            <a:tailEnd len="med" w="med" type="triangle"/>
          </a:ln>
        </p:spPr>
      </p:cxnSp>
      <p:sp>
        <p:nvSpPr>
          <p:cNvPr id="1674" name="Google Shape;1674;p30"/>
          <p:cNvSpPr txBox="1"/>
          <p:nvPr/>
        </p:nvSpPr>
        <p:spPr>
          <a:xfrm>
            <a:off x="4446739" y="3631458"/>
            <a:ext cx="363254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Each interface leads to decrease of overall Energy by 10 units</a:t>
            </a:r>
            <a:endParaRPr/>
          </a:p>
        </p:txBody>
      </p:sp>
      <p:sp>
        <p:nvSpPr>
          <p:cNvPr id="1675" name="Google Shape;1675;p30"/>
          <p:cNvSpPr txBox="1"/>
          <p:nvPr/>
        </p:nvSpPr>
        <p:spPr>
          <a:xfrm>
            <a:off x="0" y="588723"/>
            <a:ext cx="9144000"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Energy minimization leads to simulation choosing to maximize number of interfaces between Medium and Condensing cell, because each interface contributes </a:t>
            </a:r>
            <a:r>
              <a:rPr b="1" i="0" lang="en-US" sz="1400" u="none" cap="none" strike="noStrike">
                <a:solidFill>
                  <a:srgbClr val="000000"/>
                </a:solidFill>
                <a:latin typeface="Arial"/>
                <a:ea typeface="Arial"/>
                <a:cs typeface="Arial"/>
                <a:sym typeface="Arial"/>
              </a:rPr>
              <a:t>-10 </a:t>
            </a:r>
            <a:r>
              <a:rPr b="0" i="0" lang="en-US" sz="1400" u="none" cap="none" strike="noStrike">
                <a:solidFill>
                  <a:srgbClr val="000000"/>
                </a:solidFill>
                <a:latin typeface="Arial"/>
                <a:ea typeface="Arial"/>
                <a:cs typeface="Arial"/>
                <a:sym typeface="Arial"/>
              </a:rPr>
              <a:t>units of contact energy to the overall Energy and as a result maximizing number of interfaces minimizes energy</a:t>
            </a:r>
            <a:endParaRPr/>
          </a:p>
        </p:txBody>
      </p:sp>
      <p:pic>
        <p:nvPicPr>
          <p:cNvPr id="1676" name="Google Shape;1676;p30"/>
          <p:cNvPicPr preferRelativeResize="0"/>
          <p:nvPr/>
        </p:nvPicPr>
        <p:blipFill rotWithShape="1">
          <a:blip r:embed="rId4">
            <a:alphaModFix/>
          </a:blip>
          <a:srcRect b="0" l="0" r="0" t="0"/>
          <a:stretch/>
        </p:blipFill>
        <p:spPr>
          <a:xfrm>
            <a:off x="8564450" y="4464"/>
            <a:ext cx="593675" cy="617861"/>
          </a:xfrm>
          <a:prstGeom prst="rect">
            <a:avLst/>
          </a:prstGeom>
          <a:noFill/>
          <a:ln>
            <a:noFill/>
          </a:ln>
        </p:spPr>
      </p:pic>
      <p:pic>
        <p:nvPicPr>
          <p:cNvPr descr="Biocomplexity Logo" id="1677" name="Google Shape;1677;p30"/>
          <p:cNvPicPr preferRelativeResize="0"/>
          <p:nvPr/>
        </p:nvPicPr>
        <p:blipFill rotWithShape="1">
          <a:blip r:embed="rId5">
            <a:alphaModFix/>
          </a:blip>
          <a:srcRect b="0" l="0" r="0" t="0"/>
          <a:stretch/>
        </p:blipFill>
        <p:spPr>
          <a:xfrm>
            <a:off x="8550275" y="6264275"/>
            <a:ext cx="593725" cy="593725"/>
          </a:xfrm>
          <a:prstGeom prst="rect">
            <a:avLst/>
          </a:prstGeom>
          <a:noFill/>
          <a:ln>
            <a:noFill/>
          </a:ln>
        </p:spPr>
      </p:pic>
      <p:pic>
        <p:nvPicPr>
          <p:cNvPr descr="redblackblockiu" id="1678" name="Google Shape;1678;p30"/>
          <p:cNvPicPr preferRelativeResize="0"/>
          <p:nvPr/>
        </p:nvPicPr>
        <p:blipFill rotWithShape="1">
          <a:blip r:embed="rId6">
            <a:alphaModFix/>
          </a:blip>
          <a:srcRect b="0" l="0" r="0" t="0"/>
          <a:stretch/>
        </p:blipFill>
        <p:spPr>
          <a:xfrm>
            <a:off x="0" y="6219825"/>
            <a:ext cx="484188" cy="638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2" name="Shape 1682"/>
        <p:cNvGrpSpPr/>
        <p:nvPr/>
      </p:nvGrpSpPr>
      <p:grpSpPr>
        <a:xfrm>
          <a:off x="0" y="0"/>
          <a:ext cx="0" cy="0"/>
          <a:chOff x="0" y="0"/>
          <a:chExt cx="0" cy="0"/>
        </a:xfrm>
      </p:grpSpPr>
      <p:sp>
        <p:nvSpPr>
          <p:cNvPr id="1683" name="Google Shape;1683;p31"/>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Understanding Contact Energy – positive Contact Energy Coefficients</a:t>
            </a:r>
            <a:endParaRPr b="1" i="0" sz="2000" u="none" cap="none" strike="noStrike">
              <a:solidFill>
                <a:schemeClr val="lt1"/>
              </a:solidFill>
              <a:latin typeface="Arial"/>
              <a:ea typeface="Arial"/>
              <a:cs typeface="Arial"/>
              <a:sym typeface="Arial"/>
            </a:endParaRPr>
          </a:p>
        </p:txBody>
      </p:sp>
      <p:sp>
        <p:nvSpPr>
          <p:cNvPr id="1684" name="Google Shape;1684;p31"/>
          <p:cNvSpPr txBox="1"/>
          <p:nvPr/>
        </p:nvSpPr>
        <p:spPr>
          <a:xfrm>
            <a:off x="87682" y="853690"/>
            <a:ext cx="871811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Start with a single cell</a:t>
            </a:r>
            <a:endParaRPr b="1" i="0" sz="1400" u="none" cap="none" strike="noStrike">
              <a:solidFill>
                <a:srgbClr val="000000"/>
              </a:solidFill>
              <a:latin typeface="Arial"/>
              <a:ea typeface="Arial"/>
              <a:cs typeface="Arial"/>
              <a:sym typeface="Arial"/>
            </a:endParaRPr>
          </a:p>
        </p:txBody>
      </p:sp>
      <p:pic>
        <p:nvPicPr>
          <p:cNvPr id="1685" name="Google Shape;1685;p31"/>
          <p:cNvPicPr preferRelativeResize="0"/>
          <p:nvPr/>
        </p:nvPicPr>
        <p:blipFill rotWithShape="1">
          <a:blip r:embed="rId3">
            <a:alphaModFix/>
          </a:blip>
          <a:srcRect b="0" l="0" r="0" t="0"/>
          <a:stretch/>
        </p:blipFill>
        <p:spPr>
          <a:xfrm>
            <a:off x="1766170" y="1162464"/>
            <a:ext cx="4068047" cy="639089"/>
          </a:xfrm>
          <a:prstGeom prst="rect">
            <a:avLst/>
          </a:prstGeom>
          <a:noFill/>
          <a:ln>
            <a:noFill/>
          </a:ln>
        </p:spPr>
      </p:pic>
      <p:pic>
        <p:nvPicPr>
          <p:cNvPr id="1686" name="Google Shape;1686;p31"/>
          <p:cNvPicPr preferRelativeResize="0"/>
          <p:nvPr/>
        </p:nvPicPr>
        <p:blipFill rotWithShape="1">
          <a:blip r:embed="rId4">
            <a:alphaModFix/>
          </a:blip>
          <a:srcRect b="0" l="0" r="0" t="0"/>
          <a:stretch/>
        </p:blipFill>
        <p:spPr>
          <a:xfrm>
            <a:off x="362994" y="1202238"/>
            <a:ext cx="476250" cy="495300"/>
          </a:xfrm>
          <a:prstGeom prst="rect">
            <a:avLst/>
          </a:prstGeom>
          <a:noFill/>
          <a:ln>
            <a:noFill/>
          </a:ln>
        </p:spPr>
      </p:pic>
      <p:sp>
        <p:nvSpPr>
          <p:cNvPr id="1687" name="Google Shape;1687;p31"/>
          <p:cNvSpPr/>
          <p:nvPr/>
        </p:nvSpPr>
        <p:spPr>
          <a:xfrm>
            <a:off x="87682" y="2070932"/>
            <a:ext cx="542808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and change the sign of Contact Energy coefficients to be positive. </a:t>
            </a:r>
            <a:endParaRPr b="1" i="0" sz="1400" u="none" cap="none" strike="noStrike">
              <a:solidFill>
                <a:srgbClr val="000000"/>
              </a:solidFill>
              <a:latin typeface="Arial"/>
              <a:ea typeface="Arial"/>
              <a:cs typeface="Arial"/>
              <a:sym typeface="Arial"/>
            </a:endParaRPr>
          </a:p>
        </p:txBody>
      </p:sp>
      <p:sp>
        <p:nvSpPr>
          <p:cNvPr id="1688" name="Google Shape;1688;p31"/>
          <p:cNvSpPr txBox="1"/>
          <p:nvPr/>
        </p:nvSpPr>
        <p:spPr>
          <a:xfrm>
            <a:off x="753160" y="6037917"/>
            <a:ext cx="752814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Why does the single cell disappear? Single cell pixel contributes 4*10 units to overall energy. Getting rid of single pixel cell we lower energy by 4*10 units.  </a:t>
            </a:r>
            <a:endParaRPr b="0" i="0" sz="1400" u="none" cap="none" strike="noStrike">
              <a:solidFill>
                <a:srgbClr val="000000"/>
              </a:solidFill>
              <a:latin typeface="Arial"/>
              <a:ea typeface="Arial"/>
              <a:cs typeface="Arial"/>
              <a:sym typeface="Arial"/>
            </a:endParaRPr>
          </a:p>
        </p:txBody>
      </p:sp>
      <p:pic>
        <p:nvPicPr>
          <p:cNvPr id="1689" name="Google Shape;1689;p31"/>
          <p:cNvPicPr preferRelativeResize="0"/>
          <p:nvPr/>
        </p:nvPicPr>
        <p:blipFill rotWithShape="1">
          <a:blip r:embed="rId5">
            <a:alphaModFix/>
          </a:blip>
          <a:srcRect b="0" l="0" r="0" t="0"/>
          <a:stretch/>
        </p:blipFill>
        <p:spPr>
          <a:xfrm>
            <a:off x="362994" y="2752103"/>
            <a:ext cx="3571875" cy="2933700"/>
          </a:xfrm>
          <a:prstGeom prst="rect">
            <a:avLst/>
          </a:prstGeom>
          <a:noFill/>
          <a:ln>
            <a:noFill/>
          </a:ln>
        </p:spPr>
      </p:pic>
      <p:sp>
        <p:nvSpPr>
          <p:cNvPr id="1690" name="Google Shape;1690;p31"/>
          <p:cNvSpPr txBox="1"/>
          <p:nvPr/>
        </p:nvSpPr>
        <p:spPr>
          <a:xfrm>
            <a:off x="87682" y="465367"/>
            <a:ext cx="475989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SingleCellExample_2.cc3d</a:t>
            </a:r>
            <a:endParaRPr/>
          </a:p>
        </p:txBody>
      </p:sp>
      <p:pic>
        <p:nvPicPr>
          <p:cNvPr id="1691" name="Google Shape;1691;p31"/>
          <p:cNvPicPr preferRelativeResize="0"/>
          <p:nvPr/>
        </p:nvPicPr>
        <p:blipFill rotWithShape="1">
          <a:blip r:embed="rId6">
            <a:alphaModFix/>
          </a:blip>
          <a:srcRect b="0" l="0" r="0" t="0"/>
          <a:stretch/>
        </p:blipFill>
        <p:spPr>
          <a:xfrm>
            <a:off x="8564450" y="4464"/>
            <a:ext cx="593675" cy="617861"/>
          </a:xfrm>
          <a:prstGeom prst="rect">
            <a:avLst/>
          </a:prstGeom>
          <a:noFill/>
          <a:ln>
            <a:noFill/>
          </a:ln>
        </p:spPr>
      </p:pic>
      <p:pic>
        <p:nvPicPr>
          <p:cNvPr descr="Biocomplexity Logo" id="1692" name="Google Shape;1692;p31"/>
          <p:cNvPicPr preferRelativeResize="0"/>
          <p:nvPr/>
        </p:nvPicPr>
        <p:blipFill rotWithShape="1">
          <a:blip r:embed="rId7">
            <a:alphaModFix/>
          </a:blip>
          <a:srcRect b="0" l="0" r="0" t="0"/>
          <a:stretch/>
        </p:blipFill>
        <p:spPr>
          <a:xfrm>
            <a:off x="8550275" y="6264275"/>
            <a:ext cx="593725" cy="593725"/>
          </a:xfrm>
          <a:prstGeom prst="rect">
            <a:avLst/>
          </a:prstGeom>
          <a:noFill/>
          <a:ln>
            <a:noFill/>
          </a:ln>
        </p:spPr>
      </p:pic>
      <p:pic>
        <p:nvPicPr>
          <p:cNvPr descr="redblackblockiu" id="1693" name="Google Shape;1693;p31"/>
          <p:cNvPicPr preferRelativeResize="0"/>
          <p:nvPr/>
        </p:nvPicPr>
        <p:blipFill rotWithShape="1">
          <a:blip r:embed="rId8">
            <a:alphaModFix/>
          </a:blip>
          <a:srcRect b="0" l="0" r="0" t="0"/>
          <a:stretch/>
        </p:blipFill>
        <p:spPr>
          <a:xfrm>
            <a:off x="0" y="6219825"/>
            <a:ext cx="484188" cy="6381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7" name="Shape 1697"/>
        <p:cNvGrpSpPr/>
        <p:nvPr/>
      </p:nvGrpSpPr>
      <p:grpSpPr>
        <a:xfrm>
          <a:off x="0" y="0"/>
          <a:ext cx="0" cy="0"/>
          <a:chOff x="0" y="0"/>
          <a:chExt cx="0" cy="0"/>
        </a:xfrm>
      </p:grpSpPr>
      <p:sp>
        <p:nvSpPr>
          <p:cNvPr id="1698" name="Google Shape;1698;p32"/>
          <p:cNvSpPr/>
          <p:nvPr/>
        </p:nvSpPr>
        <p:spPr>
          <a:xfrm>
            <a:off x="-1" y="949165"/>
            <a:ext cx="5173249" cy="5147563"/>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Arial"/>
                <a:ea typeface="Arial"/>
                <a:cs typeface="Arial"/>
                <a:sym typeface="Arial"/>
              </a:rPr>
              <a:t>&lt;</a:t>
            </a:r>
            <a:r>
              <a:rPr b="1" i="0" lang="en-US" sz="1050" u="none" cap="none" strike="noStrike">
                <a:solidFill>
                  <a:srgbClr val="000080"/>
                </a:solidFill>
                <a:latin typeface="Arial"/>
                <a:ea typeface="Arial"/>
                <a:cs typeface="Arial"/>
                <a:sym typeface="Arial"/>
              </a:rPr>
              <a:t>CompuCell3D </a:t>
            </a:r>
            <a:r>
              <a:rPr b="1" i="0" lang="en-US" sz="1050" u="none" cap="none" strike="noStrike">
                <a:solidFill>
                  <a:srgbClr val="0000FF"/>
                </a:solidFill>
                <a:latin typeface="Arial"/>
                <a:ea typeface="Arial"/>
                <a:cs typeface="Arial"/>
                <a:sym typeface="Arial"/>
              </a:rPr>
              <a:t>Revision</a:t>
            </a:r>
            <a:r>
              <a:rPr b="1" i="0" lang="en-US" sz="1050" u="none" cap="none" strike="noStrike">
                <a:solidFill>
                  <a:srgbClr val="008000"/>
                </a:solidFill>
                <a:latin typeface="Arial"/>
                <a:ea typeface="Arial"/>
                <a:cs typeface="Arial"/>
                <a:sym typeface="Arial"/>
              </a:rPr>
              <a:t>="20200731" </a:t>
            </a:r>
            <a:r>
              <a:rPr b="1" i="0" lang="en-US" sz="1050" u="none" cap="none" strike="noStrike">
                <a:solidFill>
                  <a:srgbClr val="0000FF"/>
                </a:solidFill>
                <a:latin typeface="Arial"/>
                <a:ea typeface="Arial"/>
                <a:cs typeface="Arial"/>
                <a:sym typeface="Arial"/>
              </a:rPr>
              <a:t>Version</a:t>
            </a:r>
            <a:r>
              <a:rPr b="1" i="0" lang="en-US" sz="1050" u="none" cap="none" strike="noStrike">
                <a:solidFill>
                  <a:srgbClr val="008000"/>
                </a:solidFill>
                <a:latin typeface="Arial"/>
                <a:ea typeface="Arial"/>
                <a:cs typeface="Arial"/>
                <a:sym typeface="Arial"/>
              </a:rPr>
              <a:t>="4.0.0"</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Metadata</a:t>
            </a:r>
            <a:r>
              <a:rPr b="0" i="0" lang="en-US" sz="1050" u="none" cap="none" strike="noStrike">
                <a:solidFill>
                  <a:srgbClr val="000000"/>
                </a:solidFill>
                <a:latin typeface="Arial"/>
                <a:ea typeface="Arial"/>
                <a:cs typeface="Arial"/>
                <a:sym typeface="Arial"/>
              </a:rPr>
              <a:t>&gt;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NumberOfProcessors</a:t>
            </a:r>
            <a:r>
              <a:rPr b="0" i="0" lang="en-US" sz="1050" u="none" cap="none" strike="noStrike">
                <a:solidFill>
                  <a:srgbClr val="000000"/>
                </a:solidFill>
                <a:latin typeface="Arial"/>
                <a:ea typeface="Arial"/>
                <a:cs typeface="Arial"/>
                <a:sym typeface="Arial"/>
              </a:rPr>
              <a:t>&gt;1&lt;/</a:t>
            </a:r>
            <a:r>
              <a:rPr b="1" i="0" lang="en-US" sz="1050" u="none" cap="none" strike="noStrike">
                <a:solidFill>
                  <a:srgbClr val="000080"/>
                </a:solidFill>
                <a:latin typeface="Arial"/>
                <a:ea typeface="Arial"/>
                <a:cs typeface="Arial"/>
                <a:sym typeface="Arial"/>
              </a:rPr>
              <a:t>NumberOfProcessors</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DebugOutputFrequency</a:t>
            </a:r>
            <a:r>
              <a:rPr b="0" i="0" lang="en-US" sz="1050" u="none" cap="none" strike="noStrike">
                <a:solidFill>
                  <a:srgbClr val="000000"/>
                </a:solidFill>
                <a:latin typeface="Arial"/>
                <a:ea typeface="Arial"/>
                <a:cs typeface="Arial"/>
                <a:sym typeface="Arial"/>
              </a:rPr>
              <a:t>&gt;10&lt;/</a:t>
            </a:r>
            <a:r>
              <a:rPr b="1" i="0" lang="en-US" sz="1050" u="none" cap="none" strike="noStrike">
                <a:solidFill>
                  <a:srgbClr val="000080"/>
                </a:solidFill>
                <a:latin typeface="Arial"/>
                <a:ea typeface="Arial"/>
                <a:cs typeface="Arial"/>
                <a:sym typeface="Arial"/>
              </a:rPr>
              <a:t>DebugOutputFrequency</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Metadata</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Potts</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Dimensions </a:t>
            </a:r>
            <a:r>
              <a:rPr b="1" i="0" lang="en-US" sz="1050" u="none" cap="none" strike="noStrike">
                <a:solidFill>
                  <a:srgbClr val="0000FF"/>
                </a:solidFill>
                <a:latin typeface="Arial"/>
                <a:ea typeface="Arial"/>
                <a:cs typeface="Arial"/>
                <a:sym typeface="Arial"/>
              </a:rPr>
              <a:t>x</a:t>
            </a:r>
            <a:r>
              <a:rPr b="1" i="0" lang="en-US" sz="1050" u="none" cap="none" strike="noStrike">
                <a:solidFill>
                  <a:srgbClr val="008000"/>
                </a:solidFill>
                <a:latin typeface="Arial"/>
                <a:ea typeface="Arial"/>
                <a:cs typeface="Arial"/>
                <a:sym typeface="Arial"/>
              </a:rPr>
              <a:t>="256" </a:t>
            </a:r>
            <a:r>
              <a:rPr b="1" i="0" lang="en-US" sz="1050" u="none" cap="none" strike="noStrike">
                <a:solidFill>
                  <a:srgbClr val="0000FF"/>
                </a:solidFill>
                <a:latin typeface="Arial"/>
                <a:ea typeface="Arial"/>
                <a:cs typeface="Arial"/>
                <a:sym typeface="Arial"/>
              </a:rPr>
              <a:t>y</a:t>
            </a:r>
            <a:r>
              <a:rPr b="1" i="0" lang="en-US" sz="1050" u="none" cap="none" strike="noStrike">
                <a:solidFill>
                  <a:srgbClr val="008000"/>
                </a:solidFill>
                <a:latin typeface="Arial"/>
                <a:ea typeface="Arial"/>
                <a:cs typeface="Arial"/>
                <a:sym typeface="Arial"/>
              </a:rPr>
              <a:t>="256" </a:t>
            </a:r>
            <a:r>
              <a:rPr b="1" i="0" lang="en-US" sz="1050" u="none" cap="none" strike="noStrike">
                <a:solidFill>
                  <a:srgbClr val="0000FF"/>
                </a:solidFill>
                <a:latin typeface="Arial"/>
                <a:ea typeface="Arial"/>
                <a:cs typeface="Arial"/>
                <a:sym typeface="Arial"/>
              </a:rPr>
              <a:t>z</a:t>
            </a:r>
            <a:r>
              <a:rPr b="1" i="0" lang="en-US" sz="1050" u="none" cap="none" strike="noStrike">
                <a:solidFill>
                  <a:srgbClr val="008000"/>
                </a:solidFill>
                <a:latin typeface="Arial"/>
                <a:ea typeface="Arial"/>
                <a:cs typeface="Arial"/>
                <a:sym typeface="Arial"/>
              </a:rPr>
              <a:t>="1"</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Steps</a:t>
            </a:r>
            <a:r>
              <a:rPr b="0" i="0" lang="en-US" sz="1050" u="none" cap="none" strike="noStrike">
                <a:solidFill>
                  <a:srgbClr val="000000"/>
                </a:solidFill>
                <a:latin typeface="Arial"/>
                <a:ea typeface="Arial"/>
                <a:cs typeface="Arial"/>
                <a:sym typeface="Arial"/>
              </a:rPr>
              <a:t>&gt;100000&lt;/</a:t>
            </a:r>
            <a:r>
              <a:rPr b="1" i="0" lang="en-US" sz="1050" u="none" cap="none" strike="noStrike">
                <a:solidFill>
                  <a:srgbClr val="000080"/>
                </a:solidFill>
                <a:latin typeface="Arial"/>
                <a:ea typeface="Arial"/>
                <a:cs typeface="Arial"/>
                <a:sym typeface="Arial"/>
              </a:rPr>
              <a:t>Steps</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Temperature</a:t>
            </a:r>
            <a:r>
              <a:rPr b="0" i="0" lang="en-US" sz="1050" u="none" cap="none" strike="noStrike">
                <a:solidFill>
                  <a:srgbClr val="000000"/>
                </a:solidFill>
                <a:latin typeface="Arial"/>
                <a:ea typeface="Arial"/>
                <a:cs typeface="Arial"/>
                <a:sym typeface="Arial"/>
              </a:rPr>
              <a:t>&gt;10.0&lt;/</a:t>
            </a:r>
            <a:r>
              <a:rPr b="1" i="0" lang="en-US" sz="1050" u="none" cap="none" strike="noStrike">
                <a:solidFill>
                  <a:srgbClr val="000080"/>
                </a:solidFill>
                <a:latin typeface="Arial"/>
                <a:ea typeface="Arial"/>
                <a:cs typeface="Arial"/>
                <a:sym typeface="Arial"/>
              </a:rPr>
              <a:t>Temperature</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NeighborOrder</a:t>
            </a:r>
            <a:r>
              <a:rPr b="0" i="0" lang="en-US" sz="1050" u="none" cap="none" strike="noStrike">
                <a:solidFill>
                  <a:srgbClr val="000000"/>
                </a:solidFill>
                <a:latin typeface="Arial"/>
                <a:ea typeface="Arial"/>
                <a:cs typeface="Arial"/>
                <a:sym typeface="Arial"/>
              </a:rPr>
              <a:t>&gt;1&lt;/</a:t>
            </a:r>
            <a:r>
              <a:rPr b="1" i="0" lang="en-US" sz="1050" u="none" cap="none" strike="noStrike">
                <a:solidFill>
                  <a:srgbClr val="000080"/>
                </a:solidFill>
                <a:latin typeface="Arial"/>
                <a:ea typeface="Arial"/>
                <a:cs typeface="Arial"/>
                <a:sym typeface="Arial"/>
              </a:rPr>
              <a:t>NeighborOrder</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Potts</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Plugin </a:t>
            </a:r>
            <a:r>
              <a:rPr b="1" i="0" lang="en-US" sz="1050" u="none" cap="none" strike="noStrike">
                <a:solidFill>
                  <a:srgbClr val="0000FF"/>
                </a:solidFill>
                <a:latin typeface="Arial"/>
                <a:ea typeface="Arial"/>
                <a:cs typeface="Arial"/>
                <a:sym typeface="Arial"/>
              </a:rPr>
              <a:t>Name</a:t>
            </a:r>
            <a:r>
              <a:rPr b="1" i="0" lang="en-US" sz="1050" u="none" cap="none" strike="noStrike">
                <a:solidFill>
                  <a:srgbClr val="008000"/>
                </a:solidFill>
                <a:latin typeface="Arial"/>
                <a:ea typeface="Arial"/>
                <a:cs typeface="Arial"/>
                <a:sym typeface="Arial"/>
              </a:rPr>
              <a:t>="CellType"</a:t>
            </a:r>
            <a:r>
              <a:rPr b="0" i="0" lang="en-US" sz="1050" u="none" cap="none" strike="noStrike">
                <a:solidFill>
                  <a:srgbClr val="000000"/>
                </a:solidFill>
                <a:latin typeface="Arial"/>
                <a:ea typeface="Arial"/>
                <a:cs typeface="Arial"/>
                <a:sym typeface="Arial"/>
              </a:rPr>
              <a:t>&gt;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CellType </a:t>
            </a:r>
            <a:r>
              <a:rPr b="1" i="0" lang="en-US" sz="1050" u="none" cap="none" strike="noStrike">
                <a:solidFill>
                  <a:srgbClr val="0000FF"/>
                </a:solidFill>
                <a:latin typeface="Arial"/>
                <a:ea typeface="Arial"/>
                <a:cs typeface="Arial"/>
                <a:sym typeface="Arial"/>
              </a:rPr>
              <a:t>TypeId</a:t>
            </a:r>
            <a:r>
              <a:rPr b="1" i="0" lang="en-US" sz="1050" u="none" cap="none" strike="noStrike">
                <a:solidFill>
                  <a:srgbClr val="008000"/>
                </a:solidFill>
                <a:latin typeface="Arial"/>
                <a:ea typeface="Arial"/>
                <a:cs typeface="Arial"/>
                <a:sym typeface="Arial"/>
              </a:rPr>
              <a:t>="0" </a:t>
            </a:r>
            <a:r>
              <a:rPr b="1" i="0" lang="en-US" sz="1050" u="none" cap="none" strike="noStrike">
                <a:solidFill>
                  <a:srgbClr val="0000FF"/>
                </a:solidFill>
                <a:latin typeface="Arial"/>
                <a:ea typeface="Arial"/>
                <a:cs typeface="Arial"/>
                <a:sym typeface="Arial"/>
              </a:rPr>
              <a:t>TypeName</a:t>
            </a:r>
            <a:r>
              <a:rPr b="1" i="0" lang="en-US" sz="1050" u="none" cap="none" strike="noStrike">
                <a:solidFill>
                  <a:srgbClr val="008000"/>
                </a:solidFill>
                <a:latin typeface="Arial"/>
                <a:ea typeface="Arial"/>
                <a:cs typeface="Arial"/>
                <a:sym typeface="Arial"/>
              </a:rPr>
              <a:t>="Medium"</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CellType </a:t>
            </a:r>
            <a:r>
              <a:rPr b="1" i="0" lang="en-US" sz="1050" u="none" cap="none" strike="noStrike">
                <a:solidFill>
                  <a:srgbClr val="0000FF"/>
                </a:solidFill>
                <a:latin typeface="Arial"/>
                <a:ea typeface="Arial"/>
                <a:cs typeface="Arial"/>
                <a:sym typeface="Arial"/>
              </a:rPr>
              <a:t>TypeId</a:t>
            </a:r>
            <a:r>
              <a:rPr b="1" i="0" lang="en-US" sz="1050" u="none" cap="none" strike="noStrike">
                <a:solidFill>
                  <a:srgbClr val="008000"/>
                </a:solidFill>
                <a:latin typeface="Arial"/>
                <a:ea typeface="Arial"/>
                <a:cs typeface="Arial"/>
                <a:sym typeface="Arial"/>
              </a:rPr>
              <a:t>="1" </a:t>
            </a:r>
            <a:r>
              <a:rPr b="1" i="0" lang="en-US" sz="1050" u="none" cap="none" strike="noStrike">
                <a:solidFill>
                  <a:srgbClr val="0000FF"/>
                </a:solidFill>
                <a:latin typeface="Arial"/>
                <a:ea typeface="Arial"/>
                <a:cs typeface="Arial"/>
                <a:sym typeface="Arial"/>
              </a:rPr>
              <a:t>TypeName</a:t>
            </a:r>
            <a:r>
              <a:rPr b="1" i="0" lang="en-US" sz="1050" u="none" cap="none" strike="noStrike">
                <a:solidFill>
                  <a:srgbClr val="008000"/>
                </a:solidFill>
                <a:latin typeface="Arial"/>
                <a:ea typeface="Arial"/>
                <a:cs typeface="Arial"/>
                <a:sym typeface="Arial"/>
              </a:rPr>
              <a:t>="Condensing"</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Plugin</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Plugin </a:t>
            </a:r>
            <a:r>
              <a:rPr b="1" i="0" lang="en-US" sz="1050" u="none" cap="none" strike="noStrike">
                <a:solidFill>
                  <a:srgbClr val="0000FF"/>
                </a:solidFill>
                <a:latin typeface="Arial"/>
                <a:ea typeface="Arial"/>
                <a:cs typeface="Arial"/>
                <a:sym typeface="Arial"/>
              </a:rPr>
              <a:t>Name</a:t>
            </a:r>
            <a:r>
              <a:rPr b="1" i="0" lang="en-US" sz="1050" u="none" cap="none" strike="noStrike">
                <a:solidFill>
                  <a:srgbClr val="008000"/>
                </a:solidFill>
                <a:latin typeface="Arial"/>
                <a:ea typeface="Arial"/>
                <a:cs typeface="Arial"/>
                <a:sym typeface="Arial"/>
              </a:rPr>
              <a:t>="CenterOfMass"</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Plugin </a:t>
            </a:r>
            <a:r>
              <a:rPr b="1" i="0" lang="en-US" sz="1050" u="none" cap="none" strike="noStrike">
                <a:solidFill>
                  <a:srgbClr val="0000FF"/>
                </a:solidFill>
                <a:latin typeface="Arial"/>
                <a:ea typeface="Arial"/>
                <a:cs typeface="Arial"/>
                <a:sym typeface="Arial"/>
              </a:rPr>
              <a:t>Name</a:t>
            </a:r>
            <a:r>
              <a:rPr b="1" i="0" lang="en-US" sz="1050" u="none" cap="none" strike="noStrike">
                <a:solidFill>
                  <a:srgbClr val="008000"/>
                </a:solidFill>
                <a:latin typeface="Arial"/>
                <a:ea typeface="Arial"/>
                <a:cs typeface="Arial"/>
                <a:sym typeface="Arial"/>
              </a:rPr>
              <a:t>="Contact"</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Energy </a:t>
            </a:r>
            <a:r>
              <a:rPr b="1" i="0" lang="en-US" sz="1050" u="none" cap="none" strike="noStrike">
                <a:solidFill>
                  <a:srgbClr val="0000FF"/>
                </a:solidFill>
                <a:latin typeface="Arial"/>
                <a:ea typeface="Arial"/>
                <a:cs typeface="Arial"/>
                <a:sym typeface="Arial"/>
              </a:rPr>
              <a:t>Type1</a:t>
            </a:r>
            <a:r>
              <a:rPr b="1" i="0" lang="en-US" sz="1050" u="none" cap="none" strike="noStrike">
                <a:solidFill>
                  <a:srgbClr val="008000"/>
                </a:solidFill>
                <a:latin typeface="Arial"/>
                <a:ea typeface="Arial"/>
                <a:cs typeface="Arial"/>
                <a:sym typeface="Arial"/>
              </a:rPr>
              <a:t>="Medium" </a:t>
            </a:r>
            <a:r>
              <a:rPr b="1" i="0" lang="en-US" sz="1050" u="none" cap="none" strike="noStrike">
                <a:solidFill>
                  <a:srgbClr val="0000FF"/>
                </a:solidFill>
                <a:latin typeface="Arial"/>
                <a:ea typeface="Arial"/>
                <a:cs typeface="Arial"/>
                <a:sym typeface="Arial"/>
              </a:rPr>
              <a:t>Type2</a:t>
            </a:r>
            <a:r>
              <a:rPr b="1" i="0" lang="en-US" sz="1050" u="none" cap="none" strike="noStrike">
                <a:solidFill>
                  <a:srgbClr val="008000"/>
                </a:solidFill>
                <a:latin typeface="Arial"/>
                <a:ea typeface="Arial"/>
                <a:cs typeface="Arial"/>
                <a:sym typeface="Arial"/>
              </a:rPr>
              <a:t>="Medium"</a:t>
            </a:r>
            <a:r>
              <a:rPr b="0" i="0" lang="en-US" sz="1050" u="none" cap="none" strike="noStrike">
                <a:solidFill>
                  <a:srgbClr val="000000"/>
                </a:solidFill>
                <a:latin typeface="Arial"/>
                <a:ea typeface="Arial"/>
                <a:cs typeface="Arial"/>
                <a:sym typeface="Arial"/>
              </a:rPr>
              <a:t>&gt;10.0&lt;/</a:t>
            </a:r>
            <a:r>
              <a:rPr b="1" i="0" lang="en-US" sz="1050" u="none" cap="none" strike="noStrike">
                <a:solidFill>
                  <a:srgbClr val="000080"/>
                </a:solidFill>
                <a:latin typeface="Arial"/>
                <a:ea typeface="Arial"/>
                <a:cs typeface="Arial"/>
                <a:sym typeface="Arial"/>
              </a:rPr>
              <a:t>Energy</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Energy </a:t>
            </a:r>
            <a:r>
              <a:rPr b="1" i="0" lang="en-US" sz="1050" u="none" cap="none" strike="noStrike">
                <a:solidFill>
                  <a:srgbClr val="0000FF"/>
                </a:solidFill>
                <a:latin typeface="Arial"/>
                <a:ea typeface="Arial"/>
                <a:cs typeface="Arial"/>
                <a:sym typeface="Arial"/>
              </a:rPr>
              <a:t>Type1</a:t>
            </a:r>
            <a:r>
              <a:rPr b="1" i="0" lang="en-US" sz="1050" u="none" cap="none" strike="noStrike">
                <a:solidFill>
                  <a:srgbClr val="008000"/>
                </a:solidFill>
                <a:latin typeface="Arial"/>
                <a:ea typeface="Arial"/>
                <a:cs typeface="Arial"/>
                <a:sym typeface="Arial"/>
              </a:rPr>
              <a:t>="Medium" </a:t>
            </a:r>
            <a:r>
              <a:rPr b="1" i="0" lang="en-US" sz="1050" u="none" cap="none" strike="noStrike">
                <a:solidFill>
                  <a:srgbClr val="0000FF"/>
                </a:solidFill>
                <a:latin typeface="Arial"/>
                <a:ea typeface="Arial"/>
                <a:cs typeface="Arial"/>
                <a:sym typeface="Arial"/>
              </a:rPr>
              <a:t>Type2</a:t>
            </a:r>
            <a:r>
              <a:rPr b="1" i="0" lang="en-US" sz="1050" u="none" cap="none" strike="noStrike">
                <a:solidFill>
                  <a:srgbClr val="008000"/>
                </a:solidFill>
                <a:latin typeface="Arial"/>
                <a:ea typeface="Arial"/>
                <a:cs typeface="Arial"/>
                <a:sym typeface="Arial"/>
              </a:rPr>
              <a:t>="Condensing"</a:t>
            </a:r>
            <a:r>
              <a:rPr b="0" i="0" lang="en-US" sz="1050" u="none" cap="none" strike="noStrike">
                <a:solidFill>
                  <a:srgbClr val="000000"/>
                </a:solidFill>
                <a:latin typeface="Arial"/>
                <a:ea typeface="Arial"/>
                <a:cs typeface="Arial"/>
                <a:sym typeface="Arial"/>
              </a:rPr>
              <a:t>&gt;10.0&lt;/</a:t>
            </a:r>
            <a:r>
              <a:rPr b="1" i="0" lang="en-US" sz="1050" u="none" cap="none" strike="noStrike">
                <a:solidFill>
                  <a:srgbClr val="000080"/>
                </a:solidFill>
                <a:latin typeface="Arial"/>
                <a:ea typeface="Arial"/>
                <a:cs typeface="Arial"/>
                <a:sym typeface="Arial"/>
              </a:rPr>
              <a:t>Energy</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Energy </a:t>
            </a:r>
            <a:r>
              <a:rPr b="1" i="0" lang="en-US" sz="1050" u="none" cap="none" strike="noStrike">
                <a:solidFill>
                  <a:srgbClr val="0000FF"/>
                </a:solidFill>
                <a:latin typeface="Arial"/>
                <a:ea typeface="Arial"/>
                <a:cs typeface="Arial"/>
                <a:sym typeface="Arial"/>
              </a:rPr>
              <a:t>Type1</a:t>
            </a:r>
            <a:r>
              <a:rPr b="1" i="0" lang="en-US" sz="1050" u="none" cap="none" strike="noStrike">
                <a:solidFill>
                  <a:srgbClr val="008000"/>
                </a:solidFill>
                <a:latin typeface="Arial"/>
                <a:ea typeface="Arial"/>
                <a:cs typeface="Arial"/>
                <a:sym typeface="Arial"/>
              </a:rPr>
              <a:t>="Condensing" </a:t>
            </a:r>
            <a:r>
              <a:rPr b="1" i="0" lang="en-US" sz="1050" u="none" cap="none" strike="noStrike">
                <a:solidFill>
                  <a:srgbClr val="0000FF"/>
                </a:solidFill>
                <a:latin typeface="Arial"/>
                <a:ea typeface="Arial"/>
                <a:cs typeface="Arial"/>
                <a:sym typeface="Arial"/>
              </a:rPr>
              <a:t>Type2</a:t>
            </a:r>
            <a:r>
              <a:rPr b="1" i="0" lang="en-US" sz="1050" u="none" cap="none" strike="noStrike">
                <a:solidFill>
                  <a:srgbClr val="008000"/>
                </a:solidFill>
                <a:latin typeface="Arial"/>
                <a:ea typeface="Arial"/>
                <a:cs typeface="Arial"/>
                <a:sym typeface="Arial"/>
              </a:rPr>
              <a:t>="Condensing"</a:t>
            </a:r>
            <a:r>
              <a:rPr b="0" i="0" lang="en-US" sz="1050" u="none" cap="none" strike="noStrike">
                <a:solidFill>
                  <a:srgbClr val="000000"/>
                </a:solidFill>
                <a:latin typeface="Arial"/>
                <a:ea typeface="Arial"/>
                <a:cs typeface="Arial"/>
                <a:sym typeface="Arial"/>
              </a:rPr>
              <a:t>&gt;10.0&lt;/</a:t>
            </a:r>
            <a:r>
              <a:rPr b="1" i="0" lang="en-US" sz="1050" u="none" cap="none" strike="noStrike">
                <a:solidFill>
                  <a:srgbClr val="000080"/>
                </a:solidFill>
                <a:latin typeface="Arial"/>
                <a:ea typeface="Arial"/>
                <a:cs typeface="Arial"/>
                <a:sym typeface="Arial"/>
              </a:rPr>
              <a:t>Energy</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NeighborOrder</a:t>
            </a:r>
            <a:r>
              <a:rPr b="0" i="0" lang="en-US" sz="1050" u="none" cap="none" strike="noStrike">
                <a:solidFill>
                  <a:srgbClr val="000000"/>
                </a:solidFill>
                <a:latin typeface="Arial"/>
                <a:ea typeface="Arial"/>
                <a:cs typeface="Arial"/>
                <a:sym typeface="Arial"/>
              </a:rPr>
              <a:t>&gt;4&lt;/</a:t>
            </a:r>
            <a:r>
              <a:rPr b="1" i="0" lang="en-US" sz="1050" u="none" cap="none" strike="noStrike">
                <a:solidFill>
                  <a:srgbClr val="000080"/>
                </a:solidFill>
                <a:latin typeface="Arial"/>
                <a:ea typeface="Arial"/>
                <a:cs typeface="Arial"/>
                <a:sym typeface="Arial"/>
              </a:rPr>
              <a:t>NeighborOrder</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Plugin</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&lt;/</a:t>
            </a:r>
            <a:r>
              <a:rPr b="1" i="0" lang="en-US" sz="1050" u="none" cap="none" strike="noStrike">
                <a:solidFill>
                  <a:srgbClr val="000080"/>
                </a:solidFill>
                <a:latin typeface="Arial"/>
                <a:ea typeface="Arial"/>
                <a:cs typeface="Arial"/>
                <a:sym typeface="Arial"/>
              </a:rPr>
              <a:t>CompuCell3D</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p:txBody>
      </p:sp>
      <p:sp>
        <p:nvSpPr>
          <p:cNvPr id="1699" name="Google Shape;1699;p32"/>
          <p:cNvSpPr/>
          <p:nvPr/>
        </p:nvSpPr>
        <p:spPr>
          <a:xfrm>
            <a:off x="4346532" y="949165"/>
            <a:ext cx="4897677" cy="2462213"/>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80"/>
              </a:buClr>
              <a:buSzPts val="1100"/>
              <a:buFont typeface="Arial"/>
              <a:buNone/>
            </a:pPr>
            <a:r>
              <a:rPr b="1" i="0" lang="en-US" sz="1100" u="none" cap="none" strike="noStrike">
                <a:solidFill>
                  <a:srgbClr val="000080"/>
                </a:solidFill>
                <a:latin typeface="Arial"/>
                <a:ea typeface="Arial"/>
                <a:cs typeface="Arial"/>
                <a:sym typeface="Arial"/>
              </a:rPr>
              <a:t>from </a:t>
            </a:r>
            <a:r>
              <a:rPr b="0" i="0" lang="en-US" sz="1100" u="none" cap="none" strike="noStrike">
                <a:solidFill>
                  <a:srgbClr val="000000"/>
                </a:solidFill>
                <a:latin typeface="Arial"/>
                <a:ea typeface="Arial"/>
                <a:cs typeface="Arial"/>
                <a:sym typeface="Arial"/>
              </a:rPr>
              <a:t>cc3d.core.PySteppables </a:t>
            </a:r>
            <a:r>
              <a:rPr b="1" i="0" lang="en-US" sz="1100" u="none" cap="none" strike="noStrike">
                <a:solidFill>
                  <a:srgbClr val="000080"/>
                </a:solidFill>
                <a:latin typeface="Arial"/>
                <a:ea typeface="Arial"/>
                <a:cs typeface="Arial"/>
                <a:sym typeface="Arial"/>
              </a:rPr>
              <a:t>import </a:t>
            </a:r>
            <a:r>
              <a:rPr b="0" i="0" lang="en-US" sz="1100" u="none" cap="none" strike="noStrike">
                <a:solidFill>
                  <a:srgbClr val="000000"/>
                </a:solidFill>
                <a:latin typeface="Arial"/>
                <a:ea typeface="Arial"/>
                <a:cs typeface="Arial"/>
                <a:sym typeface="Arial"/>
              </a:rPr>
              <a:t>*</a:t>
            </a:r>
            <a:br>
              <a:rPr b="0" i="0" lang="en-US" sz="1100" u="none" cap="none" strike="noStrike">
                <a:solidFill>
                  <a:srgbClr val="000000"/>
                </a:solidFill>
                <a:latin typeface="Arial"/>
                <a:ea typeface="Arial"/>
                <a:cs typeface="Arial"/>
                <a:sym typeface="Arial"/>
              </a:rPr>
            </a:br>
            <a:br>
              <a:rPr b="0" i="0" lang="en-US" sz="1100" u="none" cap="none" strike="noStrike">
                <a:solidFill>
                  <a:srgbClr val="000000"/>
                </a:solidFill>
                <a:latin typeface="Arial"/>
                <a:ea typeface="Arial"/>
                <a:cs typeface="Arial"/>
                <a:sym typeface="Arial"/>
              </a:rPr>
            </a:br>
            <a:r>
              <a:rPr b="1" i="0" lang="en-US" sz="1100" u="none" cap="none" strike="noStrike">
                <a:solidFill>
                  <a:srgbClr val="000080"/>
                </a:solidFill>
                <a:latin typeface="Arial"/>
                <a:ea typeface="Arial"/>
                <a:cs typeface="Arial"/>
                <a:sym typeface="Arial"/>
              </a:rPr>
              <a:t>class </a:t>
            </a:r>
            <a:r>
              <a:rPr b="0" i="0" lang="en-US" sz="1100" u="none" cap="none" strike="noStrike">
                <a:solidFill>
                  <a:srgbClr val="000000"/>
                </a:solidFill>
                <a:latin typeface="Arial"/>
                <a:ea typeface="Arial"/>
                <a:cs typeface="Arial"/>
                <a:sym typeface="Arial"/>
              </a:rPr>
              <a:t>SingleCellExample_1Steppable(SteppableBasePy):</a:t>
            </a:r>
            <a:br>
              <a:rPr b="0" i="0" lang="en-US" sz="1100" u="none" cap="none" strike="noStrike">
                <a:solidFill>
                  <a:srgbClr val="000000"/>
                </a:solidFill>
                <a:latin typeface="Arial"/>
                <a:ea typeface="Arial"/>
                <a:cs typeface="Arial"/>
                <a:sym typeface="Arial"/>
              </a:rPr>
            </a:br>
            <a:br>
              <a:rPr b="0" i="0" lang="en-US" sz="11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    </a:t>
            </a:r>
            <a:r>
              <a:rPr b="1" i="0" lang="en-US" sz="1100" u="none" cap="none" strike="noStrike">
                <a:solidFill>
                  <a:srgbClr val="000080"/>
                </a:solidFill>
                <a:latin typeface="Arial"/>
                <a:ea typeface="Arial"/>
                <a:cs typeface="Arial"/>
                <a:sym typeface="Arial"/>
              </a:rPr>
              <a:t>def </a:t>
            </a:r>
            <a:r>
              <a:rPr b="0" i="0" lang="en-US" sz="1100" u="none" cap="none" strike="noStrike">
                <a:solidFill>
                  <a:srgbClr val="B200B2"/>
                </a:solidFill>
                <a:latin typeface="Arial"/>
                <a:ea typeface="Arial"/>
                <a:cs typeface="Arial"/>
                <a:sym typeface="Arial"/>
              </a:rPr>
              <a:t>__init__</a:t>
            </a:r>
            <a:r>
              <a:rPr b="0" i="0" lang="en-US" sz="1100" u="none" cap="none" strike="noStrike">
                <a:solidFill>
                  <a:srgbClr val="000000"/>
                </a:solidFill>
                <a:latin typeface="Arial"/>
                <a:ea typeface="Arial"/>
                <a:cs typeface="Arial"/>
                <a:sym typeface="Arial"/>
              </a:rPr>
              <a:t>(</a:t>
            </a:r>
            <a:r>
              <a:rPr b="0" i="0" lang="en-US" sz="1100" u="none" cap="none" strike="noStrike">
                <a:solidFill>
                  <a:srgbClr val="94558D"/>
                </a:solidFill>
                <a:latin typeface="Arial"/>
                <a:ea typeface="Arial"/>
                <a:cs typeface="Arial"/>
                <a:sym typeface="Arial"/>
              </a:rPr>
              <a:t>self</a:t>
            </a:r>
            <a:r>
              <a:rPr b="0" i="0" lang="en-US" sz="1100" u="none" cap="none" strike="noStrike">
                <a:solidFill>
                  <a:srgbClr val="000000"/>
                </a:solidFill>
                <a:latin typeface="Arial"/>
                <a:ea typeface="Arial"/>
                <a:cs typeface="Arial"/>
                <a:sym typeface="Arial"/>
              </a:rPr>
              <a:t>,frequency=</a:t>
            </a:r>
            <a:r>
              <a:rPr b="0" i="0" lang="en-US" sz="1100" u="none" cap="none" strike="noStrike">
                <a:solidFill>
                  <a:srgbClr val="0000FF"/>
                </a:solidFill>
                <a:latin typeface="Arial"/>
                <a:ea typeface="Arial"/>
                <a:cs typeface="Arial"/>
                <a:sym typeface="Arial"/>
              </a:rPr>
              <a:t>1</a:t>
            </a:r>
            <a:r>
              <a:rPr b="0" i="0" lang="en-US" sz="1100" u="none" cap="none" strike="noStrike">
                <a:solidFill>
                  <a:srgbClr val="000000"/>
                </a:solidFill>
                <a:latin typeface="Arial"/>
                <a:ea typeface="Arial"/>
                <a:cs typeface="Arial"/>
                <a:sym typeface="Arial"/>
              </a:rPr>
              <a:t>):</a:t>
            </a:r>
            <a:br>
              <a:rPr b="0" i="0" lang="en-US" sz="1100" u="none" cap="none" strike="noStrike">
                <a:solidFill>
                  <a:srgbClr val="000000"/>
                </a:solidFill>
                <a:latin typeface="Arial"/>
                <a:ea typeface="Arial"/>
                <a:cs typeface="Arial"/>
                <a:sym typeface="Arial"/>
              </a:rPr>
            </a:br>
            <a:br>
              <a:rPr b="0" i="0" lang="en-US" sz="11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        SteppableBasePy.</a:t>
            </a:r>
            <a:r>
              <a:rPr b="0" i="0" lang="en-US" sz="1100" u="none" cap="none" strike="noStrike">
                <a:solidFill>
                  <a:srgbClr val="B200B2"/>
                </a:solidFill>
                <a:latin typeface="Arial"/>
                <a:ea typeface="Arial"/>
                <a:cs typeface="Arial"/>
                <a:sym typeface="Arial"/>
              </a:rPr>
              <a:t>__init__</a:t>
            </a:r>
            <a:r>
              <a:rPr b="0" i="0" lang="en-US" sz="1100" u="none" cap="none" strike="noStrike">
                <a:solidFill>
                  <a:srgbClr val="000000"/>
                </a:solidFill>
                <a:latin typeface="Arial"/>
                <a:ea typeface="Arial"/>
                <a:cs typeface="Arial"/>
                <a:sym typeface="Arial"/>
              </a:rPr>
              <a:t>(</a:t>
            </a:r>
            <a:r>
              <a:rPr b="0" i="0" lang="en-US" sz="1100" u="none" cap="none" strike="noStrike">
                <a:solidFill>
                  <a:srgbClr val="94558D"/>
                </a:solidFill>
                <a:latin typeface="Arial"/>
                <a:ea typeface="Arial"/>
                <a:cs typeface="Arial"/>
                <a:sym typeface="Arial"/>
              </a:rPr>
              <a:t>self</a:t>
            </a:r>
            <a:r>
              <a:rPr b="0" i="0" lang="en-US" sz="1100" u="none" cap="none" strike="noStrike">
                <a:solidFill>
                  <a:srgbClr val="000000"/>
                </a:solidFill>
                <a:latin typeface="Arial"/>
                <a:ea typeface="Arial"/>
                <a:cs typeface="Arial"/>
                <a:sym typeface="Arial"/>
              </a:rPr>
              <a:t>,frequency)</a:t>
            </a:r>
            <a:br>
              <a:rPr b="0" i="0" lang="en-US" sz="1100" u="none" cap="none" strike="noStrike">
                <a:solidFill>
                  <a:srgbClr val="000000"/>
                </a:solidFill>
                <a:latin typeface="Arial"/>
                <a:ea typeface="Arial"/>
                <a:cs typeface="Arial"/>
                <a:sym typeface="Arial"/>
              </a:rPr>
            </a:br>
            <a:br>
              <a:rPr b="0" i="0" lang="en-US" sz="11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    </a:t>
            </a:r>
            <a:r>
              <a:rPr b="1" i="0" lang="en-US" sz="1100" u="none" cap="none" strike="noStrike">
                <a:solidFill>
                  <a:srgbClr val="000080"/>
                </a:solidFill>
                <a:latin typeface="Arial"/>
                <a:ea typeface="Arial"/>
                <a:cs typeface="Arial"/>
                <a:sym typeface="Arial"/>
              </a:rPr>
              <a:t>def </a:t>
            </a:r>
            <a:r>
              <a:rPr b="0" i="0" lang="en-US" sz="1100" u="none" cap="none" strike="noStrike">
                <a:solidFill>
                  <a:srgbClr val="000000"/>
                </a:solidFill>
                <a:latin typeface="Arial"/>
                <a:ea typeface="Arial"/>
                <a:cs typeface="Arial"/>
                <a:sym typeface="Arial"/>
              </a:rPr>
              <a:t>start(</a:t>
            </a:r>
            <a:r>
              <a:rPr b="0" i="0" lang="en-US" sz="1100" u="none" cap="none" strike="noStrike">
                <a:solidFill>
                  <a:srgbClr val="94558D"/>
                </a:solidFill>
                <a:latin typeface="Arial"/>
                <a:ea typeface="Arial"/>
                <a:cs typeface="Arial"/>
                <a:sym typeface="Arial"/>
              </a:rPr>
              <a:t>self</a:t>
            </a:r>
            <a:r>
              <a:rPr b="0" i="0" lang="en-US" sz="1100" u="none" cap="none" strike="noStrike">
                <a:solidFill>
                  <a:srgbClr val="000000"/>
                </a:solidFill>
                <a:latin typeface="Arial"/>
                <a:ea typeface="Arial"/>
                <a:cs typeface="Arial"/>
                <a:sym typeface="Arial"/>
              </a:rPr>
              <a:t>):</a:t>
            </a:r>
            <a:br>
              <a:rPr b="0" i="0" lang="en-US" sz="11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        </a:t>
            </a:r>
            <a:r>
              <a:rPr b="0" i="1" lang="en-US" sz="1100" u="none" cap="none" strike="noStrike">
                <a:solidFill>
                  <a:srgbClr val="808080"/>
                </a:solidFill>
                <a:latin typeface="Arial"/>
                <a:ea typeface="Arial"/>
                <a:cs typeface="Arial"/>
                <a:sym typeface="Arial"/>
              </a:rPr>
              <a:t>"""</a:t>
            </a:r>
            <a:br>
              <a:rPr b="0" i="1" lang="en-US" sz="1100" u="none" cap="none" strike="noStrike">
                <a:solidFill>
                  <a:srgbClr val="808080"/>
                </a:solidFill>
                <a:latin typeface="Arial"/>
                <a:ea typeface="Arial"/>
                <a:cs typeface="Arial"/>
                <a:sym typeface="Arial"/>
              </a:rPr>
            </a:br>
            <a:r>
              <a:rPr b="0" i="1" lang="en-US" sz="1100" u="none" cap="none" strike="noStrike">
                <a:solidFill>
                  <a:srgbClr val="808080"/>
                </a:solidFill>
                <a:latin typeface="Arial"/>
                <a:ea typeface="Arial"/>
                <a:cs typeface="Arial"/>
                <a:sym typeface="Arial"/>
              </a:rPr>
              <a:t>        any code in the start function runs before MCS=0</a:t>
            </a:r>
            <a:br>
              <a:rPr b="0" i="1" lang="en-US" sz="1100" u="none" cap="none" strike="noStrike">
                <a:solidFill>
                  <a:srgbClr val="808080"/>
                </a:solidFill>
                <a:latin typeface="Arial"/>
                <a:ea typeface="Arial"/>
                <a:cs typeface="Arial"/>
                <a:sym typeface="Arial"/>
              </a:rPr>
            </a:br>
            <a:r>
              <a:rPr b="0" i="1" lang="en-US" sz="1100" u="none" cap="none" strike="noStrike">
                <a:solidFill>
                  <a:srgbClr val="808080"/>
                </a:solidFill>
                <a:latin typeface="Arial"/>
                <a:ea typeface="Arial"/>
                <a:cs typeface="Arial"/>
                <a:sym typeface="Arial"/>
              </a:rPr>
              <a:t>        """        </a:t>
            </a:r>
            <a:br>
              <a:rPr b="0" i="1" lang="en-US" sz="1100" u="none" cap="none" strike="noStrike">
                <a:solidFill>
                  <a:srgbClr val="808080"/>
                </a:solidFill>
                <a:latin typeface="Arial"/>
                <a:ea typeface="Arial"/>
                <a:cs typeface="Arial"/>
                <a:sym typeface="Arial"/>
              </a:rPr>
            </a:br>
            <a:r>
              <a:rPr b="0" i="1" lang="en-US" sz="1100" u="none" cap="none" strike="noStrike">
                <a:solidFill>
                  <a:srgbClr val="808080"/>
                </a:solidFill>
                <a:latin typeface="Arial"/>
                <a:ea typeface="Arial"/>
                <a:cs typeface="Arial"/>
                <a:sym typeface="Arial"/>
              </a:rPr>
              <a:t>        </a:t>
            </a:r>
            <a:r>
              <a:rPr b="0" i="0" lang="en-US" sz="1100" u="none" cap="none" strike="noStrike">
                <a:solidFill>
                  <a:srgbClr val="94558D"/>
                </a:solidFill>
                <a:latin typeface="Arial"/>
                <a:ea typeface="Arial"/>
                <a:cs typeface="Arial"/>
                <a:sym typeface="Arial"/>
              </a:rPr>
              <a:t>self</a:t>
            </a:r>
            <a:r>
              <a:rPr b="0" i="0" lang="en-US" sz="1100" u="none" cap="none" strike="noStrike">
                <a:solidFill>
                  <a:srgbClr val="000000"/>
                </a:solidFill>
                <a:latin typeface="Arial"/>
                <a:ea typeface="Arial"/>
                <a:cs typeface="Arial"/>
                <a:sym typeface="Arial"/>
              </a:rPr>
              <a:t>.cell_field[</a:t>
            </a:r>
            <a:r>
              <a:rPr b="0" i="0" lang="en-US" sz="1100" u="none" cap="none" strike="noStrike">
                <a:solidFill>
                  <a:srgbClr val="0000FF"/>
                </a:solidFill>
                <a:latin typeface="Arial"/>
                <a:ea typeface="Arial"/>
                <a:cs typeface="Arial"/>
                <a:sym typeface="Arial"/>
              </a:rPr>
              <a:t>100</a:t>
            </a:r>
            <a:r>
              <a:rPr b="0" i="0" lang="en-US" sz="1100" u="none" cap="none" strike="noStrike">
                <a:solidFill>
                  <a:srgbClr val="000000"/>
                </a:solidFill>
                <a:latin typeface="Arial"/>
                <a:ea typeface="Arial"/>
                <a:cs typeface="Arial"/>
                <a:sym typeface="Arial"/>
              </a:rPr>
              <a:t>:</a:t>
            </a:r>
            <a:r>
              <a:rPr b="0" i="0" lang="en-US" sz="1100" u="none" cap="none" strike="noStrike">
                <a:solidFill>
                  <a:srgbClr val="0000FF"/>
                </a:solidFill>
                <a:latin typeface="Arial"/>
                <a:ea typeface="Arial"/>
                <a:cs typeface="Arial"/>
                <a:sym typeface="Arial"/>
              </a:rPr>
              <a:t>101</a:t>
            </a:r>
            <a:r>
              <a:rPr b="0" i="0" lang="en-US" sz="1100" u="none" cap="none" strike="noStrike">
                <a:solidFill>
                  <a:srgbClr val="000000"/>
                </a:solidFill>
                <a:latin typeface="Arial"/>
                <a:ea typeface="Arial"/>
                <a:cs typeface="Arial"/>
                <a:sym typeface="Arial"/>
              </a:rPr>
              <a:t>, </a:t>
            </a:r>
            <a:r>
              <a:rPr b="0" i="0" lang="en-US" sz="1100" u="none" cap="none" strike="noStrike">
                <a:solidFill>
                  <a:srgbClr val="0000FF"/>
                </a:solidFill>
                <a:latin typeface="Arial"/>
                <a:ea typeface="Arial"/>
                <a:cs typeface="Arial"/>
                <a:sym typeface="Arial"/>
              </a:rPr>
              <a:t>100</a:t>
            </a:r>
            <a:r>
              <a:rPr b="0" i="0" lang="en-US" sz="1100" u="none" cap="none" strike="noStrike">
                <a:solidFill>
                  <a:srgbClr val="000000"/>
                </a:solidFill>
                <a:latin typeface="Arial"/>
                <a:ea typeface="Arial"/>
                <a:cs typeface="Arial"/>
                <a:sym typeface="Arial"/>
              </a:rPr>
              <a:t>:</a:t>
            </a:r>
            <a:r>
              <a:rPr b="0" i="0" lang="en-US" sz="1100" u="none" cap="none" strike="noStrike">
                <a:solidFill>
                  <a:srgbClr val="0000FF"/>
                </a:solidFill>
                <a:latin typeface="Arial"/>
                <a:ea typeface="Arial"/>
                <a:cs typeface="Arial"/>
                <a:sym typeface="Arial"/>
              </a:rPr>
              <a:t>101</a:t>
            </a:r>
            <a:r>
              <a:rPr b="0" i="0" lang="en-US" sz="1100" u="none" cap="none" strike="noStrike">
                <a:solidFill>
                  <a:srgbClr val="000000"/>
                </a:solidFill>
                <a:latin typeface="Arial"/>
                <a:ea typeface="Arial"/>
                <a:cs typeface="Arial"/>
                <a:sym typeface="Arial"/>
              </a:rPr>
              <a:t>, </a:t>
            </a:r>
            <a:r>
              <a:rPr b="0" i="0" lang="en-US" sz="1100" u="none" cap="none" strike="noStrike">
                <a:solidFill>
                  <a:srgbClr val="0000FF"/>
                </a:solidFill>
                <a:latin typeface="Arial"/>
                <a:ea typeface="Arial"/>
                <a:cs typeface="Arial"/>
                <a:sym typeface="Arial"/>
              </a:rPr>
              <a:t>0</a:t>
            </a:r>
            <a:r>
              <a:rPr b="0" i="0" lang="en-US" sz="1100" u="none" cap="none" strike="noStrike">
                <a:solidFill>
                  <a:srgbClr val="000000"/>
                </a:solidFill>
                <a:latin typeface="Arial"/>
                <a:ea typeface="Arial"/>
                <a:cs typeface="Arial"/>
                <a:sym typeface="Arial"/>
              </a:rPr>
              <a:t>] = </a:t>
            </a:r>
            <a:r>
              <a:rPr b="0" i="0" lang="en-US" sz="1100" u="none" cap="none" strike="noStrike">
                <a:solidFill>
                  <a:srgbClr val="94558D"/>
                </a:solidFill>
                <a:latin typeface="Arial"/>
                <a:ea typeface="Arial"/>
                <a:cs typeface="Arial"/>
                <a:sym typeface="Arial"/>
              </a:rPr>
              <a:t>self</a:t>
            </a:r>
            <a:r>
              <a:rPr b="0" i="0" lang="en-US" sz="1100" u="none" cap="none" strike="noStrike">
                <a:solidFill>
                  <a:srgbClr val="000000"/>
                </a:solidFill>
                <a:latin typeface="Arial"/>
                <a:ea typeface="Arial"/>
                <a:cs typeface="Arial"/>
                <a:sym typeface="Arial"/>
              </a:rPr>
              <a:t>.new_cell(</a:t>
            </a:r>
            <a:r>
              <a:rPr b="0" i="0" lang="en-US" sz="1100" u="none" cap="none" strike="noStrike">
                <a:solidFill>
                  <a:srgbClr val="94558D"/>
                </a:solidFill>
                <a:latin typeface="Arial"/>
                <a:ea typeface="Arial"/>
                <a:cs typeface="Arial"/>
                <a:sym typeface="Arial"/>
              </a:rPr>
              <a:t>self</a:t>
            </a:r>
            <a:r>
              <a:rPr b="0" i="0" lang="en-US" sz="1100" u="none" cap="none" strike="noStrike">
                <a:solidFill>
                  <a:srgbClr val="000000"/>
                </a:solidFill>
                <a:latin typeface="Arial"/>
                <a:ea typeface="Arial"/>
                <a:cs typeface="Arial"/>
                <a:sym typeface="Arial"/>
              </a:rPr>
              <a:t>.CONDENSING)</a:t>
            </a:r>
            <a:br>
              <a:rPr b="0" i="0" lang="en-US" sz="11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        </a:t>
            </a:r>
            <a:endParaRPr b="0" i="0" sz="2800" u="none" cap="none" strike="noStrike">
              <a:solidFill>
                <a:schemeClr val="dk1"/>
              </a:solidFill>
              <a:latin typeface="Arial"/>
              <a:ea typeface="Arial"/>
              <a:cs typeface="Arial"/>
              <a:sym typeface="Arial"/>
            </a:endParaRPr>
          </a:p>
        </p:txBody>
      </p:sp>
      <p:sp>
        <p:nvSpPr>
          <p:cNvPr id="1700" name="Google Shape;1700;p32"/>
          <p:cNvSpPr txBox="1"/>
          <p:nvPr/>
        </p:nvSpPr>
        <p:spPr>
          <a:xfrm>
            <a:off x="0" y="0"/>
            <a:ext cx="9144000" cy="40011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Code Highlights -  SingleCellExample_2.cc3d</a:t>
            </a:r>
            <a:endParaRPr/>
          </a:p>
        </p:txBody>
      </p:sp>
      <p:pic>
        <p:nvPicPr>
          <p:cNvPr id="1701" name="Google Shape;1701;p32"/>
          <p:cNvPicPr preferRelativeResize="0"/>
          <p:nvPr/>
        </p:nvPicPr>
        <p:blipFill rotWithShape="1">
          <a:blip r:embed="rId3">
            <a:alphaModFix/>
          </a:blip>
          <a:srcRect b="0" l="0" r="0" t="0"/>
          <a:stretch/>
        </p:blipFill>
        <p:spPr>
          <a:xfrm>
            <a:off x="8564450" y="4464"/>
            <a:ext cx="593675" cy="617861"/>
          </a:xfrm>
          <a:prstGeom prst="rect">
            <a:avLst/>
          </a:prstGeom>
          <a:noFill/>
          <a:ln>
            <a:noFill/>
          </a:ln>
        </p:spPr>
      </p:pic>
      <p:pic>
        <p:nvPicPr>
          <p:cNvPr descr="Biocomplexity Logo" id="1702" name="Google Shape;1702;p32"/>
          <p:cNvPicPr preferRelativeResize="0"/>
          <p:nvPr/>
        </p:nvPicPr>
        <p:blipFill rotWithShape="1">
          <a:blip r:embed="rId4">
            <a:alphaModFix/>
          </a:blip>
          <a:srcRect b="0" l="0" r="0" t="0"/>
          <a:stretch/>
        </p:blipFill>
        <p:spPr>
          <a:xfrm>
            <a:off x="8550275" y="6264275"/>
            <a:ext cx="593725" cy="593725"/>
          </a:xfrm>
          <a:prstGeom prst="rect">
            <a:avLst/>
          </a:prstGeom>
          <a:noFill/>
          <a:ln>
            <a:noFill/>
          </a:ln>
        </p:spPr>
      </p:pic>
      <p:pic>
        <p:nvPicPr>
          <p:cNvPr descr="redblackblockiu" id="1703" name="Google Shape;1703;p32"/>
          <p:cNvPicPr preferRelativeResize="0"/>
          <p:nvPr/>
        </p:nvPicPr>
        <p:blipFill rotWithShape="1">
          <a:blip r:embed="rId5">
            <a:alphaModFix/>
          </a:blip>
          <a:srcRect b="0" l="0" r="0" t="0"/>
          <a:stretch/>
        </p:blipFill>
        <p:spPr>
          <a:xfrm>
            <a:off x="0" y="6219825"/>
            <a:ext cx="484188" cy="638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7" name="Shape 1707"/>
        <p:cNvGrpSpPr/>
        <p:nvPr/>
      </p:nvGrpSpPr>
      <p:grpSpPr>
        <a:xfrm>
          <a:off x="0" y="0"/>
          <a:ext cx="0" cy="0"/>
          <a:chOff x="0" y="0"/>
          <a:chExt cx="0" cy="0"/>
        </a:xfrm>
      </p:grpSpPr>
      <p:sp>
        <p:nvSpPr>
          <p:cNvPr id="1708" name="Google Shape;1708;p33"/>
          <p:cNvSpPr/>
          <p:nvPr/>
        </p:nvSpPr>
        <p:spPr>
          <a:xfrm>
            <a:off x="749300" y="1660059"/>
            <a:ext cx="4577672" cy="5470728"/>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Arial"/>
                <a:ea typeface="Arial"/>
                <a:cs typeface="Arial"/>
                <a:sym typeface="Arial"/>
              </a:rPr>
              <a:t>&lt;</a:t>
            </a:r>
            <a:r>
              <a:rPr b="1" i="0" lang="en-US" sz="1050" u="none" cap="none" strike="noStrike">
                <a:solidFill>
                  <a:srgbClr val="000080"/>
                </a:solidFill>
                <a:latin typeface="Arial"/>
                <a:ea typeface="Arial"/>
                <a:cs typeface="Arial"/>
                <a:sym typeface="Arial"/>
              </a:rPr>
              <a:t>CompuCell3D </a:t>
            </a:r>
            <a:r>
              <a:rPr b="1" i="0" lang="en-US" sz="1050" u="none" cap="none" strike="noStrike">
                <a:solidFill>
                  <a:srgbClr val="0000FF"/>
                </a:solidFill>
                <a:latin typeface="Arial"/>
                <a:ea typeface="Arial"/>
                <a:cs typeface="Arial"/>
                <a:sym typeface="Arial"/>
              </a:rPr>
              <a:t>Revision</a:t>
            </a:r>
            <a:r>
              <a:rPr b="1" i="0" lang="en-US" sz="1050" u="none" cap="none" strike="noStrike">
                <a:solidFill>
                  <a:srgbClr val="008000"/>
                </a:solidFill>
                <a:latin typeface="Arial"/>
                <a:ea typeface="Arial"/>
                <a:cs typeface="Arial"/>
                <a:sym typeface="Arial"/>
              </a:rPr>
              <a:t>="20200731" </a:t>
            </a:r>
            <a:r>
              <a:rPr b="1" i="0" lang="en-US" sz="1050" u="none" cap="none" strike="noStrike">
                <a:solidFill>
                  <a:srgbClr val="0000FF"/>
                </a:solidFill>
                <a:latin typeface="Arial"/>
                <a:ea typeface="Arial"/>
                <a:cs typeface="Arial"/>
                <a:sym typeface="Arial"/>
              </a:rPr>
              <a:t>Version</a:t>
            </a:r>
            <a:r>
              <a:rPr b="1" i="0" lang="en-US" sz="1050" u="none" cap="none" strike="noStrike">
                <a:solidFill>
                  <a:srgbClr val="008000"/>
                </a:solidFill>
                <a:latin typeface="Arial"/>
                <a:ea typeface="Arial"/>
                <a:cs typeface="Arial"/>
                <a:sym typeface="Arial"/>
              </a:rPr>
              <a:t>="4.2.3"</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Metadata</a:t>
            </a:r>
            <a:r>
              <a:rPr b="0" i="0" lang="en-US" sz="1050" u="none" cap="none" strike="noStrike">
                <a:solidFill>
                  <a:srgbClr val="000000"/>
                </a:solidFill>
                <a:latin typeface="Arial"/>
                <a:ea typeface="Arial"/>
                <a:cs typeface="Arial"/>
                <a:sym typeface="Arial"/>
              </a:rPr>
              <a:t>&gt;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NumberOfProcessors</a:t>
            </a:r>
            <a:r>
              <a:rPr b="0" i="0" lang="en-US" sz="1050" u="none" cap="none" strike="noStrike">
                <a:solidFill>
                  <a:srgbClr val="000000"/>
                </a:solidFill>
                <a:latin typeface="Arial"/>
                <a:ea typeface="Arial"/>
                <a:cs typeface="Arial"/>
                <a:sym typeface="Arial"/>
              </a:rPr>
              <a:t>&gt;1&lt;/</a:t>
            </a:r>
            <a:r>
              <a:rPr b="1" i="0" lang="en-US" sz="1050" u="none" cap="none" strike="noStrike">
                <a:solidFill>
                  <a:srgbClr val="000080"/>
                </a:solidFill>
                <a:latin typeface="Arial"/>
                <a:ea typeface="Arial"/>
                <a:cs typeface="Arial"/>
                <a:sym typeface="Arial"/>
              </a:rPr>
              <a:t>NumberOfProcessors</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DebugOutputFrequency</a:t>
            </a:r>
            <a:r>
              <a:rPr b="0" i="0" lang="en-US" sz="1050" u="none" cap="none" strike="noStrike">
                <a:solidFill>
                  <a:srgbClr val="000000"/>
                </a:solidFill>
                <a:latin typeface="Arial"/>
                <a:ea typeface="Arial"/>
                <a:cs typeface="Arial"/>
                <a:sym typeface="Arial"/>
              </a:rPr>
              <a:t>&gt;10&lt;/</a:t>
            </a:r>
            <a:r>
              <a:rPr b="1" i="0" lang="en-US" sz="1050" u="none" cap="none" strike="noStrike">
                <a:solidFill>
                  <a:srgbClr val="000080"/>
                </a:solidFill>
                <a:latin typeface="Arial"/>
                <a:ea typeface="Arial"/>
                <a:cs typeface="Arial"/>
                <a:sym typeface="Arial"/>
              </a:rPr>
              <a:t>DebugOutputFrequency</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Metadata</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Potts</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Dimensions </a:t>
            </a:r>
            <a:r>
              <a:rPr b="1" i="0" lang="en-US" sz="1050" u="none" cap="none" strike="noStrike">
                <a:solidFill>
                  <a:srgbClr val="0000FF"/>
                </a:solidFill>
                <a:latin typeface="Arial"/>
                <a:ea typeface="Arial"/>
                <a:cs typeface="Arial"/>
                <a:sym typeface="Arial"/>
              </a:rPr>
              <a:t>x</a:t>
            </a:r>
            <a:r>
              <a:rPr b="1" i="0" lang="en-US" sz="1050" u="none" cap="none" strike="noStrike">
                <a:solidFill>
                  <a:srgbClr val="008000"/>
                </a:solidFill>
                <a:latin typeface="Arial"/>
                <a:ea typeface="Arial"/>
                <a:cs typeface="Arial"/>
                <a:sym typeface="Arial"/>
              </a:rPr>
              <a:t>="256" </a:t>
            </a:r>
            <a:r>
              <a:rPr b="1" i="0" lang="en-US" sz="1050" u="none" cap="none" strike="noStrike">
                <a:solidFill>
                  <a:srgbClr val="0000FF"/>
                </a:solidFill>
                <a:latin typeface="Arial"/>
                <a:ea typeface="Arial"/>
                <a:cs typeface="Arial"/>
                <a:sym typeface="Arial"/>
              </a:rPr>
              <a:t>y</a:t>
            </a:r>
            <a:r>
              <a:rPr b="1" i="0" lang="en-US" sz="1050" u="none" cap="none" strike="noStrike">
                <a:solidFill>
                  <a:srgbClr val="008000"/>
                </a:solidFill>
                <a:latin typeface="Arial"/>
                <a:ea typeface="Arial"/>
                <a:cs typeface="Arial"/>
                <a:sym typeface="Arial"/>
              </a:rPr>
              <a:t>="256" </a:t>
            </a:r>
            <a:r>
              <a:rPr b="1" i="0" lang="en-US" sz="1050" u="none" cap="none" strike="noStrike">
                <a:solidFill>
                  <a:srgbClr val="0000FF"/>
                </a:solidFill>
                <a:latin typeface="Arial"/>
                <a:ea typeface="Arial"/>
                <a:cs typeface="Arial"/>
                <a:sym typeface="Arial"/>
              </a:rPr>
              <a:t>z</a:t>
            </a:r>
            <a:r>
              <a:rPr b="1" i="0" lang="en-US" sz="1050" u="none" cap="none" strike="noStrike">
                <a:solidFill>
                  <a:srgbClr val="008000"/>
                </a:solidFill>
                <a:latin typeface="Arial"/>
                <a:ea typeface="Arial"/>
                <a:cs typeface="Arial"/>
                <a:sym typeface="Arial"/>
              </a:rPr>
              <a:t>="1"</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Steps</a:t>
            </a:r>
            <a:r>
              <a:rPr b="0" i="0" lang="en-US" sz="1050" u="none" cap="none" strike="noStrike">
                <a:solidFill>
                  <a:srgbClr val="000000"/>
                </a:solidFill>
                <a:latin typeface="Arial"/>
                <a:ea typeface="Arial"/>
                <a:cs typeface="Arial"/>
                <a:sym typeface="Arial"/>
              </a:rPr>
              <a:t>&gt;100000&lt;/</a:t>
            </a:r>
            <a:r>
              <a:rPr b="1" i="0" lang="en-US" sz="1050" u="none" cap="none" strike="noStrike">
                <a:solidFill>
                  <a:srgbClr val="000080"/>
                </a:solidFill>
                <a:latin typeface="Arial"/>
                <a:ea typeface="Arial"/>
                <a:cs typeface="Arial"/>
                <a:sym typeface="Arial"/>
              </a:rPr>
              <a:t>Steps</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Temperature</a:t>
            </a:r>
            <a:r>
              <a:rPr b="0" i="0" lang="en-US" sz="1050" u="none" cap="none" strike="noStrike">
                <a:solidFill>
                  <a:srgbClr val="000000"/>
                </a:solidFill>
                <a:latin typeface="Arial"/>
                <a:ea typeface="Arial"/>
                <a:cs typeface="Arial"/>
                <a:sym typeface="Arial"/>
              </a:rPr>
              <a:t>&gt;10.0&lt;/</a:t>
            </a:r>
            <a:r>
              <a:rPr b="1" i="0" lang="en-US" sz="1050" u="none" cap="none" strike="noStrike">
                <a:solidFill>
                  <a:srgbClr val="000080"/>
                </a:solidFill>
                <a:latin typeface="Arial"/>
                <a:ea typeface="Arial"/>
                <a:cs typeface="Arial"/>
                <a:sym typeface="Arial"/>
              </a:rPr>
              <a:t>Temperature</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NeighborOrder</a:t>
            </a:r>
            <a:r>
              <a:rPr b="0" i="0" lang="en-US" sz="1050" u="none" cap="none" strike="noStrike">
                <a:solidFill>
                  <a:srgbClr val="000000"/>
                </a:solidFill>
                <a:latin typeface="Arial"/>
                <a:ea typeface="Arial"/>
                <a:cs typeface="Arial"/>
                <a:sym typeface="Arial"/>
              </a:rPr>
              <a:t>&gt;1&lt;/</a:t>
            </a:r>
            <a:r>
              <a:rPr b="1" i="0" lang="en-US" sz="1050" u="none" cap="none" strike="noStrike">
                <a:solidFill>
                  <a:srgbClr val="000080"/>
                </a:solidFill>
                <a:latin typeface="Arial"/>
                <a:ea typeface="Arial"/>
                <a:cs typeface="Arial"/>
                <a:sym typeface="Arial"/>
              </a:rPr>
              <a:t>NeighborOrder</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Potts</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Plugin </a:t>
            </a:r>
            <a:r>
              <a:rPr b="1" i="0" lang="en-US" sz="1050" u="none" cap="none" strike="noStrike">
                <a:solidFill>
                  <a:srgbClr val="0000FF"/>
                </a:solidFill>
                <a:latin typeface="Arial"/>
                <a:ea typeface="Arial"/>
                <a:cs typeface="Arial"/>
                <a:sym typeface="Arial"/>
              </a:rPr>
              <a:t>Name</a:t>
            </a:r>
            <a:r>
              <a:rPr b="1" i="0" lang="en-US" sz="1050" u="none" cap="none" strike="noStrike">
                <a:solidFill>
                  <a:srgbClr val="008000"/>
                </a:solidFill>
                <a:latin typeface="Arial"/>
                <a:ea typeface="Arial"/>
                <a:cs typeface="Arial"/>
                <a:sym typeface="Arial"/>
              </a:rPr>
              <a:t>="Volume"</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Plugin </a:t>
            </a:r>
            <a:r>
              <a:rPr b="1" i="0" lang="en-US" sz="1050" u="none" cap="none" strike="noStrike">
                <a:solidFill>
                  <a:srgbClr val="0000FF"/>
                </a:solidFill>
                <a:latin typeface="Arial"/>
                <a:ea typeface="Arial"/>
                <a:cs typeface="Arial"/>
                <a:sym typeface="Arial"/>
              </a:rPr>
              <a:t>Name</a:t>
            </a:r>
            <a:r>
              <a:rPr b="1" i="0" lang="en-US" sz="1050" u="none" cap="none" strike="noStrike">
                <a:solidFill>
                  <a:srgbClr val="008000"/>
                </a:solidFill>
                <a:latin typeface="Arial"/>
                <a:ea typeface="Arial"/>
                <a:cs typeface="Arial"/>
                <a:sym typeface="Arial"/>
              </a:rPr>
              <a:t>="CellType"</a:t>
            </a:r>
            <a:r>
              <a:rPr b="0" i="0" lang="en-US" sz="1050" u="none" cap="none" strike="noStrike">
                <a:solidFill>
                  <a:srgbClr val="000000"/>
                </a:solidFill>
                <a:latin typeface="Arial"/>
                <a:ea typeface="Arial"/>
                <a:cs typeface="Arial"/>
                <a:sym typeface="Arial"/>
              </a:rPr>
              <a:t>&gt;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CellType </a:t>
            </a:r>
            <a:r>
              <a:rPr b="1" i="0" lang="en-US" sz="1050" u="none" cap="none" strike="noStrike">
                <a:solidFill>
                  <a:srgbClr val="0000FF"/>
                </a:solidFill>
                <a:latin typeface="Arial"/>
                <a:ea typeface="Arial"/>
                <a:cs typeface="Arial"/>
                <a:sym typeface="Arial"/>
              </a:rPr>
              <a:t>TypeId</a:t>
            </a:r>
            <a:r>
              <a:rPr b="1" i="0" lang="en-US" sz="1050" u="none" cap="none" strike="noStrike">
                <a:solidFill>
                  <a:srgbClr val="008000"/>
                </a:solidFill>
                <a:latin typeface="Arial"/>
                <a:ea typeface="Arial"/>
                <a:cs typeface="Arial"/>
                <a:sym typeface="Arial"/>
              </a:rPr>
              <a:t>="0" </a:t>
            </a:r>
            <a:r>
              <a:rPr b="1" i="0" lang="en-US" sz="1050" u="none" cap="none" strike="noStrike">
                <a:solidFill>
                  <a:srgbClr val="0000FF"/>
                </a:solidFill>
                <a:latin typeface="Arial"/>
                <a:ea typeface="Arial"/>
                <a:cs typeface="Arial"/>
                <a:sym typeface="Arial"/>
              </a:rPr>
              <a:t>TypeName</a:t>
            </a:r>
            <a:r>
              <a:rPr b="1" i="0" lang="en-US" sz="1050" u="none" cap="none" strike="noStrike">
                <a:solidFill>
                  <a:srgbClr val="008000"/>
                </a:solidFill>
                <a:latin typeface="Arial"/>
                <a:ea typeface="Arial"/>
                <a:cs typeface="Arial"/>
                <a:sym typeface="Arial"/>
              </a:rPr>
              <a:t>="Medium"</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CellType </a:t>
            </a:r>
            <a:r>
              <a:rPr b="1" i="0" lang="en-US" sz="1050" u="none" cap="none" strike="noStrike">
                <a:solidFill>
                  <a:srgbClr val="0000FF"/>
                </a:solidFill>
                <a:latin typeface="Arial"/>
                <a:ea typeface="Arial"/>
                <a:cs typeface="Arial"/>
                <a:sym typeface="Arial"/>
              </a:rPr>
              <a:t>TypeId</a:t>
            </a:r>
            <a:r>
              <a:rPr b="1" i="0" lang="en-US" sz="1050" u="none" cap="none" strike="noStrike">
                <a:solidFill>
                  <a:srgbClr val="008000"/>
                </a:solidFill>
                <a:latin typeface="Arial"/>
                <a:ea typeface="Arial"/>
                <a:cs typeface="Arial"/>
                <a:sym typeface="Arial"/>
              </a:rPr>
              <a:t>="1" </a:t>
            </a:r>
            <a:r>
              <a:rPr b="1" i="0" lang="en-US" sz="1050" u="none" cap="none" strike="noStrike">
                <a:solidFill>
                  <a:srgbClr val="0000FF"/>
                </a:solidFill>
                <a:latin typeface="Arial"/>
                <a:ea typeface="Arial"/>
                <a:cs typeface="Arial"/>
                <a:sym typeface="Arial"/>
              </a:rPr>
              <a:t>TypeName</a:t>
            </a:r>
            <a:r>
              <a:rPr b="1" i="0" lang="en-US" sz="1050" u="none" cap="none" strike="noStrike">
                <a:solidFill>
                  <a:srgbClr val="008000"/>
                </a:solidFill>
                <a:latin typeface="Arial"/>
                <a:ea typeface="Arial"/>
                <a:cs typeface="Arial"/>
                <a:sym typeface="Arial"/>
              </a:rPr>
              <a:t>="Condensing"</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Plugin</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Plugin </a:t>
            </a:r>
            <a:r>
              <a:rPr b="1" i="0" lang="en-US" sz="1050" u="none" cap="none" strike="noStrike">
                <a:solidFill>
                  <a:srgbClr val="0000FF"/>
                </a:solidFill>
                <a:latin typeface="Arial"/>
                <a:ea typeface="Arial"/>
                <a:cs typeface="Arial"/>
                <a:sym typeface="Arial"/>
              </a:rPr>
              <a:t>Name</a:t>
            </a:r>
            <a:r>
              <a:rPr b="1" i="0" lang="en-US" sz="1050" u="none" cap="none" strike="noStrike">
                <a:solidFill>
                  <a:srgbClr val="008000"/>
                </a:solidFill>
                <a:latin typeface="Arial"/>
                <a:ea typeface="Arial"/>
                <a:cs typeface="Arial"/>
                <a:sym typeface="Arial"/>
              </a:rPr>
              <a:t>="CenterOfMass"</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Plugin </a:t>
            </a:r>
            <a:r>
              <a:rPr b="1" i="0" lang="en-US" sz="1050" u="none" cap="none" strike="noStrike">
                <a:solidFill>
                  <a:srgbClr val="0000FF"/>
                </a:solidFill>
                <a:latin typeface="Arial"/>
                <a:ea typeface="Arial"/>
                <a:cs typeface="Arial"/>
                <a:sym typeface="Arial"/>
              </a:rPr>
              <a:t>Name</a:t>
            </a:r>
            <a:r>
              <a:rPr b="1" i="0" lang="en-US" sz="1050" u="none" cap="none" strike="noStrike">
                <a:solidFill>
                  <a:srgbClr val="008000"/>
                </a:solidFill>
                <a:latin typeface="Arial"/>
                <a:ea typeface="Arial"/>
                <a:cs typeface="Arial"/>
                <a:sym typeface="Arial"/>
              </a:rPr>
              <a:t>="Contact"</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Energy </a:t>
            </a:r>
            <a:r>
              <a:rPr b="1" i="0" lang="en-US" sz="1050" u="none" cap="none" strike="noStrike">
                <a:solidFill>
                  <a:srgbClr val="0000FF"/>
                </a:solidFill>
                <a:latin typeface="Arial"/>
                <a:ea typeface="Arial"/>
                <a:cs typeface="Arial"/>
                <a:sym typeface="Arial"/>
              </a:rPr>
              <a:t>Type1</a:t>
            </a:r>
            <a:r>
              <a:rPr b="1" i="0" lang="en-US" sz="1050" u="none" cap="none" strike="noStrike">
                <a:solidFill>
                  <a:srgbClr val="008000"/>
                </a:solidFill>
                <a:latin typeface="Arial"/>
                <a:ea typeface="Arial"/>
                <a:cs typeface="Arial"/>
                <a:sym typeface="Arial"/>
              </a:rPr>
              <a:t>="Medium" </a:t>
            </a:r>
            <a:r>
              <a:rPr b="1" i="0" lang="en-US" sz="1050" u="none" cap="none" strike="noStrike">
                <a:solidFill>
                  <a:srgbClr val="0000FF"/>
                </a:solidFill>
                <a:latin typeface="Arial"/>
                <a:ea typeface="Arial"/>
                <a:cs typeface="Arial"/>
                <a:sym typeface="Arial"/>
              </a:rPr>
              <a:t>Type2</a:t>
            </a:r>
            <a:r>
              <a:rPr b="1" i="0" lang="en-US" sz="1050" u="none" cap="none" strike="noStrike">
                <a:solidFill>
                  <a:srgbClr val="008000"/>
                </a:solidFill>
                <a:latin typeface="Arial"/>
                <a:ea typeface="Arial"/>
                <a:cs typeface="Arial"/>
                <a:sym typeface="Arial"/>
              </a:rPr>
              <a:t>="Medium"</a:t>
            </a:r>
            <a:r>
              <a:rPr b="0" i="0" lang="en-US" sz="1050" u="none" cap="none" strike="noStrike">
                <a:solidFill>
                  <a:srgbClr val="000000"/>
                </a:solidFill>
                <a:latin typeface="Arial"/>
                <a:ea typeface="Arial"/>
                <a:cs typeface="Arial"/>
                <a:sym typeface="Arial"/>
              </a:rPr>
              <a:t>&gt;0.0&lt;/</a:t>
            </a:r>
            <a:r>
              <a:rPr b="1" i="0" lang="en-US" sz="1050" u="none" cap="none" strike="noStrike">
                <a:solidFill>
                  <a:srgbClr val="000080"/>
                </a:solidFill>
                <a:latin typeface="Arial"/>
                <a:ea typeface="Arial"/>
                <a:cs typeface="Arial"/>
                <a:sym typeface="Arial"/>
              </a:rPr>
              <a:t>Energy</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Energy </a:t>
            </a:r>
            <a:r>
              <a:rPr b="1" i="0" lang="en-US" sz="1050" u="none" cap="none" strike="noStrike">
                <a:solidFill>
                  <a:srgbClr val="0000FF"/>
                </a:solidFill>
                <a:latin typeface="Arial"/>
                <a:ea typeface="Arial"/>
                <a:cs typeface="Arial"/>
                <a:sym typeface="Arial"/>
              </a:rPr>
              <a:t>Type1</a:t>
            </a:r>
            <a:r>
              <a:rPr b="1" i="0" lang="en-US" sz="1050" u="none" cap="none" strike="noStrike">
                <a:solidFill>
                  <a:srgbClr val="008000"/>
                </a:solidFill>
                <a:latin typeface="Arial"/>
                <a:ea typeface="Arial"/>
                <a:cs typeface="Arial"/>
                <a:sym typeface="Arial"/>
              </a:rPr>
              <a:t>="Medium" </a:t>
            </a:r>
            <a:r>
              <a:rPr b="1" i="0" lang="en-US" sz="1050" u="none" cap="none" strike="noStrike">
                <a:solidFill>
                  <a:srgbClr val="0000FF"/>
                </a:solidFill>
                <a:latin typeface="Arial"/>
                <a:ea typeface="Arial"/>
                <a:cs typeface="Arial"/>
                <a:sym typeface="Arial"/>
              </a:rPr>
              <a:t>Type2</a:t>
            </a:r>
            <a:r>
              <a:rPr b="1" i="0" lang="en-US" sz="1050" u="none" cap="none" strike="noStrike">
                <a:solidFill>
                  <a:srgbClr val="008000"/>
                </a:solidFill>
                <a:latin typeface="Arial"/>
                <a:ea typeface="Arial"/>
                <a:cs typeface="Arial"/>
                <a:sym typeface="Arial"/>
              </a:rPr>
              <a:t>="Condensing"</a:t>
            </a:r>
            <a:r>
              <a:rPr b="0" i="0" lang="en-US" sz="1050" u="none" cap="none" strike="noStrike">
                <a:solidFill>
                  <a:srgbClr val="000000"/>
                </a:solidFill>
                <a:latin typeface="Arial"/>
                <a:ea typeface="Arial"/>
                <a:cs typeface="Arial"/>
                <a:sym typeface="Arial"/>
              </a:rPr>
              <a:t>&gt;-10.0&lt;/</a:t>
            </a:r>
            <a:r>
              <a:rPr b="1" i="0" lang="en-US" sz="1050" u="none" cap="none" strike="noStrike">
                <a:solidFill>
                  <a:srgbClr val="000080"/>
                </a:solidFill>
                <a:latin typeface="Arial"/>
                <a:ea typeface="Arial"/>
                <a:cs typeface="Arial"/>
                <a:sym typeface="Arial"/>
              </a:rPr>
              <a:t>Energy</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Energy </a:t>
            </a:r>
            <a:r>
              <a:rPr b="1" i="0" lang="en-US" sz="1050" u="none" cap="none" strike="noStrike">
                <a:solidFill>
                  <a:srgbClr val="0000FF"/>
                </a:solidFill>
                <a:latin typeface="Arial"/>
                <a:ea typeface="Arial"/>
                <a:cs typeface="Arial"/>
                <a:sym typeface="Arial"/>
              </a:rPr>
              <a:t>Type1</a:t>
            </a:r>
            <a:r>
              <a:rPr b="1" i="0" lang="en-US" sz="1050" u="none" cap="none" strike="noStrike">
                <a:solidFill>
                  <a:srgbClr val="008000"/>
                </a:solidFill>
                <a:latin typeface="Arial"/>
                <a:ea typeface="Arial"/>
                <a:cs typeface="Arial"/>
                <a:sym typeface="Arial"/>
              </a:rPr>
              <a:t>="Condensing" </a:t>
            </a:r>
            <a:r>
              <a:rPr b="1" i="0" lang="en-US" sz="1050" u="none" cap="none" strike="noStrike">
                <a:solidFill>
                  <a:srgbClr val="0000FF"/>
                </a:solidFill>
                <a:latin typeface="Arial"/>
                <a:ea typeface="Arial"/>
                <a:cs typeface="Arial"/>
                <a:sym typeface="Arial"/>
              </a:rPr>
              <a:t>Type2</a:t>
            </a:r>
            <a:r>
              <a:rPr b="1" i="0" lang="en-US" sz="1050" u="none" cap="none" strike="noStrike">
                <a:solidFill>
                  <a:srgbClr val="008000"/>
                </a:solidFill>
                <a:latin typeface="Arial"/>
                <a:ea typeface="Arial"/>
                <a:cs typeface="Arial"/>
                <a:sym typeface="Arial"/>
              </a:rPr>
              <a:t>="Condensing"</a:t>
            </a:r>
            <a:r>
              <a:rPr b="0" i="0" lang="en-US" sz="1050" u="none" cap="none" strike="noStrike">
                <a:solidFill>
                  <a:srgbClr val="000000"/>
                </a:solidFill>
                <a:latin typeface="Arial"/>
                <a:ea typeface="Arial"/>
                <a:cs typeface="Arial"/>
                <a:sym typeface="Arial"/>
              </a:rPr>
              <a:t>&gt;-10.0&lt;/</a:t>
            </a:r>
            <a:r>
              <a:rPr b="1" i="0" lang="en-US" sz="1050" u="none" cap="none" strike="noStrike">
                <a:solidFill>
                  <a:srgbClr val="000080"/>
                </a:solidFill>
                <a:latin typeface="Arial"/>
                <a:ea typeface="Arial"/>
                <a:cs typeface="Arial"/>
                <a:sym typeface="Arial"/>
              </a:rPr>
              <a:t>Energy</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NeighborOrder</a:t>
            </a:r>
            <a:r>
              <a:rPr b="0" i="0" lang="en-US" sz="1050" u="none" cap="none" strike="noStrike">
                <a:solidFill>
                  <a:srgbClr val="000000"/>
                </a:solidFill>
                <a:latin typeface="Arial"/>
                <a:ea typeface="Arial"/>
                <a:cs typeface="Arial"/>
                <a:sym typeface="Arial"/>
              </a:rPr>
              <a:t>&gt;4&lt;/</a:t>
            </a:r>
            <a:r>
              <a:rPr b="1" i="0" lang="en-US" sz="1050" u="none" cap="none" strike="noStrike">
                <a:solidFill>
                  <a:srgbClr val="000080"/>
                </a:solidFill>
                <a:latin typeface="Arial"/>
                <a:ea typeface="Arial"/>
                <a:cs typeface="Arial"/>
                <a:sym typeface="Arial"/>
              </a:rPr>
              <a:t>NeighborOrder</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Plugin</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&lt;/</a:t>
            </a:r>
            <a:r>
              <a:rPr b="1" i="0" lang="en-US" sz="1050" u="none" cap="none" strike="noStrike">
                <a:solidFill>
                  <a:srgbClr val="000080"/>
                </a:solidFill>
                <a:latin typeface="Arial"/>
                <a:ea typeface="Arial"/>
                <a:cs typeface="Arial"/>
                <a:sym typeface="Arial"/>
              </a:rPr>
              <a:t>CompuCell3D</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p:txBody>
      </p:sp>
      <p:sp>
        <p:nvSpPr>
          <p:cNvPr id="1709" name="Google Shape;1709;p33"/>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Adding Volume Constraint</a:t>
            </a:r>
            <a:endParaRPr/>
          </a:p>
        </p:txBody>
      </p:sp>
      <p:sp>
        <p:nvSpPr>
          <p:cNvPr id="1710" name="Google Shape;1710;p33"/>
          <p:cNvSpPr txBox="1"/>
          <p:nvPr/>
        </p:nvSpPr>
        <p:spPr>
          <a:xfrm>
            <a:off x="87682" y="722905"/>
            <a:ext cx="871811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Start with a single cell, negative contact Energy and a volume constraint</a:t>
            </a:r>
            <a:endParaRPr b="1" i="0" sz="1400" u="none" cap="none" strike="noStrike">
              <a:solidFill>
                <a:srgbClr val="000000"/>
              </a:solidFill>
              <a:latin typeface="Arial"/>
              <a:ea typeface="Arial"/>
              <a:cs typeface="Arial"/>
              <a:sym typeface="Arial"/>
            </a:endParaRPr>
          </a:p>
        </p:txBody>
      </p:sp>
      <p:pic>
        <p:nvPicPr>
          <p:cNvPr id="1711" name="Google Shape;1711;p33"/>
          <p:cNvPicPr preferRelativeResize="0"/>
          <p:nvPr/>
        </p:nvPicPr>
        <p:blipFill rotWithShape="1">
          <a:blip r:embed="rId3">
            <a:alphaModFix/>
          </a:blip>
          <a:srcRect b="0" l="0" r="0" t="0"/>
          <a:stretch/>
        </p:blipFill>
        <p:spPr>
          <a:xfrm>
            <a:off x="273050" y="1076435"/>
            <a:ext cx="476250" cy="495300"/>
          </a:xfrm>
          <a:prstGeom prst="rect">
            <a:avLst/>
          </a:prstGeom>
          <a:noFill/>
          <a:ln>
            <a:noFill/>
          </a:ln>
        </p:spPr>
      </p:pic>
      <p:grpSp>
        <p:nvGrpSpPr>
          <p:cNvPr id="1712" name="Google Shape;1712;p33"/>
          <p:cNvGrpSpPr/>
          <p:nvPr/>
        </p:nvGrpSpPr>
        <p:grpSpPr>
          <a:xfrm>
            <a:off x="1080195" y="1052587"/>
            <a:ext cx="6553200" cy="634041"/>
            <a:chOff x="228529" y="5782476"/>
            <a:chExt cx="6553200" cy="634041"/>
          </a:xfrm>
        </p:grpSpPr>
        <p:pic>
          <p:nvPicPr>
            <p:cNvPr id="1713" name="Google Shape;1713;p33"/>
            <p:cNvPicPr preferRelativeResize="0"/>
            <p:nvPr/>
          </p:nvPicPr>
          <p:blipFill rotWithShape="1">
            <a:blip r:embed="rId4">
              <a:alphaModFix/>
            </a:blip>
            <a:srcRect b="0" l="0" r="0" t="0"/>
            <a:stretch/>
          </p:blipFill>
          <p:spPr>
            <a:xfrm>
              <a:off x="228529" y="5787867"/>
              <a:ext cx="4257675" cy="628650"/>
            </a:xfrm>
            <a:prstGeom prst="rect">
              <a:avLst/>
            </a:prstGeom>
            <a:noFill/>
            <a:ln>
              <a:noFill/>
            </a:ln>
          </p:spPr>
        </p:pic>
        <p:pic>
          <p:nvPicPr>
            <p:cNvPr id="1714" name="Google Shape;1714;p33"/>
            <p:cNvPicPr preferRelativeResize="0"/>
            <p:nvPr/>
          </p:nvPicPr>
          <p:blipFill rotWithShape="1">
            <a:blip r:embed="rId5">
              <a:alphaModFix/>
            </a:blip>
            <a:srcRect b="0" l="0" r="0" t="0"/>
            <a:stretch/>
          </p:blipFill>
          <p:spPr>
            <a:xfrm>
              <a:off x="4486204" y="5782476"/>
              <a:ext cx="2295525" cy="495300"/>
            </a:xfrm>
            <a:prstGeom prst="rect">
              <a:avLst/>
            </a:prstGeom>
            <a:noFill/>
            <a:ln>
              <a:noFill/>
            </a:ln>
          </p:spPr>
        </p:pic>
      </p:grpSp>
      <p:sp>
        <p:nvSpPr>
          <p:cNvPr id="1715" name="Google Shape;1715;p33"/>
          <p:cNvSpPr txBox="1"/>
          <p:nvPr/>
        </p:nvSpPr>
        <p:spPr>
          <a:xfrm>
            <a:off x="87682" y="387983"/>
            <a:ext cx="4196219" cy="3190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SingleCellExample_3.cc3d</a:t>
            </a:r>
            <a:endParaRPr/>
          </a:p>
        </p:txBody>
      </p:sp>
      <p:sp>
        <p:nvSpPr>
          <p:cNvPr id="1716" name="Google Shape;1716;p33"/>
          <p:cNvSpPr/>
          <p:nvPr/>
        </p:nvSpPr>
        <p:spPr>
          <a:xfrm>
            <a:off x="4977091" y="1954119"/>
            <a:ext cx="4027209" cy="3000821"/>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80"/>
              </a:buClr>
              <a:buSzPts val="1050"/>
              <a:buFont typeface="Arial"/>
              <a:buNone/>
            </a:pPr>
            <a:r>
              <a:rPr b="1" i="0" lang="en-US" sz="1050" u="none" cap="none" strike="noStrike">
                <a:solidFill>
                  <a:srgbClr val="000080"/>
                </a:solidFill>
                <a:latin typeface="Arial"/>
                <a:ea typeface="Arial"/>
                <a:cs typeface="Arial"/>
                <a:sym typeface="Arial"/>
              </a:rPr>
              <a:t>from </a:t>
            </a:r>
            <a:r>
              <a:rPr b="0" i="0" lang="en-US" sz="1050" u="none" cap="none" strike="noStrike">
                <a:solidFill>
                  <a:srgbClr val="000000"/>
                </a:solidFill>
                <a:latin typeface="Arial"/>
                <a:ea typeface="Arial"/>
                <a:cs typeface="Arial"/>
                <a:sym typeface="Arial"/>
              </a:rPr>
              <a:t>cc3d.core.PySteppables </a:t>
            </a:r>
            <a:r>
              <a:rPr b="1" i="0" lang="en-US" sz="1050" u="none" cap="none" strike="noStrike">
                <a:solidFill>
                  <a:srgbClr val="000080"/>
                </a:solidFill>
                <a:latin typeface="Arial"/>
                <a:ea typeface="Arial"/>
                <a:cs typeface="Arial"/>
                <a:sym typeface="Arial"/>
              </a:rPr>
              <a:t>import </a:t>
            </a:r>
            <a:r>
              <a:rPr b="0" i="0" lang="en-US" sz="1050" u="none" cap="none" strike="noStrike">
                <a:solidFill>
                  <a:srgbClr val="000000"/>
                </a:solidFill>
                <a:latin typeface="Arial"/>
                <a:ea typeface="Arial"/>
                <a:cs typeface="Arial"/>
                <a:sym typeface="Arial"/>
              </a:rPr>
              <a:t>*</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1" i="0" lang="en-US" sz="1050" u="none" cap="none" strike="noStrike">
                <a:solidFill>
                  <a:srgbClr val="000080"/>
                </a:solidFill>
                <a:latin typeface="Arial"/>
                <a:ea typeface="Arial"/>
                <a:cs typeface="Arial"/>
                <a:sym typeface="Arial"/>
              </a:rPr>
              <a:t>class </a:t>
            </a:r>
            <a:r>
              <a:rPr b="0" i="0" lang="en-US" sz="1050" u="none" cap="none" strike="noStrike">
                <a:solidFill>
                  <a:srgbClr val="000000"/>
                </a:solidFill>
                <a:latin typeface="Arial"/>
                <a:ea typeface="Arial"/>
                <a:cs typeface="Arial"/>
                <a:sym typeface="Arial"/>
              </a:rPr>
              <a:t>SingleCellExample_3Steppable(SteppableBasePy):</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def </a:t>
            </a:r>
            <a:r>
              <a:rPr b="0" i="0" lang="en-US" sz="1050" u="none" cap="none" strike="noStrike">
                <a:solidFill>
                  <a:srgbClr val="B200B2"/>
                </a:solidFill>
                <a:latin typeface="Arial"/>
                <a:ea typeface="Arial"/>
                <a:cs typeface="Arial"/>
                <a:sym typeface="Arial"/>
              </a:rPr>
              <a:t>__init__</a:t>
            </a:r>
            <a:r>
              <a:rPr b="0" i="0" lang="en-US" sz="1050" u="none" cap="none" strike="noStrike">
                <a:solidFill>
                  <a:srgbClr val="000000"/>
                </a:solidFill>
                <a:latin typeface="Arial"/>
                <a:ea typeface="Arial"/>
                <a:cs typeface="Arial"/>
                <a:sym typeface="Arial"/>
              </a:rPr>
              <a:t>(</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,frequency=</a:t>
            </a:r>
            <a:r>
              <a:rPr b="0" i="0" lang="en-US" sz="1050" u="none" cap="none" strike="noStrike">
                <a:solidFill>
                  <a:srgbClr val="0000FF"/>
                </a:solidFill>
                <a:latin typeface="Arial"/>
                <a:ea typeface="Arial"/>
                <a:cs typeface="Arial"/>
                <a:sym typeface="Arial"/>
              </a:rPr>
              <a:t>1</a:t>
            </a:r>
            <a:r>
              <a:rPr b="0" i="0" lang="en-US" sz="1050" u="none" cap="none" strike="noStrike">
                <a:solidFill>
                  <a:srgbClr val="000000"/>
                </a:solidFill>
                <a:latin typeface="Arial"/>
                <a:ea typeface="Arial"/>
                <a:cs typeface="Arial"/>
                <a:sym typeface="Arial"/>
              </a:rPr>
              <a:t>):</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SteppableBasePy.</a:t>
            </a:r>
            <a:r>
              <a:rPr b="0" i="0" lang="en-US" sz="1050" u="none" cap="none" strike="noStrike">
                <a:solidFill>
                  <a:srgbClr val="B200B2"/>
                </a:solidFill>
                <a:latin typeface="Arial"/>
                <a:ea typeface="Arial"/>
                <a:cs typeface="Arial"/>
                <a:sym typeface="Arial"/>
              </a:rPr>
              <a:t>__init__</a:t>
            </a:r>
            <a:r>
              <a:rPr b="0" i="0" lang="en-US" sz="1050" u="none" cap="none" strike="noStrike">
                <a:solidFill>
                  <a:srgbClr val="000000"/>
                </a:solidFill>
                <a:latin typeface="Arial"/>
                <a:ea typeface="Arial"/>
                <a:cs typeface="Arial"/>
                <a:sym typeface="Arial"/>
              </a:rPr>
              <a:t>(</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,frequency)</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def </a:t>
            </a:r>
            <a:r>
              <a:rPr b="0" i="0" lang="en-US" sz="1050" u="none" cap="none" strike="noStrike">
                <a:solidFill>
                  <a:srgbClr val="000000"/>
                </a:solidFill>
                <a:latin typeface="Arial"/>
                <a:ea typeface="Arial"/>
                <a:cs typeface="Arial"/>
                <a:sym typeface="Arial"/>
              </a:rPr>
              <a:t>start(</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0" i="1" lang="en-US" sz="1050" u="none" cap="none" strike="noStrike">
                <a:solidFill>
                  <a:srgbClr val="808080"/>
                </a:solidFill>
                <a:latin typeface="Arial"/>
                <a:ea typeface="Arial"/>
                <a:cs typeface="Arial"/>
                <a:sym typeface="Arial"/>
              </a:rPr>
              <a:t>"""</a:t>
            </a:r>
            <a:br>
              <a:rPr b="0" i="1" lang="en-US" sz="1050" u="none" cap="none" strike="noStrike">
                <a:solidFill>
                  <a:srgbClr val="808080"/>
                </a:solidFill>
                <a:latin typeface="Arial"/>
                <a:ea typeface="Arial"/>
                <a:cs typeface="Arial"/>
                <a:sym typeface="Arial"/>
              </a:rPr>
            </a:br>
            <a:r>
              <a:rPr b="0" i="1" lang="en-US" sz="1050" u="none" cap="none" strike="noStrike">
                <a:solidFill>
                  <a:srgbClr val="808080"/>
                </a:solidFill>
                <a:latin typeface="Arial"/>
                <a:ea typeface="Arial"/>
                <a:cs typeface="Arial"/>
                <a:sym typeface="Arial"/>
              </a:rPr>
              <a:t>        any code in the start function runs before MCS=0</a:t>
            </a:r>
            <a:br>
              <a:rPr b="0" i="1" lang="en-US" sz="1050" u="none" cap="none" strike="noStrike">
                <a:solidFill>
                  <a:srgbClr val="808080"/>
                </a:solidFill>
                <a:latin typeface="Arial"/>
                <a:ea typeface="Arial"/>
                <a:cs typeface="Arial"/>
                <a:sym typeface="Arial"/>
              </a:rPr>
            </a:br>
            <a:r>
              <a:rPr b="0" i="1" lang="en-US" sz="1050" u="none" cap="none" strike="noStrike">
                <a:solidFill>
                  <a:srgbClr val="808080"/>
                </a:solidFill>
                <a:latin typeface="Arial"/>
                <a:ea typeface="Arial"/>
                <a:cs typeface="Arial"/>
                <a:sym typeface="Arial"/>
              </a:rPr>
              <a:t>        """ </a:t>
            </a:r>
            <a:br>
              <a:rPr b="0" i="1" lang="en-US" sz="1050" u="none" cap="none" strike="noStrike">
                <a:solidFill>
                  <a:srgbClr val="808080"/>
                </a:solidFill>
                <a:latin typeface="Arial"/>
                <a:ea typeface="Arial"/>
                <a:cs typeface="Arial"/>
                <a:sym typeface="Arial"/>
              </a:rPr>
            </a:br>
            <a:r>
              <a:rPr b="0" i="1" lang="en-US" sz="1050" u="none" cap="none" strike="noStrike">
                <a:solidFill>
                  <a:srgbClr val="808080"/>
                </a:solidFill>
                <a:latin typeface="Arial"/>
                <a:ea typeface="Arial"/>
                <a:cs typeface="Arial"/>
                <a:sym typeface="Arial"/>
              </a:rPr>
              <a:t>        </a:t>
            </a:r>
            <a:r>
              <a:rPr b="0" i="0" lang="en-US" sz="1050" u="none" cap="none" strike="noStrike">
                <a:solidFill>
                  <a:srgbClr val="000000"/>
                </a:solidFill>
                <a:latin typeface="Arial"/>
                <a:ea typeface="Arial"/>
                <a:cs typeface="Arial"/>
                <a:sym typeface="Arial"/>
              </a:rPr>
              <a:t>cell =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.new_cell(</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.CONDENSING)</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.cell_field[</a:t>
            </a:r>
            <a:r>
              <a:rPr b="0" i="0" lang="en-US" sz="1050" u="none" cap="none" strike="noStrike">
                <a:solidFill>
                  <a:srgbClr val="0000FF"/>
                </a:solidFill>
                <a:latin typeface="Arial"/>
                <a:ea typeface="Arial"/>
                <a:cs typeface="Arial"/>
                <a:sym typeface="Arial"/>
              </a:rPr>
              <a:t>100</a:t>
            </a:r>
            <a:r>
              <a:rPr b="0" i="0" lang="en-US" sz="1050" u="none" cap="none" strike="noStrike">
                <a:solidFill>
                  <a:srgbClr val="000000"/>
                </a:solidFill>
                <a:latin typeface="Arial"/>
                <a:ea typeface="Arial"/>
                <a:cs typeface="Arial"/>
                <a:sym typeface="Arial"/>
              </a:rPr>
              <a:t>:</a:t>
            </a:r>
            <a:r>
              <a:rPr b="0" i="0" lang="en-US" sz="1050" u="none" cap="none" strike="noStrike">
                <a:solidFill>
                  <a:srgbClr val="0000FF"/>
                </a:solidFill>
                <a:latin typeface="Arial"/>
                <a:ea typeface="Arial"/>
                <a:cs typeface="Arial"/>
                <a:sym typeface="Arial"/>
              </a:rPr>
              <a:t>101</a:t>
            </a:r>
            <a:r>
              <a:rPr b="0" i="0" lang="en-US" sz="1050" u="none" cap="none" strike="noStrike">
                <a:solidFill>
                  <a:srgbClr val="000000"/>
                </a:solidFill>
                <a:latin typeface="Arial"/>
                <a:ea typeface="Arial"/>
                <a:cs typeface="Arial"/>
                <a:sym typeface="Arial"/>
              </a:rPr>
              <a:t>, </a:t>
            </a:r>
            <a:r>
              <a:rPr b="0" i="0" lang="en-US" sz="1050" u="none" cap="none" strike="noStrike">
                <a:solidFill>
                  <a:srgbClr val="0000FF"/>
                </a:solidFill>
                <a:latin typeface="Arial"/>
                <a:ea typeface="Arial"/>
                <a:cs typeface="Arial"/>
                <a:sym typeface="Arial"/>
              </a:rPr>
              <a:t>100</a:t>
            </a:r>
            <a:r>
              <a:rPr b="0" i="0" lang="en-US" sz="1050" u="none" cap="none" strike="noStrike">
                <a:solidFill>
                  <a:srgbClr val="000000"/>
                </a:solidFill>
                <a:latin typeface="Arial"/>
                <a:ea typeface="Arial"/>
                <a:cs typeface="Arial"/>
                <a:sym typeface="Arial"/>
              </a:rPr>
              <a:t>:</a:t>
            </a:r>
            <a:r>
              <a:rPr b="0" i="0" lang="en-US" sz="1050" u="none" cap="none" strike="noStrike">
                <a:solidFill>
                  <a:srgbClr val="0000FF"/>
                </a:solidFill>
                <a:latin typeface="Arial"/>
                <a:ea typeface="Arial"/>
                <a:cs typeface="Arial"/>
                <a:sym typeface="Arial"/>
              </a:rPr>
              <a:t>101</a:t>
            </a:r>
            <a:r>
              <a:rPr b="0" i="0" lang="en-US" sz="1050" u="none" cap="none" strike="noStrike">
                <a:solidFill>
                  <a:srgbClr val="000000"/>
                </a:solidFill>
                <a:latin typeface="Arial"/>
                <a:ea typeface="Arial"/>
                <a:cs typeface="Arial"/>
                <a:sym typeface="Arial"/>
              </a:rPr>
              <a:t>, </a:t>
            </a:r>
            <a:r>
              <a:rPr b="0" i="0" lang="en-US" sz="1050" u="none" cap="none" strike="noStrike">
                <a:solidFill>
                  <a:srgbClr val="0000FF"/>
                </a:solidFill>
                <a:latin typeface="Arial"/>
                <a:ea typeface="Arial"/>
                <a:cs typeface="Arial"/>
                <a:sym typeface="Arial"/>
              </a:rPr>
              <a:t>0</a:t>
            </a:r>
            <a:r>
              <a:rPr b="0" i="0" lang="en-US" sz="1050" u="none" cap="none" strike="noStrike">
                <a:solidFill>
                  <a:srgbClr val="000000"/>
                </a:solidFill>
                <a:latin typeface="Arial"/>
                <a:ea typeface="Arial"/>
                <a:cs typeface="Arial"/>
                <a:sym typeface="Arial"/>
              </a:rPr>
              <a:t>] = cell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cell.targetVolume = </a:t>
            </a:r>
            <a:r>
              <a:rPr b="0" i="0" lang="en-US" sz="1050" u="none" cap="none" strike="noStrike">
                <a:solidFill>
                  <a:srgbClr val="0000FF"/>
                </a:solidFill>
                <a:latin typeface="Arial"/>
                <a:ea typeface="Arial"/>
                <a:cs typeface="Arial"/>
                <a:sym typeface="Arial"/>
              </a:rPr>
              <a:t>25</a:t>
            </a:r>
            <a:br>
              <a:rPr b="0" i="0" lang="en-US" sz="1050" u="none" cap="none" strike="noStrike">
                <a:solidFill>
                  <a:srgbClr val="0000FF"/>
                </a:solidFill>
                <a:latin typeface="Arial"/>
                <a:ea typeface="Arial"/>
                <a:cs typeface="Arial"/>
                <a:sym typeface="Arial"/>
              </a:rPr>
            </a:br>
            <a:r>
              <a:rPr b="0" i="0" lang="en-US" sz="1050" u="none" cap="none" strike="noStrike">
                <a:solidFill>
                  <a:srgbClr val="0000FF"/>
                </a:solidFill>
                <a:latin typeface="Arial"/>
                <a:ea typeface="Arial"/>
                <a:cs typeface="Arial"/>
                <a:sym typeface="Arial"/>
              </a:rPr>
              <a:t>        </a:t>
            </a:r>
            <a:r>
              <a:rPr b="0" i="0" lang="en-US" sz="1050" u="none" cap="none" strike="noStrike">
                <a:solidFill>
                  <a:srgbClr val="000000"/>
                </a:solidFill>
                <a:latin typeface="Arial"/>
                <a:ea typeface="Arial"/>
                <a:cs typeface="Arial"/>
                <a:sym typeface="Arial"/>
              </a:rPr>
              <a:t>cell.lambdaVolume = </a:t>
            </a:r>
            <a:r>
              <a:rPr b="0" i="0" lang="en-US" sz="1050" u="none" cap="none" strike="noStrike">
                <a:solidFill>
                  <a:srgbClr val="0000FF"/>
                </a:solidFill>
                <a:latin typeface="Arial"/>
                <a:ea typeface="Arial"/>
                <a:cs typeface="Arial"/>
                <a:sym typeface="Arial"/>
              </a:rPr>
              <a:t>5.0</a:t>
            </a:r>
            <a:endParaRPr b="0" i="0" sz="2400" u="none" cap="none" strike="noStrike">
              <a:solidFill>
                <a:schemeClr val="dk1"/>
              </a:solidFill>
              <a:latin typeface="Arial"/>
              <a:ea typeface="Arial"/>
              <a:cs typeface="Arial"/>
              <a:sym typeface="Arial"/>
            </a:endParaRPr>
          </a:p>
        </p:txBody>
      </p:sp>
      <p:pic>
        <p:nvPicPr>
          <p:cNvPr id="1717" name="Google Shape;1717;p33"/>
          <p:cNvPicPr preferRelativeResize="0"/>
          <p:nvPr/>
        </p:nvPicPr>
        <p:blipFill rotWithShape="1">
          <a:blip r:embed="rId6">
            <a:alphaModFix/>
          </a:blip>
          <a:srcRect b="0" l="0" r="0" t="0"/>
          <a:stretch/>
        </p:blipFill>
        <p:spPr>
          <a:xfrm>
            <a:off x="8564450" y="4464"/>
            <a:ext cx="593675" cy="617861"/>
          </a:xfrm>
          <a:prstGeom prst="rect">
            <a:avLst/>
          </a:prstGeom>
          <a:noFill/>
          <a:ln>
            <a:noFill/>
          </a:ln>
        </p:spPr>
      </p:pic>
      <p:pic>
        <p:nvPicPr>
          <p:cNvPr descr="Biocomplexity Logo" id="1718" name="Google Shape;1718;p33"/>
          <p:cNvPicPr preferRelativeResize="0"/>
          <p:nvPr/>
        </p:nvPicPr>
        <p:blipFill rotWithShape="1">
          <a:blip r:embed="rId7">
            <a:alphaModFix/>
          </a:blip>
          <a:srcRect b="0" l="0" r="0" t="0"/>
          <a:stretch/>
        </p:blipFill>
        <p:spPr>
          <a:xfrm>
            <a:off x="8550275" y="6264275"/>
            <a:ext cx="593725" cy="593725"/>
          </a:xfrm>
          <a:prstGeom prst="rect">
            <a:avLst/>
          </a:prstGeom>
          <a:noFill/>
          <a:ln>
            <a:noFill/>
          </a:ln>
        </p:spPr>
      </p:pic>
      <p:pic>
        <p:nvPicPr>
          <p:cNvPr descr="redblackblockiu" id="1719" name="Google Shape;1719;p33"/>
          <p:cNvPicPr preferRelativeResize="0"/>
          <p:nvPr/>
        </p:nvPicPr>
        <p:blipFill rotWithShape="1">
          <a:blip r:embed="rId8">
            <a:alphaModFix/>
          </a:blip>
          <a:srcRect b="0" l="0" r="0" t="0"/>
          <a:stretch/>
        </p:blipFill>
        <p:spPr>
          <a:xfrm>
            <a:off x="0" y="6219825"/>
            <a:ext cx="484188" cy="6381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3" name="Shape 1723"/>
        <p:cNvGrpSpPr/>
        <p:nvPr/>
      </p:nvGrpSpPr>
      <p:grpSpPr>
        <a:xfrm>
          <a:off x="0" y="0"/>
          <a:ext cx="0" cy="0"/>
          <a:chOff x="0" y="0"/>
          <a:chExt cx="0" cy="0"/>
        </a:xfrm>
      </p:grpSpPr>
      <p:pic>
        <p:nvPicPr>
          <p:cNvPr id="1724" name="Google Shape;1724;p34"/>
          <p:cNvPicPr preferRelativeResize="0"/>
          <p:nvPr/>
        </p:nvPicPr>
        <p:blipFill rotWithShape="1">
          <a:blip r:embed="rId3">
            <a:alphaModFix/>
          </a:blip>
          <a:srcRect b="0" l="0" r="0" t="0"/>
          <a:stretch/>
        </p:blipFill>
        <p:spPr>
          <a:xfrm>
            <a:off x="885107" y="1772757"/>
            <a:ext cx="3590925" cy="2162175"/>
          </a:xfrm>
          <a:prstGeom prst="rect">
            <a:avLst/>
          </a:prstGeom>
          <a:noFill/>
          <a:ln>
            <a:noFill/>
          </a:ln>
        </p:spPr>
      </p:pic>
      <p:sp>
        <p:nvSpPr>
          <p:cNvPr id="1725" name="Google Shape;1725;p34"/>
          <p:cNvSpPr txBox="1"/>
          <p:nvPr/>
        </p:nvSpPr>
        <p:spPr>
          <a:xfrm>
            <a:off x="203200" y="732424"/>
            <a:ext cx="89408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Adding cell volume constraint seams to limit the size of the cell but the cell gets fragmented. Why?</a:t>
            </a:r>
            <a:endParaRPr/>
          </a:p>
        </p:txBody>
      </p:sp>
      <p:sp>
        <p:nvSpPr>
          <p:cNvPr id="1726" name="Google Shape;1726;p34"/>
          <p:cNvSpPr txBox="1"/>
          <p:nvPr/>
        </p:nvSpPr>
        <p:spPr>
          <a:xfrm>
            <a:off x="279400" y="5269628"/>
            <a:ext cx="861060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Volume constraint ensures that total cell volume is under control but because we are using negavite contact energy coefficients it is energetically favorable to </a:t>
            </a:r>
            <a:r>
              <a:rPr b="1" i="0" lang="en-US" sz="1400" u="none" cap="none" strike="noStrike">
                <a:solidFill>
                  <a:srgbClr val="000000"/>
                </a:solidFill>
                <a:latin typeface="Arial"/>
                <a:ea typeface="Arial"/>
                <a:cs typeface="Arial"/>
                <a:sym typeface="Arial"/>
              </a:rPr>
              <a:t>create as many cell-medium interfaces as possible</a:t>
            </a:r>
            <a:r>
              <a:rPr b="0" i="0" lang="en-US" sz="1400" u="none" cap="none" strike="noStrike">
                <a:solidFill>
                  <a:srgbClr val="000000"/>
                </a:solidFill>
                <a:latin typeface="Arial"/>
                <a:ea typeface="Arial"/>
                <a:cs typeface="Arial"/>
                <a:sym typeface="Arial"/>
              </a:rPr>
              <a:t> (leading to lower contribution from contact energy) while ensuring that cell volume is as close to target volume as possible </a:t>
            </a:r>
            <a:endParaRPr/>
          </a:p>
        </p:txBody>
      </p:sp>
      <p:sp>
        <p:nvSpPr>
          <p:cNvPr id="1727" name="Google Shape;1727;p34"/>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Adding Volume Constraint</a:t>
            </a:r>
            <a:endParaRPr/>
          </a:p>
        </p:txBody>
      </p:sp>
      <p:pic>
        <p:nvPicPr>
          <p:cNvPr id="1728" name="Google Shape;1728;p34"/>
          <p:cNvPicPr preferRelativeResize="0"/>
          <p:nvPr/>
        </p:nvPicPr>
        <p:blipFill rotWithShape="1">
          <a:blip r:embed="rId4">
            <a:alphaModFix/>
          </a:blip>
          <a:srcRect b="0" l="0" r="0" t="0"/>
          <a:stretch/>
        </p:blipFill>
        <p:spPr>
          <a:xfrm>
            <a:off x="8564450" y="4464"/>
            <a:ext cx="593675" cy="617861"/>
          </a:xfrm>
          <a:prstGeom prst="rect">
            <a:avLst/>
          </a:prstGeom>
          <a:noFill/>
          <a:ln>
            <a:noFill/>
          </a:ln>
        </p:spPr>
      </p:pic>
      <p:pic>
        <p:nvPicPr>
          <p:cNvPr descr="Biocomplexity Logo" id="1729" name="Google Shape;1729;p34"/>
          <p:cNvPicPr preferRelativeResize="0"/>
          <p:nvPr/>
        </p:nvPicPr>
        <p:blipFill rotWithShape="1">
          <a:blip r:embed="rId5">
            <a:alphaModFix/>
          </a:blip>
          <a:srcRect b="0" l="0" r="0" t="0"/>
          <a:stretch/>
        </p:blipFill>
        <p:spPr>
          <a:xfrm>
            <a:off x="8550275" y="6264275"/>
            <a:ext cx="593725" cy="593725"/>
          </a:xfrm>
          <a:prstGeom prst="rect">
            <a:avLst/>
          </a:prstGeom>
          <a:noFill/>
          <a:ln>
            <a:noFill/>
          </a:ln>
        </p:spPr>
      </p:pic>
      <p:pic>
        <p:nvPicPr>
          <p:cNvPr descr="redblackblockiu" id="1730" name="Google Shape;1730;p34"/>
          <p:cNvPicPr preferRelativeResize="0"/>
          <p:nvPr/>
        </p:nvPicPr>
        <p:blipFill rotWithShape="1">
          <a:blip r:embed="rId6">
            <a:alphaModFix/>
          </a:blip>
          <a:srcRect b="0" l="0" r="0" t="0"/>
          <a:stretch/>
        </p:blipFill>
        <p:spPr>
          <a:xfrm>
            <a:off x="0" y="6219825"/>
            <a:ext cx="484188" cy="6381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4" name="Shape 1734"/>
        <p:cNvGrpSpPr/>
        <p:nvPr/>
      </p:nvGrpSpPr>
      <p:grpSpPr>
        <a:xfrm>
          <a:off x="0" y="0"/>
          <a:ext cx="0" cy="0"/>
          <a:chOff x="0" y="0"/>
          <a:chExt cx="0" cy="0"/>
        </a:xfrm>
      </p:grpSpPr>
      <p:sp>
        <p:nvSpPr>
          <p:cNvPr id="1735" name="Google Shape;1735;p35"/>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Adding Volume Constraint -  positive contact energy</a:t>
            </a:r>
            <a:endParaRPr/>
          </a:p>
        </p:txBody>
      </p:sp>
      <p:sp>
        <p:nvSpPr>
          <p:cNvPr id="1736" name="Google Shape;1736;p35"/>
          <p:cNvSpPr txBox="1"/>
          <p:nvPr/>
        </p:nvSpPr>
        <p:spPr>
          <a:xfrm>
            <a:off x="87682" y="657894"/>
            <a:ext cx="871811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Start with a single cell, negative contact energy and a volume constraint</a:t>
            </a:r>
            <a:endParaRPr b="1" i="0" sz="1400" u="none" cap="none" strike="noStrike">
              <a:solidFill>
                <a:srgbClr val="000000"/>
              </a:solidFill>
              <a:latin typeface="Arial"/>
              <a:ea typeface="Arial"/>
              <a:cs typeface="Arial"/>
              <a:sym typeface="Arial"/>
            </a:endParaRPr>
          </a:p>
        </p:txBody>
      </p:sp>
      <p:pic>
        <p:nvPicPr>
          <p:cNvPr id="1737" name="Google Shape;1737;p35"/>
          <p:cNvPicPr preferRelativeResize="0"/>
          <p:nvPr/>
        </p:nvPicPr>
        <p:blipFill rotWithShape="1">
          <a:blip r:embed="rId3">
            <a:alphaModFix/>
          </a:blip>
          <a:srcRect b="0" l="0" r="0" t="0"/>
          <a:stretch/>
        </p:blipFill>
        <p:spPr>
          <a:xfrm>
            <a:off x="375694" y="988448"/>
            <a:ext cx="476250" cy="495300"/>
          </a:xfrm>
          <a:prstGeom prst="rect">
            <a:avLst/>
          </a:prstGeom>
          <a:noFill/>
          <a:ln>
            <a:noFill/>
          </a:ln>
        </p:spPr>
      </p:pic>
      <p:grpSp>
        <p:nvGrpSpPr>
          <p:cNvPr id="1738" name="Google Shape;1738;p35"/>
          <p:cNvGrpSpPr/>
          <p:nvPr/>
        </p:nvGrpSpPr>
        <p:grpSpPr>
          <a:xfrm>
            <a:off x="1182839" y="964600"/>
            <a:ext cx="6553200" cy="634041"/>
            <a:chOff x="228529" y="5782476"/>
            <a:chExt cx="6553200" cy="634041"/>
          </a:xfrm>
        </p:grpSpPr>
        <p:pic>
          <p:nvPicPr>
            <p:cNvPr id="1739" name="Google Shape;1739;p35"/>
            <p:cNvPicPr preferRelativeResize="0"/>
            <p:nvPr/>
          </p:nvPicPr>
          <p:blipFill rotWithShape="1">
            <a:blip r:embed="rId4">
              <a:alphaModFix/>
            </a:blip>
            <a:srcRect b="0" l="0" r="0" t="0"/>
            <a:stretch/>
          </p:blipFill>
          <p:spPr>
            <a:xfrm>
              <a:off x="228529" y="5787867"/>
              <a:ext cx="4257675" cy="628650"/>
            </a:xfrm>
            <a:prstGeom prst="rect">
              <a:avLst/>
            </a:prstGeom>
            <a:noFill/>
            <a:ln>
              <a:noFill/>
            </a:ln>
          </p:spPr>
        </p:pic>
        <p:pic>
          <p:nvPicPr>
            <p:cNvPr id="1740" name="Google Shape;1740;p35"/>
            <p:cNvPicPr preferRelativeResize="0"/>
            <p:nvPr/>
          </p:nvPicPr>
          <p:blipFill rotWithShape="1">
            <a:blip r:embed="rId5">
              <a:alphaModFix/>
            </a:blip>
            <a:srcRect b="0" l="0" r="0" t="0"/>
            <a:stretch/>
          </p:blipFill>
          <p:spPr>
            <a:xfrm>
              <a:off x="4486204" y="5782476"/>
              <a:ext cx="2295525" cy="495300"/>
            </a:xfrm>
            <a:prstGeom prst="rect">
              <a:avLst/>
            </a:prstGeom>
            <a:noFill/>
            <a:ln>
              <a:noFill/>
            </a:ln>
          </p:spPr>
        </p:pic>
      </p:grpSp>
      <p:sp>
        <p:nvSpPr>
          <p:cNvPr id="1741" name="Google Shape;1741;p35"/>
          <p:cNvSpPr txBox="1"/>
          <p:nvPr/>
        </p:nvSpPr>
        <p:spPr>
          <a:xfrm>
            <a:off x="87682" y="387983"/>
            <a:ext cx="4196219" cy="3190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SingleCellExample_4.cc3d</a:t>
            </a:r>
            <a:endParaRPr/>
          </a:p>
        </p:txBody>
      </p:sp>
      <p:sp>
        <p:nvSpPr>
          <p:cNvPr id="1742" name="Google Shape;1742;p35"/>
          <p:cNvSpPr/>
          <p:nvPr/>
        </p:nvSpPr>
        <p:spPr>
          <a:xfrm>
            <a:off x="568369" y="1598641"/>
            <a:ext cx="4751622" cy="5532284"/>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Arial"/>
                <a:ea typeface="Arial"/>
                <a:cs typeface="Arial"/>
                <a:sym typeface="Arial"/>
              </a:rPr>
              <a:t>&lt;</a:t>
            </a:r>
            <a:r>
              <a:rPr b="1" i="0" lang="en-US" sz="1050" u="none" cap="none" strike="noStrike">
                <a:solidFill>
                  <a:srgbClr val="000080"/>
                </a:solidFill>
                <a:latin typeface="Arial"/>
                <a:ea typeface="Arial"/>
                <a:cs typeface="Arial"/>
                <a:sym typeface="Arial"/>
              </a:rPr>
              <a:t>CompuCell3D </a:t>
            </a:r>
            <a:r>
              <a:rPr b="1" i="0" lang="en-US" sz="1050" u="none" cap="none" strike="noStrike">
                <a:solidFill>
                  <a:srgbClr val="0000FF"/>
                </a:solidFill>
                <a:latin typeface="Arial"/>
                <a:ea typeface="Arial"/>
                <a:cs typeface="Arial"/>
                <a:sym typeface="Arial"/>
              </a:rPr>
              <a:t>Revision</a:t>
            </a:r>
            <a:r>
              <a:rPr b="1" i="0" lang="en-US" sz="1050" u="none" cap="none" strike="noStrike">
                <a:solidFill>
                  <a:srgbClr val="008000"/>
                </a:solidFill>
                <a:latin typeface="Arial"/>
                <a:ea typeface="Arial"/>
                <a:cs typeface="Arial"/>
                <a:sym typeface="Arial"/>
              </a:rPr>
              <a:t>="20200731" </a:t>
            </a:r>
            <a:r>
              <a:rPr b="1" i="0" lang="en-US" sz="1050" u="none" cap="none" strike="noStrike">
                <a:solidFill>
                  <a:srgbClr val="0000FF"/>
                </a:solidFill>
                <a:latin typeface="Arial"/>
                <a:ea typeface="Arial"/>
                <a:cs typeface="Arial"/>
                <a:sym typeface="Arial"/>
              </a:rPr>
              <a:t>Version</a:t>
            </a:r>
            <a:r>
              <a:rPr b="1" i="0" lang="en-US" sz="1050" u="none" cap="none" strike="noStrike">
                <a:solidFill>
                  <a:srgbClr val="008000"/>
                </a:solidFill>
                <a:latin typeface="Arial"/>
                <a:ea typeface="Arial"/>
                <a:cs typeface="Arial"/>
                <a:sym typeface="Arial"/>
              </a:rPr>
              <a:t>="4.2.3"</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Metadata</a:t>
            </a:r>
            <a:r>
              <a:rPr b="0" i="0" lang="en-US" sz="1050" u="none" cap="none" strike="noStrike">
                <a:solidFill>
                  <a:srgbClr val="000000"/>
                </a:solidFill>
                <a:latin typeface="Arial"/>
                <a:ea typeface="Arial"/>
                <a:cs typeface="Arial"/>
                <a:sym typeface="Arial"/>
              </a:rPr>
              <a:t>&gt;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NumberOfProcessors</a:t>
            </a:r>
            <a:r>
              <a:rPr b="0" i="0" lang="en-US" sz="1050" u="none" cap="none" strike="noStrike">
                <a:solidFill>
                  <a:srgbClr val="000000"/>
                </a:solidFill>
                <a:latin typeface="Arial"/>
                <a:ea typeface="Arial"/>
                <a:cs typeface="Arial"/>
                <a:sym typeface="Arial"/>
              </a:rPr>
              <a:t>&gt;1&lt;/</a:t>
            </a:r>
            <a:r>
              <a:rPr b="1" i="0" lang="en-US" sz="1050" u="none" cap="none" strike="noStrike">
                <a:solidFill>
                  <a:srgbClr val="000080"/>
                </a:solidFill>
                <a:latin typeface="Arial"/>
                <a:ea typeface="Arial"/>
                <a:cs typeface="Arial"/>
                <a:sym typeface="Arial"/>
              </a:rPr>
              <a:t>NumberOfProcessors</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DebugOutputFrequency</a:t>
            </a:r>
            <a:r>
              <a:rPr b="0" i="0" lang="en-US" sz="1050" u="none" cap="none" strike="noStrike">
                <a:solidFill>
                  <a:srgbClr val="000000"/>
                </a:solidFill>
                <a:latin typeface="Arial"/>
                <a:ea typeface="Arial"/>
                <a:cs typeface="Arial"/>
                <a:sym typeface="Arial"/>
              </a:rPr>
              <a:t>&gt;10&lt;/</a:t>
            </a:r>
            <a:r>
              <a:rPr b="1" i="0" lang="en-US" sz="1050" u="none" cap="none" strike="noStrike">
                <a:solidFill>
                  <a:srgbClr val="000080"/>
                </a:solidFill>
                <a:latin typeface="Arial"/>
                <a:ea typeface="Arial"/>
                <a:cs typeface="Arial"/>
                <a:sym typeface="Arial"/>
              </a:rPr>
              <a:t>DebugOutputFrequency</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Metadata</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Potts</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Dimensions </a:t>
            </a:r>
            <a:r>
              <a:rPr b="1" i="0" lang="en-US" sz="1050" u="none" cap="none" strike="noStrike">
                <a:solidFill>
                  <a:srgbClr val="0000FF"/>
                </a:solidFill>
                <a:latin typeface="Arial"/>
                <a:ea typeface="Arial"/>
                <a:cs typeface="Arial"/>
                <a:sym typeface="Arial"/>
              </a:rPr>
              <a:t>x</a:t>
            </a:r>
            <a:r>
              <a:rPr b="1" i="0" lang="en-US" sz="1050" u="none" cap="none" strike="noStrike">
                <a:solidFill>
                  <a:srgbClr val="008000"/>
                </a:solidFill>
                <a:latin typeface="Arial"/>
                <a:ea typeface="Arial"/>
                <a:cs typeface="Arial"/>
                <a:sym typeface="Arial"/>
              </a:rPr>
              <a:t>="256" </a:t>
            </a:r>
            <a:r>
              <a:rPr b="1" i="0" lang="en-US" sz="1050" u="none" cap="none" strike="noStrike">
                <a:solidFill>
                  <a:srgbClr val="0000FF"/>
                </a:solidFill>
                <a:latin typeface="Arial"/>
                <a:ea typeface="Arial"/>
                <a:cs typeface="Arial"/>
                <a:sym typeface="Arial"/>
              </a:rPr>
              <a:t>y</a:t>
            </a:r>
            <a:r>
              <a:rPr b="1" i="0" lang="en-US" sz="1050" u="none" cap="none" strike="noStrike">
                <a:solidFill>
                  <a:srgbClr val="008000"/>
                </a:solidFill>
                <a:latin typeface="Arial"/>
                <a:ea typeface="Arial"/>
                <a:cs typeface="Arial"/>
                <a:sym typeface="Arial"/>
              </a:rPr>
              <a:t>="256" </a:t>
            </a:r>
            <a:r>
              <a:rPr b="1" i="0" lang="en-US" sz="1050" u="none" cap="none" strike="noStrike">
                <a:solidFill>
                  <a:srgbClr val="0000FF"/>
                </a:solidFill>
                <a:latin typeface="Arial"/>
                <a:ea typeface="Arial"/>
                <a:cs typeface="Arial"/>
                <a:sym typeface="Arial"/>
              </a:rPr>
              <a:t>z</a:t>
            </a:r>
            <a:r>
              <a:rPr b="1" i="0" lang="en-US" sz="1050" u="none" cap="none" strike="noStrike">
                <a:solidFill>
                  <a:srgbClr val="008000"/>
                </a:solidFill>
                <a:latin typeface="Arial"/>
                <a:ea typeface="Arial"/>
                <a:cs typeface="Arial"/>
                <a:sym typeface="Arial"/>
              </a:rPr>
              <a:t>="1"</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Steps</a:t>
            </a:r>
            <a:r>
              <a:rPr b="0" i="0" lang="en-US" sz="1050" u="none" cap="none" strike="noStrike">
                <a:solidFill>
                  <a:srgbClr val="000000"/>
                </a:solidFill>
                <a:latin typeface="Arial"/>
                <a:ea typeface="Arial"/>
                <a:cs typeface="Arial"/>
                <a:sym typeface="Arial"/>
              </a:rPr>
              <a:t>&gt;100000&lt;/</a:t>
            </a:r>
            <a:r>
              <a:rPr b="1" i="0" lang="en-US" sz="1050" u="none" cap="none" strike="noStrike">
                <a:solidFill>
                  <a:srgbClr val="000080"/>
                </a:solidFill>
                <a:latin typeface="Arial"/>
                <a:ea typeface="Arial"/>
                <a:cs typeface="Arial"/>
                <a:sym typeface="Arial"/>
              </a:rPr>
              <a:t>Steps</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Temperature</a:t>
            </a:r>
            <a:r>
              <a:rPr b="0" i="0" lang="en-US" sz="1050" u="none" cap="none" strike="noStrike">
                <a:solidFill>
                  <a:srgbClr val="000000"/>
                </a:solidFill>
                <a:latin typeface="Arial"/>
                <a:ea typeface="Arial"/>
                <a:cs typeface="Arial"/>
                <a:sym typeface="Arial"/>
              </a:rPr>
              <a:t>&gt;10.0&lt;/</a:t>
            </a:r>
            <a:r>
              <a:rPr b="1" i="0" lang="en-US" sz="1050" u="none" cap="none" strike="noStrike">
                <a:solidFill>
                  <a:srgbClr val="000080"/>
                </a:solidFill>
                <a:latin typeface="Arial"/>
                <a:ea typeface="Arial"/>
                <a:cs typeface="Arial"/>
                <a:sym typeface="Arial"/>
              </a:rPr>
              <a:t>Temperature</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NeighborOrder</a:t>
            </a:r>
            <a:r>
              <a:rPr b="0" i="0" lang="en-US" sz="1050" u="none" cap="none" strike="noStrike">
                <a:solidFill>
                  <a:srgbClr val="000000"/>
                </a:solidFill>
                <a:latin typeface="Arial"/>
                <a:ea typeface="Arial"/>
                <a:cs typeface="Arial"/>
                <a:sym typeface="Arial"/>
              </a:rPr>
              <a:t>&gt;1&lt;/</a:t>
            </a:r>
            <a:r>
              <a:rPr b="1" i="0" lang="en-US" sz="1050" u="none" cap="none" strike="noStrike">
                <a:solidFill>
                  <a:srgbClr val="000080"/>
                </a:solidFill>
                <a:latin typeface="Arial"/>
                <a:ea typeface="Arial"/>
                <a:cs typeface="Arial"/>
                <a:sym typeface="Arial"/>
              </a:rPr>
              <a:t>NeighborOrder</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Potts</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Plugin </a:t>
            </a:r>
            <a:r>
              <a:rPr b="1" i="0" lang="en-US" sz="1050" u="none" cap="none" strike="noStrike">
                <a:solidFill>
                  <a:srgbClr val="0000FF"/>
                </a:solidFill>
                <a:latin typeface="Arial"/>
                <a:ea typeface="Arial"/>
                <a:cs typeface="Arial"/>
                <a:sym typeface="Arial"/>
              </a:rPr>
              <a:t>Name</a:t>
            </a:r>
            <a:r>
              <a:rPr b="1" i="0" lang="en-US" sz="1050" u="none" cap="none" strike="noStrike">
                <a:solidFill>
                  <a:srgbClr val="008000"/>
                </a:solidFill>
                <a:latin typeface="Arial"/>
                <a:ea typeface="Arial"/>
                <a:cs typeface="Arial"/>
                <a:sym typeface="Arial"/>
              </a:rPr>
              <a:t>="Volume"</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Plugin </a:t>
            </a:r>
            <a:r>
              <a:rPr b="1" i="0" lang="en-US" sz="1050" u="none" cap="none" strike="noStrike">
                <a:solidFill>
                  <a:srgbClr val="0000FF"/>
                </a:solidFill>
                <a:latin typeface="Arial"/>
                <a:ea typeface="Arial"/>
                <a:cs typeface="Arial"/>
                <a:sym typeface="Arial"/>
              </a:rPr>
              <a:t>Name</a:t>
            </a:r>
            <a:r>
              <a:rPr b="1" i="0" lang="en-US" sz="1050" u="none" cap="none" strike="noStrike">
                <a:solidFill>
                  <a:srgbClr val="008000"/>
                </a:solidFill>
                <a:latin typeface="Arial"/>
                <a:ea typeface="Arial"/>
                <a:cs typeface="Arial"/>
                <a:sym typeface="Arial"/>
              </a:rPr>
              <a:t>="CellType"</a:t>
            </a:r>
            <a:r>
              <a:rPr b="0" i="0" lang="en-US" sz="1050" u="none" cap="none" strike="noStrike">
                <a:solidFill>
                  <a:srgbClr val="000000"/>
                </a:solidFill>
                <a:latin typeface="Arial"/>
                <a:ea typeface="Arial"/>
                <a:cs typeface="Arial"/>
                <a:sym typeface="Arial"/>
              </a:rPr>
              <a:t>&gt;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CellType </a:t>
            </a:r>
            <a:r>
              <a:rPr b="1" i="0" lang="en-US" sz="1050" u="none" cap="none" strike="noStrike">
                <a:solidFill>
                  <a:srgbClr val="0000FF"/>
                </a:solidFill>
                <a:latin typeface="Arial"/>
                <a:ea typeface="Arial"/>
                <a:cs typeface="Arial"/>
                <a:sym typeface="Arial"/>
              </a:rPr>
              <a:t>TypeId</a:t>
            </a:r>
            <a:r>
              <a:rPr b="1" i="0" lang="en-US" sz="1050" u="none" cap="none" strike="noStrike">
                <a:solidFill>
                  <a:srgbClr val="008000"/>
                </a:solidFill>
                <a:latin typeface="Arial"/>
                <a:ea typeface="Arial"/>
                <a:cs typeface="Arial"/>
                <a:sym typeface="Arial"/>
              </a:rPr>
              <a:t>="0" </a:t>
            </a:r>
            <a:r>
              <a:rPr b="1" i="0" lang="en-US" sz="1050" u="none" cap="none" strike="noStrike">
                <a:solidFill>
                  <a:srgbClr val="0000FF"/>
                </a:solidFill>
                <a:latin typeface="Arial"/>
                <a:ea typeface="Arial"/>
                <a:cs typeface="Arial"/>
                <a:sym typeface="Arial"/>
              </a:rPr>
              <a:t>TypeName</a:t>
            </a:r>
            <a:r>
              <a:rPr b="1" i="0" lang="en-US" sz="1050" u="none" cap="none" strike="noStrike">
                <a:solidFill>
                  <a:srgbClr val="008000"/>
                </a:solidFill>
                <a:latin typeface="Arial"/>
                <a:ea typeface="Arial"/>
                <a:cs typeface="Arial"/>
                <a:sym typeface="Arial"/>
              </a:rPr>
              <a:t>="Medium"</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CellType </a:t>
            </a:r>
            <a:r>
              <a:rPr b="1" i="0" lang="en-US" sz="1050" u="none" cap="none" strike="noStrike">
                <a:solidFill>
                  <a:srgbClr val="0000FF"/>
                </a:solidFill>
                <a:latin typeface="Arial"/>
                <a:ea typeface="Arial"/>
                <a:cs typeface="Arial"/>
                <a:sym typeface="Arial"/>
              </a:rPr>
              <a:t>TypeId</a:t>
            </a:r>
            <a:r>
              <a:rPr b="1" i="0" lang="en-US" sz="1050" u="none" cap="none" strike="noStrike">
                <a:solidFill>
                  <a:srgbClr val="008000"/>
                </a:solidFill>
                <a:latin typeface="Arial"/>
                <a:ea typeface="Arial"/>
                <a:cs typeface="Arial"/>
                <a:sym typeface="Arial"/>
              </a:rPr>
              <a:t>="1" </a:t>
            </a:r>
            <a:r>
              <a:rPr b="1" i="0" lang="en-US" sz="1050" u="none" cap="none" strike="noStrike">
                <a:solidFill>
                  <a:srgbClr val="0000FF"/>
                </a:solidFill>
                <a:latin typeface="Arial"/>
                <a:ea typeface="Arial"/>
                <a:cs typeface="Arial"/>
                <a:sym typeface="Arial"/>
              </a:rPr>
              <a:t>TypeName</a:t>
            </a:r>
            <a:r>
              <a:rPr b="1" i="0" lang="en-US" sz="1050" u="none" cap="none" strike="noStrike">
                <a:solidFill>
                  <a:srgbClr val="008000"/>
                </a:solidFill>
                <a:latin typeface="Arial"/>
                <a:ea typeface="Arial"/>
                <a:cs typeface="Arial"/>
                <a:sym typeface="Arial"/>
              </a:rPr>
              <a:t>="Condensing"</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Plugin</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Plugin </a:t>
            </a:r>
            <a:r>
              <a:rPr b="1" i="0" lang="en-US" sz="1050" u="none" cap="none" strike="noStrike">
                <a:solidFill>
                  <a:srgbClr val="0000FF"/>
                </a:solidFill>
                <a:latin typeface="Arial"/>
                <a:ea typeface="Arial"/>
                <a:cs typeface="Arial"/>
                <a:sym typeface="Arial"/>
              </a:rPr>
              <a:t>Name</a:t>
            </a:r>
            <a:r>
              <a:rPr b="1" i="0" lang="en-US" sz="1050" u="none" cap="none" strike="noStrike">
                <a:solidFill>
                  <a:srgbClr val="008000"/>
                </a:solidFill>
                <a:latin typeface="Arial"/>
                <a:ea typeface="Arial"/>
                <a:cs typeface="Arial"/>
                <a:sym typeface="Arial"/>
              </a:rPr>
              <a:t>="CenterOfMass"</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Plugin </a:t>
            </a:r>
            <a:r>
              <a:rPr b="1" i="0" lang="en-US" sz="1050" u="none" cap="none" strike="noStrike">
                <a:solidFill>
                  <a:srgbClr val="0000FF"/>
                </a:solidFill>
                <a:latin typeface="Arial"/>
                <a:ea typeface="Arial"/>
                <a:cs typeface="Arial"/>
                <a:sym typeface="Arial"/>
              </a:rPr>
              <a:t>Name</a:t>
            </a:r>
            <a:r>
              <a:rPr b="1" i="0" lang="en-US" sz="1050" u="none" cap="none" strike="noStrike">
                <a:solidFill>
                  <a:srgbClr val="008000"/>
                </a:solidFill>
                <a:latin typeface="Arial"/>
                <a:ea typeface="Arial"/>
                <a:cs typeface="Arial"/>
                <a:sym typeface="Arial"/>
              </a:rPr>
              <a:t>="Contact"</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Energy </a:t>
            </a:r>
            <a:r>
              <a:rPr b="1" i="0" lang="en-US" sz="1050" u="none" cap="none" strike="noStrike">
                <a:solidFill>
                  <a:srgbClr val="0000FF"/>
                </a:solidFill>
                <a:latin typeface="Arial"/>
                <a:ea typeface="Arial"/>
                <a:cs typeface="Arial"/>
                <a:sym typeface="Arial"/>
              </a:rPr>
              <a:t>Type1</a:t>
            </a:r>
            <a:r>
              <a:rPr b="1" i="0" lang="en-US" sz="1050" u="none" cap="none" strike="noStrike">
                <a:solidFill>
                  <a:srgbClr val="008000"/>
                </a:solidFill>
                <a:latin typeface="Arial"/>
                <a:ea typeface="Arial"/>
                <a:cs typeface="Arial"/>
                <a:sym typeface="Arial"/>
              </a:rPr>
              <a:t>="Medium" </a:t>
            </a:r>
            <a:r>
              <a:rPr b="1" i="0" lang="en-US" sz="1050" u="none" cap="none" strike="noStrike">
                <a:solidFill>
                  <a:srgbClr val="0000FF"/>
                </a:solidFill>
                <a:latin typeface="Arial"/>
                <a:ea typeface="Arial"/>
                <a:cs typeface="Arial"/>
                <a:sym typeface="Arial"/>
              </a:rPr>
              <a:t>Type2</a:t>
            </a:r>
            <a:r>
              <a:rPr b="1" i="0" lang="en-US" sz="1050" u="none" cap="none" strike="noStrike">
                <a:solidFill>
                  <a:srgbClr val="008000"/>
                </a:solidFill>
                <a:latin typeface="Arial"/>
                <a:ea typeface="Arial"/>
                <a:cs typeface="Arial"/>
                <a:sym typeface="Arial"/>
              </a:rPr>
              <a:t>="Medium"</a:t>
            </a:r>
            <a:r>
              <a:rPr b="0" i="0" lang="en-US" sz="1050" u="none" cap="none" strike="noStrike">
                <a:solidFill>
                  <a:srgbClr val="000000"/>
                </a:solidFill>
                <a:latin typeface="Arial"/>
                <a:ea typeface="Arial"/>
                <a:cs typeface="Arial"/>
                <a:sym typeface="Arial"/>
              </a:rPr>
              <a:t>&gt;0.0&lt;/</a:t>
            </a:r>
            <a:r>
              <a:rPr b="1" i="0" lang="en-US" sz="1050" u="none" cap="none" strike="noStrike">
                <a:solidFill>
                  <a:srgbClr val="000080"/>
                </a:solidFill>
                <a:latin typeface="Arial"/>
                <a:ea typeface="Arial"/>
                <a:cs typeface="Arial"/>
                <a:sym typeface="Arial"/>
              </a:rPr>
              <a:t>Energy</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Energy </a:t>
            </a:r>
            <a:r>
              <a:rPr b="1" i="0" lang="en-US" sz="1050" u="none" cap="none" strike="noStrike">
                <a:solidFill>
                  <a:srgbClr val="0000FF"/>
                </a:solidFill>
                <a:latin typeface="Arial"/>
                <a:ea typeface="Arial"/>
                <a:cs typeface="Arial"/>
                <a:sym typeface="Arial"/>
              </a:rPr>
              <a:t>Type1</a:t>
            </a:r>
            <a:r>
              <a:rPr b="1" i="0" lang="en-US" sz="1050" u="none" cap="none" strike="noStrike">
                <a:solidFill>
                  <a:srgbClr val="008000"/>
                </a:solidFill>
                <a:latin typeface="Arial"/>
                <a:ea typeface="Arial"/>
                <a:cs typeface="Arial"/>
                <a:sym typeface="Arial"/>
              </a:rPr>
              <a:t>="Medium" </a:t>
            </a:r>
            <a:r>
              <a:rPr b="1" i="0" lang="en-US" sz="1050" u="none" cap="none" strike="noStrike">
                <a:solidFill>
                  <a:srgbClr val="0000FF"/>
                </a:solidFill>
                <a:latin typeface="Arial"/>
                <a:ea typeface="Arial"/>
                <a:cs typeface="Arial"/>
                <a:sym typeface="Arial"/>
              </a:rPr>
              <a:t>Type2</a:t>
            </a:r>
            <a:r>
              <a:rPr b="1" i="0" lang="en-US" sz="1050" u="none" cap="none" strike="noStrike">
                <a:solidFill>
                  <a:srgbClr val="008000"/>
                </a:solidFill>
                <a:latin typeface="Arial"/>
                <a:ea typeface="Arial"/>
                <a:cs typeface="Arial"/>
                <a:sym typeface="Arial"/>
              </a:rPr>
              <a:t>="Condensing"</a:t>
            </a:r>
            <a:r>
              <a:rPr b="0" i="0" lang="en-US" sz="1050" u="none" cap="none" strike="noStrike">
                <a:solidFill>
                  <a:srgbClr val="000000"/>
                </a:solidFill>
                <a:latin typeface="Arial"/>
                <a:ea typeface="Arial"/>
                <a:cs typeface="Arial"/>
                <a:sym typeface="Arial"/>
              </a:rPr>
              <a:t>&gt;10.0&lt;/</a:t>
            </a:r>
            <a:r>
              <a:rPr b="1" i="0" lang="en-US" sz="1050" u="none" cap="none" strike="noStrike">
                <a:solidFill>
                  <a:srgbClr val="000080"/>
                </a:solidFill>
                <a:latin typeface="Arial"/>
                <a:ea typeface="Arial"/>
                <a:cs typeface="Arial"/>
                <a:sym typeface="Arial"/>
              </a:rPr>
              <a:t>Energy</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Energy </a:t>
            </a:r>
            <a:r>
              <a:rPr b="1" i="0" lang="en-US" sz="1050" u="none" cap="none" strike="noStrike">
                <a:solidFill>
                  <a:srgbClr val="0000FF"/>
                </a:solidFill>
                <a:latin typeface="Arial"/>
                <a:ea typeface="Arial"/>
                <a:cs typeface="Arial"/>
                <a:sym typeface="Arial"/>
              </a:rPr>
              <a:t>Type1</a:t>
            </a:r>
            <a:r>
              <a:rPr b="1" i="0" lang="en-US" sz="1050" u="none" cap="none" strike="noStrike">
                <a:solidFill>
                  <a:srgbClr val="008000"/>
                </a:solidFill>
                <a:latin typeface="Arial"/>
                <a:ea typeface="Arial"/>
                <a:cs typeface="Arial"/>
                <a:sym typeface="Arial"/>
              </a:rPr>
              <a:t>="Condensing" </a:t>
            </a:r>
            <a:r>
              <a:rPr b="1" i="0" lang="en-US" sz="1050" u="none" cap="none" strike="noStrike">
                <a:solidFill>
                  <a:srgbClr val="0000FF"/>
                </a:solidFill>
                <a:latin typeface="Arial"/>
                <a:ea typeface="Arial"/>
                <a:cs typeface="Arial"/>
                <a:sym typeface="Arial"/>
              </a:rPr>
              <a:t>Type2</a:t>
            </a:r>
            <a:r>
              <a:rPr b="1" i="0" lang="en-US" sz="1050" u="none" cap="none" strike="noStrike">
                <a:solidFill>
                  <a:srgbClr val="008000"/>
                </a:solidFill>
                <a:latin typeface="Arial"/>
                <a:ea typeface="Arial"/>
                <a:cs typeface="Arial"/>
                <a:sym typeface="Arial"/>
              </a:rPr>
              <a:t>="Condensing"</a:t>
            </a:r>
            <a:r>
              <a:rPr b="0" i="0" lang="en-US" sz="1050" u="none" cap="none" strike="noStrike">
                <a:solidFill>
                  <a:srgbClr val="000000"/>
                </a:solidFill>
                <a:latin typeface="Arial"/>
                <a:ea typeface="Arial"/>
                <a:cs typeface="Arial"/>
                <a:sym typeface="Arial"/>
              </a:rPr>
              <a:t>&gt;10.0&lt;/</a:t>
            </a:r>
            <a:r>
              <a:rPr b="1" i="0" lang="en-US" sz="1050" u="none" cap="none" strike="noStrike">
                <a:solidFill>
                  <a:srgbClr val="000080"/>
                </a:solidFill>
                <a:latin typeface="Arial"/>
                <a:ea typeface="Arial"/>
                <a:cs typeface="Arial"/>
                <a:sym typeface="Arial"/>
              </a:rPr>
              <a:t>Energy</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NeighborOrder</a:t>
            </a:r>
            <a:r>
              <a:rPr b="0" i="0" lang="en-US" sz="1050" u="none" cap="none" strike="noStrike">
                <a:solidFill>
                  <a:srgbClr val="000000"/>
                </a:solidFill>
                <a:latin typeface="Arial"/>
                <a:ea typeface="Arial"/>
                <a:cs typeface="Arial"/>
                <a:sym typeface="Arial"/>
              </a:rPr>
              <a:t>&gt;4&lt;/</a:t>
            </a:r>
            <a:r>
              <a:rPr b="1" i="0" lang="en-US" sz="1050" u="none" cap="none" strike="noStrike">
                <a:solidFill>
                  <a:srgbClr val="000080"/>
                </a:solidFill>
                <a:latin typeface="Arial"/>
                <a:ea typeface="Arial"/>
                <a:cs typeface="Arial"/>
                <a:sym typeface="Arial"/>
              </a:rPr>
              <a:t>NeighborOrder</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&lt;/</a:t>
            </a:r>
            <a:r>
              <a:rPr b="1" i="0" lang="en-US" sz="1050" u="none" cap="none" strike="noStrike">
                <a:solidFill>
                  <a:srgbClr val="000080"/>
                </a:solidFill>
                <a:latin typeface="Arial"/>
                <a:ea typeface="Arial"/>
                <a:cs typeface="Arial"/>
                <a:sym typeface="Arial"/>
              </a:rPr>
              <a:t>Plugin</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&lt;/</a:t>
            </a:r>
            <a:r>
              <a:rPr b="1" i="0" lang="en-US" sz="1050" u="none" cap="none" strike="noStrike">
                <a:solidFill>
                  <a:srgbClr val="000080"/>
                </a:solidFill>
                <a:latin typeface="Arial"/>
                <a:ea typeface="Arial"/>
                <a:cs typeface="Arial"/>
                <a:sym typeface="Arial"/>
              </a:rPr>
              <a:t>CompuCell3D</a:t>
            </a:r>
            <a:r>
              <a:rPr b="0" i="0" lang="en-US" sz="1050" u="none" cap="none" strike="noStrike">
                <a:solidFill>
                  <a:srgbClr val="000000"/>
                </a:solidFill>
                <a:latin typeface="Arial"/>
                <a:ea typeface="Arial"/>
                <a:cs typeface="Arial"/>
                <a:sym typeface="Arial"/>
              </a:rPr>
              <a:t>&gt;</a:t>
            </a:r>
            <a:br>
              <a:rPr b="0" i="0" lang="en-US" sz="1050" u="none" cap="none" strike="noStrike">
                <a:solidFill>
                  <a:srgbClr val="000000"/>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p:txBody>
      </p:sp>
      <p:sp>
        <p:nvSpPr>
          <p:cNvPr id="1743" name="Google Shape;1743;p35"/>
          <p:cNvSpPr/>
          <p:nvPr/>
        </p:nvSpPr>
        <p:spPr>
          <a:xfrm>
            <a:off x="4977091" y="1954119"/>
            <a:ext cx="4027209" cy="3000821"/>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80"/>
              </a:buClr>
              <a:buSzPts val="1050"/>
              <a:buFont typeface="Arial"/>
              <a:buNone/>
            </a:pPr>
            <a:r>
              <a:rPr b="1" i="0" lang="en-US" sz="1050" u="none" cap="none" strike="noStrike">
                <a:solidFill>
                  <a:srgbClr val="000080"/>
                </a:solidFill>
                <a:latin typeface="Arial"/>
                <a:ea typeface="Arial"/>
                <a:cs typeface="Arial"/>
                <a:sym typeface="Arial"/>
              </a:rPr>
              <a:t>from </a:t>
            </a:r>
            <a:r>
              <a:rPr b="0" i="0" lang="en-US" sz="1050" u="none" cap="none" strike="noStrike">
                <a:solidFill>
                  <a:srgbClr val="000000"/>
                </a:solidFill>
                <a:latin typeface="Arial"/>
                <a:ea typeface="Arial"/>
                <a:cs typeface="Arial"/>
                <a:sym typeface="Arial"/>
              </a:rPr>
              <a:t>cc3d.core.PySteppables </a:t>
            </a:r>
            <a:r>
              <a:rPr b="1" i="0" lang="en-US" sz="1050" u="none" cap="none" strike="noStrike">
                <a:solidFill>
                  <a:srgbClr val="000080"/>
                </a:solidFill>
                <a:latin typeface="Arial"/>
                <a:ea typeface="Arial"/>
                <a:cs typeface="Arial"/>
                <a:sym typeface="Arial"/>
              </a:rPr>
              <a:t>import </a:t>
            </a:r>
            <a:r>
              <a:rPr b="0" i="0" lang="en-US" sz="1050" u="none" cap="none" strike="noStrike">
                <a:solidFill>
                  <a:srgbClr val="000000"/>
                </a:solidFill>
                <a:latin typeface="Arial"/>
                <a:ea typeface="Arial"/>
                <a:cs typeface="Arial"/>
                <a:sym typeface="Arial"/>
              </a:rPr>
              <a:t>*</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1" i="0" lang="en-US" sz="1050" u="none" cap="none" strike="noStrike">
                <a:solidFill>
                  <a:srgbClr val="000080"/>
                </a:solidFill>
                <a:latin typeface="Arial"/>
                <a:ea typeface="Arial"/>
                <a:cs typeface="Arial"/>
                <a:sym typeface="Arial"/>
              </a:rPr>
              <a:t>class </a:t>
            </a:r>
            <a:r>
              <a:rPr b="0" i="0" lang="en-US" sz="1050" u="none" cap="none" strike="noStrike">
                <a:solidFill>
                  <a:srgbClr val="000000"/>
                </a:solidFill>
                <a:latin typeface="Arial"/>
                <a:ea typeface="Arial"/>
                <a:cs typeface="Arial"/>
                <a:sym typeface="Arial"/>
              </a:rPr>
              <a:t>SingleCellExample_3Steppable(SteppableBasePy):</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def </a:t>
            </a:r>
            <a:r>
              <a:rPr b="0" i="0" lang="en-US" sz="1050" u="none" cap="none" strike="noStrike">
                <a:solidFill>
                  <a:srgbClr val="B200B2"/>
                </a:solidFill>
                <a:latin typeface="Arial"/>
                <a:ea typeface="Arial"/>
                <a:cs typeface="Arial"/>
                <a:sym typeface="Arial"/>
              </a:rPr>
              <a:t>__init__</a:t>
            </a:r>
            <a:r>
              <a:rPr b="0" i="0" lang="en-US" sz="1050" u="none" cap="none" strike="noStrike">
                <a:solidFill>
                  <a:srgbClr val="000000"/>
                </a:solidFill>
                <a:latin typeface="Arial"/>
                <a:ea typeface="Arial"/>
                <a:cs typeface="Arial"/>
                <a:sym typeface="Arial"/>
              </a:rPr>
              <a:t>(</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,frequency=</a:t>
            </a:r>
            <a:r>
              <a:rPr b="0" i="0" lang="en-US" sz="1050" u="none" cap="none" strike="noStrike">
                <a:solidFill>
                  <a:srgbClr val="0000FF"/>
                </a:solidFill>
                <a:latin typeface="Arial"/>
                <a:ea typeface="Arial"/>
                <a:cs typeface="Arial"/>
                <a:sym typeface="Arial"/>
              </a:rPr>
              <a:t>1</a:t>
            </a:r>
            <a:r>
              <a:rPr b="0" i="0" lang="en-US" sz="1050" u="none" cap="none" strike="noStrike">
                <a:solidFill>
                  <a:srgbClr val="000000"/>
                </a:solidFill>
                <a:latin typeface="Arial"/>
                <a:ea typeface="Arial"/>
                <a:cs typeface="Arial"/>
                <a:sym typeface="Arial"/>
              </a:rPr>
              <a:t>):</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SteppableBasePy.</a:t>
            </a:r>
            <a:r>
              <a:rPr b="0" i="0" lang="en-US" sz="1050" u="none" cap="none" strike="noStrike">
                <a:solidFill>
                  <a:srgbClr val="B200B2"/>
                </a:solidFill>
                <a:latin typeface="Arial"/>
                <a:ea typeface="Arial"/>
                <a:cs typeface="Arial"/>
                <a:sym typeface="Arial"/>
              </a:rPr>
              <a:t>__init__</a:t>
            </a:r>
            <a:r>
              <a:rPr b="0" i="0" lang="en-US" sz="1050" u="none" cap="none" strike="noStrike">
                <a:solidFill>
                  <a:srgbClr val="000000"/>
                </a:solidFill>
                <a:latin typeface="Arial"/>
                <a:ea typeface="Arial"/>
                <a:cs typeface="Arial"/>
                <a:sym typeface="Arial"/>
              </a:rPr>
              <a:t>(</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,frequency)</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def </a:t>
            </a:r>
            <a:r>
              <a:rPr b="0" i="0" lang="en-US" sz="1050" u="none" cap="none" strike="noStrike">
                <a:solidFill>
                  <a:srgbClr val="000000"/>
                </a:solidFill>
                <a:latin typeface="Arial"/>
                <a:ea typeface="Arial"/>
                <a:cs typeface="Arial"/>
                <a:sym typeface="Arial"/>
              </a:rPr>
              <a:t>start(</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0" i="1" lang="en-US" sz="1050" u="none" cap="none" strike="noStrike">
                <a:solidFill>
                  <a:srgbClr val="808080"/>
                </a:solidFill>
                <a:latin typeface="Arial"/>
                <a:ea typeface="Arial"/>
                <a:cs typeface="Arial"/>
                <a:sym typeface="Arial"/>
              </a:rPr>
              <a:t>"""</a:t>
            </a:r>
            <a:br>
              <a:rPr b="0" i="1" lang="en-US" sz="1050" u="none" cap="none" strike="noStrike">
                <a:solidFill>
                  <a:srgbClr val="808080"/>
                </a:solidFill>
                <a:latin typeface="Arial"/>
                <a:ea typeface="Arial"/>
                <a:cs typeface="Arial"/>
                <a:sym typeface="Arial"/>
              </a:rPr>
            </a:br>
            <a:r>
              <a:rPr b="0" i="1" lang="en-US" sz="1050" u="none" cap="none" strike="noStrike">
                <a:solidFill>
                  <a:srgbClr val="808080"/>
                </a:solidFill>
                <a:latin typeface="Arial"/>
                <a:ea typeface="Arial"/>
                <a:cs typeface="Arial"/>
                <a:sym typeface="Arial"/>
              </a:rPr>
              <a:t>        any code in the start function runs before MCS=0</a:t>
            </a:r>
            <a:br>
              <a:rPr b="0" i="1" lang="en-US" sz="1050" u="none" cap="none" strike="noStrike">
                <a:solidFill>
                  <a:srgbClr val="808080"/>
                </a:solidFill>
                <a:latin typeface="Arial"/>
                <a:ea typeface="Arial"/>
                <a:cs typeface="Arial"/>
                <a:sym typeface="Arial"/>
              </a:rPr>
            </a:br>
            <a:r>
              <a:rPr b="0" i="1" lang="en-US" sz="1050" u="none" cap="none" strike="noStrike">
                <a:solidFill>
                  <a:srgbClr val="808080"/>
                </a:solidFill>
                <a:latin typeface="Arial"/>
                <a:ea typeface="Arial"/>
                <a:cs typeface="Arial"/>
                <a:sym typeface="Arial"/>
              </a:rPr>
              <a:t>        """ </a:t>
            </a:r>
            <a:br>
              <a:rPr b="0" i="1" lang="en-US" sz="1050" u="none" cap="none" strike="noStrike">
                <a:solidFill>
                  <a:srgbClr val="808080"/>
                </a:solidFill>
                <a:latin typeface="Arial"/>
                <a:ea typeface="Arial"/>
                <a:cs typeface="Arial"/>
                <a:sym typeface="Arial"/>
              </a:rPr>
            </a:br>
            <a:r>
              <a:rPr b="0" i="1" lang="en-US" sz="1050" u="none" cap="none" strike="noStrike">
                <a:solidFill>
                  <a:srgbClr val="808080"/>
                </a:solidFill>
                <a:latin typeface="Arial"/>
                <a:ea typeface="Arial"/>
                <a:cs typeface="Arial"/>
                <a:sym typeface="Arial"/>
              </a:rPr>
              <a:t>        </a:t>
            </a:r>
            <a:r>
              <a:rPr b="0" i="0" lang="en-US" sz="1050" u="none" cap="none" strike="noStrike">
                <a:solidFill>
                  <a:srgbClr val="000000"/>
                </a:solidFill>
                <a:latin typeface="Arial"/>
                <a:ea typeface="Arial"/>
                <a:cs typeface="Arial"/>
                <a:sym typeface="Arial"/>
              </a:rPr>
              <a:t>cell =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.new_cell(</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.CONDENSING)</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.cell_field[</a:t>
            </a:r>
            <a:r>
              <a:rPr b="0" i="0" lang="en-US" sz="1050" u="none" cap="none" strike="noStrike">
                <a:solidFill>
                  <a:srgbClr val="0000FF"/>
                </a:solidFill>
                <a:latin typeface="Arial"/>
                <a:ea typeface="Arial"/>
                <a:cs typeface="Arial"/>
                <a:sym typeface="Arial"/>
              </a:rPr>
              <a:t>100</a:t>
            </a:r>
            <a:r>
              <a:rPr b="0" i="0" lang="en-US" sz="1050" u="none" cap="none" strike="noStrike">
                <a:solidFill>
                  <a:srgbClr val="000000"/>
                </a:solidFill>
                <a:latin typeface="Arial"/>
                <a:ea typeface="Arial"/>
                <a:cs typeface="Arial"/>
                <a:sym typeface="Arial"/>
              </a:rPr>
              <a:t>:</a:t>
            </a:r>
            <a:r>
              <a:rPr b="0" i="0" lang="en-US" sz="1050" u="none" cap="none" strike="noStrike">
                <a:solidFill>
                  <a:srgbClr val="0000FF"/>
                </a:solidFill>
                <a:latin typeface="Arial"/>
                <a:ea typeface="Arial"/>
                <a:cs typeface="Arial"/>
                <a:sym typeface="Arial"/>
              </a:rPr>
              <a:t>102</a:t>
            </a:r>
            <a:r>
              <a:rPr b="0" i="0" lang="en-US" sz="1050" u="none" cap="none" strike="noStrike">
                <a:solidFill>
                  <a:srgbClr val="000000"/>
                </a:solidFill>
                <a:latin typeface="Arial"/>
                <a:ea typeface="Arial"/>
                <a:cs typeface="Arial"/>
                <a:sym typeface="Arial"/>
              </a:rPr>
              <a:t>, </a:t>
            </a:r>
            <a:r>
              <a:rPr b="0" i="0" lang="en-US" sz="1050" u="none" cap="none" strike="noStrike">
                <a:solidFill>
                  <a:srgbClr val="0000FF"/>
                </a:solidFill>
                <a:latin typeface="Arial"/>
                <a:ea typeface="Arial"/>
                <a:cs typeface="Arial"/>
                <a:sym typeface="Arial"/>
              </a:rPr>
              <a:t>100</a:t>
            </a:r>
            <a:r>
              <a:rPr b="0" i="0" lang="en-US" sz="1050" u="none" cap="none" strike="noStrike">
                <a:solidFill>
                  <a:srgbClr val="000000"/>
                </a:solidFill>
                <a:latin typeface="Arial"/>
                <a:ea typeface="Arial"/>
                <a:cs typeface="Arial"/>
                <a:sym typeface="Arial"/>
              </a:rPr>
              <a:t>:</a:t>
            </a:r>
            <a:r>
              <a:rPr b="0" i="0" lang="en-US" sz="1050" u="none" cap="none" strike="noStrike">
                <a:solidFill>
                  <a:srgbClr val="0000FF"/>
                </a:solidFill>
                <a:latin typeface="Arial"/>
                <a:ea typeface="Arial"/>
                <a:cs typeface="Arial"/>
                <a:sym typeface="Arial"/>
              </a:rPr>
              <a:t>102</a:t>
            </a:r>
            <a:r>
              <a:rPr b="0" i="0" lang="en-US" sz="1050" u="none" cap="none" strike="noStrike">
                <a:solidFill>
                  <a:srgbClr val="000000"/>
                </a:solidFill>
                <a:latin typeface="Arial"/>
                <a:ea typeface="Arial"/>
                <a:cs typeface="Arial"/>
                <a:sym typeface="Arial"/>
              </a:rPr>
              <a:t>, </a:t>
            </a:r>
            <a:r>
              <a:rPr b="0" i="0" lang="en-US" sz="1050" u="none" cap="none" strike="noStrike">
                <a:solidFill>
                  <a:srgbClr val="0000FF"/>
                </a:solidFill>
                <a:latin typeface="Arial"/>
                <a:ea typeface="Arial"/>
                <a:cs typeface="Arial"/>
                <a:sym typeface="Arial"/>
              </a:rPr>
              <a:t>0</a:t>
            </a:r>
            <a:r>
              <a:rPr b="0" i="0" lang="en-US" sz="1050" u="none" cap="none" strike="noStrike">
                <a:solidFill>
                  <a:srgbClr val="000000"/>
                </a:solidFill>
                <a:latin typeface="Arial"/>
                <a:ea typeface="Arial"/>
                <a:cs typeface="Arial"/>
                <a:sym typeface="Arial"/>
              </a:rPr>
              <a:t>] = cell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cell.targetVolume = </a:t>
            </a:r>
            <a:r>
              <a:rPr b="0" i="0" lang="en-US" sz="1050" u="none" cap="none" strike="noStrike">
                <a:solidFill>
                  <a:srgbClr val="0000FF"/>
                </a:solidFill>
                <a:latin typeface="Arial"/>
                <a:ea typeface="Arial"/>
                <a:cs typeface="Arial"/>
                <a:sym typeface="Arial"/>
              </a:rPr>
              <a:t>25</a:t>
            </a:r>
            <a:br>
              <a:rPr b="0" i="0" lang="en-US" sz="1050" u="none" cap="none" strike="noStrike">
                <a:solidFill>
                  <a:srgbClr val="0000FF"/>
                </a:solidFill>
                <a:latin typeface="Arial"/>
                <a:ea typeface="Arial"/>
                <a:cs typeface="Arial"/>
                <a:sym typeface="Arial"/>
              </a:rPr>
            </a:br>
            <a:r>
              <a:rPr b="0" i="0" lang="en-US" sz="1050" u="none" cap="none" strike="noStrike">
                <a:solidFill>
                  <a:srgbClr val="0000FF"/>
                </a:solidFill>
                <a:latin typeface="Arial"/>
                <a:ea typeface="Arial"/>
                <a:cs typeface="Arial"/>
                <a:sym typeface="Arial"/>
              </a:rPr>
              <a:t>        </a:t>
            </a:r>
            <a:r>
              <a:rPr b="0" i="0" lang="en-US" sz="1050" u="none" cap="none" strike="noStrike">
                <a:solidFill>
                  <a:srgbClr val="000000"/>
                </a:solidFill>
                <a:latin typeface="Arial"/>
                <a:ea typeface="Arial"/>
                <a:cs typeface="Arial"/>
                <a:sym typeface="Arial"/>
              </a:rPr>
              <a:t>cell.lambdaVolume = </a:t>
            </a:r>
            <a:r>
              <a:rPr b="0" i="0" lang="en-US" sz="1050" u="none" cap="none" strike="noStrike">
                <a:solidFill>
                  <a:srgbClr val="0000FF"/>
                </a:solidFill>
                <a:latin typeface="Arial"/>
                <a:ea typeface="Arial"/>
                <a:cs typeface="Arial"/>
                <a:sym typeface="Arial"/>
              </a:rPr>
              <a:t>5.0</a:t>
            </a:r>
            <a:endParaRPr b="0" i="0" sz="2400" u="none" cap="none" strike="noStrike">
              <a:solidFill>
                <a:schemeClr val="dk1"/>
              </a:solidFill>
              <a:latin typeface="Arial"/>
              <a:ea typeface="Arial"/>
              <a:cs typeface="Arial"/>
              <a:sym typeface="Arial"/>
            </a:endParaRPr>
          </a:p>
        </p:txBody>
      </p:sp>
      <p:pic>
        <p:nvPicPr>
          <p:cNvPr id="1744" name="Google Shape;1744;p35"/>
          <p:cNvPicPr preferRelativeResize="0"/>
          <p:nvPr/>
        </p:nvPicPr>
        <p:blipFill rotWithShape="1">
          <a:blip r:embed="rId6">
            <a:alphaModFix/>
          </a:blip>
          <a:srcRect b="0" l="0" r="0" t="0"/>
          <a:stretch/>
        </p:blipFill>
        <p:spPr>
          <a:xfrm>
            <a:off x="8564450" y="4464"/>
            <a:ext cx="593675" cy="617861"/>
          </a:xfrm>
          <a:prstGeom prst="rect">
            <a:avLst/>
          </a:prstGeom>
          <a:noFill/>
          <a:ln>
            <a:noFill/>
          </a:ln>
        </p:spPr>
      </p:pic>
      <p:pic>
        <p:nvPicPr>
          <p:cNvPr descr="Biocomplexity Logo" id="1745" name="Google Shape;1745;p35"/>
          <p:cNvPicPr preferRelativeResize="0"/>
          <p:nvPr/>
        </p:nvPicPr>
        <p:blipFill rotWithShape="1">
          <a:blip r:embed="rId7">
            <a:alphaModFix/>
          </a:blip>
          <a:srcRect b="0" l="0" r="0" t="0"/>
          <a:stretch/>
        </p:blipFill>
        <p:spPr>
          <a:xfrm>
            <a:off x="8550275" y="6264275"/>
            <a:ext cx="593725" cy="593725"/>
          </a:xfrm>
          <a:prstGeom prst="rect">
            <a:avLst/>
          </a:prstGeom>
          <a:noFill/>
          <a:ln>
            <a:noFill/>
          </a:ln>
        </p:spPr>
      </p:pic>
      <p:pic>
        <p:nvPicPr>
          <p:cNvPr descr="redblackblockiu" id="1746" name="Google Shape;1746;p35"/>
          <p:cNvPicPr preferRelativeResize="0"/>
          <p:nvPr/>
        </p:nvPicPr>
        <p:blipFill rotWithShape="1">
          <a:blip r:embed="rId8">
            <a:alphaModFix/>
          </a:blip>
          <a:srcRect b="0" l="0" r="0" t="0"/>
          <a:stretch/>
        </p:blipFill>
        <p:spPr>
          <a:xfrm>
            <a:off x="0" y="6219825"/>
            <a:ext cx="484188" cy="6381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0" name="Shape 1750"/>
        <p:cNvGrpSpPr/>
        <p:nvPr/>
      </p:nvGrpSpPr>
      <p:grpSpPr>
        <a:xfrm>
          <a:off x="0" y="0"/>
          <a:ext cx="0" cy="0"/>
          <a:chOff x="0" y="0"/>
          <a:chExt cx="0" cy="0"/>
        </a:xfrm>
      </p:grpSpPr>
      <p:pic>
        <p:nvPicPr>
          <p:cNvPr id="1751" name="Google Shape;1751;p36"/>
          <p:cNvPicPr preferRelativeResize="0"/>
          <p:nvPr/>
        </p:nvPicPr>
        <p:blipFill rotWithShape="1">
          <a:blip r:embed="rId3">
            <a:alphaModFix/>
          </a:blip>
          <a:srcRect b="0" l="0" r="0" t="0"/>
          <a:stretch/>
        </p:blipFill>
        <p:spPr>
          <a:xfrm>
            <a:off x="1079979" y="1666678"/>
            <a:ext cx="2800350" cy="1495425"/>
          </a:xfrm>
          <a:prstGeom prst="rect">
            <a:avLst/>
          </a:prstGeom>
          <a:noFill/>
          <a:ln>
            <a:noFill/>
          </a:ln>
        </p:spPr>
      </p:pic>
      <p:sp>
        <p:nvSpPr>
          <p:cNvPr id="1752" name="Google Shape;1752;p36"/>
          <p:cNvSpPr txBox="1"/>
          <p:nvPr/>
        </p:nvSpPr>
        <p:spPr>
          <a:xfrm>
            <a:off x="203200" y="3966924"/>
            <a:ext cx="861060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Volume constraint ensures that total cell volume is under control but because we are using positive contact energy coefficients it is energetically favorable to create </a:t>
            </a:r>
            <a:r>
              <a:rPr b="1" i="0" lang="en-US" sz="1400" u="none" cap="none" strike="noStrike">
                <a:solidFill>
                  <a:srgbClr val="000000"/>
                </a:solidFill>
                <a:latin typeface="Arial"/>
                <a:ea typeface="Arial"/>
                <a:cs typeface="Arial"/>
                <a:sym typeface="Arial"/>
              </a:rPr>
              <a:t>as few cell-medium interfaces as possible </a:t>
            </a:r>
            <a:r>
              <a:rPr b="0" i="0" lang="en-US" sz="1400" u="none" cap="none" strike="noStrike">
                <a:solidFill>
                  <a:srgbClr val="000000"/>
                </a:solidFill>
                <a:latin typeface="Arial"/>
                <a:ea typeface="Arial"/>
                <a:cs typeface="Arial"/>
                <a:sym typeface="Arial"/>
              </a:rPr>
              <a:t>(leading to lower contribution from contact energy) while ensuring that cell volume is as close to target volume as possible </a:t>
            </a:r>
            <a:endParaRPr/>
          </a:p>
        </p:txBody>
      </p:sp>
      <p:sp>
        <p:nvSpPr>
          <p:cNvPr id="1753" name="Google Shape;1753;p36"/>
          <p:cNvSpPr txBox="1"/>
          <p:nvPr/>
        </p:nvSpPr>
        <p:spPr>
          <a:xfrm>
            <a:off x="203200" y="553871"/>
            <a:ext cx="861060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Adding cell volume constraint and keeping positive contact energies removes cell fragmentation and keeps cell volume under control. Why?</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4" name="Google Shape;1754;p36"/>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Adding Volume Constraint -  positive contact energy</a:t>
            </a:r>
            <a:endParaRPr/>
          </a:p>
        </p:txBody>
      </p:sp>
      <p:pic>
        <p:nvPicPr>
          <p:cNvPr id="1755" name="Google Shape;1755;p36"/>
          <p:cNvPicPr preferRelativeResize="0"/>
          <p:nvPr/>
        </p:nvPicPr>
        <p:blipFill rotWithShape="1">
          <a:blip r:embed="rId4">
            <a:alphaModFix/>
          </a:blip>
          <a:srcRect b="0" l="0" r="0" t="0"/>
          <a:stretch/>
        </p:blipFill>
        <p:spPr>
          <a:xfrm>
            <a:off x="8564450" y="4464"/>
            <a:ext cx="593675" cy="617861"/>
          </a:xfrm>
          <a:prstGeom prst="rect">
            <a:avLst/>
          </a:prstGeom>
          <a:noFill/>
          <a:ln>
            <a:noFill/>
          </a:ln>
        </p:spPr>
      </p:pic>
      <p:pic>
        <p:nvPicPr>
          <p:cNvPr descr="Biocomplexity Logo" id="1756" name="Google Shape;1756;p36"/>
          <p:cNvPicPr preferRelativeResize="0"/>
          <p:nvPr/>
        </p:nvPicPr>
        <p:blipFill rotWithShape="1">
          <a:blip r:embed="rId5">
            <a:alphaModFix/>
          </a:blip>
          <a:srcRect b="0" l="0" r="0" t="0"/>
          <a:stretch/>
        </p:blipFill>
        <p:spPr>
          <a:xfrm>
            <a:off x="8550275" y="6264275"/>
            <a:ext cx="593725" cy="593725"/>
          </a:xfrm>
          <a:prstGeom prst="rect">
            <a:avLst/>
          </a:prstGeom>
          <a:noFill/>
          <a:ln>
            <a:noFill/>
          </a:ln>
        </p:spPr>
      </p:pic>
      <p:pic>
        <p:nvPicPr>
          <p:cNvPr descr="redblackblockiu" id="1757" name="Google Shape;1757;p36"/>
          <p:cNvPicPr preferRelativeResize="0"/>
          <p:nvPr/>
        </p:nvPicPr>
        <p:blipFill rotWithShape="1">
          <a:blip r:embed="rId6">
            <a:alphaModFix/>
          </a:blip>
          <a:srcRect b="0" l="0" r="0" t="0"/>
          <a:stretch/>
        </p:blipFill>
        <p:spPr>
          <a:xfrm>
            <a:off x="0" y="6219825"/>
            <a:ext cx="484188" cy="638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86a04555cc_0_16"/>
          <p:cNvSpPr txBox="1"/>
          <p:nvPr>
            <p:ph idx="1" type="body"/>
          </p:nvPr>
        </p:nvSpPr>
        <p:spPr>
          <a:xfrm>
            <a:off x="152400" y="762000"/>
            <a:ext cx="8839200" cy="49833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203"/>
              </a:spcBef>
              <a:spcAft>
                <a:spcPts val="0"/>
              </a:spcAft>
              <a:buClr>
                <a:schemeClr val="dk1"/>
              </a:buClr>
              <a:buSzPts val="1017"/>
              <a:buFont typeface="Calibri"/>
              <a:buNone/>
            </a:pPr>
            <a:r>
              <a:rPr lang="en-US" sz="2400" u="sng">
                <a:solidFill>
                  <a:schemeClr val="hlink"/>
                </a:solidFill>
                <a:latin typeface="Arial"/>
                <a:ea typeface="Arial"/>
                <a:cs typeface="Arial"/>
                <a:sym typeface="Arial"/>
                <a:hlinkClick r:id="rId3"/>
              </a:rPr>
              <a:t>NanoH</a:t>
            </a:r>
            <a:r>
              <a:rPr lang="en-US" sz="2400">
                <a:latin typeface="Arial"/>
                <a:ea typeface="Arial"/>
                <a:cs typeface="Arial"/>
                <a:sym typeface="Arial"/>
              </a:rPr>
              <a:t>UB is a shared, open, </a:t>
            </a:r>
            <a:r>
              <a:rPr b="1" lang="en-US" sz="2400">
                <a:latin typeface="Arial"/>
                <a:ea typeface="Arial"/>
                <a:cs typeface="Arial"/>
                <a:sym typeface="Arial"/>
              </a:rPr>
              <a:t>online </a:t>
            </a:r>
            <a:r>
              <a:rPr lang="en-US" sz="2400">
                <a:latin typeface="Arial"/>
                <a:ea typeface="Arial"/>
                <a:cs typeface="Arial"/>
                <a:sym typeface="Arial"/>
              </a:rPr>
              <a:t>computing platform for students, teachers and researchers. User can learn modeling, develop, run and share research models and learn from models developed by others. NanoHUB covers a range of applications from Artificial Intelligence, to electronics to biological modeling. </a:t>
            </a:r>
            <a:endParaRPr sz="2400">
              <a:latin typeface="Arial"/>
              <a:ea typeface="Arial"/>
              <a:cs typeface="Arial"/>
              <a:sym typeface="Arial"/>
            </a:endParaRPr>
          </a:p>
          <a:p>
            <a:pPr indent="-342900" lvl="0" marL="342900" rtl="0" algn="l">
              <a:lnSpc>
                <a:spcPct val="110000"/>
              </a:lnSpc>
              <a:spcBef>
                <a:spcPts val="203"/>
              </a:spcBef>
              <a:spcAft>
                <a:spcPts val="0"/>
              </a:spcAft>
              <a:buClr>
                <a:schemeClr val="dk1"/>
              </a:buClr>
              <a:buSzPts val="1017"/>
              <a:buFont typeface="Calibri"/>
              <a:buNone/>
            </a:pPr>
            <a:r>
              <a:t/>
            </a:r>
            <a:endParaRPr sz="2400"/>
          </a:p>
          <a:p>
            <a:pPr indent="-342900" lvl="0" marL="342900" rtl="0" algn="l">
              <a:lnSpc>
                <a:spcPct val="110000"/>
              </a:lnSpc>
              <a:spcBef>
                <a:spcPts val="203"/>
              </a:spcBef>
              <a:spcAft>
                <a:spcPts val="0"/>
              </a:spcAft>
              <a:buClr>
                <a:schemeClr val="dk1"/>
              </a:buClr>
              <a:buSzPts val="1017"/>
              <a:buFont typeface="Calibri"/>
              <a:buNone/>
            </a:pPr>
            <a:r>
              <a:rPr lang="en-US" sz="2400"/>
              <a:t>The CompuCell3D web page with info on nanoHUB is at: </a:t>
            </a:r>
            <a:r>
              <a:rPr lang="en-US" sz="2400" u="sng">
                <a:solidFill>
                  <a:schemeClr val="hlink"/>
                </a:solidFill>
                <a:hlinkClick r:id="rId4"/>
              </a:rPr>
              <a:t>https://compucell3d.org/NanoHub</a:t>
            </a:r>
            <a:endParaRPr sz="2400"/>
          </a:p>
          <a:p>
            <a:pPr indent="-342900" lvl="0" marL="342900" rtl="0" algn="l">
              <a:lnSpc>
                <a:spcPct val="110000"/>
              </a:lnSpc>
              <a:spcBef>
                <a:spcPts val="203"/>
              </a:spcBef>
              <a:spcAft>
                <a:spcPts val="0"/>
              </a:spcAft>
              <a:buClr>
                <a:schemeClr val="dk1"/>
              </a:buClr>
              <a:buSzPts val="1017"/>
              <a:buFont typeface="Calibri"/>
              <a:buNone/>
            </a:pPr>
            <a:r>
              <a:t/>
            </a:r>
            <a:endParaRPr sz="2400"/>
          </a:p>
          <a:p>
            <a:pPr indent="-342900" lvl="0" marL="342900" rtl="0" algn="l">
              <a:lnSpc>
                <a:spcPct val="110000"/>
              </a:lnSpc>
              <a:spcBef>
                <a:spcPts val="203"/>
              </a:spcBef>
              <a:spcAft>
                <a:spcPts val="0"/>
              </a:spcAft>
              <a:buClr>
                <a:schemeClr val="dk1"/>
              </a:buClr>
              <a:buSzPts val="1017"/>
              <a:buFont typeface="Calibri"/>
              <a:buNone/>
            </a:pPr>
            <a:r>
              <a:rPr lang="en-US" sz="2400"/>
              <a:t>At nanoHUB, CC3D is at:</a:t>
            </a:r>
            <a:br>
              <a:rPr lang="en-US" sz="2400"/>
            </a:br>
            <a:r>
              <a:rPr lang="en-US" sz="2400" u="sng">
                <a:solidFill>
                  <a:schemeClr val="hlink"/>
                </a:solidFill>
                <a:hlinkClick r:id="rId5"/>
              </a:rPr>
              <a:t>https://nanohub.org/tools/cc3dbase4x</a:t>
            </a:r>
            <a:r>
              <a:rPr lang="en-US" sz="2400"/>
              <a:t> </a:t>
            </a:r>
            <a:endParaRPr sz="2400"/>
          </a:p>
          <a:p>
            <a:pPr indent="-342900" lvl="0" marL="342900" rtl="0" algn="l">
              <a:lnSpc>
                <a:spcPct val="110000"/>
              </a:lnSpc>
              <a:spcBef>
                <a:spcPts val="203"/>
              </a:spcBef>
              <a:spcAft>
                <a:spcPts val="0"/>
              </a:spcAft>
              <a:buClr>
                <a:schemeClr val="dk1"/>
              </a:buClr>
              <a:buSzPts val="1017"/>
              <a:buFont typeface="Calibri"/>
              <a:buNone/>
            </a:pPr>
            <a:r>
              <a:t/>
            </a:r>
            <a:endParaRPr sz="2400"/>
          </a:p>
          <a:p>
            <a:pPr indent="-342900" lvl="0" marL="342900" rtl="0" algn="l">
              <a:lnSpc>
                <a:spcPct val="110000"/>
              </a:lnSpc>
              <a:spcBef>
                <a:spcPts val="203"/>
              </a:spcBef>
              <a:spcAft>
                <a:spcPts val="0"/>
              </a:spcAft>
              <a:buClr>
                <a:schemeClr val="dk1"/>
              </a:buClr>
              <a:buSzPts val="1017"/>
              <a:buFont typeface="Calibri"/>
              <a:buNone/>
            </a:pPr>
            <a:r>
              <a:t/>
            </a:r>
            <a:endParaRPr sz="2400"/>
          </a:p>
          <a:p>
            <a:pPr indent="-342900" lvl="0" marL="342900" rtl="0" algn="l">
              <a:lnSpc>
                <a:spcPct val="110000"/>
              </a:lnSpc>
              <a:spcBef>
                <a:spcPts val="203"/>
              </a:spcBef>
              <a:spcAft>
                <a:spcPts val="0"/>
              </a:spcAft>
              <a:buClr>
                <a:schemeClr val="dk1"/>
              </a:buClr>
              <a:buSzPts val="1017"/>
              <a:buFont typeface="Calibri"/>
              <a:buNone/>
            </a:pPr>
            <a:r>
              <a:rPr lang="en-US" sz="2400"/>
              <a:t>			</a:t>
            </a:r>
            <a:endParaRPr sz="2400"/>
          </a:p>
          <a:p>
            <a:pPr indent="-342900" lvl="0" marL="342900" rtl="0" algn="l">
              <a:lnSpc>
                <a:spcPct val="110000"/>
              </a:lnSpc>
              <a:spcBef>
                <a:spcPts val="203"/>
              </a:spcBef>
              <a:spcAft>
                <a:spcPts val="0"/>
              </a:spcAft>
              <a:buClr>
                <a:schemeClr val="dk1"/>
              </a:buClr>
              <a:buSzPts val="1017"/>
              <a:buFont typeface="Calibri"/>
              <a:buNone/>
            </a:pPr>
            <a:r>
              <a:t/>
            </a:r>
            <a:endParaRPr sz="2400"/>
          </a:p>
          <a:p>
            <a:pPr indent="-342900" lvl="0" marL="342900" rtl="0" algn="l">
              <a:lnSpc>
                <a:spcPct val="110000"/>
              </a:lnSpc>
              <a:spcBef>
                <a:spcPts val="203"/>
              </a:spcBef>
              <a:spcAft>
                <a:spcPts val="0"/>
              </a:spcAft>
              <a:buClr>
                <a:schemeClr val="dk1"/>
              </a:buClr>
              <a:buSzPts val="1017"/>
              <a:buFont typeface="Calibri"/>
              <a:buNone/>
            </a:pPr>
            <a:r>
              <a:rPr lang="en-US" sz="2400"/>
              <a:t>		</a:t>
            </a:r>
            <a:endParaRPr sz="2400"/>
          </a:p>
          <a:p>
            <a:pPr indent="-342900" lvl="0" marL="342900" rtl="0" algn="l">
              <a:lnSpc>
                <a:spcPct val="110000"/>
              </a:lnSpc>
              <a:spcBef>
                <a:spcPts val="203"/>
              </a:spcBef>
              <a:spcAft>
                <a:spcPts val="0"/>
              </a:spcAft>
              <a:buClr>
                <a:schemeClr val="dk1"/>
              </a:buClr>
              <a:buSzPts val="1017"/>
              <a:buFont typeface="Calibri"/>
              <a:buNone/>
            </a:pPr>
            <a:r>
              <a:t/>
            </a:r>
            <a:endParaRPr sz="2400"/>
          </a:p>
        </p:txBody>
      </p:sp>
      <p:sp>
        <p:nvSpPr>
          <p:cNvPr id="112" name="Google Shape;112;g86a04555cc_0_16"/>
          <p:cNvSpPr txBox="1"/>
          <p:nvPr>
            <p:ph type="title"/>
          </p:nvPr>
        </p:nvSpPr>
        <p:spPr>
          <a:xfrm>
            <a:off x="457200" y="12700"/>
            <a:ext cx="8229600" cy="868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CC"/>
              </a:buClr>
              <a:buSzPts val="3959"/>
              <a:buFont typeface="Calibri"/>
              <a:buNone/>
            </a:pPr>
            <a:r>
              <a:rPr b="1" lang="en-US" sz="3959">
                <a:solidFill>
                  <a:srgbClr val="0000CC"/>
                </a:solidFill>
              </a:rPr>
              <a:t>CC3D nanoHUB Links</a:t>
            </a:r>
            <a:endParaRPr b="1" sz="3959">
              <a:solidFill>
                <a:srgbClr val="0000CC"/>
              </a:solidFill>
            </a:endParaRPr>
          </a:p>
        </p:txBody>
      </p:sp>
      <p:pic>
        <p:nvPicPr>
          <p:cNvPr descr="Biocomplexity Logo" id="113" name="Google Shape;113;g86a04555cc_0_16"/>
          <p:cNvPicPr preferRelativeResize="0"/>
          <p:nvPr/>
        </p:nvPicPr>
        <p:blipFill rotWithShape="1">
          <a:blip r:embed="rId6">
            <a:alphaModFix/>
          </a:blip>
          <a:srcRect b="0" l="0" r="0" t="0"/>
          <a:stretch/>
        </p:blipFill>
        <p:spPr>
          <a:xfrm>
            <a:off x="8550275" y="6264275"/>
            <a:ext cx="593725" cy="593725"/>
          </a:xfrm>
          <a:prstGeom prst="rect">
            <a:avLst/>
          </a:prstGeom>
          <a:noFill/>
          <a:ln>
            <a:noFill/>
          </a:ln>
        </p:spPr>
      </p:pic>
      <p:pic>
        <p:nvPicPr>
          <p:cNvPr descr="redblackblockiu" id="114" name="Google Shape;114;g86a04555cc_0_16"/>
          <p:cNvPicPr preferRelativeResize="0"/>
          <p:nvPr/>
        </p:nvPicPr>
        <p:blipFill rotWithShape="1">
          <a:blip r:embed="rId7">
            <a:alphaModFix/>
          </a:blip>
          <a:srcRect b="0" l="0" r="0" t="0"/>
          <a:stretch/>
        </p:blipFill>
        <p:spPr>
          <a:xfrm>
            <a:off x="0" y="6219825"/>
            <a:ext cx="484188" cy="6381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1" name="Shape 1761"/>
        <p:cNvGrpSpPr/>
        <p:nvPr/>
      </p:nvGrpSpPr>
      <p:grpSpPr>
        <a:xfrm>
          <a:off x="0" y="0"/>
          <a:ext cx="0" cy="0"/>
          <a:chOff x="0" y="0"/>
          <a:chExt cx="0" cy="0"/>
        </a:xfrm>
      </p:grpSpPr>
      <p:sp>
        <p:nvSpPr>
          <p:cNvPr id="1762" name="Google Shape;1762;p37"/>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Implementing Cell Growth</a:t>
            </a:r>
            <a:endParaRPr/>
          </a:p>
        </p:txBody>
      </p:sp>
      <p:sp>
        <p:nvSpPr>
          <p:cNvPr id="1763" name="Google Shape;1763;p37"/>
          <p:cNvSpPr txBox="1"/>
          <p:nvPr/>
        </p:nvSpPr>
        <p:spPr>
          <a:xfrm>
            <a:off x="87682" y="653786"/>
            <a:ext cx="871811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Start with a single cell, positive contact energy and a volume constraint that varies over time. Keep increasing target volume</a:t>
            </a:r>
            <a:endParaRPr b="1" i="0" sz="1400" u="none" cap="none" strike="noStrike">
              <a:solidFill>
                <a:srgbClr val="000000"/>
              </a:solidFill>
              <a:latin typeface="Arial"/>
              <a:ea typeface="Arial"/>
              <a:cs typeface="Arial"/>
              <a:sym typeface="Arial"/>
            </a:endParaRPr>
          </a:p>
        </p:txBody>
      </p:sp>
      <p:pic>
        <p:nvPicPr>
          <p:cNvPr id="1764" name="Google Shape;1764;p37"/>
          <p:cNvPicPr preferRelativeResize="0"/>
          <p:nvPr/>
        </p:nvPicPr>
        <p:blipFill rotWithShape="1">
          <a:blip r:embed="rId3">
            <a:alphaModFix/>
          </a:blip>
          <a:srcRect b="0" l="0" r="0" t="0"/>
          <a:stretch/>
        </p:blipFill>
        <p:spPr>
          <a:xfrm>
            <a:off x="362994" y="1202238"/>
            <a:ext cx="476250" cy="495300"/>
          </a:xfrm>
          <a:prstGeom prst="rect">
            <a:avLst/>
          </a:prstGeom>
          <a:noFill/>
          <a:ln>
            <a:noFill/>
          </a:ln>
        </p:spPr>
      </p:pic>
      <p:grpSp>
        <p:nvGrpSpPr>
          <p:cNvPr id="1765" name="Google Shape;1765;p37"/>
          <p:cNvGrpSpPr/>
          <p:nvPr/>
        </p:nvGrpSpPr>
        <p:grpSpPr>
          <a:xfrm>
            <a:off x="1170139" y="1178390"/>
            <a:ext cx="6553200" cy="634041"/>
            <a:chOff x="228529" y="5782476"/>
            <a:chExt cx="6553200" cy="634041"/>
          </a:xfrm>
        </p:grpSpPr>
        <p:pic>
          <p:nvPicPr>
            <p:cNvPr id="1766" name="Google Shape;1766;p37"/>
            <p:cNvPicPr preferRelativeResize="0"/>
            <p:nvPr/>
          </p:nvPicPr>
          <p:blipFill rotWithShape="1">
            <a:blip r:embed="rId4">
              <a:alphaModFix/>
            </a:blip>
            <a:srcRect b="0" l="0" r="0" t="0"/>
            <a:stretch/>
          </p:blipFill>
          <p:spPr>
            <a:xfrm>
              <a:off x="228529" y="5787867"/>
              <a:ext cx="4257675" cy="628650"/>
            </a:xfrm>
            <a:prstGeom prst="rect">
              <a:avLst/>
            </a:prstGeom>
            <a:noFill/>
            <a:ln>
              <a:noFill/>
            </a:ln>
          </p:spPr>
        </p:pic>
        <p:pic>
          <p:nvPicPr>
            <p:cNvPr id="1767" name="Google Shape;1767;p37"/>
            <p:cNvPicPr preferRelativeResize="0"/>
            <p:nvPr/>
          </p:nvPicPr>
          <p:blipFill rotWithShape="1">
            <a:blip r:embed="rId5">
              <a:alphaModFix/>
            </a:blip>
            <a:srcRect b="0" l="0" r="0" t="0"/>
            <a:stretch/>
          </p:blipFill>
          <p:spPr>
            <a:xfrm>
              <a:off x="4486204" y="5782476"/>
              <a:ext cx="2295525" cy="495300"/>
            </a:xfrm>
            <a:prstGeom prst="rect">
              <a:avLst/>
            </a:prstGeom>
            <a:noFill/>
            <a:ln>
              <a:noFill/>
            </a:ln>
          </p:spPr>
        </p:pic>
      </p:grpSp>
      <p:sp>
        <p:nvSpPr>
          <p:cNvPr id="1768" name="Google Shape;1768;p37"/>
          <p:cNvSpPr txBox="1"/>
          <p:nvPr/>
        </p:nvSpPr>
        <p:spPr>
          <a:xfrm>
            <a:off x="87682" y="387983"/>
            <a:ext cx="4196219" cy="3190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CellGrowth1.cc3d</a:t>
            </a:r>
            <a:endParaRPr/>
          </a:p>
        </p:txBody>
      </p:sp>
      <p:sp>
        <p:nvSpPr>
          <p:cNvPr id="1769" name="Google Shape;1769;p37"/>
          <p:cNvSpPr/>
          <p:nvPr/>
        </p:nvSpPr>
        <p:spPr>
          <a:xfrm>
            <a:off x="517495" y="1802244"/>
            <a:ext cx="4910319" cy="5216813"/>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&lt;</a:t>
            </a:r>
            <a:r>
              <a:rPr b="1" i="0" lang="en-US" sz="900" u="none" cap="none" strike="noStrike">
                <a:solidFill>
                  <a:srgbClr val="000080"/>
                </a:solidFill>
                <a:latin typeface="Arial"/>
                <a:ea typeface="Arial"/>
                <a:cs typeface="Arial"/>
                <a:sym typeface="Arial"/>
              </a:rPr>
              <a:t>CompuCell3D </a:t>
            </a:r>
            <a:r>
              <a:rPr b="1" i="0" lang="en-US" sz="900" u="none" cap="none" strike="noStrike">
                <a:solidFill>
                  <a:srgbClr val="0000FF"/>
                </a:solidFill>
                <a:latin typeface="Arial"/>
                <a:ea typeface="Arial"/>
                <a:cs typeface="Arial"/>
                <a:sym typeface="Arial"/>
              </a:rPr>
              <a:t>Revision</a:t>
            </a:r>
            <a:r>
              <a:rPr b="1" i="0" lang="en-US" sz="900" u="none" cap="none" strike="noStrike">
                <a:solidFill>
                  <a:srgbClr val="008000"/>
                </a:solidFill>
                <a:latin typeface="Arial"/>
                <a:ea typeface="Arial"/>
                <a:cs typeface="Arial"/>
                <a:sym typeface="Arial"/>
              </a:rPr>
              <a:t>="20200731" </a:t>
            </a:r>
            <a:r>
              <a:rPr b="1" i="0" lang="en-US" sz="900" u="none" cap="none" strike="noStrike">
                <a:solidFill>
                  <a:srgbClr val="0000FF"/>
                </a:solidFill>
                <a:latin typeface="Arial"/>
                <a:ea typeface="Arial"/>
                <a:cs typeface="Arial"/>
                <a:sym typeface="Arial"/>
              </a:rPr>
              <a:t>Version</a:t>
            </a:r>
            <a:r>
              <a:rPr b="1" i="0" lang="en-US" sz="900" u="none" cap="none" strike="noStrike">
                <a:solidFill>
                  <a:srgbClr val="008000"/>
                </a:solidFill>
                <a:latin typeface="Arial"/>
                <a:ea typeface="Arial"/>
                <a:cs typeface="Arial"/>
                <a:sym typeface="Arial"/>
              </a:rPr>
              <a:t>="4.2.3"</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Potts</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Dimensions </a:t>
            </a:r>
            <a:r>
              <a:rPr b="1" i="0" lang="en-US" sz="900" u="none" cap="none" strike="noStrike">
                <a:solidFill>
                  <a:srgbClr val="0000FF"/>
                </a:solidFill>
                <a:latin typeface="Arial"/>
                <a:ea typeface="Arial"/>
                <a:cs typeface="Arial"/>
                <a:sym typeface="Arial"/>
              </a:rPr>
              <a:t>x</a:t>
            </a:r>
            <a:r>
              <a:rPr b="1" i="0" lang="en-US" sz="900" u="none" cap="none" strike="noStrike">
                <a:solidFill>
                  <a:srgbClr val="008000"/>
                </a:solidFill>
                <a:latin typeface="Arial"/>
                <a:ea typeface="Arial"/>
                <a:cs typeface="Arial"/>
                <a:sym typeface="Arial"/>
              </a:rPr>
              <a:t>="256" </a:t>
            </a:r>
            <a:r>
              <a:rPr b="1" i="0" lang="en-US" sz="900" u="none" cap="none" strike="noStrike">
                <a:solidFill>
                  <a:srgbClr val="0000FF"/>
                </a:solidFill>
                <a:latin typeface="Arial"/>
                <a:ea typeface="Arial"/>
                <a:cs typeface="Arial"/>
                <a:sym typeface="Arial"/>
              </a:rPr>
              <a:t>y</a:t>
            </a:r>
            <a:r>
              <a:rPr b="1" i="0" lang="en-US" sz="900" u="none" cap="none" strike="noStrike">
                <a:solidFill>
                  <a:srgbClr val="008000"/>
                </a:solidFill>
                <a:latin typeface="Arial"/>
                <a:ea typeface="Arial"/>
                <a:cs typeface="Arial"/>
                <a:sym typeface="Arial"/>
              </a:rPr>
              <a:t>="256" </a:t>
            </a:r>
            <a:r>
              <a:rPr b="1" i="0" lang="en-US" sz="900" u="none" cap="none" strike="noStrike">
                <a:solidFill>
                  <a:srgbClr val="0000FF"/>
                </a:solidFill>
                <a:latin typeface="Arial"/>
                <a:ea typeface="Arial"/>
                <a:cs typeface="Arial"/>
                <a:sym typeface="Arial"/>
              </a:rPr>
              <a:t>z</a:t>
            </a:r>
            <a:r>
              <a:rPr b="1" i="0" lang="en-US" sz="900" u="none" cap="none" strike="noStrike">
                <a:solidFill>
                  <a:srgbClr val="008000"/>
                </a:solidFill>
                <a:latin typeface="Arial"/>
                <a:ea typeface="Arial"/>
                <a:cs typeface="Arial"/>
                <a:sym typeface="Arial"/>
              </a:rPr>
              <a:t>="1"</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Steps</a:t>
            </a:r>
            <a:r>
              <a:rPr b="0" i="0" lang="en-US" sz="900" u="none" cap="none" strike="noStrike">
                <a:solidFill>
                  <a:srgbClr val="000000"/>
                </a:solidFill>
                <a:latin typeface="Arial"/>
                <a:ea typeface="Arial"/>
                <a:cs typeface="Arial"/>
                <a:sym typeface="Arial"/>
              </a:rPr>
              <a:t>&gt;100000&lt;/</a:t>
            </a:r>
            <a:r>
              <a:rPr b="1" i="0" lang="en-US" sz="900" u="none" cap="none" strike="noStrike">
                <a:solidFill>
                  <a:srgbClr val="000080"/>
                </a:solidFill>
                <a:latin typeface="Arial"/>
                <a:ea typeface="Arial"/>
                <a:cs typeface="Arial"/>
                <a:sym typeface="Arial"/>
              </a:rPr>
              <a:t>Steps</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Temperature</a:t>
            </a:r>
            <a:r>
              <a:rPr b="0" i="0" lang="en-US" sz="900" u="none" cap="none" strike="noStrike">
                <a:solidFill>
                  <a:srgbClr val="000000"/>
                </a:solidFill>
                <a:latin typeface="Arial"/>
                <a:ea typeface="Arial"/>
                <a:cs typeface="Arial"/>
                <a:sym typeface="Arial"/>
              </a:rPr>
              <a:t>&gt;10.0&lt;/</a:t>
            </a:r>
            <a:r>
              <a:rPr b="1" i="0" lang="en-US" sz="900" u="none" cap="none" strike="noStrike">
                <a:solidFill>
                  <a:srgbClr val="000080"/>
                </a:solidFill>
                <a:latin typeface="Arial"/>
                <a:ea typeface="Arial"/>
                <a:cs typeface="Arial"/>
                <a:sym typeface="Arial"/>
              </a:rPr>
              <a:t>Temperature</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NeighborOrder</a:t>
            </a:r>
            <a:r>
              <a:rPr b="0" i="0" lang="en-US" sz="900" u="none" cap="none" strike="noStrike">
                <a:solidFill>
                  <a:srgbClr val="000000"/>
                </a:solidFill>
                <a:latin typeface="Arial"/>
                <a:ea typeface="Arial"/>
                <a:cs typeface="Arial"/>
                <a:sym typeface="Arial"/>
              </a:rPr>
              <a:t>&gt;1&lt;/</a:t>
            </a:r>
            <a:r>
              <a:rPr b="1" i="0" lang="en-US" sz="900" u="none" cap="none" strike="noStrike">
                <a:solidFill>
                  <a:srgbClr val="000080"/>
                </a:solidFill>
                <a:latin typeface="Arial"/>
                <a:ea typeface="Arial"/>
                <a:cs typeface="Arial"/>
                <a:sym typeface="Arial"/>
              </a:rPr>
              <a:t>NeighborOrder</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Potts</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Plugin </a:t>
            </a:r>
            <a:r>
              <a:rPr b="1" i="0" lang="en-US" sz="900" u="none" cap="none" strike="noStrike">
                <a:solidFill>
                  <a:srgbClr val="0000FF"/>
                </a:solidFill>
                <a:latin typeface="Arial"/>
                <a:ea typeface="Arial"/>
                <a:cs typeface="Arial"/>
                <a:sym typeface="Arial"/>
              </a:rPr>
              <a:t>Name</a:t>
            </a:r>
            <a:r>
              <a:rPr b="1" i="0" lang="en-US" sz="900" u="none" cap="none" strike="noStrike">
                <a:solidFill>
                  <a:srgbClr val="008000"/>
                </a:solidFill>
                <a:latin typeface="Arial"/>
                <a:ea typeface="Arial"/>
                <a:cs typeface="Arial"/>
                <a:sym typeface="Arial"/>
              </a:rPr>
              <a:t>="CellType"</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CellType </a:t>
            </a:r>
            <a:r>
              <a:rPr b="1" i="0" lang="en-US" sz="900" u="none" cap="none" strike="noStrike">
                <a:solidFill>
                  <a:srgbClr val="0000FF"/>
                </a:solidFill>
                <a:latin typeface="Arial"/>
                <a:ea typeface="Arial"/>
                <a:cs typeface="Arial"/>
                <a:sym typeface="Arial"/>
              </a:rPr>
              <a:t>TypeId</a:t>
            </a:r>
            <a:r>
              <a:rPr b="1" i="0" lang="en-US" sz="900" u="none" cap="none" strike="noStrike">
                <a:solidFill>
                  <a:srgbClr val="008000"/>
                </a:solidFill>
                <a:latin typeface="Arial"/>
                <a:ea typeface="Arial"/>
                <a:cs typeface="Arial"/>
                <a:sym typeface="Arial"/>
              </a:rPr>
              <a:t>="0" </a:t>
            </a:r>
            <a:r>
              <a:rPr b="1" i="0" lang="en-US" sz="900" u="none" cap="none" strike="noStrike">
                <a:solidFill>
                  <a:srgbClr val="0000FF"/>
                </a:solidFill>
                <a:latin typeface="Arial"/>
                <a:ea typeface="Arial"/>
                <a:cs typeface="Arial"/>
                <a:sym typeface="Arial"/>
              </a:rPr>
              <a:t>TypeName</a:t>
            </a:r>
            <a:r>
              <a:rPr b="1" i="0" lang="en-US" sz="900" u="none" cap="none" strike="noStrike">
                <a:solidFill>
                  <a:srgbClr val="008000"/>
                </a:solidFill>
                <a:latin typeface="Arial"/>
                <a:ea typeface="Arial"/>
                <a:cs typeface="Arial"/>
                <a:sym typeface="Arial"/>
              </a:rPr>
              <a:t>="Medium"</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CellType </a:t>
            </a:r>
            <a:r>
              <a:rPr b="1" i="0" lang="en-US" sz="900" u="none" cap="none" strike="noStrike">
                <a:solidFill>
                  <a:srgbClr val="0000FF"/>
                </a:solidFill>
                <a:latin typeface="Arial"/>
                <a:ea typeface="Arial"/>
                <a:cs typeface="Arial"/>
                <a:sym typeface="Arial"/>
              </a:rPr>
              <a:t>TypeId</a:t>
            </a:r>
            <a:r>
              <a:rPr b="1" i="0" lang="en-US" sz="900" u="none" cap="none" strike="noStrike">
                <a:solidFill>
                  <a:srgbClr val="008000"/>
                </a:solidFill>
                <a:latin typeface="Arial"/>
                <a:ea typeface="Arial"/>
                <a:cs typeface="Arial"/>
                <a:sym typeface="Arial"/>
              </a:rPr>
              <a:t>="1" </a:t>
            </a:r>
            <a:r>
              <a:rPr b="1" i="0" lang="en-US" sz="900" u="none" cap="none" strike="noStrike">
                <a:solidFill>
                  <a:srgbClr val="0000FF"/>
                </a:solidFill>
                <a:latin typeface="Arial"/>
                <a:ea typeface="Arial"/>
                <a:cs typeface="Arial"/>
                <a:sym typeface="Arial"/>
              </a:rPr>
              <a:t>TypeName</a:t>
            </a:r>
            <a:r>
              <a:rPr b="1" i="0" lang="en-US" sz="900" u="none" cap="none" strike="noStrike">
                <a:solidFill>
                  <a:srgbClr val="008000"/>
                </a:solidFill>
                <a:latin typeface="Arial"/>
                <a:ea typeface="Arial"/>
                <a:cs typeface="Arial"/>
                <a:sym typeface="Arial"/>
              </a:rPr>
              <a:t>="Tumor"</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CellType </a:t>
            </a:r>
            <a:r>
              <a:rPr b="1" i="0" lang="en-US" sz="900" u="none" cap="none" strike="noStrike">
                <a:solidFill>
                  <a:srgbClr val="0000FF"/>
                </a:solidFill>
                <a:latin typeface="Arial"/>
                <a:ea typeface="Arial"/>
                <a:cs typeface="Arial"/>
                <a:sym typeface="Arial"/>
              </a:rPr>
              <a:t>TypeId</a:t>
            </a:r>
            <a:r>
              <a:rPr b="1" i="0" lang="en-US" sz="900" u="none" cap="none" strike="noStrike">
                <a:solidFill>
                  <a:srgbClr val="008000"/>
                </a:solidFill>
                <a:latin typeface="Arial"/>
                <a:ea typeface="Arial"/>
                <a:cs typeface="Arial"/>
                <a:sym typeface="Arial"/>
              </a:rPr>
              <a:t>="2" </a:t>
            </a:r>
            <a:r>
              <a:rPr b="1" i="0" lang="en-US" sz="900" u="none" cap="none" strike="noStrike">
                <a:solidFill>
                  <a:srgbClr val="0000FF"/>
                </a:solidFill>
                <a:latin typeface="Arial"/>
                <a:ea typeface="Arial"/>
                <a:cs typeface="Arial"/>
                <a:sym typeface="Arial"/>
              </a:rPr>
              <a:t>TypeName</a:t>
            </a:r>
            <a:r>
              <a:rPr b="1" i="0" lang="en-US" sz="900" u="none" cap="none" strike="noStrike">
                <a:solidFill>
                  <a:srgbClr val="008000"/>
                </a:solidFill>
                <a:latin typeface="Arial"/>
                <a:ea typeface="Arial"/>
                <a:cs typeface="Arial"/>
                <a:sym typeface="Arial"/>
              </a:rPr>
              <a:t>="TumorProliferating"</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CellType </a:t>
            </a:r>
            <a:r>
              <a:rPr b="1" i="0" lang="en-US" sz="900" u="none" cap="none" strike="noStrike">
                <a:solidFill>
                  <a:srgbClr val="0000FF"/>
                </a:solidFill>
                <a:latin typeface="Arial"/>
                <a:ea typeface="Arial"/>
                <a:cs typeface="Arial"/>
                <a:sym typeface="Arial"/>
              </a:rPr>
              <a:t>TypeId</a:t>
            </a:r>
            <a:r>
              <a:rPr b="1" i="0" lang="en-US" sz="900" u="none" cap="none" strike="noStrike">
                <a:solidFill>
                  <a:srgbClr val="008000"/>
                </a:solidFill>
                <a:latin typeface="Arial"/>
                <a:ea typeface="Arial"/>
                <a:cs typeface="Arial"/>
                <a:sym typeface="Arial"/>
              </a:rPr>
              <a:t>="3" </a:t>
            </a:r>
            <a:r>
              <a:rPr b="1" i="0" lang="en-US" sz="900" u="none" cap="none" strike="noStrike">
                <a:solidFill>
                  <a:srgbClr val="0000FF"/>
                </a:solidFill>
                <a:latin typeface="Arial"/>
                <a:ea typeface="Arial"/>
                <a:cs typeface="Arial"/>
                <a:sym typeface="Arial"/>
              </a:rPr>
              <a:t>TypeName</a:t>
            </a:r>
            <a:r>
              <a:rPr b="1" i="0" lang="en-US" sz="900" u="none" cap="none" strike="noStrike">
                <a:solidFill>
                  <a:srgbClr val="008000"/>
                </a:solidFill>
                <a:latin typeface="Arial"/>
                <a:ea typeface="Arial"/>
                <a:cs typeface="Arial"/>
                <a:sym typeface="Arial"/>
              </a:rPr>
              <a:t>="Necrotic"</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Plugin</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Plugin </a:t>
            </a:r>
            <a:r>
              <a:rPr b="1" i="0" lang="en-US" sz="900" u="none" cap="none" strike="noStrike">
                <a:solidFill>
                  <a:srgbClr val="0000FF"/>
                </a:solidFill>
                <a:latin typeface="Arial"/>
                <a:ea typeface="Arial"/>
                <a:cs typeface="Arial"/>
                <a:sym typeface="Arial"/>
              </a:rPr>
              <a:t>Name</a:t>
            </a:r>
            <a:r>
              <a:rPr b="1" i="0" lang="en-US" sz="900" u="none" cap="none" strike="noStrike">
                <a:solidFill>
                  <a:srgbClr val="008000"/>
                </a:solidFill>
                <a:latin typeface="Arial"/>
                <a:ea typeface="Arial"/>
                <a:cs typeface="Arial"/>
                <a:sym typeface="Arial"/>
              </a:rPr>
              <a:t>="Volume"</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Plugin </a:t>
            </a:r>
            <a:r>
              <a:rPr b="1" i="0" lang="en-US" sz="900" u="none" cap="none" strike="noStrike">
                <a:solidFill>
                  <a:srgbClr val="0000FF"/>
                </a:solidFill>
                <a:latin typeface="Arial"/>
                <a:ea typeface="Arial"/>
                <a:cs typeface="Arial"/>
                <a:sym typeface="Arial"/>
              </a:rPr>
              <a:t>Name</a:t>
            </a:r>
            <a:r>
              <a:rPr b="1" i="0" lang="en-US" sz="900" u="none" cap="none" strike="noStrike">
                <a:solidFill>
                  <a:srgbClr val="008000"/>
                </a:solidFill>
                <a:latin typeface="Arial"/>
                <a:ea typeface="Arial"/>
                <a:cs typeface="Arial"/>
                <a:sym typeface="Arial"/>
              </a:rPr>
              <a:t>="CenterOfMass"</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Plugin </a:t>
            </a:r>
            <a:r>
              <a:rPr b="1" i="0" lang="en-US" sz="900" u="none" cap="none" strike="noStrike">
                <a:solidFill>
                  <a:srgbClr val="0000FF"/>
                </a:solidFill>
                <a:latin typeface="Arial"/>
                <a:ea typeface="Arial"/>
                <a:cs typeface="Arial"/>
                <a:sym typeface="Arial"/>
              </a:rPr>
              <a:t>Name</a:t>
            </a:r>
            <a:r>
              <a:rPr b="1" i="0" lang="en-US" sz="900" u="none" cap="none" strike="noStrike">
                <a:solidFill>
                  <a:srgbClr val="008000"/>
                </a:solidFill>
                <a:latin typeface="Arial"/>
                <a:ea typeface="Arial"/>
                <a:cs typeface="Arial"/>
                <a:sym typeface="Arial"/>
              </a:rPr>
              <a:t>="Contact"</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Energy </a:t>
            </a:r>
            <a:r>
              <a:rPr b="1" i="0" lang="en-US" sz="900" u="none" cap="none" strike="noStrike">
                <a:solidFill>
                  <a:srgbClr val="0000FF"/>
                </a:solidFill>
                <a:latin typeface="Arial"/>
                <a:ea typeface="Arial"/>
                <a:cs typeface="Arial"/>
                <a:sym typeface="Arial"/>
              </a:rPr>
              <a:t>Type1</a:t>
            </a:r>
            <a:r>
              <a:rPr b="1" i="0" lang="en-US" sz="900" u="none" cap="none" strike="noStrike">
                <a:solidFill>
                  <a:srgbClr val="008000"/>
                </a:solidFill>
                <a:latin typeface="Arial"/>
                <a:ea typeface="Arial"/>
                <a:cs typeface="Arial"/>
                <a:sym typeface="Arial"/>
              </a:rPr>
              <a:t>="Medium" </a:t>
            </a:r>
            <a:r>
              <a:rPr b="1" i="0" lang="en-US" sz="900" u="none" cap="none" strike="noStrike">
                <a:solidFill>
                  <a:srgbClr val="0000FF"/>
                </a:solidFill>
                <a:latin typeface="Arial"/>
                <a:ea typeface="Arial"/>
                <a:cs typeface="Arial"/>
                <a:sym typeface="Arial"/>
              </a:rPr>
              <a:t>Type2</a:t>
            </a:r>
            <a:r>
              <a:rPr b="1" i="0" lang="en-US" sz="900" u="none" cap="none" strike="noStrike">
                <a:solidFill>
                  <a:srgbClr val="008000"/>
                </a:solidFill>
                <a:latin typeface="Arial"/>
                <a:ea typeface="Arial"/>
                <a:cs typeface="Arial"/>
                <a:sym typeface="Arial"/>
              </a:rPr>
              <a:t>="Medium"</a:t>
            </a:r>
            <a:r>
              <a:rPr b="0" i="0" lang="en-US" sz="900" u="none" cap="none" strike="noStrike">
                <a:solidFill>
                  <a:srgbClr val="000000"/>
                </a:solidFill>
                <a:latin typeface="Arial"/>
                <a:ea typeface="Arial"/>
                <a:cs typeface="Arial"/>
                <a:sym typeface="Arial"/>
              </a:rPr>
              <a:t>&gt;10.0&lt;/</a:t>
            </a:r>
            <a:r>
              <a:rPr b="1" i="0" lang="en-US" sz="900" u="none" cap="none" strike="noStrike">
                <a:solidFill>
                  <a:srgbClr val="000080"/>
                </a:solidFill>
                <a:latin typeface="Arial"/>
                <a:ea typeface="Arial"/>
                <a:cs typeface="Arial"/>
                <a:sym typeface="Arial"/>
              </a:rPr>
              <a:t>Energy</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Energy </a:t>
            </a:r>
            <a:r>
              <a:rPr b="1" i="0" lang="en-US" sz="900" u="none" cap="none" strike="noStrike">
                <a:solidFill>
                  <a:srgbClr val="0000FF"/>
                </a:solidFill>
                <a:latin typeface="Arial"/>
                <a:ea typeface="Arial"/>
                <a:cs typeface="Arial"/>
                <a:sym typeface="Arial"/>
              </a:rPr>
              <a:t>Type1</a:t>
            </a:r>
            <a:r>
              <a:rPr b="1" i="0" lang="en-US" sz="900" u="none" cap="none" strike="noStrike">
                <a:solidFill>
                  <a:srgbClr val="008000"/>
                </a:solidFill>
                <a:latin typeface="Arial"/>
                <a:ea typeface="Arial"/>
                <a:cs typeface="Arial"/>
                <a:sym typeface="Arial"/>
              </a:rPr>
              <a:t>="Medium" </a:t>
            </a:r>
            <a:r>
              <a:rPr b="1" i="0" lang="en-US" sz="900" u="none" cap="none" strike="noStrike">
                <a:solidFill>
                  <a:srgbClr val="0000FF"/>
                </a:solidFill>
                <a:latin typeface="Arial"/>
                <a:ea typeface="Arial"/>
                <a:cs typeface="Arial"/>
                <a:sym typeface="Arial"/>
              </a:rPr>
              <a:t>Type2</a:t>
            </a:r>
            <a:r>
              <a:rPr b="1" i="0" lang="en-US" sz="900" u="none" cap="none" strike="noStrike">
                <a:solidFill>
                  <a:srgbClr val="008000"/>
                </a:solidFill>
                <a:latin typeface="Arial"/>
                <a:ea typeface="Arial"/>
                <a:cs typeface="Arial"/>
                <a:sym typeface="Arial"/>
              </a:rPr>
              <a:t>="Tumor"</a:t>
            </a:r>
            <a:r>
              <a:rPr b="0" i="0" lang="en-US" sz="900" u="none" cap="none" strike="noStrike">
                <a:solidFill>
                  <a:srgbClr val="000000"/>
                </a:solidFill>
                <a:latin typeface="Arial"/>
                <a:ea typeface="Arial"/>
                <a:cs typeface="Arial"/>
                <a:sym typeface="Arial"/>
              </a:rPr>
              <a:t>&gt;10.0&lt;/</a:t>
            </a:r>
            <a:r>
              <a:rPr b="1" i="0" lang="en-US" sz="900" u="none" cap="none" strike="noStrike">
                <a:solidFill>
                  <a:srgbClr val="000080"/>
                </a:solidFill>
                <a:latin typeface="Arial"/>
                <a:ea typeface="Arial"/>
                <a:cs typeface="Arial"/>
                <a:sym typeface="Arial"/>
              </a:rPr>
              <a:t>Energy</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Energy </a:t>
            </a:r>
            <a:r>
              <a:rPr b="1" i="0" lang="en-US" sz="900" u="none" cap="none" strike="noStrike">
                <a:solidFill>
                  <a:srgbClr val="0000FF"/>
                </a:solidFill>
                <a:latin typeface="Arial"/>
                <a:ea typeface="Arial"/>
                <a:cs typeface="Arial"/>
                <a:sym typeface="Arial"/>
              </a:rPr>
              <a:t>Type1</a:t>
            </a:r>
            <a:r>
              <a:rPr b="1" i="0" lang="en-US" sz="900" u="none" cap="none" strike="noStrike">
                <a:solidFill>
                  <a:srgbClr val="008000"/>
                </a:solidFill>
                <a:latin typeface="Arial"/>
                <a:ea typeface="Arial"/>
                <a:cs typeface="Arial"/>
                <a:sym typeface="Arial"/>
              </a:rPr>
              <a:t>="Medium" </a:t>
            </a:r>
            <a:r>
              <a:rPr b="1" i="0" lang="en-US" sz="900" u="none" cap="none" strike="noStrike">
                <a:solidFill>
                  <a:srgbClr val="0000FF"/>
                </a:solidFill>
                <a:latin typeface="Arial"/>
                <a:ea typeface="Arial"/>
                <a:cs typeface="Arial"/>
                <a:sym typeface="Arial"/>
              </a:rPr>
              <a:t>Type2</a:t>
            </a:r>
            <a:r>
              <a:rPr b="1" i="0" lang="en-US" sz="900" u="none" cap="none" strike="noStrike">
                <a:solidFill>
                  <a:srgbClr val="008000"/>
                </a:solidFill>
                <a:latin typeface="Arial"/>
                <a:ea typeface="Arial"/>
                <a:cs typeface="Arial"/>
                <a:sym typeface="Arial"/>
              </a:rPr>
              <a:t>="TumorProliferating"</a:t>
            </a:r>
            <a:r>
              <a:rPr b="0" i="0" lang="en-US" sz="900" u="none" cap="none" strike="noStrike">
                <a:solidFill>
                  <a:srgbClr val="000000"/>
                </a:solidFill>
                <a:latin typeface="Arial"/>
                <a:ea typeface="Arial"/>
                <a:cs typeface="Arial"/>
                <a:sym typeface="Arial"/>
              </a:rPr>
              <a:t>&gt;10.0&lt;/</a:t>
            </a:r>
            <a:r>
              <a:rPr b="1" i="0" lang="en-US" sz="900" u="none" cap="none" strike="noStrike">
                <a:solidFill>
                  <a:srgbClr val="000080"/>
                </a:solidFill>
                <a:latin typeface="Arial"/>
                <a:ea typeface="Arial"/>
                <a:cs typeface="Arial"/>
                <a:sym typeface="Arial"/>
              </a:rPr>
              <a:t>Energy</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Energy </a:t>
            </a:r>
            <a:r>
              <a:rPr b="1" i="0" lang="en-US" sz="900" u="none" cap="none" strike="noStrike">
                <a:solidFill>
                  <a:srgbClr val="0000FF"/>
                </a:solidFill>
                <a:latin typeface="Arial"/>
                <a:ea typeface="Arial"/>
                <a:cs typeface="Arial"/>
                <a:sym typeface="Arial"/>
              </a:rPr>
              <a:t>Type1</a:t>
            </a:r>
            <a:r>
              <a:rPr b="1" i="0" lang="en-US" sz="900" u="none" cap="none" strike="noStrike">
                <a:solidFill>
                  <a:srgbClr val="008000"/>
                </a:solidFill>
                <a:latin typeface="Arial"/>
                <a:ea typeface="Arial"/>
                <a:cs typeface="Arial"/>
                <a:sym typeface="Arial"/>
              </a:rPr>
              <a:t>="Medium" </a:t>
            </a:r>
            <a:r>
              <a:rPr b="1" i="0" lang="en-US" sz="900" u="none" cap="none" strike="noStrike">
                <a:solidFill>
                  <a:srgbClr val="0000FF"/>
                </a:solidFill>
                <a:latin typeface="Arial"/>
                <a:ea typeface="Arial"/>
                <a:cs typeface="Arial"/>
                <a:sym typeface="Arial"/>
              </a:rPr>
              <a:t>Type2</a:t>
            </a:r>
            <a:r>
              <a:rPr b="1" i="0" lang="en-US" sz="900" u="none" cap="none" strike="noStrike">
                <a:solidFill>
                  <a:srgbClr val="008000"/>
                </a:solidFill>
                <a:latin typeface="Arial"/>
                <a:ea typeface="Arial"/>
                <a:cs typeface="Arial"/>
                <a:sym typeface="Arial"/>
              </a:rPr>
              <a:t>="Necrotic"</a:t>
            </a:r>
            <a:r>
              <a:rPr b="0" i="0" lang="en-US" sz="900" u="none" cap="none" strike="noStrike">
                <a:solidFill>
                  <a:srgbClr val="000000"/>
                </a:solidFill>
                <a:latin typeface="Arial"/>
                <a:ea typeface="Arial"/>
                <a:cs typeface="Arial"/>
                <a:sym typeface="Arial"/>
              </a:rPr>
              <a:t>&gt;10.0&lt;/</a:t>
            </a:r>
            <a:r>
              <a:rPr b="1" i="0" lang="en-US" sz="900" u="none" cap="none" strike="noStrike">
                <a:solidFill>
                  <a:srgbClr val="000080"/>
                </a:solidFill>
                <a:latin typeface="Arial"/>
                <a:ea typeface="Arial"/>
                <a:cs typeface="Arial"/>
                <a:sym typeface="Arial"/>
              </a:rPr>
              <a:t>Energy</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Energy </a:t>
            </a:r>
            <a:r>
              <a:rPr b="1" i="0" lang="en-US" sz="900" u="none" cap="none" strike="noStrike">
                <a:solidFill>
                  <a:srgbClr val="0000FF"/>
                </a:solidFill>
                <a:latin typeface="Arial"/>
                <a:ea typeface="Arial"/>
                <a:cs typeface="Arial"/>
                <a:sym typeface="Arial"/>
              </a:rPr>
              <a:t>Type1</a:t>
            </a:r>
            <a:r>
              <a:rPr b="1" i="0" lang="en-US" sz="900" u="none" cap="none" strike="noStrike">
                <a:solidFill>
                  <a:srgbClr val="008000"/>
                </a:solidFill>
                <a:latin typeface="Arial"/>
                <a:ea typeface="Arial"/>
                <a:cs typeface="Arial"/>
                <a:sym typeface="Arial"/>
              </a:rPr>
              <a:t>="Tumor" </a:t>
            </a:r>
            <a:r>
              <a:rPr b="1" i="0" lang="en-US" sz="900" u="none" cap="none" strike="noStrike">
                <a:solidFill>
                  <a:srgbClr val="0000FF"/>
                </a:solidFill>
                <a:latin typeface="Arial"/>
                <a:ea typeface="Arial"/>
                <a:cs typeface="Arial"/>
                <a:sym typeface="Arial"/>
              </a:rPr>
              <a:t>Type2</a:t>
            </a:r>
            <a:r>
              <a:rPr b="1" i="0" lang="en-US" sz="900" u="none" cap="none" strike="noStrike">
                <a:solidFill>
                  <a:srgbClr val="008000"/>
                </a:solidFill>
                <a:latin typeface="Arial"/>
                <a:ea typeface="Arial"/>
                <a:cs typeface="Arial"/>
                <a:sym typeface="Arial"/>
              </a:rPr>
              <a:t>="Tumor"</a:t>
            </a:r>
            <a:r>
              <a:rPr b="0" i="0" lang="en-US" sz="900" u="none" cap="none" strike="noStrike">
                <a:solidFill>
                  <a:srgbClr val="000000"/>
                </a:solidFill>
                <a:latin typeface="Arial"/>
                <a:ea typeface="Arial"/>
                <a:cs typeface="Arial"/>
                <a:sym typeface="Arial"/>
              </a:rPr>
              <a:t>&gt;10.0&lt;/</a:t>
            </a:r>
            <a:r>
              <a:rPr b="1" i="0" lang="en-US" sz="900" u="none" cap="none" strike="noStrike">
                <a:solidFill>
                  <a:srgbClr val="000080"/>
                </a:solidFill>
                <a:latin typeface="Arial"/>
                <a:ea typeface="Arial"/>
                <a:cs typeface="Arial"/>
                <a:sym typeface="Arial"/>
              </a:rPr>
              <a:t>Energy</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Energy </a:t>
            </a:r>
            <a:r>
              <a:rPr b="1" i="0" lang="en-US" sz="900" u="none" cap="none" strike="noStrike">
                <a:solidFill>
                  <a:srgbClr val="0000FF"/>
                </a:solidFill>
                <a:latin typeface="Arial"/>
                <a:ea typeface="Arial"/>
                <a:cs typeface="Arial"/>
                <a:sym typeface="Arial"/>
              </a:rPr>
              <a:t>Type1</a:t>
            </a:r>
            <a:r>
              <a:rPr b="1" i="0" lang="en-US" sz="900" u="none" cap="none" strike="noStrike">
                <a:solidFill>
                  <a:srgbClr val="008000"/>
                </a:solidFill>
                <a:latin typeface="Arial"/>
                <a:ea typeface="Arial"/>
                <a:cs typeface="Arial"/>
                <a:sym typeface="Arial"/>
              </a:rPr>
              <a:t>="Tumor" </a:t>
            </a:r>
            <a:r>
              <a:rPr b="1" i="0" lang="en-US" sz="900" u="none" cap="none" strike="noStrike">
                <a:solidFill>
                  <a:srgbClr val="0000FF"/>
                </a:solidFill>
                <a:latin typeface="Arial"/>
                <a:ea typeface="Arial"/>
                <a:cs typeface="Arial"/>
                <a:sym typeface="Arial"/>
              </a:rPr>
              <a:t>Type2</a:t>
            </a:r>
            <a:r>
              <a:rPr b="1" i="0" lang="en-US" sz="900" u="none" cap="none" strike="noStrike">
                <a:solidFill>
                  <a:srgbClr val="008000"/>
                </a:solidFill>
                <a:latin typeface="Arial"/>
                <a:ea typeface="Arial"/>
                <a:cs typeface="Arial"/>
                <a:sym typeface="Arial"/>
              </a:rPr>
              <a:t>="TumorProliferating"</a:t>
            </a:r>
            <a:r>
              <a:rPr b="0" i="0" lang="en-US" sz="900" u="none" cap="none" strike="noStrike">
                <a:solidFill>
                  <a:srgbClr val="000000"/>
                </a:solidFill>
                <a:latin typeface="Arial"/>
                <a:ea typeface="Arial"/>
                <a:cs typeface="Arial"/>
                <a:sym typeface="Arial"/>
              </a:rPr>
              <a:t>&gt;10.0&lt;/</a:t>
            </a:r>
            <a:r>
              <a:rPr b="1" i="0" lang="en-US" sz="900" u="none" cap="none" strike="noStrike">
                <a:solidFill>
                  <a:srgbClr val="000080"/>
                </a:solidFill>
                <a:latin typeface="Arial"/>
                <a:ea typeface="Arial"/>
                <a:cs typeface="Arial"/>
                <a:sym typeface="Arial"/>
              </a:rPr>
              <a:t>Energy</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Energy </a:t>
            </a:r>
            <a:r>
              <a:rPr b="1" i="0" lang="en-US" sz="900" u="none" cap="none" strike="noStrike">
                <a:solidFill>
                  <a:srgbClr val="0000FF"/>
                </a:solidFill>
                <a:latin typeface="Arial"/>
                <a:ea typeface="Arial"/>
                <a:cs typeface="Arial"/>
                <a:sym typeface="Arial"/>
              </a:rPr>
              <a:t>Type1</a:t>
            </a:r>
            <a:r>
              <a:rPr b="1" i="0" lang="en-US" sz="900" u="none" cap="none" strike="noStrike">
                <a:solidFill>
                  <a:srgbClr val="008000"/>
                </a:solidFill>
                <a:latin typeface="Arial"/>
                <a:ea typeface="Arial"/>
                <a:cs typeface="Arial"/>
                <a:sym typeface="Arial"/>
              </a:rPr>
              <a:t>="Tumor" </a:t>
            </a:r>
            <a:r>
              <a:rPr b="1" i="0" lang="en-US" sz="900" u="none" cap="none" strike="noStrike">
                <a:solidFill>
                  <a:srgbClr val="0000FF"/>
                </a:solidFill>
                <a:latin typeface="Arial"/>
                <a:ea typeface="Arial"/>
                <a:cs typeface="Arial"/>
                <a:sym typeface="Arial"/>
              </a:rPr>
              <a:t>Type2</a:t>
            </a:r>
            <a:r>
              <a:rPr b="1" i="0" lang="en-US" sz="900" u="none" cap="none" strike="noStrike">
                <a:solidFill>
                  <a:srgbClr val="008000"/>
                </a:solidFill>
                <a:latin typeface="Arial"/>
                <a:ea typeface="Arial"/>
                <a:cs typeface="Arial"/>
                <a:sym typeface="Arial"/>
              </a:rPr>
              <a:t>="Necrotic"</a:t>
            </a:r>
            <a:r>
              <a:rPr b="0" i="0" lang="en-US" sz="900" u="none" cap="none" strike="noStrike">
                <a:solidFill>
                  <a:srgbClr val="000000"/>
                </a:solidFill>
                <a:latin typeface="Arial"/>
                <a:ea typeface="Arial"/>
                <a:cs typeface="Arial"/>
                <a:sym typeface="Arial"/>
              </a:rPr>
              <a:t>&gt;10.0&lt;/</a:t>
            </a:r>
            <a:r>
              <a:rPr b="1" i="0" lang="en-US" sz="900" u="none" cap="none" strike="noStrike">
                <a:solidFill>
                  <a:srgbClr val="000080"/>
                </a:solidFill>
                <a:latin typeface="Arial"/>
                <a:ea typeface="Arial"/>
                <a:cs typeface="Arial"/>
                <a:sym typeface="Arial"/>
              </a:rPr>
              <a:t>Energy</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Energy </a:t>
            </a:r>
            <a:r>
              <a:rPr b="1" i="0" lang="en-US" sz="900" u="none" cap="none" strike="noStrike">
                <a:solidFill>
                  <a:srgbClr val="0000FF"/>
                </a:solidFill>
                <a:latin typeface="Arial"/>
                <a:ea typeface="Arial"/>
                <a:cs typeface="Arial"/>
                <a:sym typeface="Arial"/>
              </a:rPr>
              <a:t>Type1</a:t>
            </a:r>
            <a:r>
              <a:rPr b="1" i="0" lang="en-US" sz="900" u="none" cap="none" strike="noStrike">
                <a:solidFill>
                  <a:srgbClr val="008000"/>
                </a:solidFill>
                <a:latin typeface="Arial"/>
                <a:ea typeface="Arial"/>
                <a:cs typeface="Arial"/>
                <a:sym typeface="Arial"/>
              </a:rPr>
              <a:t>="TumorProliferating" </a:t>
            </a:r>
            <a:r>
              <a:rPr b="1" i="0" lang="en-US" sz="900" u="none" cap="none" strike="noStrike">
                <a:solidFill>
                  <a:srgbClr val="0000FF"/>
                </a:solidFill>
                <a:latin typeface="Arial"/>
                <a:ea typeface="Arial"/>
                <a:cs typeface="Arial"/>
                <a:sym typeface="Arial"/>
              </a:rPr>
              <a:t>Type2</a:t>
            </a:r>
            <a:r>
              <a:rPr b="1" i="0" lang="en-US" sz="900" u="none" cap="none" strike="noStrike">
                <a:solidFill>
                  <a:srgbClr val="008000"/>
                </a:solidFill>
                <a:latin typeface="Arial"/>
                <a:ea typeface="Arial"/>
                <a:cs typeface="Arial"/>
                <a:sym typeface="Arial"/>
              </a:rPr>
              <a:t>="TumorProliferating"</a:t>
            </a:r>
            <a:r>
              <a:rPr b="0" i="0" lang="en-US" sz="900" u="none" cap="none" strike="noStrike">
                <a:solidFill>
                  <a:srgbClr val="000000"/>
                </a:solidFill>
                <a:latin typeface="Arial"/>
                <a:ea typeface="Arial"/>
                <a:cs typeface="Arial"/>
                <a:sym typeface="Arial"/>
              </a:rPr>
              <a:t>&gt;10.0&lt;/</a:t>
            </a:r>
            <a:r>
              <a:rPr b="1" i="0" lang="en-US" sz="900" u="none" cap="none" strike="noStrike">
                <a:solidFill>
                  <a:srgbClr val="000080"/>
                </a:solidFill>
                <a:latin typeface="Arial"/>
                <a:ea typeface="Arial"/>
                <a:cs typeface="Arial"/>
                <a:sym typeface="Arial"/>
              </a:rPr>
              <a:t>Energy</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Energy </a:t>
            </a:r>
            <a:r>
              <a:rPr b="1" i="0" lang="en-US" sz="900" u="none" cap="none" strike="noStrike">
                <a:solidFill>
                  <a:srgbClr val="0000FF"/>
                </a:solidFill>
                <a:latin typeface="Arial"/>
                <a:ea typeface="Arial"/>
                <a:cs typeface="Arial"/>
                <a:sym typeface="Arial"/>
              </a:rPr>
              <a:t>Type1</a:t>
            </a:r>
            <a:r>
              <a:rPr b="1" i="0" lang="en-US" sz="900" u="none" cap="none" strike="noStrike">
                <a:solidFill>
                  <a:srgbClr val="008000"/>
                </a:solidFill>
                <a:latin typeface="Arial"/>
                <a:ea typeface="Arial"/>
                <a:cs typeface="Arial"/>
                <a:sym typeface="Arial"/>
              </a:rPr>
              <a:t>="TumorProliferating" </a:t>
            </a:r>
            <a:r>
              <a:rPr b="1" i="0" lang="en-US" sz="900" u="none" cap="none" strike="noStrike">
                <a:solidFill>
                  <a:srgbClr val="0000FF"/>
                </a:solidFill>
                <a:latin typeface="Arial"/>
                <a:ea typeface="Arial"/>
                <a:cs typeface="Arial"/>
                <a:sym typeface="Arial"/>
              </a:rPr>
              <a:t>Type2</a:t>
            </a:r>
            <a:r>
              <a:rPr b="1" i="0" lang="en-US" sz="900" u="none" cap="none" strike="noStrike">
                <a:solidFill>
                  <a:srgbClr val="008000"/>
                </a:solidFill>
                <a:latin typeface="Arial"/>
                <a:ea typeface="Arial"/>
                <a:cs typeface="Arial"/>
                <a:sym typeface="Arial"/>
              </a:rPr>
              <a:t>="Necrotic"</a:t>
            </a:r>
            <a:r>
              <a:rPr b="0" i="0" lang="en-US" sz="900" u="none" cap="none" strike="noStrike">
                <a:solidFill>
                  <a:srgbClr val="000000"/>
                </a:solidFill>
                <a:latin typeface="Arial"/>
                <a:ea typeface="Arial"/>
                <a:cs typeface="Arial"/>
                <a:sym typeface="Arial"/>
              </a:rPr>
              <a:t>&gt;10.0&lt;/</a:t>
            </a:r>
            <a:r>
              <a:rPr b="1" i="0" lang="en-US" sz="900" u="none" cap="none" strike="noStrike">
                <a:solidFill>
                  <a:srgbClr val="000080"/>
                </a:solidFill>
                <a:latin typeface="Arial"/>
                <a:ea typeface="Arial"/>
                <a:cs typeface="Arial"/>
                <a:sym typeface="Arial"/>
              </a:rPr>
              <a:t>Energy</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Energy </a:t>
            </a:r>
            <a:r>
              <a:rPr b="1" i="0" lang="en-US" sz="900" u="none" cap="none" strike="noStrike">
                <a:solidFill>
                  <a:srgbClr val="0000FF"/>
                </a:solidFill>
                <a:latin typeface="Arial"/>
                <a:ea typeface="Arial"/>
                <a:cs typeface="Arial"/>
                <a:sym typeface="Arial"/>
              </a:rPr>
              <a:t>Type1</a:t>
            </a:r>
            <a:r>
              <a:rPr b="1" i="0" lang="en-US" sz="900" u="none" cap="none" strike="noStrike">
                <a:solidFill>
                  <a:srgbClr val="008000"/>
                </a:solidFill>
                <a:latin typeface="Arial"/>
                <a:ea typeface="Arial"/>
                <a:cs typeface="Arial"/>
                <a:sym typeface="Arial"/>
              </a:rPr>
              <a:t>="Necrotic" </a:t>
            </a:r>
            <a:r>
              <a:rPr b="1" i="0" lang="en-US" sz="900" u="none" cap="none" strike="noStrike">
                <a:solidFill>
                  <a:srgbClr val="0000FF"/>
                </a:solidFill>
                <a:latin typeface="Arial"/>
                <a:ea typeface="Arial"/>
                <a:cs typeface="Arial"/>
                <a:sym typeface="Arial"/>
              </a:rPr>
              <a:t>Type2</a:t>
            </a:r>
            <a:r>
              <a:rPr b="1" i="0" lang="en-US" sz="900" u="none" cap="none" strike="noStrike">
                <a:solidFill>
                  <a:srgbClr val="008000"/>
                </a:solidFill>
                <a:latin typeface="Arial"/>
                <a:ea typeface="Arial"/>
                <a:cs typeface="Arial"/>
                <a:sym typeface="Arial"/>
              </a:rPr>
              <a:t>="Necrotic"</a:t>
            </a:r>
            <a:r>
              <a:rPr b="0" i="0" lang="en-US" sz="900" u="none" cap="none" strike="noStrike">
                <a:solidFill>
                  <a:srgbClr val="000000"/>
                </a:solidFill>
                <a:latin typeface="Arial"/>
                <a:ea typeface="Arial"/>
                <a:cs typeface="Arial"/>
                <a:sym typeface="Arial"/>
              </a:rPr>
              <a:t>&gt;10.0&lt;/</a:t>
            </a:r>
            <a:r>
              <a:rPr b="1" i="0" lang="en-US" sz="900" u="none" cap="none" strike="noStrike">
                <a:solidFill>
                  <a:srgbClr val="000080"/>
                </a:solidFill>
                <a:latin typeface="Arial"/>
                <a:ea typeface="Arial"/>
                <a:cs typeface="Arial"/>
                <a:sym typeface="Arial"/>
              </a:rPr>
              <a:t>Energy</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NeighborOrder</a:t>
            </a:r>
            <a:r>
              <a:rPr b="0" i="0" lang="en-US" sz="900" u="none" cap="none" strike="noStrike">
                <a:solidFill>
                  <a:srgbClr val="000000"/>
                </a:solidFill>
                <a:latin typeface="Arial"/>
                <a:ea typeface="Arial"/>
                <a:cs typeface="Arial"/>
                <a:sym typeface="Arial"/>
              </a:rPr>
              <a:t>&gt;4&lt;/</a:t>
            </a:r>
            <a:r>
              <a:rPr b="1" i="0" lang="en-US" sz="900" u="none" cap="none" strike="noStrike">
                <a:solidFill>
                  <a:srgbClr val="000080"/>
                </a:solidFill>
                <a:latin typeface="Arial"/>
                <a:ea typeface="Arial"/>
                <a:cs typeface="Arial"/>
                <a:sym typeface="Arial"/>
              </a:rPr>
              <a:t>NeighborOrder</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&lt;/</a:t>
            </a:r>
            <a:r>
              <a:rPr b="1" i="0" lang="en-US" sz="900" u="none" cap="none" strike="noStrike">
                <a:solidFill>
                  <a:srgbClr val="000080"/>
                </a:solidFill>
                <a:latin typeface="Arial"/>
                <a:ea typeface="Arial"/>
                <a:cs typeface="Arial"/>
                <a:sym typeface="Arial"/>
              </a:rPr>
              <a:t>Plugin</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&lt;/</a:t>
            </a:r>
            <a:r>
              <a:rPr b="1" i="0" lang="en-US" sz="900" u="none" cap="none" strike="noStrike">
                <a:solidFill>
                  <a:srgbClr val="000080"/>
                </a:solidFill>
                <a:latin typeface="Arial"/>
                <a:ea typeface="Arial"/>
                <a:cs typeface="Arial"/>
                <a:sym typeface="Arial"/>
              </a:rPr>
              <a:t>CompuCell3D</a:t>
            </a:r>
            <a:r>
              <a:rPr b="0" i="0" lang="en-US" sz="900" u="none" cap="none" strike="noStrike">
                <a:solidFill>
                  <a:srgbClr val="000000"/>
                </a:solidFill>
                <a:latin typeface="Arial"/>
                <a:ea typeface="Arial"/>
                <a:cs typeface="Arial"/>
                <a:sym typeface="Arial"/>
              </a:rPr>
              <a:t>&gt;</a:t>
            </a:r>
            <a:br>
              <a:rPr b="0" i="0" lang="en-US" sz="900" u="none" cap="none" strike="noStrike">
                <a:solidFill>
                  <a:srgbClr val="000000"/>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1770" name="Google Shape;1770;p37"/>
          <p:cNvSpPr/>
          <p:nvPr/>
        </p:nvSpPr>
        <p:spPr>
          <a:xfrm>
            <a:off x="4998001" y="2377970"/>
            <a:ext cx="3523722" cy="4016484"/>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80"/>
              </a:buClr>
              <a:buSzPts val="1050"/>
              <a:buFont typeface="Arial"/>
              <a:buNone/>
            </a:pPr>
            <a:r>
              <a:rPr b="1" i="0" lang="en-US" sz="1050" u="none" cap="none" strike="noStrike">
                <a:solidFill>
                  <a:srgbClr val="000080"/>
                </a:solidFill>
                <a:latin typeface="Arial"/>
                <a:ea typeface="Arial"/>
                <a:cs typeface="Arial"/>
                <a:sym typeface="Arial"/>
              </a:rPr>
              <a:t>from </a:t>
            </a:r>
            <a:r>
              <a:rPr b="0" i="0" lang="en-US" sz="1050" u="none" cap="none" strike="noStrike">
                <a:solidFill>
                  <a:srgbClr val="000000"/>
                </a:solidFill>
                <a:latin typeface="Arial"/>
                <a:ea typeface="Arial"/>
                <a:cs typeface="Arial"/>
                <a:sym typeface="Arial"/>
              </a:rPr>
              <a:t>cc3d.core.PySteppables </a:t>
            </a:r>
            <a:r>
              <a:rPr b="1" i="0" lang="en-US" sz="1050" u="none" cap="none" strike="noStrike">
                <a:solidFill>
                  <a:srgbClr val="000080"/>
                </a:solidFill>
                <a:latin typeface="Arial"/>
                <a:ea typeface="Arial"/>
                <a:cs typeface="Arial"/>
                <a:sym typeface="Arial"/>
              </a:rPr>
              <a:t>import </a:t>
            </a:r>
            <a:r>
              <a:rPr b="0" i="0" lang="en-US" sz="1050" u="none" cap="none" strike="noStrike">
                <a:solidFill>
                  <a:srgbClr val="000000"/>
                </a:solidFill>
                <a:latin typeface="Arial"/>
                <a:ea typeface="Arial"/>
                <a:cs typeface="Arial"/>
                <a:sym typeface="Arial"/>
              </a:rPr>
              <a:t>*</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1" i="0" lang="en-US" sz="1050" u="none" cap="none" strike="noStrike">
                <a:solidFill>
                  <a:srgbClr val="000080"/>
                </a:solidFill>
                <a:latin typeface="Arial"/>
                <a:ea typeface="Arial"/>
                <a:cs typeface="Arial"/>
                <a:sym typeface="Arial"/>
              </a:rPr>
              <a:t>class </a:t>
            </a:r>
            <a:r>
              <a:rPr b="0" i="0" lang="en-US" sz="1050" u="none" cap="none" strike="noStrike">
                <a:solidFill>
                  <a:srgbClr val="000000"/>
                </a:solidFill>
                <a:latin typeface="Arial"/>
                <a:ea typeface="Arial"/>
                <a:cs typeface="Arial"/>
                <a:sym typeface="Arial"/>
              </a:rPr>
              <a:t>CellGrowth1Steppable(SteppableBasePy):</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def </a:t>
            </a:r>
            <a:r>
              <a:rPr b="0" i="0" lang="en-US" sz="1050" u="none" cap="none" strike="noStrike">
                <a:solidFill>
                  <a:srgbClr val="B200B2"/>
                </a:solidFill>
                <a:latin typeface="Arial"/>
                <a:ea typeface="Arial"/>
                <a:cs typeface="Arial"/>
                <a:sym typeface="Arial"/>
              </a:rPr>
              <a:t>__init__</a:t>
            </a:r>
            <a:r>
              <a:rPr b="0" i="0" lang="en-US" sz="1050" u="none" cap="none" strike="noStrike">
                <a:solidFill>
                  <a:srgbClr val="000000"/>
                </a:solidFill>
                <a:latin typeface="Arial"/>
                <a:ea typeface="Arial"/>
                <a:cs typeface="Arial"/>
                <a:sym typeface="Arial"/>
              </a:rPr>
              <a:t>(</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 frequency=</a:t>
            </a:r>
            <a:r>
              <a:rPr b="0" i="0" lang="en-US" sz="1050" u="none" cap="none" strike="noStrike">
                <a:solidFill>
                  <a:srgbClr val="0000FF"/>
                </a:solidFill>
                <a:latin typeface="Arial"/>
                <a:ea typeface="Arial"/>
                <a:cs typeface="Arial"/>
                <a:sym typeface="Arial"/>
              </a:rPr>
              <a:t>1</a:t>
            </a:r>
            <a:r>
              <a:rPr b="0" i="0" lang="en-US" sz="1050" u="none" cap="none" strike="noStrike">
                <a:solidFill>
                  <a:srgbClr val="000000"/>
                </a:solidFill>
                <a:latin typeface="Arial"/>
                <a:ea typeface="Arial"/>
                <a:cs typeface="Arial"/>
                <a:sym typeface="Arial"/>
              </a:rPr>
              <a:t>):</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SteppableBasePy.</a:t>
            </a:r>
            <a:r>
              <a:rPr b="0" i="0" lang="en-US" sz="1050" u="none" cap="none" strike="noStrike">
                <a:solidFill>
                  <a:srgbClr val="B200B2"/>
                </a:solidFill>
                <a:latin typeface="Arial"/>
                <a:ea typeface="Arial"/>
                <a:cs typeface="Arial"/>
                <a:sym typeface="Arial"/>
              </a:rPr>
              <a:t>__init__</a:t>
            </a:r>
            <a:r>
              <a:rPr b="0" i="0" lang="en-US" sz="1050" u="none" cap="none" strike="noStrike">
                <a:solidFill>
                  <a:srgbClr val="000000"/>
                </a:solidFill>
                <a:latin typeface="Arial"/>
                <a:ea typeface="Arial"/>
                <a:cs typeface="Arial"/>
                <a:sym typeface="Arial"/>
              </a:rPr>
              <a:t>(</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 frequency)</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def </a:t>
            </a:r>
            <a:r>
              <a:rPr b="0" i="0" lang="en-US" sz="1050" u="none" cap="none" strike="noStrike">
                <a:solidFill>
                  <a:srgbClr val="000000"/>
                </a:solidFill>
                <a:latin typeface="Arial"/>
                <a:ea typeface="Arial"/>
                <a:cs typeface="Arial"/>
                <a:sym typeface="Arial"/>
              </a:rPr>
              <a:t>start(</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a:t>
            </a:r>
            <a:br>
              <a:rPr b="0" i="1" lang="en-US" sz="1050" u="none" cap="none" strike="noStrike">
                <a:solidFill>
                  <a:srgbClr val="808080"/>
                </a:solidFill>
                <a:latin typeface="Arial"/>
                <a:ea typeface="Arial"/>
                <a:cs typeface="Arial"/>
                <a:sym typeface="Arial"/>
              </a:rPr>
            </a:br>
            <a:r>
              <a:rPr b="0" i="1" lang="en-US" sz="1050" u="none" cap="none" strike="noStrike">
                <a:solidFill>
                  <a:srgbClr val="808080"/>
                </a:solidFill>
                <a:latin typeface="Arial"/>
                <a:ea typeface="Arial"/>
                <a:cs typeface="Arial"/>
                <a:sym typeface="Arial"/>
              </a:rPr>
              <a:t>        </a:t>
            </a:r>
            <a:r>
              <a:rPr b="0" i="0" lang="en-US" sz="1050" u="none" cap="none" strike="noStrike">
                <a:solidFill>
                  <a:srgbClr val="000000"/>
                </a:solidFill>
                <a:latin typeface="Arial"/>
                <a:ea typeface="Arial"/>
                <a:cs typeface="Arial"/>
                <a:sym typeface="Arial"/>
              </a:rPr>
              <a:t>cell =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.new_cell(</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.TUMORPROLIFERATING)</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.cell_field[</a:t>
            </a:r>
            <a:r>
              <a:rPr b="0" i="0" lang="en-US" sz="1050" u="none" cap="none" strike="noStrike">
                <a:solidFill>
                  <a:srgbClr val="0000FF"/>
                </a:solidFill>
                <a:latin typeface="Arial"/>
                <a:ea typeface="Arial"/>
                <a:cs typeface="Arial"/>
                <a:sym typeface="Arial"/>
              </a:rPr>
              <a:t>100</a:t>
            </a:r>
            <a:r>
              <a:rPr b="0" i="0" lang="en-US" sz="1050" u="none" cap="none" strike="noStrike">
                <a:solidFill>
                  <a:srgbClr val="000000"/>
                </a:solidFill>
                <a:latin typeface="Arial"/>
                <a:ea typeface="Arial"/>
                <a:cs typeface="Arial"/>
                <a:sym typeface="Arial"/>
              </a:rPr>
              <a:t>:</a:t>
            </a:r>
            <a:r>
              <a:rPr b="0" i="0" lang="en-US" sz="1050" u="none" cap="none" strike="noStrike">
                <a:solidFill>
                  <a:srgbClr val="0000FF"/>
                </a:solidFill>
                <a:latin typeface="Arial"/>
                <a:ea typeface="Arial"/>
                <a:cs typeface="Arial"/>
                <a:sym typeface="Arial"/>
              </a:rPr>
              <a:t>102</a:t>
            </a:r>
            <a:r>
              <a:rPr b="0" i="0" lang="en-US" sz="1050" u="none" cap="none" strike="noStrike">
                <a:solidFill>
                  <a:srgbClr val="000000"/>
                </a:solidFill>
                <a:latin typeface="Arial"/>
                <a:ea typeface="Arial"/>
                <a:cs typeface="Arial"/>
                <a:sym typeface="Arial"/>
              </a:rPr>
              <a:t>, </a:t>
            </a:r>
            <a:r>
              <a:rPr b="0" i="0" lang="en-US" sz="1050" u="none" cap="none" strike="noStrike">
                <a:solidFill>
                  <a:srgbClr val="0000FF"/>
                </a:solidFill>
                <a:latin typeface="Arial"/>
                <a:ea typeface="Arial"/>
                <a:cs typeface="Arial"/>
                <a:sym typeface="Arial"/>
              </a:rPr>
              <a:t>100</a:t>
            </a:r>
            <a:r>
              <a:rPr b="0" i="0" lang="en-US" sz="1050" u="none" cap="none" strike="noStrike">
                <a:solidFill>
                  <a:srgbClr val="000000"/>
                </a:solidFill>
                <a:latin typeface="Arial"/>
                <a:ea typeface="Arial"/>
                <a:cs typeface="Arial"/>
                <a:sym typeface="Arial"/>
              </a:rPr>
              <a:t>:</a:t>
            </a:r>
            <a:r>
              <a:rPr b="0" i="0" lang="en-US" sz="1050" u="none" cap="none" strike="noStrike">
                <a:solidFill>
                  <a:srgbClr val="0000FF"/>
                </a:solidFill>
                <a:latin typeface="Arial"/>
                <a:ea typeface="Arial"/>
                <a:cs typeface="Arial"/>
                <a:sym typeface="Arial"/>
              </a:rPr>
              <a:t>102</a:t>
            </a:r>
            <a:r>
              <a:rPr b="0" i="0" lang="en-US" sz="1050" u="none" cap="none" strike="noStrike">
                <a:solidFill>
                  <a:srgbClr val="000000"/>
                </a:solidFill>
                <a:latin typeface="Arial"/>
                <a:ea typeface="Arial"/>
                <a:cs typeface="Arial"/>
                <a:sym typeface="Arial"/>
              </a:rPr>
              <a:t>, </a:t>
            </a:r>
            <a:r>
              <a:rPr b="0" i="0" lang="en-US" sz="1050" u="none" cap="none" strike="noStrike">
                <a:solidFill>
                  <a:srgbClr val="0000FF"/>
                </a:solidFill>
                <a:latin typeface="Arial"/>
                <a:ea typeface="Arial"/>
                <a:cs typeface="Arial"/>
                <a:sym typeface="Arial"/>
              </a:rPr>
              <a:t>0</a:t>
            </a:r>
            <a:r>
              <a:rPr b="0" i="0" lang="en-US" sz="1050" u="none" cap="none" strike="noStrike">
                <a:solidFill>
                  <a:srgbClr val="000000"/>
                </a:solidFill>
                <a:latin typeface="Arial"/>
                <a:ea typeface="Arial"/>
                <a:cs typeface="Arial"/>
                <a:sym typeface="Arial"/>
              </a:rPr>
              <a:t>] = cell</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cell.targetVolume = </a:t>
            </a:r>
            <a:r>
              <a:rPr b="0" i="0" lang="en-US" sz="1050" u="none" cap="none" strike="noStrike">
                <a:solidFill>
                  <a:srgbClr val="0000FF"/>
                </a:solidFill>
                <a:latin typeface="Arial"/>
                <a:ea typeface="Arial"/>
                <a:cs typeface="Arial"/>
                <a:sym typeface="Arial"/>
              </a:rPr>
              <a:t>25</a:t>
            </a:r>
            <a:br>
              <a:rPr b="0" i="0" lang="en-US" sz="1050" u="none" cap="none" strike="noStrike">
                <a:solidFill>
                  <a:srgbClr val="0000FF"/>
                </a:solidFill>
                <a:latin typeface="Arial"/>
                <a:ea typeface="Arial"/>
                <a:cs typeface="Arial"/>
                <a:sym typeface="Arial"/>
              </a:rPr>
            </a:br>
            <a:r>
              <a:rPr b="0" i="0" lang="en-US" sz="1050" u="none" cap="none" strike="noStrike">
                <a:solidFill>
                  <a:srgbClr val="0000FF"/>
                </a:solidFill>
                <a:latin typeface="Arial"/>
                <a:ea typeface="Arial"/>
                <a:cs typeface="Arial"/>
                <a:sym typeface="Arial"/>
              </a:rPr>
              <a:t>        </a:t>
            </a:r>
            <a:r>
              <a:rPr b="0" i="0" lang="en-US" sz="1050" u="none" cap="none" strike="noStrike">
                <a:solidFill>
                  <a:srgbClr val="000000"/>
                </a:solidFill>
                <a:latin typeface="Arial"/>
                <a:ea typeface="Arial"/>
                <a:cs typeface="Arial"/>
                <a:sym typeface="Arial"/>
              </a:rPr>
              <a:t>cell.lambdaVolume = </a:t>
            </a:r>
            <a:r>
              <a:rPr b="0" i="0" lang="en-US" sz="1050" u="none" cap="none" strike="noStrike">
                <a:solidFill>
                  <a:srgbClr val="0000FF"/>
                </a:solidFill>
                <a:latin typeface="Arial"/>
                <a:ea typeface="Arial"/>
                <a:cs typeface="Arial"/>
                <a:sym typeface="Arial"/>
              </a:rPr>
              <a:t>5.0</a:t>
            </a:r>
            <a:br>
              <a:rPr b="0" i="0" lang="en-US" sz="1050" u="none" cap="none" strike="noStrike">
                <a:solidFill>
                  <a:srgbClr val="0000FF"/>
                </a:solidFill>
                <a:latin typeface="Arial"/>
                <a:ea typeface="Arial"/>
                <a:cs typeface="Arial"/>
                <a:sym typeface="Arial"/>
              </a:rPr>
            </a:br>
            <a:br>
              <a:rPr b="0" i="0" lang="en-US" sz="1050" u="none" cap="none" strike="noStrike">
                <a:solidFill>
                  <a:srgbClr val="0000FF"/>
                </a:solidFill>
                <a:latin typeface="Arial"/>
                <a:ea typeface="Arial"/>
                <a:cs typeface="Arial"/>
                <a:sym typeface="Arial"/>
              </a:rPr>
            </a:br>
            <a:r>
              <a:rPr b="0" i="0" lang="en-US" sz="1050" u="none" cap="none" strike="noStrike">
                <a:solidFill>
                  <a:srgbClr val="0000FF"/>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def </a:t>
            </a:r>
            <a:r>
              <a:rPr b="0" i="0" lang="en-US" sz="1050" u="none" cap="none" strike="noStrike">
                <a:solidFill>
                  <a:srgbClr val="000000"/>
                </a:solidFill>
                <a:latin typeface="Arial"/>
                <a:ea typeface="Arial"/>
                <a:cs typeface="Arial"/>
                <a:sym typeface="Arial"/>
              </a:rPr>
              <a:t>step(</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 mcs):</a:t>
            </a:r>
            <a:br>
              <a:rPr b="0" i="0" lang="en-US" sz="1050" u="none" cap="none" strike="noStrike">
                <a:solidFill>
                  <a:srgbClr val="000000"/>
                </a:solidFill>
                <a:latin typeface="Arial"/>
                <a:ea typeface="Arial"/>
                <a:cs typeface="Arial"/>
                <a:sym typeface="Arial"/>
              </a:rPr>
            </a:br>
            <a:br>
              <a:rPr b="0" i="1" lang="en-US" sz="1050" u="none" cap="none" strike="noStrike">
                <a:solidFill>
                  <a:srgbClr val="808080"/>
                </a:solidFill>
                <a:latin typeface="Arial"/>
                <a:ea typeface="Arial"/>
                <a:cs typeface="Arial"/>
                <a:sym typeface="Arial"/>
              </a:rPr>
            </a:br>
            <a:r>
              <a:rPr b="0" i="1" lang="en-US" sz="1050" u="none" cap="none" strike="noStrike">
                <a:solidFill>
                  <a:srgbClr val="80808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for </a:t>
            </a:r>
            <a:r>
              <a:rPr b="0" i="0" lang="en-US" sz="1050" u="none" cap="none" strike="noStrike">
                <a:solidFill>
                  <a:srgbClr val="000000"/>
                </a:solidFill>
                <a:latin typeface="Arial"/>
                <a:ea typeface="Arial"/>
                <a:cs typeface="Arial"/>
                <a:sym typeface="Arial"/>
              </a:rPr>
              <a:t>cell </a:t>
            </a:r>
            <a:r>
              <a:rPr b="1" i="0" lang="en-US" sz="1050" u="none" cap="none" strike="noStrike">
                <a:solidFill>
                  <a:srgbClr val="000080"/>
                </a:solidFill>
                <a:latin typeface="Arial"/>
                <a:ea typeface="Arial"/>
                <a:cs typeface="Arial"/>
                <a:sym typeface="Arial"/>
              </a:rPr>
              <a:t>in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.cell_list:</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if </a:t>
            </a:r>
            <a:r>
              <a:rPr b="0" i="0" lang="en-US" sz="1050" u="none" cap="none" strike="noStrike">
                <a:solidFill>
                  <a:srgbClr val="000000"/>
                </a:solidFill>
                <a:latin typeface="Arial"/>
                <a:ea typeface="Arial"/>
                <a:cs typeface="Arial"/>
                <a:sym typeface="Arial"/>
              </a:rPr>
              <a:t>cell.type </a:t>
            </a:r>
            <a:r>
              <a:rPr b="1" i="0" lang="en-US" sz="1050" u="none" cap="none" strike="noStrike">
                <a:solidFill>
                  <a:srgbClr val="000080"/>
                </a:solidFill>
                <a:latin typeface="Arial"/>
                <a:ea typeface="Arial"/>
                <a:cs typeface="Arial"/>
                <a:sym typeface="Arial"/>
              </a:rPr>
              <a:t>in </a:t>
            </a:r>
            <a:r>
              <a:rPr b="0" i="0" lang="en-US" sz="1050" u="none" cap="none" strike="noStrike">
                <a:solidFill>
                  <a:srgbClr val="000000"/>
                </a:solidFill>
                <a:latin typeface="Arial"/>
                <a:ea typeface="Arial"/>
                <a:cs typeface="Arial"/>
                <a:sym typeface="Arial"/>
              </a:rPr>
              <a:t>[</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.TUMORPROLIFERATING]:</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cell.targetVolume += </a:t>
            </a:r>
            <a:r>
              <a:rPr b="0" i="0" lang="en-US" sz="1050" u="none" cap="none" strike="noStrike">
                <a:solidFill>
                  <a:srgbClr val="0000FF"/>
                </a:solidFill>
                <a:latin typeface="Arial"/>
                <a:ea typeface="Arial"/>
                <a:cs typeface="Arial"/>
                <a:sym typeface="Arial"/>
              </a:rPr>
              <a:t>0.2</a:t>
            </a:r>
            <a:br>
              <a:rPr b="0" i="0" lang="en-US" sz="1050" u="none" cap="none" strike="noStrike">
                <a:solidFill>
                  <a:srgbClr val="0000FF"/>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p:txBody>
      </p:sp>
      <p:pic>
        <p:nvPicPr>
          <p:cNvPr id="1771" name="Google Shape;1771;p37"/>
          <p:cNvPicPr preferRelativeResize="0"/>
          <p:nvPr/>
        </p:nvPicPr>
        <p:blipFill rotWithShape="1">
          <a:blip r:embed="rId6">
            <a:alphaModFix/>
          </a:blip>
          <a:srcRect b="0" l="0" r="0" t="0"/>
          <a:stretch/>
        </p:blipFill>
        <p:spPr>
          <a:xfrm>
            <a:off x="8564450" y="4464"/>
            <a:ext cx="593675" cy="617861"/>
          </a:xfrm>
          <a:prstGeom prst="rect">
            <a:avLst/>
          </a:prstGeom>
          <a:noFill/>
          <a:ln>
            <a:noFill/>
          </a:ln>
        </p:spPr>
      </p:pic>
      <p:pic>
        <p:nvPicPr>
          <p:cNvPr descr="Biocomplexity Logo" id="1772" name="Google Shape;1772;p37"/>
          <p:cNvPicPr preferRelativeResize="0"/>
          <p:nvPr/>
        </p:nvPicPr>
        <p:blipFill rotWithShape="1">
          <a:blip r:embed="rId7">
            <a:alphaModFix/>
          </a:blip>
          <a:srcRect b="0" l="0" r="0" t="0"/>
          <a:stretch/>
        </p:blipFill>
        <p:spPr>
          <a:xfrm>
            <a:off x="8550275" y="6264275"/>
            <a:ext cx="593725" cy="593725"/>
          </a:xfrm>
          <a:prstGeom prst="rect">
            <a:avLst/>
          </a:prstGeom>
          <a:noFill/>
          <a:ln>
            <a:noFill/>
          </a:ln>
        </p:spPr>
      </p:pic>
      <p:pic>
        <p:nvPicPr>
          <p:cNvPr descr="redblackblockiu" id="1773" name="Google Shape;1773;p37"/>
          <p:cNvPicPr preferRelativeResize="0"/>
          <p:nvPr/>
        </p:nvPicPr>
        <p:blipFill rotWithShape="1">
          <a:blip r:embed="rId8">
            <a:alphaModFix/>
          </a:blip>
          <a:srcRect b="0" l="0" r="0" t="0"/>
          <a:stretch/>
        </p:blipFill>
        <p:spPr>
          <a:xfrm>
            <a:off x="0" y="6219825"/>
            <a:ext cx="484188" cy="6381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7" name="Shape 1777"/>
        <p:cNvGrpSpPr/>
        <p:nvPr/>
      </p:nvGrpSpPr>
      <p:grpSpPr>
        <a:xfrm>
          <a:off x="0" y="0"/>
          <a:ext cx="0" cy="0"/>
          <a:chOff x="0" y="0"/>
          <a:chExt cx="0" cy="0"/>
        </a:xfrm>
      </p:grpSpPr>
      <p:pic>
        <p:nvPicPr>
          <p:cNvPr id="1778" name="Google Shape;1778;p38"/>
          <p:cNvPicPr preferRelativeResize="0"/>
          <p:nvPr/>
        </p:nvPicPr>
        <p:blipFill rotWithShape="1">
          <a:blip r:embed="rId3">
            <a:alphaModFix/>
          </a:blip>
          <a:srcRect b="0" l="0" r="0" t="0"/>
          <a:stretch/>
        </p:blipFill>
        <p:spPr>
          <a:xfrm>
            <a:off x="143594" y="1653433"/>
            <a:ext cx="2666504" cy="2245095"/>
          </a:xfrm>
          <a:prstGeom prst="rect">
            <a:avLst/>
          </a:prstGeom>
          <a:noFill/>
          <a:ln>
            <a:noFill/>
          </a:ln>
        </p:spPr>
      </p:pic>
      <p:pic>
        <p:nvPicPr>
          <p:cNvPr id="1779" name="Google Shape;1779;p38"/>
          <p:cNvPicPr preferRelativeResize="0"/>
          <p:nvPr/>
        </p:nvPicPr>
        <p:blipFill rotWithShape="1">
          <a:blip r:embed="rId4">
            <a:alphaModFix/>
          </a:blip>
          <a:srcRect b="0" l="0" r="0" t="0"/>
          <a:stretch/>
        </p:blipFill>
        <p:spPr>
          <a:xfrm>
            <a:off x="3108554" y="1653433"/>
            <a:ext cx="2688206" cy="2245095"/>
          </a:xfrm>
          <a:prstGeom prst="rect">
            <a:avLst/>
          </a:prstGeom>
          <a:noFill/>
          <a:ln>
            <a:noFill/>
          </a:ln>
        </p:spPr>
      </p:pic>
      <p:pic>
        <p:nvPicPr>
          <p:cNvPr id="1780" name="Google Shape;1780;p38"/>
          <p:cNvPicPr preferRelativeResize="0"/>
          <p:nvPr/>
        </p:nvPicPr>
        <p:blipFill rotWithShape="1">
          <a:blip r:embed="rId5">
            <a:alphaModFix/>
          </a:blip>
          <a:srcRect b="0" l="0" r="0" t="0"/>
          <a:stretch/>
        </p:blipFill>
        <p:spPr>
          <a:xfrm>
            <a:off x="6295634" y="1653433"/>
            <a:ext cx="2697078" cy="2245095"/>
          </a:xfrm>
          <a:prstGeom prst="rect">
            <a:avLst/>
          </a:prstGeom>
          <a:noFill/>
          <a:ln>
            <a:noFill/>
          </a:ln>
        </p:spPr>
      </p:pic>
      <p:sp>
        <p:nvSpPr>
          <p:cNvPr id="1781" name="Google Shape;1781;p38"/>
          <p:cNvSpPr txBox="1"/>
          <p:nvPr/>
        </p:nvSpPr>
        <p:spPr>
          <a:xfrm>
            <a:off x="143594" y="851770"/>
            <a:ext cx="858704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Cell is gradually adjusting its volume in such a way that it is always close to target volume</a:t>
            </a:r>
            <a:endParaRPr/>
          </a:p>
        </p:txBody>
      </p:sp>
      <p:sp>
        <p:nvSpPr>
          <p:cNvPr id="1782" name="Google Shape;1782;p38"/>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Implementing Cell Growth</a:t>
            </a:r>
            <a:endParaRPr/>
          </a:p>
        </p:txBody>
      </p:sp>
      <p:pic>
        <p:nvPicPr>
          <p:cNvPr id="1783" name="Google Shape;1783;p38"/>
          <p:cNvPicPr preferRelativeResize="0"/>
          <p:nvPr/>
        </p:nvPicPr>
        <p:blipFill rotWithShape="1">
          <a:blip r:embed="rId6">
            <a:alphaModFix/>
          </a:blip>
          <a:srcRect b="0" l="0" r="0" t="0"/>
          <a:stretch/>
        </p:blipFill>
        <p:spPr>
          <a:xfrm>
            <a:off x="8564450" y="4464"/>
            <a:ext cx="593675" cy="617861"/>
          </a:xfrm>
          <a:prstGeom prst="rect">
            <a:avLst/>
          </a:prstGeom>
          <a:noFill/>
          <a:ln>
            <a:noFill/>
          </a:ln>
        </p:spPr>
      </p:pic>
      <p:pic>
        <p:nvPicPr>
          <p:cNvPr descr="Biocomplexity Logo" id="1784" name="Google Shape;1784;p38"/>
          <p:cNvPicPr preferRelativeResize="0"/>
          <p:nvPr/>
        </p:nvPicPr>
        <p:blipFill rotWithShape="1">
          <a:blip r:embed="rId7">
            <a:alphaModFix/>
          </a:blip>
          <a:srcRect b="0" l="0" r="0" t="0"/>
          <a:stretch/>
        </p:blipFill>
        <p:spPr>
          <a:xfrm>
            <a:off x="8550275" y="6264275"/>
            <a:ext cx="593725" cy="593725"/>
          </a:xfrm>
          <a:prstGeom prst="rect">
            <a:avLst/>
          </a:prstGeom>
          <a:noFill/>
          <a:ln>
            <a:noFill/>
          </a:ln>
        </p:spPr>
      </p:pic>
      <p:pic>
        <p:nvPicPr>
          <p:cNvPr descr="redblackblockiu" id="1785" name="Google Shape;1785;p38"/>
          <p:cNvPicPr preferRelativeResize="0"/>
          <p:nvPr/>
        </p:nvPicPr>
        <p:blipFill rotWithShape="1">
          <a:blip r:embed="rId8">
            <a:alphaModFix/>
          </a:blip>
          <a:srcRect b="0" l="0" r="0" t="0"/>
          <a:stretch/>
        </p:blipFill>
        <p:spPr>
          <a:xfrm>
            <a:off x="0" y="6219825"/>
            <a:ext cx="484188" cy="6381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9" name="Shape 1789"/>
        <p:cNvGrpSpPr/>
        <p:nvPr/>
      </p:nvGrpSpPr>
      <p:grpSpPr>
        <a:xfrm>
          <a:off x="0" y="0"/>
          <a:ext cx="0" cy="0"/>
          <a:chOff x="0" y="0"/>
          <a:chExt cx="0" cy="0"/>
        </a:xfrm>
      </p:grpSpPr>
      <p:sp>
        <p:nvSpPr>
          <p:cNvPr id="1790" name="Google Shape;1790;p39"/>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Mitosis</a:t>
            </a:r>
            <a:endParaRPr/>
          </a:p>
        </p:txBody>
      </p:sp>
      <p:sp>
        <p:nvSpPr>
          <p:cNvPr id="1791" name="Google Shape;1791;p39"/>
          <p:cNvSpPr txBox="1"/>
          <p:nvPr/>
        </p:nvSpPr>
        <p:spPr>
          <a:xfrm>
            <a:off x="87682" y="895251"/>
            <a:ext cx="871811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Once cell starts growing it makes sense to divide the cell once it reaches doubling volume</a:t>
            </a:r>
            <a:endParaRPr b="1" i="0" sz="1400" u="none" cap="none" strike="noStrike">
              <a:solidFill>
                <a:srgbClr val="000000"/>
              </a:solidFill>
              <a:latin typeface="Arial"/>
              <a:ea typeface="Arial"/>
              <a:cs typeface="Arial"/>
              <a:sym typeface="Arial"/>
            </a:endParaRPr>
          </a:p>
        </p:txBody>
      </p:sp>
      <p:sp>
        <p:nvSpPr>
          <p:cNvPr id="1792" name="Google Shape;1792;p39"/>
          <p:cNvSpPr txBox="1"/>
          <p:nvPr/>
        </p:nvSpPr>
        <p:spPr>
          <a:xfrm>
            <a:off x="87682" y="387983"/>
            <a:ext cx="4196219" cy="3190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CellGrowth2.cc3d</a:t>
            </a:r>
            <a:endParaRPr/>
          </a:p>
        </p:txBody>
      </p:sp>
      <p:pic>
        <p:nvPicPr>
          <p:cNvPr id="1793" name="Google Shape;1793;p39"/>
          <p:cNvPicPr preferRelativeResize="0"/>
          <p:nvPr/>
        </p:nvPicPr>
        <p:blipFill rotWithShape="1">
          <a:blip r:embed="rId3">
            <a:alphaModFix/>
          </a:blip>
          <a:srcRect b="0" l="0" r="0" t="0"/>
          <a:stretch/>
        </p:blipFill>
        <p:spPr>
          <a:xfrm>
            <a:off x="1146980" y="2153694"/>
            <a:ext cx="561975" cy="571500"/>
          </a:xfrm>
          <a:prstGeom prst="rect">
            <a:avLst/>
          </a:prstGeom>
          <a:noFill/>
          <a:ln>
            <a:noFill/>
          </a:ln>
        </p:spPr>
      </p:pic>
      <p:pic>
        <p:nvPicPr>
          <p:cNvPr id="1794" name="Google Shape;1794;p39"/>
          <p:cNvPicPr preferRelativeResize="0"/>
          <p:nvPr/>
        </p:nvPicPr>
        <p:blipFill rotWithShape="1">
          <a:blip r:embed="rId4">
            <a:alphaModFix/>
          </a:blip>
          <a:srcRect b="0" l="0" r="0" t="0"/>
          <a:stretch/>
        </p:blipFill>
        <p:spPr>
          <a:xfrm>
            <a:off x="2881247" y="2067969"/>
            <a:ext cx="1269204" cy="1076064"/>
          </a:xfrm>
          <a:prstGeom prst="rect">
            <a:avLst/>
          </a:prstGeom>
          <a:noFill/>
          <a:ln>
            <a:noFill/>
          </a:ln>
        </p:spPr>
      </p:pic>
      <p:sp>
        <p:nvSpPr>
          <p:cNvPr id="1795" name="Google Shape;1795;p39"/>
          <p:cNvSpPr txBox="1"/>
          <p:nvPr/>
        </p:nvSpPr>
        <p:spPr>
          <a:xfrm>
            <a:off x="951978" y="2968668"/>
            <a:ext cx="150772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Before mitosis we have single object that represents cell</a:t>
            </a:r>
            <a:endParaRPr/>
          </a:p>
        </p:txBody>
      </p:sp>
      <p:sp>
        <p:nvSpPr>
          <p:cNvPr id="1796" name="Google Shape;1796;p39"/>
          <p:cNvSpPr txBox="1"/>
          <p:nvPr/>
        </p:nvSpPr>
        <p:spPr>
          <a:xfrm>
            <a:off x="4283901" y="1845917"/>
            <a:ext cx="173172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self.parent_cell</a:t>
            </a:r>
            <a:endParaRPr b="1" i="0" sz="1400" u="none" cap="none" strike="noStrike">
              <a:solidFill>
                <a:srgbClr val="000000"/>
              </a:solidFill>
              <a:latin typeface="Arial"/>
              <a:ea typeface="Arial"/>
              <a:cs typeface="Arial"/>
              <a:sym typeface="Arial"/>
            </a:endParaRPr>
          </a:p>
        </p:txBody>
      </p:sp>
      <p:sp>
        <p:nvSpPr>
          <p:cNvPr id="1797" name="Google Shape;1797;p39"/>
          <p:cNvSpPr txBox="1"/>
          <p:nvPr/>
        </p:nvSpPr>
        <p:spPr>
          <a:xfrm>
            <a:off x="4572000" y="2947553"/>
            <a:ext cx="165134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self.child_cell</a:t>
            </a:r>
            <a:endParaRPr b="1" i="0" sz="1400" u="none" cap="none" strike="noStrike">
              <a:solidFill>
                <a:srgbClr val="000000"/>
              </a:solidFill>
              <a:latin typeface="Arial"/>
              <a:ea typeface="Arial"/>
              <a:cs typeface="Arial"/>
              <a:sym typeface="Arial"/>
            </a:endParaRPr>
          </a:p>
        </p:txBody>
      </p:sp>
      <p:cxnSp>
        <p:nvCxnSpPr>
          <p:cNvPr id="1798" name="Google Shape;1798;p39"/>
          <p:cNvCxnSpPr/>
          <p:nvPr/>
        </p:nvCxnSpPr>
        <p:spPr>
          <a:xfrm flipH="1">
            <a:off x="3515849" y="2067969"/>
            <a:ext cx="930891" cy="371475"/>
          </a:xfrm>
          <a:prstGeom prst="straightConnector1">
            <a:avLst/>
          </a:prstGeom>
          <a:noFill/>
          <a:ln cap="flat" cmpd="sng" w="9525">
            <a:solidFill>
              <a:srgbClr val="4A7DBA"/>
            </a:solidFill>
            <a:prstDash val="solid"/>
            <a:round/>
            <a:headEnd len="sm" w="sm" type="none"/>
            <a:tailEnd len="med" w="med" type="triangle"/>
          </a:ln>
        </p:spPr>
      </p:cxnSp>
      <p:cxnSp>
        <p:nvCxnSpPr>
          <p:cNvPr id="1799" name="Google Shape;1799;p39"/>
          <p:cNvCxnSpPr>
            <a:stCxn id="1797" idx="1"/>
          </p:cNvCxnSpPr>
          <p:nvPr/>
        </p:nvCxnSpPr>
        <p:spPr>
          <a:xfrm rot="10800000">
            <a:off x="3515700" y="2661641"/>
            <a:ext cx="1056300" cy="439800"/>
          </a:xfrm>
          <a:prstGeom prst="straightConnector1">
            <a:avLst/>
          </a:prstGeom>
          <a:noFill/>
          <a:ln cap="flat" cmpd="sng" w="9525">
            <a:solidFill>
              <a:srgbClr val="4A7DBA"/>
            </a:solidFill>
            <a:prstDash val="solid"/>
            <a:round/>
            <a:headEnd len="sm" w="sm" type="none"/>
            <a:tailEnd len="med" w="med" type="triangle"/>
          </a:ln>
        </p:spPr>
      </p:cxnSp>
      <p:sp>
        <p:nvSpPr>
          <p:cNvPr id="1800" name="Google Shape;1800;p39"/>
          <p:cNvSpPr txBox="1"/>
          <p:nvPr/>
        </p:nvSpPr>
        <p:spPr>
          <a:xfrm>
            <a:off x="175364" y="4020855"/>
            <a:ext cx="8505173"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self.parent_cel</a:t>
            </a:r>
            <a:r>
              <a:rPr b="0" i="0" lang="en-US" sz="1400" u="none" cap="none" strike="noStrike">
                <a:solidFill>
                  <a:srgbClr val="000000"/>
                </a:solidFill>
                <a:latin typeface="Arial"/>
                <a:ea typeface="Arial"/>
                <a:cs typeface="Arial"/>
                <a:sym typeface="Arial"/>
              </a:rPr>
              <a:t>l represents CC3D </a:t>
            </a:r>
            <a:r>
              <a:rPr b="1" i="0" lang="en-US" sz="1400" u="none" cap="none" strike="noStrike">
                <a:solidFill>
                  <a:srgbClr val="000000"/>
                </a:solidFill>
                <a:latin typeface="Arial"/>
                <a:ea typeface="Arial"/>
                <a:cs typeface="Arial"/>
                <a:sym typeface="Arial"/>
              </a:rPr>
              <a:t>cell object </a:t>
            </a:r>
            <a:r>
              <a:rPr b="0" i="0" lang="en-US" sz="1400" u="none" cap="none" strike="noStrike">
                <a:solidFill>
                  <a:srgbClr val="000000"/>
                </a:solidFill>
                <a:latin typeface="Arial"/>
                <a:ea typeface="Arial"/>
                <a:cs typeface="Arial"/>
                <a:sym typeface="Arial"/>
              </a:rPr>
              <a:t>that exist before mitosis takes place</a:t>
            </a:r>
            <a:endParaRPr/>
          </a:p>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self.child_cel</a:t>
            </a:r>
            <a:r>
              <a:rPr b="0" i="0" lang="en-US" sz="1400" u="none" cap="none" strike="noStrike">
                <a:solidFill>
                  <a:srgbClr val="000000"/>
                </a:solidFill>
                <a:latin typeface="Arial"/>
                <a:ea typeface="Arial"/>
                <a:cs typeface="Arial"/>
                <a:sym typeface="Arial"/>
              </a:rPr>
              <a:t>l represents </a:t>
            </a:r>
            <a:r>
              <a:rPr b="1" i="0" lang="en-US" sz="1400" u="none" cap="none" strike="noStrike">
                <a:solidFill>
                  <a:srgbClr val="000000"/>
                </a:solidFill>
                <a:latin typeface="Arial"/>
                <a:ea typeface="Arial"/>
                <a:cs typeface="Arial"/>
                <a:sym typeface="Arial"/>
              </a:rPr>
              <a:t>new</a:t>
            </a:r>
            <a:r>
              <a:rPr b="0" i="0" lang="en-US" sz="1400" u="none" cap="none" strike="noStrike">
                <a:solidFill>
                  <a:srgbClr val="000000"/>
                </a:solidFill>
                <a:latin typeface="Arial"/>
                <a:ea typeface="Arial"/>
                <a:cs typeface="Arial"/>
                <a:sym typeface="Arial"/>
              </a:rPr>
              <a:t> CC3D </a:t>
            </a:r>
            <a:r>
              <a:rPr b="1" i="0" lang="en-US" sz="1400" u="none" cap="none" strike="noStrike">
                <a:solidFill>
                  <a:srgbClr val="000000"/>
                </a:solidFill>
                <a:latin typeface="Arial"/>
                <a:ea typeface="Arial"/>
                <a:cs typeface="Arial"/>
                <a:sym typeface="Arial"/>
              </a:rPr>
              <a:t>cell object </a:t>
            </a:r>
            <a:r>
              <a:rPr b="0" i="0" lang="en-US" sz="1400" u="none" cap="none" strike="noStrike">
                <a:solidFill>
                  <a:srgbClr val="000000"/>
                </a:solidFill>
                <a:latin typeface="Arial"/>
                <a:ea typeface="Arial"/>
                <a:cs typeface="Arial"/>
                <a:sym typeface="Arial"/>
              </a:rPr>
              <a:t>that gets created during mitosis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 biology we talk about two daughter cells. However in simulation it is very convenient to use parent, child terminology so that we can copy cell properties from cell that existed before mitosis to newly created cell object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801" name="Google Shape;1801;p39"/>
          <p:cNvPicPr preferRelativeResize="0"/>
          <p:nvPr/>
        </p:nvPicPr>
        <p:blipFill rotWithShape="1">
          <a:blip r:embed="rId5">
            <a:alphaModFix/>
          </a:blip>
          <a:srcRect b="0" l="0" r="0" t="0"/>
          <a:stretch/>
        </p:blipFill>
        <p:spPr>
          <a:xfrm>
            <a:off x="8564450" y="4464"/>
            <a:ext cx="593675" cy="617861"/>
          </a:xfrm>
          <a:prstGeom prst="rect">
            <a:avLst/>
          </a:prstGeom>
          <a:noFill/>
          <a:ln>
            <a:noFill/>
          </a:ln>
        </p:spPr>
      </p:pic>
      <p:pic>
        <p:nvPicPr>
          <p:cNvPr descr="Biocomplexity Logo" id="1802" name="Google Shape;1802;p39"/>
          <p:cNvPicPr preferRelativeResize="0"/>
          <p:nvPr/>
        </p:nvPicPr>
        <p:blipFill rotWithShape="1">
          <a:blip r:embed="rId6">
            <a:alphaModFix/>
          </a:blip>
          <a:srcRect b="0" l="0" r="0" t="0"/>
          <a:stretch/>
        </p:blipFill>
        <p:spPr>
          <a:xfrm>
            <a:off x="8550275" y="6264275"/>
            <a:ext cx="593725" cy="593725"/>
          </a:xfrm>
          <a:prstGeom prst="rect">
            <a:avLst/>
          </a:prstGeom>
          <a:noFill/>
          <a:ln>
            <a:noFill/>
          </a:ln>
        </p:spPr>
      </p:pic>
      <p:pic>
        <p:nvPicPr>
          <p:cNvPr descr="redblackblockiu" id="1803" name="Google Shape;1803;p39"/>
          <p:cNvPicPr preferRelativeResize="0"/>
          <p:nvPr/>
        </p:nvPicPr>
        <p:blipFill rotWithShape="1">
          <a:blip r:embed="rId7">
            <a:alphaModFix/>
          </a:blip>
          <a:srcRect b="0" l="0" r="0" t="0"/>
          <a:stretch/>
        </p:blipFill>
        <p:spPr>
          <a:xfrm>
            <a:off x="0" y="6219825"/>
            <a:ext cx="484188" cy="6381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7" name="Shape 1807"/>
        <p:cNvGrpSpPr/>
        <p:nvPr/>
      </p:nvGrpSpPr>
      <p:grpSpPr>
        <a:xfrm>
          <a:off x="0" y="0"/>
          <a:ext cx="0" cy="0"/>
          <a:chOff x="0" y="0"/>
          <a:chExt cx="0" cy="0"/>
        </a:xfrm>
      </p:grpSpPr>
      <p:sp>
        <p:nvSpPr>
          <p:cNvPr id="1808" name="Google Shape;1808;p40"/>
          <p:cNvSpPr/>
          <p:nvPr/>
        </p:nvSpPr>
        <p:spPr>
          <a:xfrm>
            <a:off x="0" y="364719"/>
            <a:ext cx="3523722" cy="348557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80"/>
              </a:buClr>
              <a:buSzPts val="1050"/>
              <a:buFont typeface="Arial"/>
              <a:buNone/>
            </a:pPr>
            <a:r>
              <a:rPr b="1" i="0" lang="en-US" sz="1050" u="none" cap="none" strike="noStrike">
                <a:solidFill>
                  <a:srgbClr val="000080"/>
                </a:solidFill>
                <a:latin typeface="Arial"/>
                <a:ea typeface="Arial"/>
                <a:cs typeface="Arial"/>
                <a:sym typeface="Arial"/>
              </a:rPr>
              <a:t>class </a:t>
            </a:r>
            <a:r>
              <a:rPr b="0" i="0" lang="en-US" sz="1050" u="none" cap="none" strike="noStrike">
                <a:solidFill>
                  <a:srgbClr val="000000"/>
                </a:solidFill>
                <a:latin typeface="Arial"/>
                <a:ea typeface="Arial"/>
                <a:cs typeface="Arial"/>
                <a:sym typeface="Arial"/>
              </a:rPr>
              <a:t>CellGrowth2Steppable(SteppableBasePy):</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def </a:t>
            </a:r>
            <a:r>
              <a:rPr b="0" i="0" lang="en-US" sz="1050" u="none" cap="none" strike="noStrike">
                <a:solidFill>
                  <a:srgbClr val="B200B2"/>
                </a:solidFill>
                <a:latin typeface="Arial"/>
                <a:ea typeface="Arial"/>
                <a:cs typeface="Arial"/>
                <a:sym typeface="Arial"/>
              </a:rPr>
              <a:t>__init__</a:t>
            </a:r>
            <a:r>
              <a:rPr b="0" i="0" lang="en-US" sz="1050" u="none" cap="none" strike="noStrike">
                <a:solidFill>
                  <a:srgbClr val="000000"/>
                </a:solidFill>
                <a:latin typeface="Arial"/>
                <a:ea typeface="Arial"/>
                <a:cs typeface="Arial"/>
                <a:sym typeface="Arial"/>
              </a:rPr>
              <a:t>(</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 frequency=</a:t>
            </a:r>
            <a:r>
              <a:rPr b="0" i="0" lang="en-US" sz="1050" u="none" cap="none" strike="noStrike">
                <a:solidFill>
                  <a:srgbClr val="0000FF"/>
                </a:solidFill>
                <a:latin typeface="Arial"/>
                <a:ea typeface="Arial"/>
                <a:cs typeface="Arial"/>
                <a:sym typeface="Arial"/>
              </a:rPr>
              <a:t>1</a:t>
            </a:r>
            <a:r>
              <a:rPr b="0" i="0" lang="en-US" sz="1050" u="none" cap="none" strike="noStrike">
                <a:solidFill>
                  <a:srgbClr val="000000"/>
                </a:solidFill>
                <a:latin typeface="Arial"/>
                <a:ea typeface="Arial"/>
                <a:cs typeface="Arial"/>
                <a:sym typeface="Arial"/>
              </a:rPr>
              <a:t>):</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SteppableBasePy.</a:t>
            </a:r>
            <a:r>
              <a:rPr b="0" i="0" lang="en-US" sz="1050" u="none" cap="none" strike="noStrike">
                <a:solidFill>
                  <a:srgbClr val="B200B2"/>
                </a:solidFill>
                <a:latin typeface="Arial"/>
                <a:ea typeface="Arial"/>
                <a:cs typeface="Arial"/>
                <a:sym typeface="Arial"/>
              </a:rPr>
              <a:t>__init__</a:t>
            </a:r>
            <a:r>
              <a:rPr b="0" i="0" lang="en-US" sz="1050" u="none" cap="none" strike="noStrike">
                <a:solidFill>
                  <a:srgbClr val="000000"/>
                </a:solidFill>
                <a:latin typeface="Arial"/>
                <a:ea typeface="Arial"/>
                <a:cs typeface="Arial"/>
                <a:sym typeface="Arial"/>
              </a:rPr>
              <a:t>(</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 frequency)</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def </a:t>
            </a:r>
            <a:r>
              <a:rPr b="0" i="0" lang="en-US" sz="1050" u="none" cap="none" strike="noStrike">
                <a:solidFill>
                  <a:srgbClr val="000000"/>
                </a:solidFill>
                <a:latin typeface="Arial"/>
                <a:ea typeface="Arial"/>
                <a:cs typeface="Arial"/>
                <a:sym typeface="Arial"/>
              </a:rPr>
              <a:t>start(</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a:t>
            </a:r>
            <a:br>
              <a:rPr b="0" i="0" lang="en-US" sz="1050" u="none" cap="none" strike="noStrike">
                <a:solidFill>
                  <a:srgbClr val="000000"/>
                </a:solidFill>
                <a:latin typeface="Arial"/>
                <a:ea typeface="Arial"/>
                <a:cs typeface="Arial"/>
                <a:sym typeface="Arial"/>
              </a:rPr>
            </a:br>
            <a:br>
              <a:rPr b="0" i="1" lang="en-US" sz="1050" u="none" cap="none" strike="noStrike">
                <a:solidFill>
                  <a:srgbClr val="808080"/>
                </a:solidFill>
                <a:latin typeface="Arial"/>
                <a:ea typeface="Arial"/>
                <a:cs typeface="Arial"/>
                <a:sym typeface="Arial"/>
              </a:rPr>
            </a:br>
            <a:r>
              <a:rPr b="0" i="1" lang="en-US" sz="1050" u="none" cap="none" strike="noStrike">
                <a:solidFill>
                  <a:srgbClr val="808080"/>
                </a:solidFill>
                <a:latin typeface="Arial"/>
                <a:ea typeface="Arial"/>
                <a:cs typeface="Arial"/>
                <a:sym typeface="Arial"/>
              </a:rPr>
              <a:t>        </a:t>
            </a:r>
            <a:r>
              <a:rPr b="0" i="0" lang="en-US" sz="1050" u="none" cap="none" strike="noStrike">
                <a:solidFill>
                  <a:srgbClr val="000000"/>
                </a:solidFill>
                <a:latin typeface="Arial"/>
                <a:ea typeface="Arial"/>
                <a:cs typeface="Arial"/>
                <a:sym typeface="Arial"/>
              </a:rPr>
              <a:t>cell =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.new_cell(</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.TUMORPROLIFERATING)</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.cell_field[</a:t>
            </a:r>
            <a:r>
              <a:rPr b="0" i="0" lang="en-US" sz="1050" u="none" cap="none" strike="noStrike">
                <a:solidFill>
                  <a:srgbClr val="0000FF"/>
                </a:solidFill>
                <a:latin typeface="Arial"/>
                <a:ea typeface="Arial"/>
                <a:cs typeface="Arial"/>
                <a:sym typeface="Arial"/>
              </a:rPr>
              <a:t>100</a:t>
            </a:r>
            <a:r>
              <a:rPr b="0" i="0" lang="en-US" sz="1050" u="none" cap="none" strike="noStrike">
                <a:solidFill>
                  <a:srgbClr val="000000"/>
                </a:solidFill>
                <a:latin typeface="Arial"/>
                <a:ea typeface="Arial"/>
                <a:cs typeface="Arial"/>
                <a:sym typeface="Arial"/>
              </a:rPr>
              <a:t>:</a:t>
            </a:r>
            <a:r>
              <a:rPr b="0" i="0" lang="en-US" sz="1050" u="none" cap="none" strike="noStrike">
                <a:solidFill>
                  <a:srgbClr val="0000FF"/>
                </a:solidFill>
                <a:latin typeface="Arial"/>
                <a:ea typeface="Arial"/>
                <a:cs typeface="Arial"/>
                <a:sym typeface="Arial"/>
              </a:rPr>
              <a:t>102</a:t>
            </a:r>
            <a:r>
              <a:rPr b="0" i="0" lang="en-US" sz="1050" u="none" cap="none" strike="noStrike">
                <a:solidFill>
                  <a:srgbClr val="000000"/>
                </a:solidFill>
                <a:latin typeface="Arial"/>
                <a:ea typeface="Arial"/>
                <a:cs typeface="Arial"/>
                <a:sym typeface="Arial"/>
              </a:rPr>
              <a:t>, </a:t>
            </a:r>
            <a:r>
              <a:rPr b="0" i="0" lang="en-US" sz="1050" u="none" cap="none" strike="noStrike">
                <a:solidFill>
                  <a:srgbClr val="0000FF"/>
                </a:solidFill>
                <a:latin typeface="Arial"/>
                <a:ea typeface="Arial"/>
                <a:cs typeface="Arial"/>
                <a:sym typeface="Arial"/>
              </a:rPr>
              <a:t>100</a:t>
            </a:r>
            <a:r>
              <a:rPr b="0" i="0" lang="en-US" sz="1050" u="none" cap="none" strike="noStrike">
                <a:solidFill>
                  <a:srgbClr val="000000"/>
                </a:solidFill>
                <a:latin typeface="Arial"/>
                <a:ea typeface="Arial"/>
                <a:cs typeface="Arial"/>
                <a:sym typeface="Arial"/>
              </a:rPr>
              <a:t>:</a:t>
            </a:r>
            <a:r>
              <a:rPr b="0" i="0" lang="en-US" sz="1050" u="none" cap="none" strike="noStrike">
                <a:solidFill>
                  <a:srgbClr val="0000FF"/>
                </a:solidFill>
                <a:latin typeface="Arial"/>
                <a:ea typeface="Arial"/>
                <a:cs typeface="Arial"/>
                <a:sym typeface="Arial"/>
              </a:rPr>
              <a:t>102</a:t>
            </a:r>
            <a:r>
              <a:rPr b="0" i="0" lang="en-US" sz="1050" u="none" cap="none" strike="noStrike">
                <a:solidFill>
                  <a:srgbClr val="000000"/>
                </a:solidFill>
                <a:latin typeface="Arial"/>
                <a:ea typeface="Arial"/>
                <a:cs typeface="Arial"/>
                <a:sym typeface="Arial"/>
              </a:rPr>
              <a:t>, </a:t>
            </a:r>
            <a:r>
              <a:rPr b="0" i="0" lang="en-US" sz="1050" u="none" cap="none" strike="noStrike">
                <a:solidFill>
                  <a:srgbClr val="0000FF"/>
                </a:solidFill>
                <a:latin typeface="Arial"/>
                <a:ea typeface="Arial"/>
                <a:cs typeface="Arial"/>
                <a:sym typeface="Arial"/>
              </a:rPr>
              <a:t>0</a:t>
            </a:r>
            <a:r>
              <a:rPr b="0" i="0" lang="en-US" sz="1050" u="none" cap="none" strike="noStrike">
                <a:solidFill>
                  <a:srgbClr val="000000"/>
                </a:solidFill>
                <a:latin typeface="Arial"/>
                <a:ea typeface="Arial"/>
                <a:cs typeface="Arial"/>
                <a:sym typeface="Arial"/>
              </a:rPr>
              <a:t>] = cell</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cell.targetVolume = </a:t>
            </a:r>
            <a:r>
              <a:rPr b="0" i="0" lang="en-US" sz="1050" u="none" cap="none" strike="noStrike">
                <a:solidFill>
                  <a:srgbClr val="0000FF"/>
                </a:solidFill>
                <a:latin typeface="Arial"/>
                <a:ea typeface="Arial"/>
                <a:cs typeface="Arial"/>
                <a:sym typeface="Arial"/>
              </a:rPr>
              <a:t>25</a:t>
            </a:r>
            <a:br>
              <a:rPr b="0" i="0" lang="en-US" sz="1050" u="none" cap="none" strike="noStrike">
                <a:solidFill>
                  <a:srgbClr val="0000FF"/>
                </a:solidFill>
                <a:latin typeface="Arial"/>
                <a:ea typeface="Arial"/>
                <a:cs typeface="Arial"/>
                <a:sym typeface="Arial"/>
              </a:rPr>
            </a:br>
            <a:r>
              <a:rPr b="0" i="0" lang="en-US" sz="1050" u="none" cap="none" strike="noStrike">
                <a:solidFill>
                  <a:srgbClr val="0000FF"/>
                </a:solidFill>
                <a:latin typeface="Arial"/>
                <a:ea typeface="Arial"/>
                <a:cs typeface="Arial"/>
                <a:sym typeface="Arial"/>
              </a:rPr>
              <a:t>        </a:t>
            </a:r>
            <a:r>
              <a:rPr b="0" i="0" lang="en-US" sz="1050" u="none" cap="none" strike="noStrike">
                <a:solidFill>
                  <a:srgbClr val="000000"/>
                </a:solidFill>
                <a:latin typeface="Arial"/>
                <a:ea typeface="Arial"/>
                <a:cs typeface="Arial"/>
                <a:sym typeface="Arial"/>
              </a:rPr>
              <a:t>cell.lambdaVolume = </a:t>
            </a:r>
            <a:r>
              <a:rPr b="0" i="0" lang="en-US" sz="1050" u="none" cap="none" strike="noStrike">
                <a:solidFill>
                  <a:srgbClr val="0000FF"/>
                </a:solidFill>
                <a:latin typeface="Arial"/>
                <a:ea typeface="Arial"/>
                <a:cs typeface="Arial"/>
                <a:sym typeface="Arial"/>
              </a:rPr>
              <a:t>5.0</a:t>
            </a:r>
            <a:br>
              <a:rPr b="0" i="0" lang="en-US" sz="1050" u="none" cap="none" strike="noStrike">
                <a:solidFill>
                  <a:srgbClr val="0000FF"/>
                </a:solidFill>
                <a:latin typeface="Arial"/>
                <a:ea typeface="Arial"/>
                <a:cs typeface="Arial"/>
                <a:sym typeface="Arial"/>
              </a:rPr>
            </a:br>
            <a:br>
              <a:rPr b="0" i="0" lang="en-US" sz="1050" u="none" cap="none" strike="noStrike">
                <a:solidFill>
                  <a:srgbClr val="0000FF"/>
                </a:solidFill>
                <a:latin typeface="Arial"/>
                <a:ea typeface="Arial"/>
                <a:cs typeface="Arial"/>
                <a:sym typeface="Arial"/>
              </a:rPr>
            </a:br>
            <a:r>
              <a:rPr b="0" i="0" lang="en-US" sz="1050" u="none" cap="none" strike="noStrike">
                <a:solidFill>
                  <a:srgbClr val="0000FF"/>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def </a:t>
            </a:r>
            <a:r>
              <a:rPr b="0" i="0" lang="en-US" sz="1050" u="none" cap="none" strike="noStrike">
                <a:solidFill>
                  <a:srgbClr val="000000"/>
                </a:solidFill>
                <a:latin typeface="Arial"/>
                <a:ea typeface="Arial"/>
                <a:cs typeface="Arial"/>
                <a:sym typeface="Arial"/>
              </a:rPr>
              <a:t>step(</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 mcs):</a:t>
            </a:r>
            <a:br>
              <a:rPr b="0" i="0" lang="en-US" sz="1050" u="none" cap="none" strike="noStrike">
                <a:solidFill>
                  <a:srgbClr val="000000"/>
                </a:solidFill>
                <a:latin typeface="Arial"/>
                <a:ea typeface="Arial"/>
                <a:cs typeface="Arial"/>
                <a:sym typeface="Arial"/>
              </a:rPr>
            </a:br>
            <a:br>
              <a:rPr b="0" i="1" lang="en-US" sz="1050" u="none" cap="none" strike="noStrike">
                <a:solidFill>
                  <a:srgbClr val="808080"/>
                </a:solidFill>
                <a:latin typeface="Arial"/>
                <a:ea typeface="Arial"/>
                <a:cs typeface="Arial"/>
                <a:sym typeface="Arial"/>
              </a:rPr>
            </a:br>
            <a:br>
              <a:rPr b="0" i="1" lang="en-US" sz="1050" u="none" cap="none" strike="noStrike">
                <a:solidFill>
                  <a:srgbClr val="808080"/>
                </a:solidFill>
                <a:latin typeface="Arial"/>
                <a:ea typeface="Arial"/>
                <a:cs typeface="Arial"/>
                <a:sym typeface="Arial"/>
              </a:rPr>
            </a:br>
            <a:r>
              <a:rPr b="0" i="1" lang="en-US" sz="1050" u="none" cap="none" strike="noStrike">
                <a:solidFill>
                  <a:srgbClr val="80808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for </a:t>
            </a:r>
            <a:r>
              <a:rPr b="0" i="0" lang="en-US" sz="1050" u="none" cap="none" strike="noStrike">
                <a:solidFill>
                  <a:srgbClr val="000000"/>
                </a:solidFill>
                <a:latin typeface="Arial"/>
                <a:ea typeface="Arial"/>
                <a:cs typeface="Arial"/>
                <a:sym typeface="Arial"/>
              </a:rPr>
              <a:t>cell </a:t>
            </a:r>
            <a:r>
              <a:rPr b="1" i="0" lang="en-US" sz="1050" u="none" cap="none" strike="noStrike">
                <a:solidFill>
                  <a:srgbClr val="000080"/>
                </a:solidFill>
                <a:latin typeface="Arial"/>
                <a:ea typeface="Arial"/>
                <a:cs typeface="Arial"/>
                <a:sym typeface="Arial"/>
              </a:rPr>
              <a:t>in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.cell_list:</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if </a:t>
            </a:r>
            <a:r>
              <a:rPr b="0" i="0" lang="en-US" sz="1050" u="none" cap="none" strike="noStrike">
                <a:solidFill>
                  <a:srgbClr val="000000"/>
                </a:solidFill>
                <a:latin typeface="Arial"/>
                <a:ea typeface="Arial"/>
                <a:cs typeface="Arial"/>
                <a:sym typeface="Arial"/>
              </a:rPr>
              <a:t>cell.type </a:t>
            </a:r>
            <a:r>
              <a:rPr b="1" i="0" lang="en-US" sz="1050" u="none" cap="none" strike="noStrike">
                <a:solidFill>
                  <a:srgbClr val="000080"/>
                </a:solidFill>
                <a:latin typeface="Arial"/>
                <a:ea typeface="Arial"/>
                <a:cs typeface="Arial"/>
                <a:sym typeface="Arial"/>
              </a:rPr>
              <a:t>in </a:t>
            </a:r>
            <a:r>
              <a:rPr b="0" i="0" lang="en-US" sz="1050" u="none" cap="none" strike="noStrike">
                <a:solidFill>
                  <a:srgbClr val="000000"/>
                </a:solidFill>
                <a:latin typeface="Arial"/>
                <a:ea typeface="Arial"/>
                <a:cs typeface="Arial"/>
                <a:sym typeface="Arial"/>
              </a:rPr>
              <a:t>[</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.TUMORPROLIFERATING]:</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cell.targetVolume += </a:t>
            </a:r>
            <a:r>
              <a:rPr b="0" i="0" lang="en-US" sz="1050" u="none" cap="none" strike="noStrike">
                <a:solidFill>
                  <a:srgbClr val="0000FF"/>
                </a:solidFill>
                <a:latin typeface="Arial"/>
                <a:ea typeface="Arial"/>
                <a:cs typeface="Arial"/>
                <a:sym typeface="Arial"/>
              </a:rPr>
              <a:t>0.2</a:t>
            </a:r>
            <a:endParaRPr b="0" i="0" sz="2400" u="none" cap="none" strike="noStrike">
              <a:solidFill>
                <a:schemeClr val="dk1"/>
              </a:solidFill>
              <a:latin typeface="Arial"/>
              <a:ea typeface="Arial"/>
              <a:cs typeface="Arial"/>
              <a:sym typeface="Arial"/>
            </a:endParaRPr>
          </a:p>
        </p:txBody>
      </p:sp>
      <p:sp>
        <p:nvSpPr>
          <p:cNvPr id="1809" name="Google Shape;1809;p40"/>
          <p:cNvSpPr/>
          <p:nvPr/>
        </p:nvSpPr>
        <p:spPr>
          <a:xfrm>
            <a:off x="131785" y="4210544"/>
            <a:ext cx="5301451" cy="1915909"/>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80"/>
              </a:buClr>
              <a:buSzPts val="1050"/>
              <a:buFont typeface="Arial"/>
              <a:buNone/>
            </a:pPr>
            <a:r>
              <a:rPr b="1" i="0" lang="en-US" sz="1050" u="none" cap="none" strike="noStrike">
                <a:solidFill>
                  <a:srgbClr val="000080"/>
                </a:solidFill>
                <a:latin typeface="Arial"/>
                <a:ea typeface="Arial"/>
                <a:cs typeface="Arial"/>
                <a:sym typeface="Arial"/>
              </a:rPr>
              <a:t>from </a:t>
            </a:r>
            <a:r>
              <a:rPr b="0" i="0" lang="en-US" sz="1050" u="none" cap="none" strike="noStrike">
                <a:solidFill>
                  <a:srgbClr val="000000"/>
                </a:solidFill>
                <a:latin typeface="Arial"/>
                <a:ea typeface="Arial"/>
                <a:cs typeface="Arial"/>
                <a:sym typeface="Arial"/>
              </a:rPr>
              <a:t>cc3d </a:t>
            </a:r>
            <a:r>
              <a:rPr b="1" i="0" lang="en-US" sz="1050" u="none" cap="none" strike="noStrike">
                <a:solidFill>
                  <a:srgbClr val="000080"/>
                </a:solidFill>
                <a:latin typeface="Arial"/>
                <a:ea typeface="Arial"/>
                <a:cs typeface="Arial"/>
                <a:sym typeface="Arial"/>
              </a:rPr>
              <a:t>import </a:t>
            </a:r>
            <a:r>
              <a:rPr b="0" i="0" lang="en-US" sz="1050" u="none" cap="none" strike="noStrike">
                <a:solidFill>
                  <a:srgbClr val="000000"/>
                </a:solidFill>
                <a:latin typeface="Arial"/>
                <a:ea typeface="Arial"/>
                <a:cs typeface="Arial"/>
                <a:sym typeface="Arial"/>
              </a:rPr>
              <a:t>CompuCellSetup</a:t>
            </a:r>
            <a:br>
              <a:rPr b="0" i="0" lang="en-US" sz="1050" u="none" cap="none" strike="noStrike">
                <a:solidFill>
                  <a:srgbClr val="000000"/>
                </a:solidFill>
                <a:latin typeface="Arial"/>
                <a:ea typeface="Arial"/>
                <a:cs typeface="Arial"/>
                <a:sym typeface="Arial"/>
              </a:rPr>
            </a:br>
            <a:r>
              <a:rPr b="1" i="0" lang="en-US" sz="1050" u="none" cap="none" strike="noStrike">
                <a:solidFill>
                  <a:srgbClr val="000080"/>
                </a:solidFill>
                <a:latin typeface="Arial"/>
                <a:ea typeface="Arial"/>
                <a:cs typeface="Arial"/>
                <a:sym typeface="Arial"/>
              </a:rPr>
              <a:t>from </a:t>
            </a:r>
            <a:r>
              <a:rPr b="0" i="0" lang="en-US" sz="1050" u="none" cap="none" strike="noStrike">
                <a:solidFill>
                  <a:srgbClr val="000000"/>
                </a:solidFill>
                <a:latin typeface="Arial"/>
                <a:ea typeface="Arial"/>
                <a:cs typeface="Arial"/>
                <a:sym typeface="Arial"/>
              </a:rPr>
              <a:t>CellGrowth2Steppables </a:t>
            </a:r>
            <a:r>
              <a:rPr b="1" i="0" lang="en-US" sz="1050" u="none" cap="none" strike="noStrike">
                <a:solidFill>
                  <a:srgbClr val="000080"/>
                </a:solidFill>
                <a:latin typeface="Arial"/>
                <a:ea typeface="Arial"/>
                <a:cs typeface="Arial"/>
                <a:sym typeface="Arial"/>
              </a:rPr>
              <a:t>import </a:t>
            </a:r>
            <a:r>
              <a:rPr b="0" i="0" lang="en-US" sz="1050" u="none" cap="none" strike="noStrike">
                <a:solidFill>
                  <a:srgbClr val="000000"/>
                </a:solidFill>
                <a:latin typeface="Arial"/>
                <a:ea typeface="Arial"/>
                <a:cs typeface="Arial"/>
                <a:sym typeface="Arial"/>
              </a:rPr>
              <a:t>CellGrowth2Steppable</a:t>
            </a:r>
            <a:br>
              <a:rPr b="0" i="0" lang="en-US" sz="1050" u="none" cap="none" strike="noStrike">
                <a:solidFill>
                  <a:srgbClr val="000000"/>
                </a:solidFill>
                <a:latin typeface="Arial"/>
                <a:ea typeface="Arial"/>
                <a:cs typeface="Arial"/>
                <a:sym typeface="Arial"/>
              </a:rPr>
            </a:br>
            <a:r>
              <a:rPr b="1" i="0" lang="en-US" sz="1050" u="none" cap="none" strike="noStrike">
                <a:solidFill>
                  <a:srgbClr val="000080"/>
                </a:solidFill>
                <a:latin typeface="Arial"/>
                <a:ea typeface="Arial"/>
                <a:cs typeface="Arial"/>
                <a:sym typeface="Arial"/>
              </a:rPr>
              <a:t>from </a:t>
            </a:r>
            <a:r>
              <a:rPr b="0" i="0" lang="en-US" sz="1050" u="none" cap="none" strike="noStrike">
                <a:solidFill>
                  <a:srgbClr val="000000"/>
                </a:solidFill>
                <a:latin typeface="Arial"/>
                <a:ea typeface="Arial"/>
                <a:cs typeface="Arial"/>
                <a:sym typeface="Arial"/>
              </a:rPr>
              <a:t>CellGrowth2Steppables </a:t>
            </a:r>
            <a:r>
              <a:rPr b="1" i="0" lang="en-US" sz="1050" u="none" cap="none" strike="noStrike">
                <a:solidFill>
                  <a:srgbClr val="000080"/>
                </a:solidFill>
                <a:latin typeface="Arial"/>
                <a:ea typeface="Arial"/>
                <a:cs typeface="Arial"/>
                <a:sym typeface="Arial"/>
              </a:rPr>
              <a:t>import </a:t>
            </a:r>
            <a:r>
              <a:rPr b="0" i="0" lang="en-US" sz="1050" u="none" cap="none" strike="noStrike">
                <a:solidFill>
                  <a:srgbClr val="000000"/>
                </a:solidFill>
                <a:latin typeface="Arial"/>
                <a:ea typeface="Arial"/>
                <a:cs typeface="Arial"/>
                <a:sym typeface="Arial"/>
              </a:rPr>
              <a:t>MitosisSteppable        </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CompuCellSetup.register_steppable(</a:t>
            </a:r>
            <a:r>
              <a:rPr b="0" i="0" lang="en-US" sz="1050" u="none" cap="none" strike="noStrike">
                <a:solidFill>
                  <a:srgbClr val="660099"/>
                </a:solidFill>
                <a:latin typeface="Arial"/>
                <a:ea typeface="Arial"/>
                <a:cs typeface="Arial"/>
                <a:sym typeface="Arial"/>
              </a:rPr>
              <a:t>steppable</a:t>
            </a:r>
            <a:r>
              <a:rPr b="0" i="0" lang="en-US" sz="1050" u="none" cap="none" strike="noStrike">
                <a:solidFill>
                  <a:srgbClr val="000000"/>
                </a:solidFill>
                <a:latin typeface="Arial"/>
                <a:ea typeface="Arial"/>
                <a:cs typeface="Arial"/>
                <a:sym typeface="Arial"/>
              </a:rPr>
              <a:t>=CellGrowth2Steppable(</a:t>
            </a:r>
            <a:r>
              <a:rPr b="0" i="0" lang="en-US" sz="1050" u="none" cap="none" strike="noStrike">
                <a:solidFill>
                  <a:srgbClr val="660099"/>
                </a:solidFill>
                <a:latin typeface="Arial"/>
                <a:ea typeface="Arial"/>
                <a:cs typeface="Arial"/>
                <a:sym typeface="Arial"/>
              </a:rPr>
              <a:t>frequency</a:t>
            </a:r>
            <a:r>
              <a:rPr b="0" i="0" lang="en-US" sz="1050" u="none" cap="none" strike="noStrike">
                <a:solidFill>
                  <a:srgbClr val="000000"/>
                </a:solidFill>
                <a:latin typeface="Arial"/>
                <a:ea typeface="Arial"/>
                <a:cs typeface="Arial"/>
                <a:sym typeface="Arial"/>
              </a:rPr>
              <a:t>=</a:t>
            </a:r>
            <a:r>
              <a:rPr b="0" i="0" lang="en-US" sz="1050" u="none" cap="none" strike="noStrike">
                <a:solidFill>
                  <a:srgbClr val="0000FF"/>
                </a:solidFill>
                <a:latin typeface="Arial"/>
                <a:ea typeface="Arial"/>
                <a:cs typeface="Arial"/>
                <a:sym typeface="Arial"/>
              </a:rPr>
              <a:t>1</a:t>
            </a:r>
            <a:r>
              <a:rPr b="0" i="0" lang="en-US" sz="1050" u="none" cap="none" strike="noStrike">
                <a:solidFill>
                  <a:srgbClr val="000000"/>
                </a:solidFill>
                <a:latin typeface="Arial"/>
                <a:ea typeface="Arial"/>
                <a:cs typeface="Arial"/>
                <a:sym typeface="Arial"/>
              </a:rPr>
              <a: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CompuCellSetup.register_steppable(</a:t>
            </a:r>
            <a:r>
              <a:rPr b="0" i="0" lang="en-US" sz="1050" u="none" cap="none" strike="noStrike">
                <a:solidFill>
                  <a:srgbClr val="660099"/>
                </a:solidFill>
                <a:latin typeface="Arial"/>
                <a:ea typeface="Arial"/>
                <a:cs typeface="Arial"/>
                <a:sym typeface="Arial"/>
              </a:rPr>
              <a:t>steppable</a:t>
            </a:r>
            <a:r>
              <a:rPr b="0" i="0" lang="en-US" sz="1050" u="none" cap="none" strike="noStrike">
                <a:solidFill>
                  <a:srgbClr val="000000"/>
                </a:solidFill>
                <a:latin typeface="Arial"/>
                <a:ea typeface="Arial"/>
                <a:cs typeface="Arial"/>
                <a:sym typeface="Arial"/>
              </a:rPr>
              <a:t>=MitosisSteppable(</a:t>
            </a:r>
            <a:r>
              <a:rPr b="0" i="0" lang="en-US" sz="1050" u="none" cap="none" strike="noStrike">
                <a:solidFill>
                  <a:srgbClr val="660099"/>
                </a:solidFill>
                <a:latin typeface="Arial"/>
                <a:ea typeface="Arial"/>
                <a:cs typeface="Arial"/>
                <a:sym typeface="Arial"/>
              </a:rPr>
              <a:t>frequency</a:t>
            </a:r>
            <a:r>
              <a:rPr b="0" i="0" lang="en-US" sz="1050" u="none" cap="none" strike="noStrike">
                <a:solidFill>
                  <a:srgbClr val="000000"/>
                </a:solidFill>
                <a:latin typeface="Arial"/>
                <a:ea typeface="Arial"/>
                <a:cs typeface="Arial"/>
                <a:sym typeface="Arial"/>
              </a:rPr>
              <a:t>=</a:t>
            </a:r>
            <a:r>
              <a:rPr b="0" i="0" lang="en-US" sz="1050" u="none" cap="none" strike="noStrike">
                <a:solidFill>
                  <a:srgbClr val="0000FF"/>
                </a:solidFill>
                <a:latin typeface="Arial"/>
                <a:ea typeface="Arial"/>
                <a:cs typeface="Arial"/>
                <a:sym typeface="Arial"/>
              </a:rPr>
              <a:t>1</a:t>
            </a:r>
            <a:r>
              <a:rPr b="0" i="0" lang="en-US" sz="1050" u="none" cap="none" strike="noStrike">
                <a:solidFill>
                  <a:srgbClr val="000000"/>
                </a:solidFill>
                <a:latin typeface="Arial"/>
                <a:ea typeface="Arial"/>
                <a:cs typeface="Arial"/>
                <a:sym typeface="Arial"/>
              </a:rPr>
              <a:t>))</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CompuCellSetup.run()</a:t>
            </a:r>
            <a:br>
              <a:rPr b="0" i="0" lang="en-US" sz="1050" u="none" cap="none" strike="noStrike">
                <a:solidFill>
                  <a:srgbClr val="000000"/>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p:txBody>
      </p:sp>
      <p:sp>
        <p:nvSpPr>
          <p:cNvPr id="1810" name="Google Shape;1810;p40"/>
          <p:cNvSpPr txBox="1"/>
          <p:nvPr/>
        </p:nvSpPr>
        <p:spPr>
          <a:xfrm>
            <a:off x="0" y="0"/>
            <a:ext cx="9144000" cy="40011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Code Highlights -  CellGrowth2.cc3d</a:t>
            </a:r>
            <a:endParaRPr/>
          </a:p>
        </p:txBody>
      </p:sp>
      <p:pic>
        <p:nvPicPr>
          <p:cNvPr id="1811" name="Google Shape;1811;p40"/>
          <p:cNvPicPr preferRelativeResize="0"/>
          <p:nvPr/>
        </p:nvPicPr>
        <p:blipFill rotWithShape="1">
          <a:blip r:embed="rId3">
            <a:alphaModFix/>
          </a:blip>
          <a:srcRect b="0" l="0" r="0" t="0"/>
          <a:stretch/>
        </p:blipFill>
        <p:spPr>
          <a:xfrm>
            <a:off x="8564450" y="4464"/>
            <a:ext cx="593675" cy="617861"/>
          </a:xfrm>
          <a:prstGeom prst="rect">
            <a:avLst/>
          </a:prstGeom>
          <a:noFill/>
          <a:ln>
            <a:noFill/>
          </a:ln>
        </p:spPr>
      </p:pic>
      <p:pic>
        <p:nvPicPr>
          <p:cNvPr descr="Biocomplexity Logo" id="1812" name="Google Shape;1812;p40"/>
          <p:cNvPicPr preferRelativeResize="0"/>
          <p:nvPr/>
        </p:nvPicPr>
        <p:blipFill rotWithShape="1">
          <a:blip r:embed="rId4">
            <a:alphaModFix/>
          </a:blip>
          <a:srcRect b="0" l="0" r="0" t="0"/>
          <a:stretch/>
        </p:blipFill>
        <p:spPr>
          <a:xfrm>
            <a:off x="8550275" y="6264275"/>
            <a:ext cx="593725" cy="593725"/>
          </a:xfrm>
          <a:prstGeom prst="rect">
            <a:avLst/>
          </a:prstGeom>
          <a:noFill/>
          <a:ln>
            <a:noFill/>
          </a:ln>
        </p:spPr>
      </p:pic>
      <p:pic>
        <p:nvPicPr>
          <p:cNvPr descr="redblackblockiu" id="1813" name="Google Shape;1813;p40"/>
          <p:cNvPicPr preferRelativeResize="0"/>
          <p:nvPr/>
        </p:nvPicPr>
        <p:blipFill rotWithShape="1">
          <a:blip r:embed="rId5">
            <a:alphaModFix/>
          </a:blip>
          <a:srcRect b="0" l="0" r="0" t="0"/>
          <a:stretch/>
        </p:blipFill>
        <p:spPr>
          <a:xfrm>
            <a:off x="0" y="6219825"/>
            <a:ext cx="484188" cy="638175"/>
          </a:xfrm>
          <a:prstGeom prst="rect">
            <a:avLst/>
          </a:prstGeom>
          <a:noFill/>
          <a:ln>
            <a:noFill/>
          </a:ln>
        </p:spPr>
      </p:pic>
      <p:sp>
        <p:nvSpPr>
          <p:cNvPr id="1814" name="Google Shape;1814;p40"/>
          <p:cNvSpPr/>
          <p:nvPr/>
        </p:nvSpPr>
        <p:spPr>
          <a:xfrm>
            <a:off x="4697261" y="364719"/>
            <a:ext cx="3890809" cy="413190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br>
              <a:rPr b="0" i="0" lang="en-US" sz="1050" u="none" cap="none" strike="noStrike">
                <a:solidFill>
                  <a:srgbClr val="000000"/>
                </a:solidFill>
                <a:latin typeface="Arial"/>
                <a:ea typeface="Arial"/>
                <a:cs typeface="Arial"/>
                <a:sym typeface="Arial"/>
              </a:rPr>
            </a:br>
            <a:r>
              <a:rPr b="1" i="0" lang="en-US" sz="1050" u="none" cap="none" strike="noStrike">
                <a:solidFill>
                  <a:srgbClr val="000080"/>
                </a:solidFill>
                <a:latin typeface="Arial"/>
                <a:ea typeface="Arial"/>
                <a:cs typeface="Arial"/>
                <a:sym typeface="Arial"/>
              </a:rPr>
              <a:t>class </a:t>
            </a:r>
            <a:r>
              <a:rPr b="0" i="0" lang="en-US" sz="1050" u="none" cap="none" strike="noStrike">
                <a:solidFill>
                  <a:srgbClr val="000000"/>
                </a:solidFill>
                <a:latin typeface="Arial"/>
                <a:ea typeface="Arial"/>
                <a:cs typeface="Arial"/>
                <a:sym typeface="Arial"/>
              </a:rPr>
              <a:t>MitosisSteppable(MitosisSteppableBase):</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def </a:t>
            </a:r>
            <a:r>
              <a:rPr b="0" i="0" lang="en-US" sz="1050" u="none" cap="none" strike="noStrike">
                <a:solidFill>
                  <a:srgbClr val="B200B2"/>
                </a:solidFill>
                <a:latin typeface="Arial"/>
                <a:ea typeface="Arial"/>
                <a:cs typeface="Arial"/>
                <a:sym typeface="Arial"/>
              </a:rPr>
              <a:t>__init__</a:t>
            </a:r>
            <a:r>
              <a:rPr b="0" i="0" lang="en-US" sz="1050" u="none" cap="none" strike="noStrike">
                <a:solidFill>
                  <a:srgbClr val="000000"/>
                </a:solidFill>
                <a:latin typeface="Arial"/>
                <a:ea typeface="Arial"/>
                <a:cs typeface="Arial"/>
                <a:sym typeface="Arial"/>
              </a:rPr>
              <a:t>(</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 frequency=</a:t>
            </a:r>
            <a:r>
              <a:rPr b="0" i="0" lang="en-US" sz="1050" u="none" cap="none" strike="noStrike">
                <a:solidFill>
                  <a:srgbClr val="0000FF"/>
                </a:solidFill>
                <a:latin typeface="Arial"/>
                <a:ea typeface="Arial"/>
                <a:cs typeface="Arial"/>
                <a:sym typeface="Arial"/>
              </a:rPr>
              <a:t>1</a:t>
            </a:r>
            <a:r>
              <a:rPr b="0" i="0" lang="en-US" sz="1050" u="none" cap="none" strike="noStrike">
                <a:solidFill>
                  <a:srgbClr val="000000"/>
                </a:solidFill>
                <a:latin typeface="Arial"/>
                <a:ea typeface="Arial"/>
                <a:cs typeface="Arial"/>
                <a:sym typeface="Arial"/>
              </a:rPr>
              <a: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MitosisSteppableBase.</a:t>
            </a:r>
            <a:r>
              <a:rPr b="0" i="0" lang="en-US" sz="1050" u="none" cap="none" strike="noStrike">
                <a:solidFill>
                  <a:srgbClr val="B200B2"/>
                </a:solidFill>
                <a:latin typeface="Arial"/>
                <a:ea typeface="Arial"/>
                <a:cs typeface="Arial"/>
                <a:sym typeface="Arial"/>
              </a:rPr>
              <a:t>__init__</a:t>
            </a:r>
            <a:r>
              <a:rPr b="0" i="0" lang="en-US" sz="1050" u="none" cap="none" strike="noStrike">
                <a:solidFill>
                  <a:srgbClr val="000000"/>
                </a:solidFill>
                <a:latin typeface="Arial"/>
                <a:ea typeface="Arial"/>
                <a:cs typeface="Arial"/>
                <a:sym typeface="Arial"/>
              </a:rPr>
              <a:t>(</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 frequency)</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def </a:t>
            </a:r>
            <a:r>
              <a:rPr b="0" i="0" lang="en-US" sz="1050" u="none" cap="none" strike="noStrike">
                <a:solidFill>
                  <a:srgbClr val="000000"/>
                </a:solidFill>
                <a:latin typeface="Arial"/>
                <a:ea typeface="Arial"/>
                <a:cs typeface="Arial"/>
                <a:sym typeface="Arial"/>
              </a:rPr>
              <a:t>step(</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 mcs):</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cells_to_divide = []</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for </a:t>
            </a:r>
            <a:r>
              <a:rPr b="0" i="0" lang="en-US" sz="1050" u="none" cap="none" strike="noStrike">
                <a:solidFill>
                  <a:srgbClr val="000000"/>
                </a:solidFill>
                <a:latin typeface="Arial"/>
                <a:ea typeface="Arial"/>
                <a:cs typeface="Arial"/>
                <a:sym typeface="Arial"/>
              </a:rPr>
              <a:t>cell </a:t>
            </a:r>
            <a:r>
              <a:rPr b="1" i="0" lang="en-US" sz="1050" u="none" cap="none" strike="noStrike">
                <a:solidFill>
                  <a:srgbClr val="000080"/>
                </a:solidFill>
                <a:latin typeface="Arial"/>
                <a:ea typeface="Arial"/>
                <a:cs typeface="Arial"/>
                <a:sym typeface="Arial"/>
              </a:rPr>
              <a:t>in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.cell_list: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if </a:t>
            </a:r>
            <a:r>
              <a:rPr b="0" i="0" lang="en-US" sz="1050" u="none" cap="none" strike="noStrike">
                <a:solidFill>
                  <a:srgbClr val="000000"/>
                </a:solidFill>
                <a:latin typeface="Arial"/>
                <a:ea typeface="Arial"/>
                <a:cs typeface="Arial"/>
                <a:sym typeface="Arial"/>
              </a:rPr>
              <a:t>cell.volume &gt; </a:t>
            </a:r>
            <a:r>
              <a:rPr b="0" i="0" lang="en-US" sz="1050" u="none" cap="none" strike="noStrike">
                <a:solidFill>
                  <a:srgbClr val="0000FF"/>
                </a:solidFill>
                <a:latin typeface="Arial"/>
                <a:ea typeface="Arial"/>
                <a:cs typeface="Arial"/>
                <a:sym typeface="Arial"/>
              </a:rPr>
              <a:t>50</a:t>
            </a:r>
            <a:r>
              <a:rPr b="0" i="0" lang="en-US" sz="1050" u="none" cap="none" strike="noStrike">
                <a:solidFill>
                  <a:srgbClr val="000000"/>
                </a:solidFill>
                <a:latin typeface="Arial"/>
                <a:ea typeface="Arial"/>
                <a:cs typeface="Arial"/>
                <a:sym typeface="Arial"/>
              </a:rPr>
              <a: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cells_to_divide.append(cell)</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for </a:t>
            </a:r>
            <a:r>
              <a:rPr b="0" i="0" lang="en-US" sz="1050" u="none" cap="none" strike="noStrike">
                <a:solidFill>
                  <a:srgbClr val="000000"/>
                </a:solidFill>
                <a:latin typeface="Arial"/>
                <a:ea typeface="Arial"/>
                <a:cs typeface="Arial"/>
                <a:sym typeface="Arial"/>
              </a:rPr>
              <a:t>cell </a:t>
            </a:r>
            <a:r>
              <a:rPr b="1" i="0" lang="en-US" sz="1050" u="none" cap="none" strike="noStrike">
                <a:solidFill>
                  <a:srgbClr val="000080"/>
                </a:solidFill>
                <a:latin typeface="Arial"/>
                <a:ea typeface="Arial"/>
                <a:cs typeface="Arial"/>
                <a:sym typeface="Arial"/>
              </a:rPr>
              <a:t>in </a:t>
            </a:r>
            <a:r>
              <a:rPr b="0" i="0" lang="en-US" sz="1050" u="none" cap="none" strike="noStrike">
                <a:solidFill>
                  <a:srgbClr val="000000"/>
                </a:solidFill>
                <a:latin typeface="Arial"/>
                <a:ea typeface="Arial"/>
                <a:cs typeface="Arial"/>
                <a:sym typeface="Arial"/>
              </a:rPr>
              <a:t>cells_to_divide:</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.divide_cell_random_orientation(cell)</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def </a:t>
            </a:r>
            <a:r>
              <a:rPr b="0" i="0" lang="en-US" sz="1050" u="none" cap="none" strike="noStrike">
                <a:solidFill>
                  <a:srgbClr val="000000"/>
                </a:solidFill>
                <a:latin typeface="Arial"/>
                <a:ea typeface="Arial"/>
                <a:cs typeface="Arial"/>
                <a:sym typeface="Arial"/>
              </a:rPr>
              <a:t>update_attributes(</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0" i="1" lang="en-US" sz="1050" u="none" cap="none" strike="noStrike">
                <a:solidFill>
                  <a:srgbClr val="808080"/>
                </a:solidFill>
                <a:latin typeface="Arial"/>
                <a:ea typeface="Arial"/>
                <a:cs typeface="Arial"/>
                <a:sym typeface="Arial"/>
              </a:rPr>
              <a:t># reducing parent target volume</a:t>
            </a:r>
            <a:br>
              <a:rPr b="0" i="1" lang="en-US" sz="1050" u="none" cap="none" strike="noStrike">
                <a:solidFill>
                  <a:srgbClr val="808080"/>
                </a:solidFill>
                <a:latin typeface="Arial"/>
                <a:ea typeface="Arial"/>
                <a:cs typeface="Arial"/>
                <a:sym typeface="Arial"/>
              </a:rPr>
            </a:br>
            <a:r>
              <a:rPr b="0" i="1" lang="en-US" sz="1050" u="none" cap="none" strike="noStrike">
                <a:solidFill>
                  <a:srgbClr val="808080"/>
                </a:solidFill>
                <a:latin typeface="Arial"/>
                <a:ea typeface="Arial"/>
                <a:cs typeface="Arial"/>
                <a:sym typeface="Arial"/>
              </a:rPr>
              <a:t>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.parent_cell.targetVolume /= </a:t>
            </a:r>
            <a:r>
              <a:rPr b="0" i="0" lang="en-US" sz="1050" u="none" cap="none" strike="noStrike">
                <a:solidFill>
                  <a:srgbClr val="0000FF"/>
                </a:solidFill>
                <a:latin typeface="Arial"/>
                <a:ea typeface="Arial"/>
                <a:cs typeface="Arial"/>
                <a:sym typeface="Arial"/>
              </a:rPr>
              <a:t>2.0</a:t>
            </a:r>
            <a:br>
              <a:rPr b="0" i="0" lang="en-US" sz="1050" u="none" cap="none" strike="noStrike">
                <a:solidFill>
                  <a:srgbClr val="0000FF"/>
                </a:solidFill>
                <a:latin typeface="Arial"/>
                <a:ea typeface="Arial"/>
                <a:cs typeface="Arial"/>
                <a:sym typeface="Arial"/>
              </a:rPr>
            </a:br>
            <a:br>
              <a:rPr b="0" i="0" lang="en-US" sz="1050" u="none" cap="none" strike="noStrike">
                <a:solidFill>
                  <a:srgbClr val="0000FF"/>
                </a:solidFill>
                <a:latin typeface="Arial"/>
                <a:ea typeface="Arial"/>
                <a:cs typeface="Arial"/>
                <a:sym typeface="Arial"/>
              </a:rPr>
            </a:br>
            <a:r>
              <a:rPr b="0" i="0" lang="en-US" sz="1050" u="none" cap="none" strike="noStrike">
                <a:solidFill>
                  <a:srgbClr val="0000FF"/>
                </a:solidFill>
                <a:latin typeface="Arial"/>
                <a:ea typeface="Arial"/>
                <a:cs typeface="Arial"/>
                <a:sym typeface="Arial"/>
              </a:rPr>
              <a:t>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.clone_parent_2_child()</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if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.parent_cell.type ==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.TUMORPROLIFERATING:</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.child_cell.type =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.TUMOR</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else</a:t>
            </a:r>
            <a:r>
              <a:rPr b="0" i="0" lang="en-US" sz="1050" u="none" cap="none" strike="noStrike">
                <a:solidFill>
                  <a:srgbClr val="000000"/>
                </a:solidFill>
                <a:latin typeface="Arial"/>
                <a:ea typeface="Arial"/>
                <a:cs typeface="Arial"/>
                <a:sym typeface="Arial"/>
              </a:rPr>
              <a: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.child_cell.type =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.TUMORPROLIFERATING</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8" name="Shape 1818"/>
        <p:cNvGrpSpPr/>
        <p:nvPr/>
      </p:nvGrpSpPr>
      <p:grpSpPr>
        <a:xfrm>
          <a:off x="0" y="0"/>
          <a:ext cx="0" cy="0"/>
          <a:chOff x="0" y="0"/>
          <a:chExt cx="0" cy="0"/>
        </a:xfrm>
      </p:grpSpPr>
      <p:pic>
        <p:nvPicPr>
          <p:cNvPr id="1819" name="Google Shape;1819;p41"/>
          <p:cNvPicPr preferRelativeResize="0"/>
          <p:nvPr/>
        </p:nvPicPr>
        <p:blipFill rotWithShape="1">
          <a:blip r:embed="rId3">
            <a:alphaModFix/>
          </a:blip>
          <a:srcRect b="0" l="0" r="0" t="0"/>
          <a:stretch/>
        </p:blipFill>
        <p:spPr>
          <a:xfrm>
            <a:off x="331613" y="1186056"/>
            <a:ext cx="3019425" cy="2857500"/>
          </a:xfrm>
          <a:prstGeom prst="rect">
            <a:avLst/>
          </a:prstGeom>
          <a:noFill/>
          <a:ln>
            <a:noFill/>
          </a:ln>
        </p:spPr>
      </p:pic>
      <p:pic>
        <p:nvPicPr>
          <p:cNvPr id="1820" name="Google Shape;1820;p41"/>
          <p:cNvPicPr preferRelativeResize="0"/>
          <p:nvPr/>
        </p:nvPicPr>
        <p:blipFill rotWithShape="1">
          <a:blip r:embed="rId4">
            <a:alphaModFix/>
          </a:blip>
          <a:srcRect b="0" l="0" r="0" t="0"/>
          <a:stretch/>
        </p:blipFill>
        <p:spPr>
          <a:xfrm>
            <a:off x="4736274" y="1395541"/>
            <a:ext cx="2076450" cy="1762125"/>
          </a:xfrm>
          <a:prstGeom prst="rect">
            <a:avLst/>
          </a:prstGeom>
          <a:noFill/>
          <a:ln>
            <a:noFill/>
          </a:ln>
        </p:spPr>
      </p:pic>
      <p:sp>
        <p:nvSpPr>
          <p:cNvPr id="1821" name="Google Shape;1821;p41"/>
          <p:cNvSpPr txBox="1"/>
          <p:nvPr/>
        </p:nvSpPr>
        <p:spPr>
          <a:xfrm>
            <a:off x="4997885" y="3407077"/>
            <a:ext cx="207932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After 2500 MCS</a:t>
            </a:r>
            <a:endParaRPr/>
          </a:p>
        </p:txBody>
      </p:sp>
      <p:sp>
        <p:nvSpPr>
          <p:cNvPr id="1822" name="Google Shape;1822;p41"/>
          <p:cNvSpPr txBox="1"/>
          <p:nvPr/>
        </p:nvSpPr>
        <p:spPr>
          <a:xfrm>
            <a:off x="331613" y="4997882"/>
            <a:ext cx="808587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Why do we observe a single cell of type </a:t>
            </a:r>
            <a:r>
              <a:rPr b="1" i="0" lang="en-US" sz="1400" u="none" cap="none" strike="noStrike">
                <a:solidFill>
                  <a:srgbClr val="000000"/>
                </a:solidFill>
                <a:latin typeface="Arial"/>
                <a:ea typeface="Arial"/>
                <a:cs typeface="Arial"/>
                <a:sym typeface="Arial"/>
              </a:rPr>
              <a:t>TumorProliferating</a:t>
            </a:r>
            <a:r>
              <a:rPr b="0" i="0" lang="en-US" sz="1400" u="none" cap="none" strike="noStrike">
                <a:solidFill>
                  <a:srgbClr val="000000"/>
                </a:solidFill>
                <a:latin typeface="Arial"/>
                <a:ea typeface="Arial"/>
                <a:cs typeface="Arial"/>
                <a:sym typeface="Arial"/>
              </a:rPr>
              <a:t> and a lot of cells of type </a:t>
            </a:r>
            <a:r>
              <a:rPr b="1" i="0" lang="en-US" sz="1400" u="none" cap="none" strike="noStrike">
                <a:solidFill>
                  <a:srgbClr val="000000"/>
                </a:solidFill>
                <a:latin typeface="Arial"/>
                <a:ea typeface="Arial"/>
                <a:cs typeface="Arial"/>
                <a:sym typeface="Arial"/>
              </a:rPr>
              <a:t>Tumor</a:t>
            </a:r>
            <a:r>
              <a:rPr b="0" i="0" lang="en-US" sz="1400" u="none" cap="none" strike="noStrike">
                <a:solidFill>
                  <a:srgbClr val="000000"/>
                </a:solidFill>
                <a:latin typeface="Arial"/>
                <a:ea typeface="Arial"/>
                <a:cs typeface="Arial"/>
                <a:sym typeface="Arial"/>
              </a:rPr>
              <a:t>?</a:t>
            </a:r>
            <a:endParaRPr/>
          </a:p>
        </p:txBody>
      </p:sp>
      <p:sp>
        <p:nvSpPr>
          <p:cNvPr id="1823" name="Google Shape;1823;p41"/>
          <p:cNvSpPr txBox="1"/>
          <p:nvPr/>
        </p:nvSpPr>
        <p:spPr>
          <a:xfrm>
            <a:off x="331613" y="5574079"/>
            <a:ext cx="748462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Based on the code, can you spot which cells grow and (thus divide)?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Can you modify the code so that cells of all types grow and divide?</a:t>
            </a:r>
            <a:endParaRPr/>
          </a:p>
        </p:txBody>
      </p:sp>
      <p:sp>
        <p:nvSpPr>
          <p:cNvPr id="1824" name="Google Shape;1824;p41"/>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Mitosis - continued</a:t>
            </a:r>
            <a:endParaRPr/>
          </a:p>
        </p:txBody>
      </p:sp>
      <p:pic>
        <p:nvPicPr>
          <p:cNvPr id="1825" name="Google Shape;1825;p41"/>
          <p:cNvPicPr preferRelativeResize="0"/>
          <p:nvPr/>
        </p:nvPicPr>
        <p:blipFill rotWithShape="1">
          <a:blip r:embed="rId5">
            <a:alphaModFix/>
          </a:blip>
          <a:srcRect b="0" l="0" r="0" t="0"/>
          <a:stretch/>
        </p:blipFill>
        <p:spPr>
          <a:xfrm>
            <a:off x="8564450" y="4464"/>
            <a:ext cx="593675" cy="617861"/>
          </a:xfrm>
          <a:prstGeom prst="rect">
            <a:avLst/>
          </a:prstGeom>
          <a:noFill/>
          <a:ln>
            <a:noFill/>
          </a:ln>
        </p:spPr>
      </p:pic>
      <p:pic>
        <p:nvPicPr>
          <p:cNvPr descr="Biocomplexity Logo" id="1826" name="Google Shape;1826;p41"/>
          <p:cNvPicPr preferRelativeResize="0"/>
          <p:nvPr/>
        </p:nvPicPr>
        <p:blipFill rotWithShape="1">
          <a:blip r:embed="rId6">
            <a:alphaModFix/>
          </a:blip>
          <a:srcRect b="0" l="0" r="0" t="0"/>
          <a:stretch/>
        </p:blipFill>
        <p:spPr>
          <a:xfrm>
            <a:off x="8550275" y="6264275"/>
            <a:ext cx="593725" cy="593725"/>
          </a:xfrm>
          <a:prstGeom prst="rect">
            <a:avLst/>
          </a:prstGeom>
          <a:noFill/>
          <a:ln>
            <a:noFill/>
          </a:ln>
        </p:spPr>
      </p:pic>
      <p:pic>
        <p:nvPicPr>
          <p:cNvPr descr="redblackblockiu" id="1827" name="Google Shape;1827;p41"/>
          <p:cNvPicPr preferRelativeResize="0"/>
          <p:nvPr/>
        </p:nvPicPr>
        <p:blipFill rotWithShape="1">
          <a:blip r:embed="rId7">
            <a:alphaModFix/>
          </a:blip>
          <a:srcRect b="0" l="0" r="0" t="0"/>
          <a:stretch/>
        </p:blipFill>
        <p:spPr>
          <a:xfrm>
            <a:off x="0" y="6219825"/>
            <a:ext cx="484188" cy="6381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1" name="Shape 1831"/>
        <p:cNvGrpSpPr/>
        <p:nvPr/>
      </p:nvGrpSpPr>
      <p:grpSpPr>
        <a:xfrm>
          <a:off x="0" y="0"/>
          <a:ext cx="0" cy="0"/>
          <a:chOff x="0" y="0"/>
          <a:chExt cx="0" cy="0"/>
        </a:xfrm>
      </p:grpSpPr>
      <p:pic>
        <p:nvPicPr>
          <p:cNvPr id="1832" name="Google Shape;1832;p42"/>
          <p:cNvPicPr preferRelativeResize="0"/>
          <p:nvPr/>
        </p:nvPicPr>
        <p:blipFill rotWithShape="1">
          <a:blip r:embed="rId3">
            <a:alphaModFix/>
          </a:blip>
          <a:srcRect b="0" l="0" r="0" t="0"/>
          <a:stretch/>
        </p:blipFill>
        <p:spPr>
          <a:xfrm>
            <a:off x="570783" y="587940"/>
            <a:ext cx="561975" cy="571500"/>
          </a:xfrm>
          <a:prstGeom prst="rect">
            <a:avLst/>
          </a:prstGeom>
          <a:noFill/>
          <a:ln>
            <a:noFill/>
          </a:ln>
        </p:spPr>
      </p:pic>
      <p:pic>
        <p:nvPicPr>
          <p:cNvPr id="1833" name="Google Shape;1833;p42"/>
          <p:cNvPicPr preferRelativeResize="0"/>
          <p:nvPr/>
        </p:nvPicPr>
        <p:blipFill rotWithShape="1">
          <a:blip r:embed="rId4">
            <a:alphaModFix/>
          </a:blip>
          <a:srcRect b="0" l="0" r="0" t="0"/>
          <a:stretch/>
        </p:blipFill>
        <p:spPr>
          <a:xfrm>
            <a:off x="2305050" y="502215"/>
            <a:ext cx="1269204" cy="1076064"/>
          </a:xfrm>
          <a:prstGeom prst="rect">
            <a:avLst/>
          </a:prstGeom>
          <a:noFill/>
          <a:ln>
            <a:noFill/>
          </a:ln>
        </p:spPr>
      </p:pic>
      <p:sp>
        <p:nvSpPr>
          <p:cNvPr id="1834" name="Google Shape;1834;p42"/>
          <p:cNvSpPr txBox="1"/>
          <p:nvPr/>
        </p:nvSpPr>
        <p:spPr>
          <a:xfrm>
            <a:off x="375781" y="1402914"/>
            <a:ext cx="150772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Before mitosis we have single object that represents cell</a:t>
            </a:r>
            <a:endParaRPr/>
          </a:p>
        </p:txBody>
      </p:sp>
      <p:sp>
        <p:nvSpPr>
          <p:cNvPr id="1835" name="Google Shape;1835;p42"/>
          <p:cNvSpPr txBox="1"/>
          <p:nvPr/>
        </p:nvSpPr>
        <p:spPr>
          <a:xfrm>
            <a:off x="3706138" y="355319"/>
            <a:ext cx="173172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self.parent_cell</a:t>
            </a:r>
            <a:endParaRPr b="1" i="0" sz="1400" u="none" cap="none" strike="noStrike">
              <a:solidFill>
                <a:srgbClr val="000000"/>
              </a:solidFill>
              <a:latin typeface="Arial"/>
              <a:ea typeface="Arial"/>
              <a:cs typeface="Arial"/>
              <a:sym typeface="Arial"/>
            </a:endParaRPr>
          </a:p>
        </p:txBody>
      </p:sp>
      <p:sp>
        <p:nvSpPr>
          <p:cNvPr id="1836" name="Google Shape;1836;p42"/>
          <p:cNvSpPr txBox="1"/>
          <p:nvPr/>
        </p:nvSpPr>
        <p:spPr>
          <a:xfrm>
            <a:off x="3995803" y="1381799"/>
            <a:ext cx="165134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self.child_cell</a:t>
            </a:r>
            <a:endParaRPr b="1" i="0" sz="1400" u="none" cap="none" strike="noStrike">
              <a:solidFill>
                <a:srgbClr val="000000"/>
              </a:solidFill>
              <a:latin typeface="Arial"/>
              <a:ea typeface="Arial"/>
              <a:cs typeface="Arial"/>
              <a:sym typeface="Arial"/>
            </a:endParaRPr>
          </a:p>
        </p:txBody>
      </p:sp>
      <p:cxnSp>
        <p:nvCxnSpPr>
          <p:cNvPr id="1837" name="Google Shape;1837;p42"/>
          <p:cNvCxnSpPr/>
          <p:nvPr/>
        </p:nvCxnSpPr>
        <p:spPr>
          <a:xfrm flipH="1">
            <a:off x="2939652" y="502215"/>
            <a:ext cx="930891" cy="371475"/>
          </a:xfrm>
          <a:prstGeom prst="straightConnector1">
            <a:avLst/>
          </a:prstGeom>
          <a:noFill/>
          <a:ln cap="flat" cmpd="sng" w="9525">
            <a:solidFill>
              <a:srgbClr val="4A7DBA"/>
            </a:solidFill>
            <a:prstDash val="solid"/>
            <a:round/>
            <a:headEnd len="sm" w="sm" type="none"/>
            <a:tailEnd len="med" w="med" type="triangle"/>
          </a:ln>
        </p:spPr>
      </p:cxnSp>
      <p:cxnSp>
        <p:nvCxnSpPr>
          <p:cNvPr id="1838" name="Google Shape;1838;p42"/>
          <p:cNvCxnSpPr>
            <a:stCxn id="1836" idx="1"/>
          </p:cNvCxnSpPr>
          <p:nvPr/>
        </p:nvCxnSpPr>
        <p:spPr>
          <a:xfrm rot="10800000">
            <a:off x="2939503" y="1095888"/>
            <a:ext cx="1056300" cy="439800"/>
          </a:xfrm>
          <a:prstGeom prst="straightConnector1">
            <a:avLst/>
          </a:prstGeom>
          <a:noFill/>
          <a:ln cap="flat" cmpd="sng" w="9525">
            <a:solidFill>
              <a:srgbClr val="4A7DBA"/>
            </a:solidFill>
            <a:prstDash val="solid"/>
            <a:round/>
            <a:headEnd len="sm" w="sm" type="none"/>
            <a:tailEnd len="med" w="med" type="triangle"/>
          </a:ln>
        </p:spPr>
      </p:cxnSp>
      <p:sp>
        <p:nvSpPr>
          <p:cNvPr id="1839" name="Google Shape;1839;p42"/>
          <p:cNvSpPr/>
          <p:nvPr/>
        </p:nvSpPr>
        <p:spPr>
          <a:xfrm>
            <a:off x="3995803" y="1964353"/>
            <a:ext cx="5148197" cy="4893647"/>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br>
              <a:rPr b="0" i="0" lang="en-US" sz="1200" u="none" cap="none" strike="noStrike">
                <a:solidFill>
                  <a:srgbClr val="000000"/>
                </a:solidFill>
                <a:latin typeface="Arial"/>
                <a:ea typeface="Arial"/>
                <a:cs typeface="Arial"/>
                <a:sym typeface="Arial"/>
              </a:rPr>
            </a:br>
            <a:r>
              <a:rPr b="1" i="0" lang="en-US" sz="1200" u="none" cap="none" strike="noStrike">
                <a:solidFill>
                  <a:srgbClr val="000080"/>
                </a:solidFill>
                <a:latin typeface="Arial"/>
                <a:ea typeface="Arial"/>
                <a:cs typeface="Arial"/>
                <a:sym typeface="Arial"/>
              </a:rPr>
              <a:t>class </a:t>
            </a:r>
            <a:r>
              <a:rPr b="0" i="0" lang="en-US" sz="1200" u="none" cap="none" strike="noStrike">
                <a:solidFill>
                  <a:srgbClr val="000000"/>
                </a:solidFill>
                <a:latin typeface="Arial"/>
                <a:ea typeface="Arial"/>
                <a:cs typeface="Arial"/>
                <a:sym typeface="Arial"/>
              </a:rPr>
              <a:t>MitosisSteppable(MitosisSteppableBase):</a:t>
            </a: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a:t>
            </a:r>
            <a:r>
              <a:rPr b="1" i="0" lang="en-US" sz="1200" u="none" cap="none" strike="noStrike">
                <a:solidFill>
                  <a:srgbClr val="000080"/>
                </a:solidFill>
                <a:latin typeface="Arial"/>
                <a:ea typeface="Arial"/>
                <a:cs typeface="Arial"/>
                <a:sym typeface="Arial"/>
              </a:rPr>
              <a:t>def </a:t>
            </a:r>
            <a:r>
              <a:rPr b="0" i="0" lang="en-US" sz="1200" u="none" cap="none" strike="noStrike">
                <a:solidFill>
                  <a:srgbClr val="B200B2"/>
                </a:solidFill>
                <a:latin typeface="Arial"/>
                <a:ea typeface="Arial"/>
                <a:cs typeface="Arial"/>
                <a:sym typeface="Arial"/>
              </a:rPr>
              <a:t>__init__</a:t>
            </a:r>
            <a:r>
              <a:rPr b="0" i="0" lang="en-US" sz="1200" u="none" cap="none" strike="noStrike">
                <a:solidFill>
                  <a:srgbClr val="000000"/>
                </a:solidFill>
                <a:latin typeface="Arial"/>
                <a:ea typeface="Arial"/>
                <a:cs typeface="Arial"/>
                <a:sym typeface="Arial"/>
              </a:rPr>
              <a:t>(</a:t>
            </a:r>
            <a:r>
              <a:rPr b="0" i="0" lang="en-US" sz="1200" u="none" cap="none" strike="noStrike">
                <a:solidFill>
                  <a:srgbClr val="94558D"/>
                </a:solidFill>
                <a:latin typeface="Arial"/>
                <a:ea typeface="Arial"/>
                <a:cs typeface="Arial"/>
                <a:sym typeface="Arial"/>
              </a:rPr>
              <a:t>self</a:t>
            </a:r>
            <a:r>
              <a:rPr b="0" i="0" lang="en-US" sz="1200" u="none" cap="none" strike="noStrike">
                <a:solidFill>
                  <a:srgbClr val="000000"/>
                </a:solidFill>
                <a:latin typeface="Arial"/>
                <a:ea typeface="Arial"/>
                <a:cs typeface="Arial"/>
                <a:sym typeface="Arial"/>
              </a:rPr>
              <a:t>, frequency=</a:t>
            </a:r>
            <a:r>
              <a:rPr b="0" i="0" lang="en-US" sz="1200" u="none" cap="none" strike="noStrike">
                <a:solidFill>
                  <a:srgbClr val="0000FF"/>
                </a:solidFill>
                <a:latin typeface="Arial"/>
                <a:ea typeface="Arial"/>
                <a:cs typeface="Arial"/>
                <a:sym typeface="Arial"/>
              </a:rPr>
              <a:t>1</a:t>
            </a:r>
            <a:r>
              <a:rPr b="0" i="0" lang="en-US" sz="1200" u="none" cap="none" strike="noStrike">
                <a:solidFill>
                  <a:srgbClr val="000000"/>
                </a:solidFill>
                <a:latin typeface="Arial"/>
                <a:ea typeface="Arial"/>
                <a:cs typeface="Arial"/>
                <a:sym typeface="Arial"/>
              </a:rPr>
              <a:t>):</a:t>
            </a: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MitosisSteppableBase.</a:t>
            </a:r>
            <a:r>
              <a:rPr b="0" i="0" lang="en-US" sz="1200" u="none" cap="none" strike="noStrike">
                <a:solidFill>
                  <a:srgbClr val="B200B2"/>
                </a:solidFill>
                <a:latin typeface="Arial"/>
                <a:ea typeface="Arial"/>
                <a:cs typeface="Arial"/>
                <a:sym typeface="Arial"/>
              </a:rPr>
              <a:t>__init__</a:t>
            </a:r>
            <a:r>
              <a:rPr b="0" i="0" lang="en-US" sz="1200" u="none" cap="none" strike="noStrike">
                <a:solidFill>
                  <a:srgbClr val="000000"/>
                </a:solidFill>
                <a:latin typeface="Arial"/>
                <a:ea typeface="Arial"/>
                <a:cs typeface="Arial"/>
                <a:sym typeface="Arial"/>
              </a:rPr>
              <a:t>(</a:t>
            </a:r>
            <a:r>
              <a:rPr b="0" i="0" lang="en-US" sz="1200" u="none" cap="none" strike="noStrike">
                <a:solidFill>
                  <a:srgbClr val="94558D"/>
                </a:solidFill>
                <a:latin typeface="Arial"/>
                <a:ea typeface="Arial"/>
                <a:cs typeface="Arial"/>
                <a:sym typeface="Arial"/>
              </a:rPr>
              <a:t>self</a:t>
            </a:r>
            <a:r>
              <a:rPr b="0" i="0" lang="en-US" sz="1200" u="none" cap="none" strike="noStrike">
                <a:solidFill>
                  <a:srgbClr val="000000"/>
                </a:solidFill>
                <a:latin typeface="Arial"/>
                <a:ea typeface="Arial"/>
                <a:cs typeface="Arial"/>
                <a:sym typeface="Arial"/>
              </a:rPr>
              <a:t>, frequency)</a:t>
            </a:r>
            <a:br>
              <a:rPr b="0" i="0" lang="en-US" sz="1200" u="none" cap="none" strike="noStrike">
                <a:solidFill>
                  <a:srgbClr val="000000"/>
                </a:solidFill>
                <a:latin typeface="Arial"/>
                <a:ea typeface="Arial"/>
                <a:cs typeface="Arial"/>
                <a:sym typeface="Arial"/>
              </a:rPr>
            </a:b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a:t>
            </a:r>
            <a:r>
              <a:rPr b="1" i="0" lang="en-US" sz="1200" u="none" cap="none" strike="noStrike">
                <a:solidFill>
                  <a:srgbClr val="000080"/>
                </a:solidFill>
                <a:latin typeface="Arial"/>
                <a:ea typeface="Arial"/>
                <a:cs typeface="Arial"/>
                <a:sym typeface="Arial"/>
              </a:rPr>
              <a:t>def </a:t>
            </a:r>
            <a:r>
              <a:rPr b="0" i="0" lang="en-US" sz="1200" u="none" cap="none" strike="noStrike">
                <a:solidFill>
                  <a:srgbClr val="000000"/>
                </a:solidFill>
                <a:latin typeface="Arial"/>
                <a:ea typeface="Arial"/>
                <a:cs typeface="Arial"/>
                <a:sym typeface="Arial"/>
              </a:rPr>
              <a:t>step(</a:t>
            </a:r>
            <a:r>
              <a:rPr b="0" i="0" lang="en-US" sz="1200" u="none" cap="none" strike="noStrike">
                <a:solidFill>
                  <a:srgbClr val="94558D"/>
                </a:solidFill>
                <a:latin typeface="Arial"/>
                <a:ea typeface="Arial"/>
                <a:cs typeface="Arial"/>
                <a:sym typeface="Arial"/>
              </a:rPr>
              <a:t>self</a:t>
            </a:r>
            <a:r>
              <a:rPr b="0" i="0" lang="en-US" sz="1200" u="none" cap="none" strike="noStrike">
                <a:solidFill>
                  <a:srgbClr val="000000"/>
                </a:solidFill>
                <a:latin typeface="Arial"/>
                <a:ea typeface="Arial"/>
                <a:cs typeface="Arial"/>
                <a:sym typeface="Arial"/>
              </a:rPr>
              <a:t>, mcs):</a:t>
            </a:r>
            <a:br>
              <a:rPr b="0" i="0" lang="en-US" sz="1200" u="none" cap="none" strike="noStrike">
                <a:solidFill>
                  <a:srgbClr val="000000"/>
                </a:solidFill>
                <a:latin typeface="Arial"/>
                <a:ea typeface="Arial"/>
                <a:cs typeface="Arial"/>
                <a:sym typeface="Arial"/>
              </a:rPr>
            </a:b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cells_to_divide = []</a:t>
            </a: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a:t>
            </a:r>
            <a:r>
              <a:rPr b="1" i="0" lang="en-US" sz="1200" u="none" cap="none" strike="noStrike">
                <a:solidFill>
                  <a:srgbClr val="000080"/>
                </a:solidFill>
                <a:latin typeface="Arial"/>
                <a:ea typeface="Arial"/>
                <a:cs typeface="Arial"/>
                <a:sym typeface="Arial"/>
              </a:rPr>
              <a:t>for </a:t>
            </a:r>
            <a:r>
              <a:rPr b="0" i="0" lang="en-US" sz="1200" u="none" cap="none" strike="noStrike">
                <a:solidFill>
                  <a:srgbClr val="000000"/>
                </a:solidFill>
                <a:latin typeface="Arial"/>
                <a:ea typeface="Arial"/>
                <a:cs typeface="Arial"/>
                <a:sym typeface="Arial"/>
              </a:rPr>
              <a:t>cell </a:t>
            </a:r>
            <a:r>
              <a:rPr b="1" i="0" lang="en-US" sz="1200" u="none" cap="none" strike="noStrike">
                <a:solidFill>
                  <a:srgbClr val="000080"/>
                </a:solidFill>
                <a:latin typeface="Arial"/>
                <a:ea typeface="Arial"/>
                <a:cs typeface="Arial"/>
                <a:sym typeface="Arial"/>
              </a:rPr>
              <a:t>in </a:t>
            </a:r>
            <a:r>
              <a:rPr b="0" i="0" lang="en-US" sz="1200" u="none" cap="none" strike="noStrike">
                <a:solidFill>
                  <a:srgbClr val="94558D"/>
                </a:solidFill>
                <a:latin typeface="Arial"/>
                <a:ea typeface="Arial"/>
                <a:cs typeface="Arial"/>
                <a:sym typeface="Arial"/>
              </a:rPr>
              <a:t>self</a:t>
            </a:r>
            <a:r>
              <a:rPr b="0" i="0" lang="en-US" sz="1200" u="none" cap="none" strike="noStrike">
                <a:solidFill>
                  <a:srgbClr val="000000"/>
                </a:solidFill>
                <a:latin typeface="Arial"/>
                <a:ea typeface="Arial"/>
                <a:cs typeface="Arial"/>
                <a:sym typeface="Arial"/>
              </a:rPr>
              <a:t>.cell_list:</a:t>
            </a: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a:t>
            </a:r>
            <a:r>
              <a:rPr b="1" i="0" lang="en-US" sz="1200" u="none" cap="none" strike="noStrike">
                <a:solidFill>
                  <a:srgbClr val="000080"/>
                </a:solidFill>
                <a:latin typeface="Arial"/>
                <a:ea typeface="Arial"/>
                <a:cs typeface="Arial"/>
                <a:sym typeface="Arial"/>
              </a:rPr>
              <a:t>if </a:t>
            </a:r>
            <a:r>
              <a:rPr b="0" i="0" lang="en-US" sz="1200" u="none" cap="none" strike="noStrike">
                <a:solidFill>
                  <a:srgbClr val="000000"/>
                </a:solidFill>
                <a:latin typeface="Arial"/>
                <a:ea typeface="Arial"/>
                <a:cs typeface="Arial"/>
                <a:sym typeface="Arial"/>
              </a:rPr>
              <a:t>cell.volume &gt; </a:t>
            </a:r>
            <a:r>
              <a:rPr b="0" i="0" lang="en-US" sz="1200" u="none" cap="none" strike="noStrike">
                <a:solidFill>
                  <a:srgbClr val="0000FF"/>
                </a:solidFill>
                <a:latin typeface="Arial"/>
                <a:ea typeface="Arial"/>
                <a:cs typeface="Arial"/>
                <a:sym typeface="Arial"/>
              </a:rPr>
              <a:t>50</a:t>
            </a:r>
            <a:r>
              <a:rPr b="0" i="0" lang="en-US" sz="1200" u="none" cap="none" strike="noStrike">
                <a:solidFill>
                  <a:srgbClr val="000000"/>
                </a:solidFill>
                <a:latin typeface="Arial"/>
                <a:ea typeface="Arial"/>
                <a:cs typeface="Arial"/>
                <a:sym typeface="Arial"/>
              </a:rPr>
              <a:t>:</a:t>
            </a: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cells_to_divide.append(cell)</a:t>
            </a:r>
            <a:br>
              <a:rPr b="0" i="0" lang="en-US" sz="1200" u="none" cap="none" strike="noStrike">
                <a:solidFill>
                  <a:srgbClr val="000000"/>
                </a:solidFill>
                <a:latin typeface="Arial"/>
                <a:ea typeface="Arial"/>
                <a:cs typeface="Arial"/>
                <a:sym typeface="Arial"/>
              </a:rPr>
            </a:b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a:t>
            </a:r>
            <a:r>
              <a:rPr b="1" i="0" lang="en-US" sz="1200" u="none" cap="none" strike="noStrike">
                <a:solidFill>
                  <a:srgbClr val="000080"/>
                </a:solidFill>
                <a:latin typeface="Arial"/>
                <a:ea typeface="Arial"/>
                <a:cs typeface="Arial"/>
                <a:sym typeface="Arial"/>
              </a:rPr>
              <a:t>for </a:t>
            </a:r>
            <a:r>
              <a:rPr b="0" i="0" lang="en-US" sz="1200" u="none" cap="none" strike="noStrike">
                <a:solidFill>
                  <a:srgbClr val="000000"/>
                </a:solidFill>
                <a:latin typeface="Arial"/>
                <a:ea typeface="Arial"/>
                <a:cs typeface="Arial"/>
                <a:sym typeface="Arial"/>
              </a:rPr>
              <a:t>cell </a:t>
            </a:r>
            <a:r>
              <a:rPr b="1" i="0" lang="en-US" sz="1200" u="none" cap="none" strike="noStrike">
                <a:solidFill>
                  <a:srgbClr val="000080"/>
                </a:solidFill>
                <a:latin typeface="Arial"/>
                <a:ea typeface="Arial"/>
                <a:cs typeface="Arial"/>
                <a:sym typeface="Arial"/>
              </a:rPr>
              <a:t>in </a:t>
            </a:r>
            <a:r>
              <a:rPr b="0" i="0" lang="en-US" sz="1200" u="none" cap="none" strike="noStrike">
                <a:solidFill>
                  <a:srgbClr val="000000"/>
                </a:solidFill>
                <a:latin typeface="Arial"/>
                <a:ea typeface="Arial"/>
                <a:cs typeface="Arial"/>
                <a:sym typeface="Arial"/>
              </a:rPr>
              <a:t>cells_to_divide:</a:t>
            </a: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a:t>
            </a:r>
            <a:r>
              <a:rPr b="0" i="0" lang="en-US" sz="1200" u="none" cap="none" strike="noStrike">
                <a:solidFill>
                  <a:srgbClr val="94558D"/>
                </a:solidFill>
                <a:latin typeface="Arial"/>
                <a:ea typeface="Arial"/>
                <a:cs typeface="Arial"/>
                <a:sym typeface="Arial"/>
              </a:rPr>
              <a:t>self</a:t>
            </a:r>
            <a:r>
              <a:rPr b="0" i="0" lang="en-US" sz="1200" u="none" cap="none" strike="noStrike">
                <a:solidFill>
                  <a:srgbClr val="000000"/>
                </a:solidFill>
                <a:latin typeface="Arial"/>
                <a:ea typeface="Arial"/>
                <a:cs typeface="Arial"/>
                <a:sym typeface="Arial"/>
              </a:rPr>
              <a:t>.divide_cell_random_orientation(cell)</a:t>
            </a:r>
            <a:br>
              <a:rPr b="0" i="0" lang="en-US" sz="1200" u="none" cap="none" strike="noStrike">
                <a:solidFill>
                  <a:srgbClr val="000000"/>
                </a:solidFill>
                <a:latin typeface="Arial"/>
                <a:ea typeface="Arial"/>
                <a:cs typeface="Arial"/>
                <a:sym typeface="Arial"/>
              </a:rPr>
            </a:b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a:t>
            </a:r>
            <a:r>
              <a:rPr b="1" i="0" lang="en-US" sz="1200" u="none" cap="none" strike="noStrike">
                <a:solidFill>
                  <a:srgbClr val="000080"/>
                </a:solidFill>
                <a:latin typeface="Arial"/>
                <a:ea typeface="Arial"/>
                <a:cs typeface="Arial"/>
                <a:sym typeface="Arial"/>
              </a:rPr>
              <a:t>def </a:t>
            </a:r>
            <a:r>
              <a:rPr b="0" i="0" lang="en-US" sz="1200" u="none" cap="none" strike="noStrike">
                <a:solidFill>
                  <a:srgbClr val="000000"/>
                </a:solidFill>
                <a:latin typeface="Arial"/>
                <a:ea typeface="Arial"/>
                <a:cs typeface="Arial"/>
                <a:sym typeface="Arial"/>
              </a:rPr>
              <a:t>update_attributes(</a:t>
            </a:r>
            <a:r>
              <a:rPr b="0" i="0" lang="en-US" sz="1200" u="none" cap="none" strike="noStrike">
                <a:solidFill>
                  <a:srgbClr val="94558D"/>
                </a:solidFill>
                <a:latin typeface="Arial"/>
                <a:ea typeface="Arial"/>
                <a:cs typeface="Arial"/>
                <a:sym typeface="Arial"/>
              </a:rPr>
              <a:t>self</a:t>
            </a:r>
            <a:r>
              <a:rPr b="0" i="0" lang="en-US" sz="1200" u="none" cap="none" strike="noStrike">
                <a:solidFill>
                  <a:srgbClr val="000000"/>
                </a:solidFill>
                <a:latin typeface="Arial"/>
                <a:ea typeface="Arial"/>
                <a:cs typeface="Arial"/>
                <a:sym typeface="Arial"/>
              </a:rPr>
              <a:t>):</a:t>
            </a: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a:t>
            </a:r>
            <a:r>
              <a:rPr b="0" i="1" lang="en-US" sz="1200" u="none" cap="none" strike="noStrike">
                <a:solidFill>
                  <a:srgbClr val="808080"/>
                </a:solidFill>
                <a:latin typeface="Arial"/>
                <a:ea typeface="Arial"/>
                <a:cs typeface="Arial"/>
                <a:sym typeface="Arial"/>
              </a:rPr>
              <a:t># reducing parent target volume</a:t>
            </a:r>
            <a:br>
              <a:rPr b="0" i="1" lang="en-US" sz="1200" u="none" cap="none" strike="noStrike">
                <a:solidFill>
                  <a:srgbClr val="808080"/>
                </a:solidFill>
                <a:latin typeface="Arial"/>
                <a:ea typeface="Arial"/>
                <a:cs typeface="Arial"/>
                <a:sym typeface="Arial"/>
              </a:rPr>
            </a:br>
            <a:r>
              <a:rPr b="0" i="1" lang="en-US" sz="1200" u="none" cap="none" strike="noStrike">
                <a:solidFill>
                  <a:srgbClr val="808080"/>
                </a:solidFill>
                <a:latin typeface="Arial"/>
                <a:ea typeface="Arial"/>
                <a:cs typeface="Arial"/>
                <a:sym typeface="Arial"/>
              </a:rPr>
              <a:t>        </a:t>
            </a:r>
            <a:r>
              <a:rPr b="0" i="0" lang="en-US" sz="1200" u="none" cap="none" strike="noStrike">
                <a:solidFill>
                  <a:srgbClr val="94558D"/>
                </a:solidFill>
                <a:latin typeface="Arial"/>
                <a:ea typeface="Arial"/>
                <a:cs typeface="Arial"/>
                <a:sym typeface="Arial"/>
              </a:rPr>
              <a:t>self</a:t>
            </a:r>
            <a:r>
              <a:rPr b="0" i="0" lang="en-US" sz="1200" u="none" cap="none" strike="noStrike">
                <a:solidFill>
                  <a:srgbClr val="000000"/>
                </a:solidFill>
                <a:latin typeface="Arial"/>
                <a:ea typeface="Arial"/>
                <a:cs typeface="Arial"/>
                <a:sym typeface="Arial"/>
              </a:rPr>
              <a:t>.parent_cell.targetVolume /= </a:t>
            </a:r>
            <a:r>
              <a:rPr b="0" i="0" lang="en-US" sz="1200" u="none" cap="none" strike="noStrike">
                <a:solidFill>
                  <a:srgbClr val="0000FF"/>
                </a:solidFill>
                <a:latin typeface="Arial"/>
                <a:ea typeface="Arial"/>
                <a:cs typeface="Arial"/>
                <a:sym typeface="Arial"/>
              </a:rPr>
              <a:t>2.0</a:t>
            </a:r>
            <a:br>
              <a:rPr b="0" i="0" lang="en-US" sz="1200" u="none" cap="none" strike="noStrike">
                <a:solidFill>
                  <a:srgbClr val="0000FF"/>
                </a:solidFill>
                <a:latin typeface="Arial"/>
                <a:ea typeface="Arial"/>
                <a:cs typeface="Arial"/>
                <a:sym typeface="Arial"/>
              </a:rPr>
            </a:br>
            <a:br>
              <a:rPr b="0" i="0" lang="en-US" sz="1200" u="none" cap="none" strike="noStrike">
                <a:solidFill>
                  <a:srgbClr val="0000FF"/>
                </a:solidFill>
                <a:latin typeface="Arial"/>
                <a:ea typeface="Arial"/>
                <a:cs typeface="Arial"/>
                <a:sym typeface="Arial"/>
              </a:rPr>
            </a:br>
            <a:r>
              <a:rPr b="0" i="0" lang="en-US" sz="1200" u="none" cap="none" strike="noStrike">
                <a:solidFill>
                  <a:srgbClr val="0000FF"/>
                </a:solidFill>
                <a:latin typeface="Arial"/>
                <a:ea typeface="Arial"/>
                <a:cs typeface="Arial"/>
                <a:sym typeface="Arial"/>
              </a:rPr>
              <a:t>        </a:t>
            </a:r>
            <a:r>
              <a:rPr b="0" i="0" lang="en-US" sz="1200" u="none" cap="none" strike="noStrike">
                <a:solidFill>
                  <a:srgbClr val="94558D"/>
                </a:solidFill>
                <a:latin typeface="Arial"/>
                <a:ea typeface="Arial"/>
                <a:cs typeface="Arial"/>
                <a:sym typeface="Arial"/>
              </a:rPr>
              <a:t>self</a:t>
            </a:r>
            <a:r>
              <a:rPr b="0" i="0" lang="en-US" sz="1200" u="none" cap="none" strike="noStrike">
                <a:solidFill>
                  <a:srgbClr val="000000"/>
                </a:solidFill>
                <a:latin typeface="Arial"/>
                <a:ea typeface="Arial"/>
                <a:cs typeface="Arial"/>
                <a:sym typeface="Arial"/>
              </a:rPr>
              <a:t>.clone_parent_2_child()</a:t>
            </a:r>
            <a:br>
              <a:rPr b="0" i="0" lang="en-US" sz="1200" u="none" cap="none" strike="noStrike">
                <a:solidFill>
                  <a:srgbClr val="000000"/>
                </a:solidFill>
                <a:latin typeface="Arial"/>
                <a:ea typeface="Arial"/>
                <a:cs typeface="Arial"/>
                <a:sym typeface="Arial"/>
              </a:rPr>
            </a:b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a:t>
            </a:r>
            <a:r>
              <a:rPr b="1" i="0" lang="en-US" sz="1200" u="none" cap="none" strike="noStrike">
                <a:solidFill>
                  <a:srgbClr val="000080"/>
                </a:solidFill>
                <a:latin typeface="Arial"/>
                <a:ea typeface="Arial"/>
                <a:cs typeface="Arial"/>
                <a:sym typeface="Arial"/>
              </a:rPr>
              <a:t>if </a:t>
            </a:r>
            <a:r>
              <a:rPr b="0" i="0" lang="en-US" sz="1200" u="none" cap="none" strike="noStrike">
                <a:solidFill>
                  <a:srgbClr val="94558D"/>
                </a:solidFill>
                <a:latin typeface="Arial"/>
                <a:ea typeface="Arial"/>
                <a:cs typeface="Arial"/>
                <a:sym typeface="Arial"/>
              </a:rPr>
              <a:t>self</a:t>
            </a:r>
            <a:r>
              <a:rPr b="0" i="0" lang="en-US" sz="1200" u="none" cap="none" strike="noStrike">
                <a:solidFill>
                  <a:srgbClr val="000000"/>
                </a:solidFill>
                <a:latin typeface="Arial"/>
                <a:ea typeface="Arial"/>
                <a:cs typeface="Arial"/>
                <a:sym typeface="Arial"/>
              </a:rPr>
              <a:t>.parent_cell.type == </a:t>
            </a:r>
            <a:r>
              <a:rPr b="0" i="0" lang="en-US" sz="1200" u="none" cap="none" strike="noStrike">
                <a:solidFill>
                  <a:srgbClr val="94558D"/>
                </a:solidFill>
                <a:latin typeface="Arial"/>
                <a:ea typeface="Arial"/>
                <a:cs typeface="Arial"/>
                <a:sym typeface="Arial"/>
              </a:rPr>
              <a:t>self</a:t>
            </a:r>
            <a:r>
              <a:rPr b="0" i="0" lang="en-US" sz="1200" u="none" cap="none" strike="noStrike">
                <a:solidFill>
                  <a:srgbClr val="000000"/>
                </a:solidFill>
                <a:latin typeface="Arial"/>
                <a:ea typeface="Arial"/>
                <a:cs typeface="Arial"/>
                <a:sym typeface="Arial"/>
              </a:rPr>
              <a:t>.TUMORPROLIFERATING:</a:t>
            </a: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a:t>
            </a:r>
            <a:r>
              <a:rPr b="0" i="0" lang="en-US" sz="1200" u="none" cap="none" strike="noStrike">
                <a:solidFill>
                  <a:srgbClr val="94558D"/>
                </a:solidFill>
                <a:latin typeface="Arial"/>
                <a:ea typeface="Arial"/>
                <a:cs typeface="Arial"/>
                <a:sym typeface="Arial"/>
              </a:rPr>
              <a:t>self</a:t>
            </a:r>
            <a:r>
              <a:rPr b="0" i="0" lang="en-US" sz="1200" u="none" cap="none" strike="noStrike">
                <a:solidFill>
                  <a:srgbClr val="000000"/>
                </a:solidFill>
                <a:latin typeface="Arial"/>
                <a:ea typeface="Arial"/>
                <a:cs typeface="Arial"/>
                <a:sym typeface="Arial"/>
              </a:rPr>
              <a:t>.child_cell.type = </a:t>
            </a:r>
            <a:r>
              <a:rPr b="0" i="0" lang="en-US" sz="1200" u="none" cap="none" strike="noStrike">
                <a:solidFill>
                  <a:srgbClr val="94558D"/>
                </a:solidFill>
                <a:latin typeface="Arial"/>
                <a:ea typeface="Arial"/>
                <a:cs typeface="Arial"/>
                <a:sym typeface="Arial"/>
              </a:rPr>
              <a:t>self</a:t>
            </a:r>
            <a:r>
              <a:rPr b="0" i="0" lang="en-US" sz="1200" u="none" cap="none" strike="noStrike">
                <a:solidFill>
                  <a:srgbClr val="000000"/>
                </a:solidFill>
                <a:latin typeface="Arial"/>
                <a:ea typeface="Arial"/>
                <a:cs typeface="Arial"/>
                <a:sym typeface="Arial"/>
              </a:rPr>
              <a:t>.TUMOR</a:t>
            </a: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a:t>
            </a:r>
            <a:r>
              <a:rPr b="1" i="0" lang="en-US" sz="1200" u="none" cap="none" strike="noStrike">
                <a:solidFill>
                  <a:srgbClr val="000080"/>
                </a:solidFill>
                <a:latin typeface="Arial"/>
                <a:ea typeface="Arial"/>
                <a:cs typeface="Arial"/>
                <a:sym typeface="Arial"/>
              </a:rPr>
              <a:t>else</a:t>
            </a:r>
            <a:r>
              <a:rPr b="0" i="0" lang="en-US" sz="1200" u="none" cap="none" strike="noStrike">
                <a:solidFill>
                  <a:srgbClr val="000000"/>
                </a:solidFill>
                <a:latin typeface="Arial"/>
                <a:ea typeface="Arial"/>
                <a:cs typeface="Arial"/>
                <a:sym typeface="Arial"/>
              </a:rPr>
              <a:t>:</a:t>
            </a: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a:t>
            </a:r>
            <a:r>
              <a:rPr b="0" i="0" lang="en-US" sz="1200" u="none" cap="none" strike="noStrike">
                <a:solidFill>
                  <a:srgbClr val="94558D"/>
                </a:solidFill>
                <a:latin typeface="Arial"/>
                <a:ea typeface="Arial"/>
                <a:cs typeface="Arial"/>
                <a:sym typeface="Arial"/>
              </a:rPr>
              <a:t>self</a:t>
            </a:r>
            <a:r>
              <a:rPr b="0" i="0" lang="en-US" sz="1200" u="none" cap="none" strike="noStrike">
                <a:solidFill>
                  <a:srgbClr val="000000"/>
                </a:solidFill>
                <a:latin typeface="Arial"/>
                <a:ea typeface="Arial"/>
                <a:cs typeface="Arial"/>
                <a:sym typeface="Arial"/>
              </a:rPr>
              <a:t>.child_cell.type = </a:t>
            </a:r>
            <a:r>
              <a:rPr b="0" i="0" lang="en-US" sz="1200" u="none" cap="none" strike="noStrike">
                <a:solidFill>
                  <a:srgbClr val="94558D"/>
                </a:solidFill>
                <a:latin typeface="Arial"/>
                <a:ea typeface="Arial"/>
                <a:cs typeface="Arial"/>
                <a:sym typeface="Arial"/>
              </a:rPr>
              <a:t>self</a:t>
            </a:r>
            <a:r>
              <a:rPr b="0" i="0" lang="en-US" sz="1200" u="none" cap="none" strike="noStrike">
                <a:solidFill>
                  <a:srgbClr val="000000"/>
                </a:solidFill>
                <a:latin typeface="Arial"/>
                <a:ea typeface="Arial"/>
                <a:cs typeface="Arial"/>
                <a:sym typeface="Arial"/>
              </a:rPr>
              <a:t>.TUMORPROLIFERATING</a:t>
            </a:r>
            <a:endParaRPr b="0" i="0" sz="3200" u="none" cap="none" strike="noStrike">
              <a:solidFill>
                <a:schemeClr val="dk1"/>
              </a:solidFill>
              <a:latin typeface="Arial"/>
              <a:ea typeface="Arial"/>
              <a:cs typeface="Arial"/>
              <a:sym typeface="Arial"/>
            </a:endParaRPr>
          </a:p>
        </p:txBody>
      </p:sp>
      <p:sp>
        <p:nvSpPr>
          <p:cNvPr id="1840" name="Google Shape;1840;p42"/>
          <p:cNvSpPr txBox="1"/>
          <p:nvPr/>
        </p:nvSpPr>
        <p:spPr>
          <a:xfrm>
            <a:off x="137786" y="4622104"/>
            <a:ext cx="3436468"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update_attributes</a:t>
            </a:r>
            <a:r>
              <a:rPr b="0" i="0" lang="en-US" sz="1400" u="none" cap="none" strike="noStrike">
                <a:solidFill>
                  <a:srgbClr val="000000"/>
                </a:solidFill>
                <a:latin typeface="Arial"/>
                <a:ea typeface="Arial"/>
                <a:cs typeface="Arial"/>
                <a:sym typeface="Arial"/>
              </a:rPr>
              <a:t> function gets called immediately after new cell is created here</a:t>
            </a:r>
            <a:endParaRPr/>
          </a:p>
        </p:txBody>
      </p:sp>
      <p:cxnSp>
        <p:nvCxnSpPr>
          <p:cNvPr id="1841" name="Google Shape;1841;p42"/>
          <p:cNvCxnSpPr/>
          <p:nvPr/>
        </p:nvCxnSpPr>
        <p:spPr>
          <a:xfrm flipH="1" rot="10800000">
            <a:off x="3574254" y="4597052"/>
            <a:ext cx="947642" cy="275573"/>
          </a:xfrm>
          <a:prstGeom prst="straightConnector1">
            <a:avLst/>
          </a:prstGeom>
          <a:noFill/>
          <a:ln cap="flat" cmpd="sng" w="9525">
            <a:solidFill>
              <a:srgbClr val="4A7DBA"/>
            </a:solidFill>
            <a:prstDash val="solid"/>
            <a:round/>
            <a:headEnd len="sm" w="sm" type="none"/>
            <a:tailEnd len="med" w="med" type="triangle"/>
          </a:ln>
        </p:spPr>
      </p:cxnSp>
      <p:sp>
        <p:nvSpPr>
          <p:cNvPr id="1842" name="Google Shape;1842;p42"/>
          <p:cNvSpPr txBox="1"/>
          <p:nvPr/>
        </p:nvSpPr>
        <p:spPr>
          <a:xfrm>
            <a:off x="889348" y="5837129"/>
            <a:ext cx="3319397"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update_attributes</a:t>
            </a:r>
            <a:r>
              <a:rPr b="0" i="0" lang="en-US" sz="1400" u="none" cap="none" strike="noStrike">
                <a:solidFill>
                  <a:srgbClr val="000000"/>
                </a:solidFill>
                <a:latin typeface="Arial"/>
                <a:ea typeface="Arial"/>
                <a:cs typeface="Arial"/>
                <a:sym typeface="Arial"/>
              </a:rPr>
              <a:t> function is a right place to initialize properties of the newly created cell and adjust properties of </a:t>
            </a:r>
            <a:r>
              <a:rPr b="1" i="0" lang="en-US" sz="1400" u="none" cap="none" strike="noStrike">
                <a:solidFill>
                  <a:srgbClr val="000000"/>
                </a:solidFill>
                <a:latin typeface="Arial"/>
                <a:ea typeface="Arial"/>
                <a:cs typeface="Arial"/>
                <a:sym typeface="Arial"/>
              </a:rPr>
              <a:t>self.parent_cell</a:t>
            </a:r>
            <a:endParaRPr b="1" i="0" sz="1400" u="none" cap="none" strike="noStrike">
              <a:solidFill>
                <a:srgbClr val="000000"/>
              </a:solidFill>
              <a:latin typeface="Arial"/>
              <a:ea typeface="Arial"/>
              <a:cs typeface="Arial"/>
              <a:sym typeface="Arial"/>
            </a:endParaRPr>
          </a:p>
        </p:txBody>
      </p:sp>
      <p:cxnSp>
        <p:nvCxnSpPr>
          <p:cNvPr id="1843" name="Google Shape;1843;p42"/>
          <p:cNvCxnSpPr/>
          <p:nvPr/>
        </p:nvCxnSpPr>
        <p:spPr>
          <a:xfrm flipH="1" rot="10800000">
            <a:off x="3870543" y="5135671"/>
            <a:ext cx="438410" cy="839244"/>
          </a:xfrm>
          <a:prstGeom prst="straightConnector1">
            <a:avLst/>
          </a:prstGeom>
          <a:noFill/>
          <a:ln cap="flat" cmpd="sng" w="9525">
            <a:solidFill>
              <a:srgbClr val="4A7DBA"/>
            </a:solidFill>
            <a:prstDash val="solid"/>
            <a:round/>
            <a:headEnd len="sm" w="sm" type="none"/>
            <a:tailEnd len="med" w="med" type="triangle"/>
          </a:ln>
        </p:spPr>
      </p:cxnSp>
      <p:sp>
        <p:nvSpPr>
          <p:cNvPr id="1844" name="Google Shape;1844;p42"/>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Mitosis code explained</a:t>
            </a:r>
            <a:endParaRPr/>
          </a:p>
        </p:txBody>
      </p:sp>
      <p:pic>
        <p:nvPicPr>
          <p:cNvPr id="1845" name="Google Shape;1845;p42"/>
          <p:cNvPicPr preferRelativeResize="0"/>
          <p:nvPr/>
        </p:nvPicPr>
        <p:blipFill rotWithShape="1">
          <a:blip r:embed="rId5">
            <a:alphaModFix/>
          </a:blip>
          <a:srcRect b="0" l="0" r="0" t="0"/>
          <a:stretch/>
        </p:blipFill>
        <p:spPr>
          <a:xfrm>
            <a:off x="8564450" y="4464"/>
            <a:ext cx="593675" cy="617861"/>
          </a:xfrm>
          <a:prstGeom prst="rect">
            <a:avLst/>
          </a:prstGeom>
          <a:noFill/>
          <a:ln>
            <a:noFill/>
          </a:ln>
        </p:spPr>
      </p:pic>
      <p:pic>
        <p:nvPicPr>
          <p:cNvPr descr="Biocomplexity Logo" id="1846" name="Google Shape;1846;p42"/>
          <p:cNvPicPr preferRelativeResize="0"/>
          <p:nvPr/>
        </p:nvPicPr>
        <p:blipFill rotWithShape="1">
          <a:blip r:embed="rId6">
            <a:alphaModFix/>
          </a:blip>
          <a:srcRect b="0" l="0" r="0" t="0"/>
          <a:stretch/>
        </p:blipFill>
        <p:spPr>
          <a:xfrm>
            <a:off x="8550275" y="6264275"/>
            <a:ext cx="593725" cy="593725"/>
          </a:xfrm>
          <a:prstGeom prst="rect">
            <a:avLst/>
          </a:prstGeom>
          <a:noFill/>
          <a:ln>
            <a:noFill/>
          </a:ln>
        </p:spPr>
      </p:pic>
      <p:pic>
        <p:nvPicPr>
          <p:cNvPr descr="redblackblockiu" id="1847" name="Google Shape;1847;p42"/>
          <p:cNvPicPr preferRelativeResize="0"/>
          <p:nvPr/>
        </p:nvPicPr>
        <p:blipFill rotWithShape="1">
          <a:blip r:embed="rId7">
            <a:alphaModFix/>
          </a:blip>
          <a:srcRect b="0" l="0" r="0" t="0"/>
          <a:stretch/>
        </p:blipFill>
        <p:spPr>
          <a:xfrm>
            <a:off x="0" y="6219825"/>
            <a:ext cx="484188" cy="6381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1" name="Shape 1851"/>
        <p:cNvGrpSpPr/>
        <p:nvPr/>
      </p:nvGrpSpPr>
      <p:grpSpPr>
        <a:xfrm>
          <a:off x="0" y="0"/>
          <a:ext cx="0" cy="0"/>
          <a:chOff x="0" y="0"/>
          <a:chExt cx="0" cy="0"/>
        </a:xfrm>
      </p:grpSpPr>
      <p:sp>
        <p:nvSpPr>
          <p:cNvPr id="1852" name="Google Shape;1852;p43"/>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Contact inhibition of proliferation</a:t>
            </a:r>
            <a:endParaRPr/>
          </a:p>
        </p:txBody>
      </p:sp>
      <p:sp>
        <p:nvSpPr>
          <p:cNvPr id="1853" name="Google Shape;1853;p43"/>
          <p:cNvSpPr txBox="1"/>
          <p:nvPr/>
        </p:nvSpPr>
        <p:spPr>
          <a:xfrm>
            <a:off x="101600" y="441523"/>
            <a:ext cx="444534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ContactInhibitionOfProliferation.cc3d</a:t>
            </a:r>
            <a:endParaRPr/>
          </a:p>
        </p:txBody>
      </p:sp>
      <p:sp>
        <p:nvSpPr>
          <p:cNvPr id="1854" name="Google Shape;1854;p43"/>
          <p:cNvSpPr/>
          <p:nvPr/>
        </p:nvSpPr>
        <p:spPr>
          <a:xfrm>
            <a:off x="425884" y="1938619"/>
            <a:ext cx="5774499" cy="3970318"/>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80"/>
              </a:buClr>
              <a:buSzPts val="1200"/>
              <a:buFont typeface="Arial"/>
              <a:buNone/>
            </a:pPr>
            <a:r>
              <a:rPr b="1" i="0" lang="en-US" sz="1200" u="none" cap="none" strike="noStrike">
                <a:solidFill>
                  <a:srgbClr val="000080"/>
                </a:solidFill>
                <a:latin typeface="Arial"/>
                <a:ea typeface="Arial"/>
                <a:cs typeface="Arial"/>
                <a:sym typeface="Arial"/>
              </a:rPr>
              <a:t>class </a:t>
            </a:r>
            <a:r>
              <a:rPr b="0" i="0" lang="en-US" sz="1200" u="none" cap="none" strike="noStrike">
                <a:solidFill>
                  <a:srgbClr val="000000"/>
                </a:solidFill>
                <a:latin typeface="Arial"/>
                <a:ea typeface="Arial"/>
                <a:cs typeface="Arial"/>
                <a:sym typeface="Arial"/>
              </a:rPr>
              <a:t>CellGrowthSteppable(SteppableBasePy):</a:t>
            </a:r>
            <a:br>
              <a:rPr b="0" i="0" lang="en-US" sz="1200" u="none" cap="none" strike="noStrike">
                <a:solidFill>
                  <a:srgbClr val="000000"/>
                </a:solidFill>
                <a:latin typeface="Arial"/>
                <a:ea typeface="Arial"/>
                <a:cs typeface="Arial"/>
                <a:sym typeface="Arial"/>
              </a:rPr>
            </a:b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a:t>
            </a:r>
            <a:r>
              <a:rPr b="1" i="0" lang="en-US" sz="1200" u="none" cap="none" strike="noStrike">
                <a:solidFill>
                  <a:srgbClr val="000080"/>
                </a:solidFill>
                <a:latin typeface="Arial"/>
                <a:ea typeface="Arial"/>
                <a:cs typeface="Arial"/>
                <a:sym typeface="Arial"/>
              </a:rPr>
              <a:t>def </a:t>
            </a:r>
            <a:r>
              <a:rPr b="0" i="0" lang="en-US" sz="1200" u="none" cap="none" strike="noStrike">
                <a:solidFill>
                  <a:srgbClr val="B200B2"/>
                </a:solidFill>
                <a:latin typeface="Arial"/>
                <a:ea typeface="Arial"/>
                <a:cs typeface="Arial"/>
                <a:sym typeface="Arial"/>
              </a:rPr>
              <a:t>__init__</a:t>
            </a:r>
            <a:r>
              <a:rPr b="0" i="0" lang="en-US" sz="1200" u="none" cap="none" strike="noStrike">
                <a:solidFill>
                  <a:srgbClr val="000000"/>
                </a:solidFill>
                <a:latin typeface="Arial"/>
                <a:ea typeface="Arial"/>
                <a:cs typeface="Arial"/>
                <a:sym typeface="Arial"/>
              </a:rPr>
              <a:t>(</a:t>
            </a:r>
            <a:r>
              <a:rPr b="0" i="0" lang="en-US" sz="1200" u="none" cap="none" strike="noStrike">
                <a:solidFill>
                  <a:srgbClr val="94558D"/>
                </a:solidFill>
                <a:latin typeface="Arial"/>
                <a:ea typeface="Arial"/>
                <a:cs typeface="Arial"/>
                <a:sym typeface="Arial"/>
              </a:rPr>
              <a:t>self</a:t>
            </a:r>
            <a:r>
              <a:rPr b="0" i="0" lang="en-US" sz="1200" u="none" cap="none" strike="noStrike">
                <a:solidFill>
                  <a:srgbClr val="000000"/>
                </a:solidFill>
                <a:latin typeface="Arial"/>
                <a:ea typeface="Arial"/>
                <a:cs typeface="Arial"/>
                <a:sym typeface="Arial"/>
              </a:rPr>
              <a:t>, frequency=</a:t>
            </a:r>
            <a:r>
              <a:rPr b="0" i="0" lang="en-US" sz="1200" u="none" cap="none" strike="noStrike">
                <a:solidFill>
                  <a:srgbClr val="0000FF"/>
                </a:solidFill>
                <a:latin typeface="Arial"/>
                <a:ea typeface="Arial"/>
                <a:cs typeface="Arial"/>
                <a:sym typeface="Arial"/>
              </a:rPr>
              <a:t>1</a:t>
            </a:r>
            <a:r>
              <a:rPr b="0" i="0" lang="en-US" sz="1200" u="none" cap="none" strike="noStrike">
                <a:solidFill>
                  <a:srgbClr val="000000"/>
                </a:solidFill>
                <a:latin typeface="Arial"/>
                <a:ea typeface="Arial"/>
                <a:cs typeface="Arial"/>
                <a:sym typeface="Arial"/>
              </a:rPr>
              <a:t>):</a:t>
            </a:r>
            <a:br>
              <a:rPr b="0" i="0" lang="en-US" sz="1200" u="none" cap="none" strike="noStrike">
                <a:solidFill>
                  <a:srgbClr val="000000"/>
                </a:solidFill>
                <a:latin typeface="Arial"/>
                <a:ea typeface="Arial"/>
                <a:cs typeface="Arial"/>
                <a:sym typeface="Arial"/>
              </a:rPr>
            </a:b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SteppableBasePy.</a:t>
            </a:r>
            <a:r>
              <a:rPr b="0" i="0" lang="en-US" sz="1200" u="none" cap="none" strike="noStrike">
                <a:solidFill>
                  <a:srgbClr val="B200B2"/>
                </a:solidFill>
                <a:latin typeface="Arial"/>
                <a:ea typeface="Arial"/>
                <a:cs typeface="Arial"/>
                <a:sym typeface="Arial"/>
              </a:rPr>
              <a:t>__init__</a:t>
            </a:r>
            <a:r>
              <a:rPr b="0" i="0" lang="en-US" sz="1200" u="none" cap="none" strike="noStrike">
                <a:solidFill>
                  <a:srgbClr val="000000"/>
                </a:solidFill>
                <a:latin typeface="Arial"/>
                <a:ea typeface="Arial"/>
                <a:cs typeface="Arial"/>
                <a:sym typeface="Arial"/>
              </a:rPr>
              <a:t>(</a:t>
            </a:r>
            <a:r>
              <a:rPr b="0" i="0" lang="en-US" sz="1200" u="none" cap="none" strike="noStrike">
                <a:solidFill>
                  <a:srgbClr val="94558D"/>
                </a:solidFill>
                <a:latin typeface="Arial"/>
                <a:ea typeface="Arial"/>
                <a:cs typeface="Arial"/>
                <a:sym typeface="Arial"/>
              </a:rPr>
              <a:t>self</a:t>
            </a:r>
            <a:r>
              <a:rPr b="0" i="0" lang="en-US" sz="1200" u="none" cap="none" strike="noStrike">
                <a:solidFill>
                  <a:srgbClr val="000000"/>
                </a:solidFill>
                <a:latin typeface="Arial"/>
                <a:ea typeface="Arial"/>
                <a:cs typeface="Arial"/>
                <a:sym typeface="Arial"/>
              </a:rPr>
              <a:t>, frequency)</a:t>
            </a:r>
            <a:br>
              <a:rPr b="0" i="0" lang="en-US" sz="1200" u="none" cap="none" strike="noStrike">
                <a:solidFill>
                  <a:srgbClr val="000000"/>
                </a:solidFill>
                <a:latin typeface="Arial"/>
                <a:ea typeface="Arial"/>
                <a:cs typeface="Arial"/>
                <a:sym typeface="Arial"/>
              </a:rPr>
            </a:b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a:t>
            </a:r>
            <a:r>
              <a:rPr b="1" i="0" lang="en-US" sz="1200" u="none" cap="none" strike="noStrike">
                <a:solidFill>
                  <a:srgbClr val="000080"/>
                </a:solidFill>
                <a:latin typeface="Arial"/>
                <a:ea typeface="Arial"/>
                <a:cs typeface="Arial"/>
                <a:sym typeface="Arial"/>
              </a:rPr>
              <a:t>def </a:t>
            </a:r>
            <a:r>
              <a:rPr b="0" i="0" lang="en-US" sz="1200" u="none" cap="none" strike="noStrike">
                <a:solidFill>
                  <a:srgbClr val="000000"/>
                </a:solidFill>
                <a:latin typeface="Arial"/>
                <a:ea typeface="Arial"/>
                <a:cs typeface="Arial"/>
                <a:sym typeface="Arial"/>
              </a:rPr>
              <a:t>start(</a:t>
            </a:r>
            <a:r>
              <a:rPr b="0" i="0" lang="en-US" sz="1200" u="none" cap="none" strike="noStrike">
                <a:solidFill>
                  <a:srgbClr val="94558D"/>
                </a:solidFill>
                <a:latin typeface="Arial"/>
                <a:ea typeface="Arial"/>
                <a:cs typeface="Arial"/>
                <a:sym typeface="Arial"/>
              </a:rPr>
              <a:t>self</a:t>
            </a:r>
            <a:r>
              <a:rPr b="0" i="0" lang="en-US" sz="1200" u="none" cap="none" strike="noStrike">
                <a:solidFill>
                  <a:srgbClr val="000000"/>
                </a:solidFill>
                <a:latin typeface="Arial"/>
                <a:ea typeface="Arial"/>
                <a:cs typeface="Arial"/>
                <a:sym typeface="Arial"/>
              </a:rPr>
              <a:t>):</a:t>
            </a:r>
            <a:br>
              <a:rPr b="0" i="1" lang="en-US" sz="1200" u="none" cap="none" strike="noStrike">
                <a:solidFill>
                  <a:srgbClr val="808080"/>
                </a:solidFill>
                <a:latin typeface="Arial"/>
                <a:ea typeface="Arial"/>
                <a:cs typeface="Arial"/>
                <a:sym typeface="Arial"/>
              </a:rPr>
            </a:br>
            <a:r>
              <a:rPr b="0" i="1" lang="en-US" sz="1200" u="none" cap="none" strike="noStrike">
                <a:solidFill>
                  <a:srgbClr val="80808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cell = </a:t>
            </a:r>
            <a:r>
              <a:rPr b="0" i="0" lang="en-US" sz="1200" u="none" cap="none" strike="noStrike">
                <a:solidFill>
                  <a:srgbClr val="94558D"/>
                </a:solidFill>
                <a:latin typeface="Arial"/>
                <a:ea typeface="Arial"/>
                <a:cs typeface="Arial"/>
                <a:sym typeface="Arial"/>
              </a:rPr>
              <a:t>self</a:t>
            </a:r>
            <a:r>
              <a:rPr b="0" i="0" lang="en-US" sz="1200" u="none" cap="none" strike="noStrike">
                <a:solidFill>
                  <a:srgbClr val="000000"/>
                </a:solidFill>
                <a:latin typeface="Arial"/>
                <a:ea typeface="Arial"/>
                <a:cs typeface="Arial"/>
                <a:sym typeface="Arial"/>
              </a:rPr>
              <a:t>.new_cell(</a:t>
            </a:r>
            <a:r>
              <a:rPr b="0" i="0" lang="en-US" sz="1200" u="none" cap="none" strike="noStrike">
                <a:solidFill>
                  <a:srgbClr val="94558D"/>
                </a:solidFill>
                <a:latin typeface="Arial"/>
                <a:ea typeface="Arial"/>
                <a:cs typeface="Arial"/>
                <a:sym typeface="Arial"/>
              </a:rPr>
              <a:t>self</a:t>
            </a:r>
            <a:r>
              <a:rPr b="0" i="0" lang="en-US" sz="1200" u="none" cap="none" strike="noStrike">
                <a:solidFill>
                  <a:srgbClr val="000000"/>
                </a:solidFill>
                <a:latin typeface="Arial"/>
                <a:ea typeface="Arial"/>
                <a:cs typeface="Arial"/>
                <a:sym typeface="Arial"/>
              </a:rPr>
              <a:t>.TUMORPROLIFERATING)</a:t>
            </a: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a:t>
            </a:r>
            <a:r>
              <a:rPr b="0" i="0" lang="en-US" sz="1200" u="none" cap="none" strike="noStrike">
                <a:solidFill>
                  <a:srgbClr val="94558D"/>
                </a:solidFill>
                <a:latin typeface="Arial"/>
                <a:ea typeface="Arial"/>
                <a:cs typeface="Arial"/>
                <a:sym typeface="Arial"/>
              </a:rPr>
              <a:t>self</a:t>
            </a:r>
            <a:r>
              <a:rPr b="0" i="0" lang="en-US" sz="1200" u="none" cap="none" strike="noStrike">
                <a:solidFill>
                  <a:srgbClr val="000000"/>
                </a:solidFill>
                <a:latin typeface="Arial"/>
                <a:ea typeface="Arial"/>
                <a:cs typeface="Arial"/>
                <a:sym typeface="Arial"/>
              </a:rPr>
              <a:t>.cell_field[</a:t>
            </a:r>
            <a:r>
              <a:rPr b="0" i="0" lang="en-US" sz="1200" u="none" cap="none" strike="noStrike">
                <a:solidFill>
                  <a:srgbClr val="0000FF"/>
                </a:solidFill>
                <a:latin typeface="Arial"/>
                <a:ea typeface="Arial"/>
                <a:cs typeface="Arial"/>
                <a:sym typeface="Arial"/>
              </a:rPr>
              <a:t>100</a:t>
            </a:r>
            <a:r>
              <a:rPr b="0" i="0" lang="en-US" sz="1200" u="none" cap="none" strike="noStrike">
                <a:solidFill>
                  <a:srgbClr val="000000"/>
                </a:solidFill>
                <a:latin typeface="Arial"/>
                <a:ea typeface="Arial"/>
                <a:cs typeface="Arial"/>
                <a:sym typeface="Arial"/>
              </a:rPr>
              <a:t>:</a:t>
            </a:r>
            <a:r>
              <a:rPr b="0" i="0" lang="en-US" sz="1200" u="none" cap="none" strike="noStrike">
                <a:solidFill>
                  <a:srgbClr val="0000FF"/>
                </a:solidFill>
                <a:latin typeface="Arial"/>
                <a:ea typeface="Arial"/>
                <a:cs typeface="Arial"/>
                <a:sym typeface="Arial"/>
              </a:rPr>
              <a:t>102</a:t>
            </a:r>
            <a:r>
              <a:rPr b="0" i="0" lang="en-US" sz="1200" u="none" cap="none" strike="noStrike">
                <a:solidFill>
                  <a:srgbClr val="000000"/>
                </a:solidFill>
                <a:latin typeface="Arial"/>
                <a:ea typeface="Arial"/>
                <a:cs typeface="Arial"/>
                <a:sym typeface="Arial"/>
              </a:rPr>
              <a:t>, </a:t>
            </a:r>
            <a:r>
              <a:rPr b="0" i="0" lang="en-US" sz="1200" u="none" cap="none" strike="noStrike">
                <a:solidFill>
                  <a:srgbClr val="0000FF"/>
                </a:solidFill>
                <a:latin typeface="Arial"/>
                <a:ea typeface="Arial"/>
                <a:cs typeface="Arial"/>
                <a:sym typeface="Arial"/>
              </a:rPr>
              <a:t>100</a:t>
            </a:r>
            <a:r>
              <a:rPr b="0" i="0" lang="en-US" sz="1200" u="none" cap="none" strike="noStrike">
                <a:solidFill>
                  <a:srgbClr val="000000"/>
                </a:solidFill>
                <a:latin typeface="Arial"/>
                <a:ea typeface="Arial"/>
                <a:cs typeface="Arial"/>
                <a:sym typeface="Arial"/>
              </a:rPr>
              <a:t>:</a:t>
            </a:r>
            <a:r>
              <a:rPr b="0" i="0" lang="en-US" sz="1200" u="none" cap="none" strike="noStrike">
                <a:solidFill>
                  <a:srgbClr val="0000FF"/>
                </a:solidFill>
                <a:latin typeface="Arial"/>
                <a:ea typeface="Arial"/>
                <a:cs typeface="Arial"/>
                <a:sym typeface="Arial"/>
              </a:rPr>
              <a:t>102</a:t>
            </a:r>
            <a:r>
              <a:rPr b="0" i="0" lang="en-US" sz="1200" u="none" cap="none" strike="noStrike">
                <a:solidFill>
                  <a:srgbClr val="000000"/>
                </a:solidFill>
                <a:latin typeface="Arial"/>
                <a:ea typeface="Arial"/>
                <a:cs typeface="Arial"/>
                <a:sym typeface="Arial"/>
              </a:rPr>
              <a:t>, </a:t>
            </a:r>
            <a:r>
              <a:rPr b="0" i="0" lang="en-US" sz="1200" u="none" cap="none" strike="noStrike">
                <a:solidFill>
                  <a:srgbClr val="0000FF"/>
                </a:solidFill>
                <a:latin typeface="Arial"/>
                <a:ea typeface="Arial"/>
                <a:cs typeface="Arial"/>
                <a:sym typeface="Arial"/>
              </a:rPr>
              <a:t>0</a:t>
            </a:r>
            <a:r>
              <a:rPr b="0" i="0" lang="en-US" sz="1200" u="none" cap="none" strike="noStrike">
                <a:solidFill>
                  <a:srgbClr val="000000"/>
                </a:solidFill>
                <a:latin typeface="Arial"/>
                <a:ea typeface="Arial"/>
                <a:cs typeface="Arial"/>
                <a:sym typeface="Arial"/>
              </a:rPr>
              <a:t>] = cell</a:t>
            </a:r>
            <a:br>
              <a:rPr b="0" i="0" lang="en-US" sz="1200" u="none" cap="none" strike="noStrike">
                <a:solidFill>
                  <a:srgbClr val="000000"/>
                </a:solidFill>
                <a:latin typeface="Arial"/>
                <a:ea typeface="Arial"/>
                <a:cs typeface="Arial"/>
                <a:sym typeface="Arial"/>
              </a:rPr>
            </a:b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cell.targetVolume = </a:t>
            </a:r>
            <a:r>
              <a:rPr b="0" i="0" lang="en-US" sz="1200" u="none" cap="none" strike="noStrike">
                <a:solidFill>
                  <a:srgbClr val="0000FF"/>
                </a:solidFill>
                <a:latin typeface="Arial"/>
                <a:ea typeface="Arial"/>
                <a:cs typeface="Arial"/>
                <a:sym typeface="Arial"/>
              </a:rPr>
              <a:t>25</a:t>
            </a:r>
            <a:br>
              <a:rPr b="0" i="0" lang="en-US" sz="1200" u="none" cap="none" strike="noStrike">
                <a:solidFill>
                  <a:srgbClr val="0000FF"/>
                </a:solidFill>
                <a:latin typeface="Arial"/>
                <a:ea typeface="Arial"/>
                <a:cs typeface="Arial"/>
                <a:sym typeface="Arial"/>
              </a:rPr>
            </a:br>
            <a:r>
              <a:rPr b="0" i="0" lang="en-US" sz="1200" u="none" cap="none" strike="noStrike">
                <a:solidFill>
                  <a:srgbClr val="0000FF"/>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cell.lambdaVolume = </a:t>
            </a:r>
            <a:r>
              <a:rPr b="0" i="0" lang="en-US" sz="1200" u="none" cap="none" strike="noStrike">
                <a:solidFill>
                  <a:srgbClr val="0000FF"/>
                </a:solidFill>
                <a:latin typeface="Arial"/>
                <a:ea typeface="Arial"/>
                <a:cs typeface="Arial"/>
                <a:sym typeface="Arial"/>
              </a:rPr>
              <a:t>5.0</a:t>
            </a:r>
            <a:br>
              <a:rPr b="0" i="0" lang="en-US" sz="1200" u="none" cap="none" strike="noStrike">
                <a:solidFill>
                  <a:srgbClr val="0000FF"/>
                </a:solidFill>
                <a:latin typeface="Arial"/>
                <a:ea typeface="Arial"/>
                <a:cs typeface="Arial"/>
                <a:sym typeface="Arial"/>
              </a:rPr>
            </a:br>
            <a:br>
              <a:rPr b="0" i="0" lang="en-US" sz="1200" u="none" cap="none" strike="noStrike">
                <a:solidFill>
                  <a:srgbClr val="0000FF"/>
                </a:solidFill>
                <a:latin typeface="Arial"/>
                <a:ea typeface="Arial"/>
                <a:cs typeface="Arial"/>
                <a:sym typeface="Arial"/>
              </a:rPr>
            </a:br>
            <a:r>
              <a:rPr b="0" i="0" lang="en-US" sz="1200" u="none" cap="none" strike="noStrike">
                <a:solidFill>
                  <a:srgbClr val="0000FF"/>
                </a:solidFill>
                <a:latin typeface="Arial"/>
                <a:ea typeface="Arial"/>
                <a:cs typeface="Arial"/>
                <a:sym typeface="Arial"/>
              </a:rPr>
              <a:t>    </a:t>
            </a:r>
            <a:r>
              <a:rPr b="1" i="0" lang="en-US" sz="1200" u="none" cap="none" strike="noStrike">
                <a:solidFill>
                  <a:srgbClr val="000080"/>
                </a:solidFill>
                <a:latin typeface="Arial"/>
                <a:ea typeface="Arial"/>
                <a:cs typeface="Arial"/>
                <a:sym typeface="Arial"/>
              </a:rPr>
              <a:t>def </a:t>
            </a:r>
            <a:r>
              <a:rPr b="0" i="0" lang="en-US" sz="1200" u="none" cap="none" strike="noStrike">
                <a:solidFill>
                  <a:srgbClr val="000000"/>
                </a:solidFill>
                <a:latin typeface="Arial"/>
                <a:ea typeface="Arial"/>
                <a:cs typeface="Arial"/>
                <a:sym typeface="Arial"/>
              </a:rPr>
              <a:t>step(</a:t>
            </a:r>
            <a:r>
              <a:rPr b="0" i="0" lang="en-US" sz="1200" u="none" cap="none" strike="noStrike">
                <a:solidFill>
                  <a:srgbClr val="94558D"/>
                </a:solidFill>
                <a:latin typeface="Arial"/>
                <a:ea typeface="Arial"/>
                <a:cs typeface="Arial"/>
                <a:sym typeface="Arial"/>
              </a:rPr>
              <a:t>self</a:t>
            </a:r>
            <a:r>
              <a:rPr b="0" i="0" lang="en-US" sz="1200" u="none" cap="none" strike="noStrike">
                <a:solidFill>
                  <a:srgbClr val="000000"/>
                </a:solidFill>
                <a:latin typeface="Arial"/>
                <a:ea typeface="Arial"/>
                <a:cs typeface="Arial"/>
                <a:sym typeface="Arial"/>
              </a:rPr>
              <a:t>, mcs):</a:t>
            </a:r>
            <a:br>
              <a:rPr b="0" i="0" lang="en-US" sz="1200" u="none" cap="none" strike="noStrike">
                <a:solidFill>
                  <a:srgbClr val="000000"/>
                </a:solidFill>
                <a:latin typeface="Arial"/>
                <a:ea typeface="Arial"/>
                <a:cs typeface="Arial"/>
                <a:sym typeface="Arial"/>
              </a:rPr>
            </a:br>
            <a:br>
              <a:rPr b="0" i="1" lang="en-US" sz="1200" u="none" cap="none" strike="noStrike">
                <a:solidFill>
                  <a:srgbClr val="808080"/>
                </a:solidFill>
                <a:latin typeface="Arial"/>
                <a:ea typeface="Arial"/>
                <a:cs typeface="Arial"/>
                <a:sym typeface="Arial"/>
              </a:rPr>
            </a:br>
            <a:br>
              <a:rPr b="0" i="1" lang="en-US" sz="1200" u="none" cap="none" strike="noStrike">
                <a:solidFill>
                  <a:srgbClr val="808080"/>
                </a:solidFill>
                <a:latin typeface="Arial"/>
                <a:ea typeface="Arial"/>
                <a:cs typeface="Arial"/>
                <a:sym typeface="Arial"/>
              </a:rPr>
            </a:br>
            <a:r>
              <a:rPr b="0" i="1" lang="en-US" sz="1200" u="none" cap="none" strike="noStrike">
                <a:solidFill>
                  <a:srgbClr val="808080"/>
                </a:solidFill>
                <a:latin typeface="Arial"/>
                <a:ea typeface="Arial"/>
                <a:cs typeface="Arial"/>
                <a:sym typeface="Arial"/>
              </a:rPr>
              <a:t>        </a:t>
            </a:r>
            <a:r>
              <a:rPr b="1" i="0" lang="en-US" sz="1200" u="none" cap="none" strike="noStrike">
                <a:solidFill>
                  <a:srgbClr val="000080"/>
                </a:solidFill>
                <a:latin typeface="Arial"/>
                <a:ea typeface="Arial"/>
                <a:cs typeface="Arial"/>
                <a:sym typeface="Arial"/>
              </a:rPr>
              <a:t>for </a:t>
            </a:r>
            <a:r>
              <a:rPr b="0" i="0" lang="en-US" sz="1200" u="none" cap="none" strike="noStrike">
                <a:solidFill>
                  <a:srgbClr val="000000"/>
                </a:solidFill>
                <a:latin typeface="Arial"/>
                <a:ea typeface="Arial"/>
                <a:cs typeface="Arial"/>
                <a:sym typeface="Arial"/>
              </a:rPr>
              <a:t>cell </a:t>
            </a:r>
            <a:r>
              <a:rPr b="1" i="0" lang="en-US" sz="1200" u="none" cap="none" strike="noStrike">
                <a:solidFill>
                  <a:srgbClr val="000080"/>
                </a:solidFill>
                <a:latin typeface="Arial"/>
                <a:ea typeface="Arial"/>
                <a:cs typeface="Arial"/>
                <a:sym typeface="Arial"/>
              </a:rPr>
              <a:t>in </a:t>
            </a:r>
            <a:r>
              <a:rPr b="0" i="0" lang="en-US" sz="1200" u="none" cap="none" strike="noStrike">
                <a:solidFill>
                  <a:srgbClr val="94558D"/>
                </a:solidFill>
                <a:latin typeface="Arial"/>
                <a:ea typeface="Arial"/>
                <a:cs typeface="Arial"/>
                <a:sym typeface="Arial"/>
              </a:rPr>
              <a:t>self</a:t>
            </a:r>
            <a:r>
              <a:rPr b="0" i="0" lang="en-US" sz="1200" u="none" cap="none" strike="noStrike">
                <a:solidFill>
                  <a:srgbClr val="000000"/>
                </a:solidFill>
                <a:latin typeface="Arial"/>
                <a:ea typeface="Arial"/>
                <a:cs typeface="Arial"/>
                <a:sym typeface="Arial"/>
              </a:rPr>
              <a:t>.cell_list:</a:t>
            </a:r>
            <a:br>
              <a:rPr b="0" i="0" lang="en-US" sz="1200" u="none" cap="none" strike="noStrike">
                <a:solidFill>
                  <a:srgbClr val="000000"/>
                </a:solidFill>
                <a:latin typeface="Arial"/>
                <a:ea typeface="Arial"/>
                <a:cs typeface="Arial"/>
                <a:sym typeface="Arial"/>
              </a:rPr>
            </a:b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a:t>
            </a:r>
            <a:r>
              <a:rPr b="1" i="0" lang="en-US" sz="1200" u="none" cap="none" strike="noStrike">
                <a:solidFill>
                  <a:srgbClr val="000080"/>
                </a:solidFill>
                <a:latin typeface="Arial"/>
                <a:ea typeface="Arial"/>
                <a:cs typeface="Arial"/>
                <a:sym typeface="Arial"/>
              </a:rPr>
              <a:t>if </a:t>
            </a:r>
            <a:r>
              <a:rPr b="0" i="0" lang="en-US" sz="1200" u="none" cap="none" strike="noStrike">
                <a:solidFill>
                  <a:srgbClr val="000000"/>
                </a:solidFill>
                <a:latin typeface="Arial"/>
                <a:ea typeface="Arial"/>
                <a:cs typeface="Arial"/>
                <a:sym typeface="Arial"/>
              </a:rPr>
              <a:t>cell.type </a:t>
            </a:r>
            <a:r>
              <a:rPr b="1" i="0" lang="en-US" sz="1200" u="none" cap="none" strike="noStrike">
                <a:solidFill>
                  <a:srgbClr val="000080"/>
                </a:solidFill>
                <a:latin typeface="Arial"/>
                <a:ea typeface="Arial"/>
                <a:cs typeface="Arial"/>
                <a:sym typeface="Arial"/>
              </a:rPr>
              <a:t>in </a:t>
            </a:r>
            <a:r>
              <a:rPr b="0" i="0" lang="en-US" sz="1200" u="none" cap="none" strike="noStrike">
                <a:solidFill>
                  <a:srgbClr val="000000"/>
                </a:solidFill>
                <a:latin typeface="Arial"/>
                <a:ea typeface="Arial"/>
                <a:cs typeface="Arial"/>
                <a:sym typeface="Arial"/>
              </a:rPr>
              <a:t>[</a:t>
            </a:r>
            <a:r>
              <a:rPr b="0" i="0" lang="en-US" sz="1200" u="none" cap="none" strike="noStrike">
                <a:solidFill>
                  <a:srgbClr val="94558D"/>
                </a:solidFill>
                <a:latin typeface="Arial"/>
                <a:ea typeface="Arial"/>
                <a:cs typeface="Arial"/>
                <a:sym typeface="Arial"/>
              </a:rPr>
              <a:t>self</a:t>
            </a:r>
            <a:r>
              <a:rPr b="0" i="0" lang="en-US" sz="1200" u="none" cap="none" strike="noStrike">
                <a:solidFill>
                  <a:srgbClr val="000000"/>
                </a:solidFill>
                <a:latin typeface="Arial"/>
                <a:ea typeface="Arial"/>
                <a:cs typeface="Arial"/>
                <a:sym typeface="Arial"/>
              </a:rPr>
              <a:t>.TUMORPROLIFERATING, </a:t>
            </a:r>
            <a:r>
              <a:rPr b="0" i="0" lang="en-US" sz="1200" u="none" cap="none" strike="noStrike">
                <a:solidFill>
                  <a:srgbClr val="94558D"/>
                </a:solidFill>
                <a:latin typeface="Arial"/>
                <a:ea typeface="Arial"/>
                <a:cs typeface="Arial"/>
                <a:sym typeface="Arial"/>
              </a:rPr>
              <a:t>self</a:t>
            </a:r>
            <a:r>
              <a:rPr b="0" i="0" lang="en-US" sz="1200" u="none" cap="none" strike="noStrike">
                <a:solidFill>
                  <a:srgbClr val="000000"/>
                </a:solidFill>
                <a:latin typeface="Arial"/>
                <a:ea typeface="Arial"/>
                <a:cs typeface="Arial"/>
                <a:sym typeface="Arial"/>
              </a:rPr>
              <a:t>.TUMOR]:</a:t>
            </a: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delta = </a:t>
            </a:r>
            <a:r>
              <a:rPr b="0" i="0" lang="en-US" sz="1200" u="none" cap="none" strike="noStrike">
                <a:solidFill>
                  <a:srgbClr val="000080"/>
                </a:solidFill>
                <a:latin typeface="Arial"/>
                <a:ea typeface="Arial"/>
                <a:cs typeface="Arial"/>
                <a:sym typeface="Arial"/>
              </a:rPr>
              <a:t>max</a:t>
            </a:r>
            <a:r>
              <a:rPr b="0" i="0" lang="en-US" sz="1200" u="none" cap="none" strike="noStrike">
                <a:solidFill>
                  <a:srgbClr val="000000"/>
                </a:solidFill>
                <a:latin typeface="Arial"/>
                <a:ea typeface="Arial"/>
                <a:cs typeface="Arial"/>
                <a:sym typeface="Arial"/>
              </a:rPr>
              <a:t>(</a:t>
            </a:r>
            <a:r>
              <a:rPr b="0" i="0" lang="en-US" sz="1200" u="none" cap="none" strike="noStrike">
                <a:solidFill>
                  <a:srgbClr val="0000FF"/>
                </a:solidFill>
                <a:latin typeface="Arial"/>
                <a:ea typeface="Arial"/>
                <a:cs typeface="Arial"/>
                <a:sym typeface="Arial"/>
              </a:rPr>
              <a:t>0.0</a:t>
            </a:r>
            <a:r>
              <a:rPr b="0" i="0" lang="en-US" sz="1200" u="none" cap="none" strike="noStrike">
                <a:solidFill>
                  <a:srgbClr val="000000"/>
                </a:solidFill>
                <a:latin typeface="Arial"/>
                <a:ea typeface="Arial"/>
                <a:cs typeface="Arial"/>
                <a:sym typeface="Arial"/>
              </a:rPr>
              <a:t>, </a:t>
            </a:r>
            <a:r>
              <a:rPr b="0" i="0" lang="en-US" sz="1200" u="none" cap="none" strike="noStrike">
                <a:solidFill>
                  <a:srgbClr val="0000FF"/>
                </a:solidFill>
                <a:latin typeface="Arial"/>
                <a:ea typeface="Arial"/>
                <a:cs typeface="Arial"/>
                <a:sym typeface="Arial"/>
              </a:rPr>
              <a:t>0.2 </a:t>
            </a:r>
            <a:r>
              <a:rPr b="0" i="0" lang="en-US" sz="1200" u="none" cap="none" strike="noStrike">
                <a:solidFill>
                  <a:srgbClr val="000000"/>
                </a:solidFill>
                <a:latin typeface="Arial"/>
                <a:ea typeface="Arial"/>
                <a:cs typeface="Arial"/>
                <a:sym typeface="Arial"/>
              </a:rPr>
              <a:t>- </a:t>
            </a:r>
            <a:r>
              <a:rPr b="0" i="0" lang="en-US" sz="1200" u="none" cap="none" strike="noStrike">
                <a:solidFill>
                  <a:srgbClr val="0000FF"/>
                </a:solidFill>
                <a:latin typeface="Arial"/>
                <a:ea typeface="Arial"/>
                <a:cs typeface="Arial"/>
                <a:sym typeface="Arial"/>
              </a:rPr>
              <a:t>0.05</a:t>
            </a:r>
            <a:r>
              <a:rPr b="0" i="0" lang="en-US" sz="1200" u="none" cap="none" strike="noStrike">
                <a:solidFill>
                  <a:srgbClr val="000000"/>
                </a:solidFill>
                <a:latin typeface="Arial"/>
                <a:ea typeface="Arial"/>
                <a:cs typeface="Arial"/>
                <a:sym typeface="Arial"/>
              </a:rPr>
              <a:t>*(cell.targetVolume - cell.volume))</a:t>
            </a:r>
            <a:br>
              <a:rPr b="0" i="1" lang="en-US" sz="1200" u="none" cap="none" strike="noStrike">
                <a:solidFill>
                  <a:srgbClr val="808080"/>
                </a:solidFill>
                <a:latin typeface="Arial"/>
                <a:ea typeface="Arial"/>
                <a:cs typeface="Arial"/>
                <a:sym typeface="Arial"/>
              </a:rPr>
            </a:br>
            <a:r>
              <a:rPr b="0" i="1" lang="en-US" sz="1200" u="none" cap="none" strike="noStrike">
                <a:solidFill>
                  <a:srgbClr val="80808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cell.targetVolume += delta</a:t>
            </a:r>
            <a:endParaRPr b="0" i="0" sz="3200" u="none" cap="none" strike="noStrike">
              <a:solidFill>
                <a:schemeClr val="dk1"/>
              </a:solidFill>
              <a:latin typeface="Arial"/>
              <a:ea typeface="Arial"/>
              <a:cs typeface="Arial"/>
              <a:sym typeface="Arial"/>
            </a:endParaRPr>
          </a:p>
        </p:txBody>
      </p:sp>
      <p:cxnSp>
        <p:nvCxnSpPr>
          <p:cNvPr id="1855" name="Google Shape;1855;p43"/>
          <p:cNvCxnSpPr/>
          <p:nvPr/>
        </p:nvCxnSpPr>
        <p:spPr>
          <a:xfrm flipH="1">
            <a:off x="5210827" y="4045907"/>
            <a:ext cx="1327759" cy="1327759"/>
          </a:xfrm>
          <a:prstGeom prst="straightConnector1">
            <a:avLst/>
          </a:prstGeom>
          <a:noFill/>
          <a:ln cap="flat" cmpd="sng" w="9525">
            <a:solidFill>
              <a:srgbClr val="4A7DBA"/>
            </a:solidFill>
            <a:prstDash val="solid"/>
            <a:round/>
            <a:headEnd len="sm" w="sm" type="none"/>
            <a:tailEnd len="med" w="med" type="triangle"/>
          </a:ln>
        </p:spPr>
      </p:cxnSp>
      <p:sp>
        <p:nvSpPr>
          <p:cNvPr id="1856" name="Google Shape;1856;p43"/>
          <p:cNvSpPr txBox="1"/>
          <p:nvPr/>
        </p:nvSpPr>
        <p:spPr>
          <a:xfrm>
            <a:off x="6350696" y="3156559"/>
            <a:ext cx="2555309"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Simple implementation of contect inhibition of proliferation</a:t>
            </a:r>
            <a:endParaRPr/>
          </a:p>
        </p:txBody>
      </p:sp>
      <p:sp>
        <p:nvSpPr>
          <p:cNvPr id="1857" name="Google Shape;1857;p43"/>
          <p:cNvSpPr txBox="1"/>
          <p:nvPr/>
        </p:nvSpPr>
        <p:spPr>
          <a:xfrm>
            <a:off x="101600" y="989556"/>
            <a:ext cx="892966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When We can build a simple model where we make cell growth rate pressure dependent. When pressure inside the cell  -  defined as</a:t>
            </a:r>
            <a:r>
              <a:rPr b="1" i="0" lang="en-US" sz="1400" u="none" cap="none" strike="noStrike">
                <a:solidFill>
                  <a:srgbClr val="000000"/>
                </a:solidFill>
                <a:latin typeface="Arial"/>
                <a:ea typeface="Arial"/>
                <a:cs typeface="Arial"/>
                <a:sym typeface="Arial"/>
              </a:rPr>
              <a:t> targetVolume – volume</a:t>
            </a:r>
            <a:r>
              <a:rPr b="0" i="0" lang="en-US" sz="1400" u="none" cap="none" strike="noStrike">
                <a:solidFill>
                  <a:srgbClr val="000000"/>
                </a:solidFill>
                <a:latin typeface="Arial"/>
                <a:ea typeface="Arial"/>
                <a:cs typeface="Arial"/>
                <a:sym typeface="Arial"/>
              </a:rPr>
              <a:t>,  grows the cell growth rate gets smaller</a:t>
            </a:r>
            <a:endParaRPr/>
          </a:p>
        </p:txBody>
      </p:sp>
      <p:pic>
        <p:nvPicPr>
          <p:cNvPr id="1858" name="Google Shape;1858;p43"/>
          <p:cNvPicPr preferRelativeResize="0"/>
          <p:nvPr/>
        </p:nvPicPr>
        <p:blipFill rotWithShape="1">
          <a:blip r:embed="rId3">
            <a:alphaModFix/>
          </a:blip>
          <a:srcRect b="0" l="0" r="0" t="0"/>
          <a:stretch/>
        </p:blipFill>
        <p:spPr>
          <a:xfrm>
            <a:off x="8564450" y="4464"/>
            <a:ext cx="593675" cy="617861"/>
          </a:xfrm>
          <a:prstGeom prst="rect">
            <a:avLst/>
          </a:prstGeom>
          <a:noFill/>
          <a:ln>
            <a:noFill/>
          </a:ln>
        </p:spPr>
      </p:pic>
      <p:pic>
        <p:nvPicPr>
          <p:cNvPr descr="Biocomplexity Logo" id="1859" name="Google Shape;1859;p43"/>
          <p:cNvPicPr preferRelativeResize="0"/>
          <p:nvPr/>
        </p:nvPicPr>
        <p:blipFill rotWithShape="1">
          <a:blip r:embed="rId4">
            <a:alphaModFix/>
          </a:blip>
          <a:srcRect b="0" l="0" r="0" t="0"/>
          <a:stretch/>
        </p:blipFill>
        <p:spPr>
          <a:xfrm>
            <a:off x="8550275" y="6264275"/>
            <a:ext cx="593725" cy="593725"/>
          </a:xfrm>
          <a:prstGeom prst="rect">
            <a:avLst/>
          </a:prstGeom>
          <a:noFill/>
          <a:ln>
            <a:noFill/>
          </a:ln>
        </p:spPr>
      </p:pic>
      <p:pic>
        <p:nvPicPr>
          <p:cNvPr descr="redblackblockiu" id="1860" name="Google Shape;1860;p43"/>
          <p:cNvPicPr preferRelativeResize="0"/>
          <p:nvPr/>
        </p:nvPicPr>
        <p:blipFill rotWithShape="1">
          <a:blip r:embed="rId5">
            <a:alphaModFix/>
          </a:blip>
          <a:srcRect b="0" l="0" r="0" t="0"/>
          <a:stretch/>
        </p:blipFill>
        <p:spPr>
          <a:xfrm>
            <a:off x="0" y="6219825"/>
            <a:ext cx="484188" cy="6381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4" name="Shape 1864"/>
        <p:cNvGrpSpPr/>
        <p:nvPr/>
      </p:nvGrpSpPr>
      <p:grpSpPr>
        <a:xfrm>
          <a:off x="0" y="0"/>
          <a:ext cx="0" cy="0"/>
          <a:chOff x="0" y="0"/>
          <a:chExt cx="0" cy="0"/>
        </a:xfrm>
      </p:grpSpPr>
      <p:sp>
        <p:nvSpPr>
          <p:cNvPr id="1865" name="Google Shape;1865;p44"/>
          <p:cNvSpPr/>
          <p:nvPr/>
        </p:nvSpPr>
        <p:spPr>
          <a:xfrm>
            <a:off x="654050" y="200055"/>
            <a:ext cx="5407249" cy="4524315"/>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br>
              <a:rPr b="0" i="0" lang="en-US" sz="1400" u="none" cap="none" strike="noStrike">
                <a:solidFill>
                  <a:srgbClr val="000000"/>
                </a:solidFill>
                <a:latin typeface="Arial"/>
                <a:ea typeface="Arial"/>
                <a:cs typeface="Arial"/>
                <a:sym typeface="Arial"/>
              </a:rPr>
            </a:br>
            <a:r>
              <a:rPr b="1" i="0" lang="en-US" sz="1400" u="none" cap="none" strike="noStrike">
                <a:solidFill>
                  <a:srgbClr val="000080"/>
                </a:solidFill>
                <a:latin typeface="Arial"/>
                <a:ea typeface="Arial"/>
                <a:cs typeface="Arial"/>
                <a:sym typeface="Arial"/>
              </a:rPr>
              <a:t>class </a:t>
            </a:r>
            <a:r>
              <a:rPr b="0" i="0" lang="en-US" sz="1400" u="none" cap="none" strike="noStrike">
                <a:solidFill>
                  <a:srgbClr val="000000"/>
                </a:solidFill>
                <a:latin typeface="Arial"/>
                <a:ea typeface="Arial"/>
                <a:cs typeface="Arial"/>
                <a:sym typeface="Arial"/>
              </a:rPr>
              <a:t>MitosisReadyPlotterSteppable(SteppableBasePy):</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    </a:t>
            </a:r>
            <a:r>
              <a:rPr b="1" i="0" lang="en-US" sz="1400" u="none" cap="none" strike="noStrike">
                <a:solidFill>
                  <a:srgbClr val="000080"/>
                </a:solidFill>
                <a:latin typeface="Arial"/>
                <a:ea typeface="Arial"/>
                <a:cs typeface="Arial"/>
                <a:sym typeface="Arial"/>
              </a:rPr>
              <a:t>def </a:t>
            </a:r>
            <a:r>
              <a:rPr b="0" i="0" lang="en-US" sz="1400" u="none" cap="none" strike="noStrike">
                <a:solidFill>
                  <a:srgbClr val="B200B2"/>
                </a:solidFill>
                <a:latin typeface="Arial"/>
                <a:ea typeface="Arial"/>
                <a:cs typeface="Arial"/>
                <a:sym typeface="Arial"/>
              </a:rPr>
              <a:t>__init__</a:t>
            </a:r>
            <a:r>
              <a:rPr b="0" i="0" lang="en-US" sz="1400" u="none" cap="none" strike="noStrike">
                <a:solidFill>
                  <a:srgbClr val="000000"/>
                </a:solidFill>
                <a:latin typeface="Arial"/>
                <a:ea typeface="Arial"/>
                <a:cs typeface="Arial"/>
                <a:sym typeface="Arial"/>
              </a:rPr>
              <a:t>(</a:t>
            </a:r>
            <a:r>
              <a:rPr b="0" i="0" lang="en-US" sz="1400" u="none" cap="none" strike="noStrike">
                <a:solidFill>
                  <a:srgbClr val="94558D"/>
                </a:solidFill>
                <a:latin typeface="Arial"/>
                <a:ea typeface="Arial"/>
                <a:cs typeface="Arial"/>
                <a:sym typeface="Arial"/>
              </a:rPr>
              <a:t>self</a:t>
            </a:r>
            <a:r>
              <a:rPr b="0" i="0" lang="en-US" sz="1400" u="none" cap="none" strike="noStrike">
                <a:solidFill>
                  <a:srgbClr val="000000"/>
                </a:solidFill>
                <a:latin typeface="Arial"/>
                <a:ea typeface="Arial"/>
                <a:cs typeface="Arial"/>
                <a:sym typeface="Arial"/>
              </a:rPr>
              <a:t>, frequency=</a:t>
            </a:r>
            <a:r>
              <a:rPr b="0" i="0" lang="en-US" sz="1400" u="none" cap="none" strike="noStrike">
                <a:solidFill>
                  <a:srgbClr val="0000FF"/>
                </a:solidFill>
                <a:latin typeface="Arial"/>
                <a:ea typeface="Arial"/>
                <a:cs typeface="Arial"/>
                <a:sym typeface="Arial"/>
              </a:rPr>
              <a:t>1</a:t>
            </a:r>
            <a:r>
              <a:rPr b="0" i="0" lang="en-US" sz="1400" u="none" cap="none" strike="noStrike">
                <a:solidFill>
                  <a:srgbClr val="000000"/>
                </a:solidFill>
                <a:latin typeface="Arial"/>
                <a:ea typeface="Arial"/>
                <a:cs typeface="Arial"/>
                <a:sym typeface="Arial"/>
              </a:rPr>
              <a:t>):</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        SteppableBasePy.</a:t>
            </a:r>
            <a:r>
              <a:rPr b="0" i="0" lang="en-US" sz="1400" u="none" cap="none" strike="noStrike">
                <a:solidFill>
                  <a:srgbClr val="B200B2"/>
                </a:solidFill>
                <a:latin typeface="Arial"/>
                <a:ea typeface="Arial"/>
                <a:cs typeface="Arial"/>
                <a:sym typeface="Arial"/>
              </a:rPr>
              <a:t>__init__</a:t>
            </a:r>
            <a:r>
              <a:rPr b="0" i="0" lang="en-US" sz="1400" u="none" cap="none" strike="noStrike">
                <a:solidFill>
                  <a:srgbClr val="000000"/>
                </a:solidFill>
                <a:latin typeface="Arial"/>
                <a:ea typeface="Arial"/>
                <a:cs typeface="Arial"/>
                <a:sym typeface="Arial"/>
              </a:rPr>
              <a:t>(</a:t>
            </a:r>
            <a:r>
              <a:rPr b="0" i="0" lang="en-US" sz="1400" u="none" cap="none" strike="noStrike">
                <a:solidFill>
                  <a:srgbClr val="94558D"/>
                </a:solidFill>
                <a:latin typeface="Arial"/>
                <a:ea typeface="Arial"/>
                <a:cs typeface="Arial"/>
                <a:sym typeface="Arial"/>
              </a:rPr>
              <a:t>self</a:t>
            </a:r>
            <a:r>
              <a:rPr b="0" i="0" lang="en-US" sz="1400" u="none" cap="none" strike="noStrike">
                <a:solidFill>
                  <a:srgbClr val="000000"/>
                </a:solidFill>
                <a:latin typeface="Arial"/>
                <a:ea typeface="Arial"/>
                <a:cs typeface="Arial"/>
                <a:sym typeface="Arial"/>
              </a:rPr>
              <a:t>, frequency)</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        </a:t>
            </a:r>
            <a:r>
              <a:rPr b="0" i="0" lang="en-US" sz="1400" u="none" cap="none" strike="noStrike">
                <a:solidFill>
                  <a:srgbClr val="94558D"/>
                </a:solidFill>
                <a:latin typeface="Arial"/>
                <a:ea typeface="Arial"/>
                <a:cs typeface="Arial"/>
                <a:sym typeface="Arial"/>
              </a:rPr>
              <a:t>self</a:t>
            </a:r>
            <a:r>
              <a:rPr b="0" i="0" lang="en-US" sz="1400" u="none" cap="none" strike="noStrike">
                <a:solidFill>
                  <a:srgbClr val="000000"/>
                </a:solidFill>
                <a:latin typeface="Arial"/>
                <a:ea typeface="Arial"/>
                <a:cs typeface="Arial"/>
                <a:sym typeface="Arial"/>
              </a:rPr>
              <a:t>.create_scalar_field_cell_level_py(</a:t>
            </a:r>
            <a:r>
              <a:rPr b="1" i="0" lang="en-US" sz="1400" u="none" cap="none" strike="noStrike">
                <a:solidFill>
                  <a:srgbClr val="008080"/>
                </a:solidFill>
                <a:latin typeface="Arial"/>
                <a:ea typeface="Arial"/>
                <a:cs typeface="Arial"/>
                <a:sym typeface="Arial"/>
              </a:rPr>
              <a:t>"MitosisReadyCells"</a:t>
            </a:r>
            <a:r>
              <a:rPr b="0" i="0" lang="en-US" sz="1400" u="none" cap="none" strike="noStrike">
                <a:solidFill>
                  <a:srgbClr val="000000"/>
                </a:solidFill>
                <a:latin typeface="Arial"/>
                <a:ea typeface="Arial"/>
                <a:cs typeface="Arial"/>
                <a:sym typeface="Arial"/>
              </a:rPr>
              <a:t>)</a:t>
            </a:r>
            <a:br>
              <a:rPr b="0" i="0" lang="en-US" sz="1400" u="none" cap="none" strike="noStrike">
                <a:solidFill>
                  <a:srgbClr val="000000"/>
                </a:solidFill>
                <a:latin typeface="Arial"/>
                <a:ea typeface="Arial"/>
                <a:cs typeface="Arial"/>
                <a:sym typeface="Arial"/>
              </a:rPr>
            </a:b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    </a:t>
            </a:r>
            <a:r>
              <a:rPr b="1" i="0" lang="en-US" sz="1400" u="none" cap="none" strike="noStrike">
                <a:solidFill>
                  <a:srgbClr val="000080"/>
                </a:solidFill>
                <a:latin typeface="Arial"/>
                <a:ea typeface="Arial"/>
                <a:cs typeface="Arial"/>
                <a:sym typeface="Arial"/>
              </a:rPr>
              <a:t>def </a:t>
            </a:r>
            <a:r>
              <a:rPr b="0" i="0" lang="en-US" sz="1400" u="none" cap="none" strike="noStrike">
                <a:solidFill>
                  <a:srgbClr val="000000"/>
                </a:solidFill>
                <a:latin typeface="Arial"/>
                <a:ea typeface="Arial"/>
                <a:cs typeface="Arial"/>
                <a:sym typeface="Arial"/>
              </a:rPr>
              <a:t>step(</a:t>
            </a:r>
            <a:r>
              <a:rPr b="0" i="0" lang="en-US" sz="1400" u="none" cap="none" strike="noStrike">
                <a:solidFill>
                  <a:srgbClr val="94558D"/>
                </a:solidFill>
                <a:latin typeface="Arial"/>
                <a:ea typeface="Arial"/>
                <a:cs typeface="Arial"/>
                <a:sym typeface="Arial"/>
              </a:rPr>
              <a:t>self</a:t>
            </a:r>
            <a:r>
              <a:rPr b="0" i="0" lang="en-US" sz="1400" u="none" cap="none" strike="noStrike">
                <a:solidFill>
                  <a:srgbClr val="000000"/>
                </a:solidFill>
                <a:latin typeface="Arial"/>
                <a:ea typeface="Arial"/>
                <a:cs typeface="Arial"/>
                <a:sym typeface="Arial"/>
              </a:rPr>
              <a:t>, mcs):</a:t>
            </a:r>
            <a:br>
              <a:rPr b="0" i="0" lang="en-US" sz="1400" u="none" cap="none" strike="noStrike">
                <a:solidFill>
                  <a:srgbClr val="000000"/>
                </a:solidFill>
                <a:latin typeface="Arial"/>
                <a:ea typeface="Arial"/>
                <a:cs typeface="Arial"/>
                <a:sym typeface="Arial"/>
              </a:rPr>
            </a:b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        field = </a:t>
            </a:r>
            <a:r>
              <a:rPr b="0" i="0" lang="en-US" sz="1400" u="none" cap="none" strike="noStrike">
                <a:solidFill>
                  <a:srgbClr val="94558D"/>
                </a:solidFill>
                <a:latin typeface="Arial"/>
                <a:ea typeface="Arial"/>
                <a:cs typeface="Arial"/>
                <a:sym typeface="Arial"/>
              </a:rPr>
              <a:t>self</a:t>
            </a:r>
            <a:r>
              <a:rPr b="0" i="0" lang="en-US" sz="1400" u="none" cap="none" strike="noStrike">
                <a:solidFill>
                  <a:srgbClr val="000000"/>
                </a:solidFill>
                <a:latin typeface="Arial"/>
                <a:ea typeface="Arial"/>
                <a:cs typeface="Arial"/>
                <a:sym typeface="Arial"/>
              </a:rPr>
              <a:t>.field.MitosisReadyCells</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        field.clear()</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        </a:t>
            </a:r>
            <a:r>
              <a:rPr b="1" i="0" lang="en-US" sz="1400" u="none" cap="none" strike="noStrike">
                <a:solidFill>
                  <a:srgbClr val="000080"/>
                </a:solidFill>
                <a:latin typeface="Arial"/>
                <a:ea typeface="Arial"/>
                <a:cs typeface="Arial"/>
                <a:sym typeface="Arial"/>
              </a:rPr>
              <a:t>for </a:t>
            </a:r>
            <a:r>
              <a:rPr b="0" i="0" lang="en-US" sz="1400" u="none" cap="none" strike="noStrike">
                <a:solidFill>
                  <a:srgbClr val="000000"/>
                </a:solidFill>
                <a:latin typeface="Arial"/>
                <a:ea typeface="Arial"/>
                <a:cs typeface="Arial"/>
                <a:sym typeface="Arial"/>
              </a:rPr>
              <a:t>cell </a:t>
            </a:r>
            <a:r>
              <a:rPr b="1" i="0" lang="en-US" sz="1400" u="none" cap="none" strike="noStrike">
                <a:solidFill>
                  <a:srgbClr val="000080"/>
                </a:solidFill>
                <a:latin typeface="Arial"/>
                <a:ea typeface="Arial"/>
                <a:cs typeface="Arial"/>
                <a:sym typeface="Arial"/>
              </a:rPr>
              <a:t>in </a:t>
            </a:r>
            <a:r>
              <a:rPr b="0" i="0" lang="en-US" sz="1400" u="none" cap="none" strike="noStrike">
                <a:solidFill>
                  <a:srgbClr val="94558D"/>
                </a:solidFill>
                <a:latin typeface="Arial"/>
                <a:ea typeface="Arial"/>
                <a:cs typeface="Arial"/>
                <a:sym typeface="Arial"/>
              </a:rPr>
              <a:t>self</a:t>
            </a:r>
            <a:r>
              <a:rPr b="0" i="0" lang="en-US" sz="1400" u="none" cap="none" strike="noStrike">
                <a:solidFill>
                  <a:srgbClr val="000000"/>
                </a:solidFill>
                <a:latin typeface="Arial"/>
                <a:ea typeface="Arial"/>
                <a:cs typeface="Arial"/>
                <a:sym typeface="Arial"/>
              </a:rPr>
              <a:t>.cell_list:</a:t>
            </a:r>
            <a:br>
              <a:rPr b="0" i="0" lang="en-US" sz="1400" u="none" cap="none" strike="noStrike">
                <a:solidFill>
                  <a:srgbClr val="000000"/>
                </a:solidFill>
                <a:latin typeface="Arial"/>
                <a:ea typeface="Arial"/>
                <a:cs typeface="Arial"/>
                <a:sym typeface="Arial"/>
              </a:rPr>
            </a:b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            </a:t>
            </a:r>
            <a:r>
              <a:rPr b="1" i="0" lang="en-US" sz="1400" u="none" cap="none" strike="noStrike">
                <a:solidFill>
                  <a:srgbClr val="000080"/>
                </a:solidFill>
                <a:latin typeface="Arial"/>
                <a:ea typeface="Arial"/>
                <a:cs typeface="Arial"/>
                <a:sym typeface="Arial"/>
              </a:rPr>
              <a:t>if </a:t>
            </a:r>
            <a:r>
              <a:rPr b="0" i="0" lang="en-US" sz="1400" u="none" cap="none" strike="noStrike">
                <a:solidFill>
                  <a:srgbClr val="000000"/>
                </a:solidFill>
                <a:latin typeface="Arial"/>
                <a:ea typeface="Arial"/>
                <a:cs typeface="Arial"/>
                <a:sym typeface="Arial"/>
              </a:rPr>
              <a:t>cell.volume &gt; </a:t>
            </a:r>
            <a:r>
              <a:rPr b="0" i="0" lang="en-US" sz="1400" u="none" cap="none" strike="noStrike">
                <a:solidFill>
                  <a:srgbClr val="0000FF"/>
                </a:solidFill>
                <a:latin typeface="Arial"/>
                <a:ea typeface="Arial"/>
                <a:cs typeface="Arial"/>
                <a:sym typeface="Arial"/>
              </a:rPr>
              <a:t>50</a:t>
            </a:r>
            <a:r>
              <a:rPr b="0" i="0" lang="en-US" sz="1400" u="none" cap="none" strike="noStrike">
                <a:solidFill>
                  <a:srgbClr val="000000"/>
                </a:solidFill>
                <a:latin typeface="Arial"/>
                <a:ea typeface="Arial"/>
                <a:cs typeface="Arial"/>
                <a:sym typeface="Arial"/>
              </a:rPr>
              <a:t>:</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                field[cell] = </a:t>
            </a:r>
            <a:r>
              <a:rPr b="0" i="0" lang="en-US" sz="1400" u="none" cap="none" strike="noStrike">
                <a:solidFill>
                  <a:srgbClr val="0000FF"/>
                </a:solidFill>
                <a:latin typeface="Arial"/>
                <a:ea typeface="Arial"/>
                <a:cs typeface="Arial"/>
                <a:sym typeface="Arial"/>
              </a:rPr>
              <a:t>100</a:t>
            </a:r>
            <a:br>
              <a:rPr b="0" i="0" lang="en-US" sz="1400" u="none" cap="none" strike="noStrike">
                <a:solidFill>
                  <a:srgbClr val="0000FF"/>
                </a:solidFill>
                <a:latin typeface="Arial"/>
                <a:ea typeface="Arial"/>
                <a:cs typeface="Arial"/>
                <a:sym typeface="Arial"/>
              </a:rPr>
            </a:br>
            <a:r>
              <a:rPr b="0" i="0" lang="en-US" sz="1400" u="none" cap="none" strike="noStrike">
                <a:solidFill>
                  <a:srgbClr val="0000FF"/>
                </a:solidFill>
                <a:latin typeface="Arial"/>
                <a:ea typeface="Arial"/>
                <a:cs typeface="Arial"/>
                <a:sym typeface="Arial"/>
              </a:rPr>
              <a:t>                </a:t>
            </a:r>
            <a:r>
              <a:rPr b="0" i="0" lang="en-US" sz="1400" u="none" cap="none" strike="noStrike">
                <a:solidFill>
                  <a:srgbClr val="000080"/>
                </a:solidFill>
                <a:latin typeface="Arial"/>
                <a:ea typeface="Arial"/>
                <a:cs typeface="Arial"/>
                <a:sym typeface="Arial"/>
              </a:rPr>
              <a:t>print</a:t>
            </a:r>
            <a:r>
              <a:rPr b="0" i="0" lang="en-US" sz="1400" u="none" cap="none" strike="noStrike">
                <a:solidFill>
                  <a:srgbClr val="000000"/>
                </a:solidFill>
                <a:latin typeface="Arial"/>
                <a:ea typeface="Arial"/>
                <a:cs typeface="Arial"/>
                <a:sym typeface="Arial"/>
              </a:rPr>
              <a:t>(</a:t>
            </a:r>
            <a:r>
              <a:rPr b="1" i="0" lang="en-US" sz="1400" u="none" cap="none" strike="noStrike">
                <a:solidFill>
                  <a:srgbClr val="008080"/>
                </a:solidFill>
                <a:latin typeface="Arial"/>
                <a:ea typeface="Arial"/>
                <a:cs typeface="Arial"/>
                <a:sym typeface="Arial"/>
              </a:rPr>
              <a:t>'adding cell '</a:t>
            </a:r>
            <a:r>
              <a:rPr b="0" i="0" lang="en-US" sz="1400" u="none" cap="none" strike="noStrike">
                <a:solidFill>
                  <a:srgbClr val="000000"/>
                </a:solidFill>
                <a:latin typeface="Arial"/>
                <a:ea typeface="Arial"/>
                <a:cs typeface="Arial"/>
                <a:sym typeface="Arial"/>
              </a:rPr>
              <a:t>, cell.id)</a:t>
            </a:r>
            <a:br>
              <a:rPr b="0" i="0" lang="en-US" sz="1400" u="none" cap="none" strike="noStrike">
                <a:solidFill>
                  <a:srgbClr val="000000"/>
                </a:solidFill>
                <a:latin typeface="Arial"/>
                <a:ea typeface="Arial"/>
                <a:cs typeface="Arial"/>
                <a:sym typeface="Arial"/>
              </a:rPr>
            </a:b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            </a:t>
            </a:r>
            <a:r>
              <a:rPr b="1" i="0" lang="en-US" sz="1400" u="none" cap="none" strike="noStrike">
                <a:solidFill>
                  <a:srgbClr val="000080"/>
                </a:solidFill>
                <a:latin typeface="Arial"/>
                <a:ea typeface="Arial"/>
                <a:cs typeface="Arial"/>
                <a:sym typeface="Arial"/>
              </a:rPr>
              <a:t>else</a:t>
            </a:r>
            <a:r>
              <a:rPr b="0" i="0" lang="en-US" sz="1400" u="none" cap="none" strike="noStrike">
                <a:solidFill>
                  <a:srgbClr val="000000"/>
                </a:solidFill>
                <a:latin typeface="Arial"/>
                <a:ea typeface="Arial"/>
                <a:cs typeface="Arial"/>
                <a:sym typeface="Arial"/>
              </a:rPr>
              <a:t>:</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                field[cell] = </a:t>
            </a:r>
            <a:r>
              <a:rPr b="0" i="0" lang="en-US" sz="1400" u="none" cap="none" strike="noStrike">
                <a:solidFill>
                  <a:srgbClr val="0000FF"/>
                </a:solidFill>
                <a:latin typeface="Arial"/>
                <a:ea typeface="Arial"/>
                <a:cs typeface="Arial"/>
                <a:sym typeface="Arial"/>
              </a:rPr>
              <a:t>1</a:t>
            </a:r>
            <a:br>
              <a:rPr b="0" i="0" lang="en-US" sz="1400" u="none" cap="none" strike="noStrike">
                <a:solidFill>
                  <a:srgbClr val="0000FF"/>
                </a:solidFill>
                <a:latin typeface="Arial"/>
                <a:ea typeface="Arial"/>
                <a:cs typeface="Arial"/>
                <a:sym typeface="Arial"/>
              </a:rPr>
            </a:br>
            <a:endParaRPr b="0" i="0" sz="3600" u="none" cap="none" strike="noStrike">
              <a:solidFill>
                <a:schemeClr val="dk1"/>
              </a:solidFill>
              <a:latin typeface="Arial"/>
              <a:ea typeface="Arial"/>
              <a:cs typeface="Arial"/>
              <a:sym typeface="Arial"/>
            </a:endParaRPr>
          </a:p>
        </p:txBody>
      </p:sp>
      <p:sp>
        <p:nvSpPr>
          <p:cNvPr id="1866" name="Google Shape;1866;p44"/>
          <p:cNvSpPr/>
          <p:nvPr/>
        </p:nvSpPr>
        <p:spPr>
          <a:xfrm>
            <a:off x="726597" y="4285013"/>
            <a:ext cx="6920484" cy="2462213"/>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80"/>
              </a:buClr>
              <a:buSzPts val="1100"/>
              <a:buFont typeface="Arial"/>
              <a:buNone/>
            </a:pPr>
            <a:r>
              <a:rPr b="1" i="0" lang="en-US" sz="1100" u="none" cap="none" strike="noStrike">
                <a:solidFill>
                  <a:srgbClr val="000080"/>
                </a:solidFill>
                <a:latin typeface="Arial"/>
                <a:ea typeface="Arial"/>
                <a:cs typeface="Arial"/>
                <a:sym typeface="Arial"/>
              </a:rPr>
              <a:t>from </a:t>
            </a:r>
            <a:r>
              <a:rPr b="0" i="0" lang="en-US" sz="1100" u="none" cap="none" strike="noStrike">
                <a:solidFill>
                  <a:srgbClr val="000000"/>
                </a:solidFill>
                <a:latin typeface="Arial"/>
                <a:ea typeface="Arial"/>
                <a:cs typeface="Arial"/>
                <a:sym typeface="Arial"/>
              </a:rPr>
              <a:t>cc3d </a:t>
            </a:r>
            <a:r>
              <a:rPr b="1" i="0" lang="en-US" sz="1100" u="none" cap="none" strike="noStrike">
                <a:solidFill>
                  <a:srgbClr val="000080"/>
                </a:solidFill>
                <a:latin typeface="Arial"/>
                <a:ea typeface="Arial"/>
                <a:cs typeface="Arial"/>
                <a:sym typeface="Arial"/>
              </a:rPr>
              <a:t>import </a:t>
            </a:r>
            <a:r>
              <a:rPr b="0" i="0" lang="en-US" sz="1100" u="none" cap="none" strike="noStrike">
                <a:solidFill>
                  <a:srgbClr val="000000"/>
                </a:solidFill>
                <a:latin typeface="Arial"/>
                <a:ea typeface="Arial"/>
                <a:cs typeface="Arial"/>
                <a:sym typeface="Arial"/>
              </a:rPr>
              <a:t>CompuCellSetup</a:t>
            </a:r>
            <a:br>
              <a:rPr b="0" i="0" lang="en-US" sz="1100" u="none" cap="none" strike="noStrike">
                <a:solidFill>
                  <a:srgbClr val="000000"/>
                </a:solidFill>
                <a:latin typeface="Arial"/>
                <a:ea typeface="Arial"/>
                <a:cs typeface="Arial"/>
                <a:sym typeface="Arial"/>
              </a:rPr>
            </a:br>
            <a:r>
              <a:rPr b="1" i="0" lang="en-US" sz="1100" u="none" cap="none" strike="noStrike">
                <a:solidFill>
                  <a:srgbClr val="000080"/>
                </a:solidFill>
                <a:latin typeface="Arial"/>
                <a:ea typeface="Arial"/>
                <a:cs typeface="Arial"/>
                <a:sym typeface="Arial"/>
              </a:rPr>
              <a:t>from </a:t>
            </a:r>
            <a:r>
              <a:rPr b="0" i="0" lang="en-US" sz="1100" u="none" cap="none" strike="noStrike">
                <a:solidFill>
                  <a:srgbClr val="000000"/>
                </a:solidFill>
                <a:latin typeface="Arial"/>
                <a:ea typeface="Arial"/>
                <a:cs typeface="Arial"/>
                <a:sym typeface="Arial"/>
              </a:rPr>
              <a:t>ContactInhibitionOfProliferationSteppables </a:t>
            </a:r>
            <a:r>
              <a:rPr b="1" i="0" lang="en-US" sz="1100" u="none" cap="none" strike="noStrike">
                <a:solidFill>
                  <a:srgbClr val="000080"/>
                </a:solidFill>
                <a:latin typeface="Arial"/>
                <a:ea typeface="Arial"/>
                <a:cs typeface="Arial"/>
                <a:sym typeface="Arial"/>
              </a:rPr>
              <a:t>import </a:t>
            </a:r>
            <a:r>
              <a:rPr b="0" i="0" lang="en-US" sz="1100" u="none" cap="none" strike="noStrike">
                <a:solidFill>
                  <a:srgbClr val="000000"/>
                </a:solidFill>
                <a:latin typeface="Arial"/>
                <a:ea typeface="Arial"/>
                <a:cs typeface="Arial"/>
                <a:sym typeface="Arial"/>
              </a:rPr>
              <a:t>CellGrowthSteppable</a:t>
            </a:r>
            <a:br>
              <a:rPr b="0" i="0" lang="en-US" sz="1100" u="none" cap="none" strike="noStrike">
                <a:solidFill>
                  <a:srgbClr val="000000"/>
                </a:solidFill>
                <a:latin typeface="Arial"/>
                <a:ea typeface="Arial"/>
                <a:cs typeface="Arial"/>
                <a:sym typeface="Arial"/>
              </a:rPr>
            </a:br>
            <a:r>
              <a:rPr b="1" i="0" lang="en-US" sz="1100" u="none" cap="none" strike="noStrike">
                <a:solidFill>
                  <a:srgbClr val="000080"/>
                </a:solidFill>
                <a:latin typeface="Arial"/>
                <a:ea typeface="Arial"/>
                <a:cs typeface="Arial"/>
                <a:sym typeface="Arial"/>
              </a:rPr>
              <a:t>from </a:t>
            </a:r>
            <a:r>
              <a:rPr b="0" i="0" lang="en-US" sz="1100" u="none" cap="none" strike="noStrike">
                <a:solidFill>
                  <a:srgbClr val="000000"/>
                </a:solidFill>
                <a:latin typeface="Arial"/>
                <a:ea typeface="Arial"/>
                <a:cs typeface="Arial"/>
                <a:sym typeface="Arial"/>
              </a:rPr>
              <a:t>ContactInhibitionOfProliferationSteppables </a:t>
            </a:r>
            <a:r>
              <a:rPr b="1" i="0" lang="en-US" sz="1100" u="none" cap="none" strike="noStrike">
                <a:solidFill>
                  <a:srgbClr val="000080"/>
                </a:solidFill>
                <a:latin typeface="Arial"/>
                <a:ea typeface="Arial"/>
                <a:cs typeface="Arial"/>
                <a:sym typeface="Arial"/>
              </a:rPr>
              <a:t>import </a:t>
            </a:r>
            <a:r>
              <a:rPr b="0" i="0" lang="en-US" sz="1100" u="none" cap="none" strike="noStrike">
                <a:solidFill>
                  <a:srgbClr val="000000"/>
                </a:solidFill>
                <a:latin typeface="Arial"/>
                <a:ea typeface="Arial"/>
                <a:cs typeface="Arial"/>
                <a:sym typeface="Arial"/>
              </a:rPr>
              <a:t>MitosisSteppable</a:t>
            </a:r>
            <a:br>
              <a:rPr b="0" i="0" lang="en-US" sz="1100" u="none" cap="none" strike="noStrike">
                <a:solidFill>
                  <a:srgbClr val="000000"/>
                </a:solidFill>
                <a:latin typeface="Arial"/>
                <a:ea typeface="Arial"/>
                <a:cs typeface="Arial"/>
                <a:sym typeface="Arial"/>
              </a:rPr>
            </a:br>
            <a:r>
              <a:rPr b="1" i="0" lang="en-US" sz="1100" u="none" cap="none" strike="noStrike">
                <a:solidFill>
                  <a:srgbClr val="000080"/>
                </a:solidFill>
                <a:latin typeface="Arial"/>
                <a:ea typeface="Arial"/>
                <a:cs typeface="Arial"/>
                <a:sym typeface="Arial"/>
              </a:rPr>
              <a:t>from </a:t>
            </a:r>
            <a:r>
              <a:rPr b="0" i="0" lang="en-US" sz="1100" u="none" cap="none" strike="noStrike">
                <a:solidFill>
                  <a:srgbClr val="000000"/>
                </a:solidFill>
                <a:latin typeface="Arial"/>
                <a:ea typeface="Arial"/>
                <a:cs typeface="Arial"/>
                <a:sym typeface="Arial"/>
              </a:rPr>
              <a:t>ContactInhibitionOfProliferationSteppables </a:t>
            </a:r>
            <a:r>
              <a:rPr b="1" i="0" lang="en-US" sz="1100" u="none" cap="none" strike="noStrike">
                <a:solidFill>
                  <a:srgbClr val="000080"/>
                </a:solidFill>
                <a:latin typeface="Arial"/>
                <a:ea typeface="Arial"/>
                <a:cs typeface="Arial"/>
                <a:sym typeface="Arial"/>
              </a:rPr>
              <a:t>import </a:t>
            </a:r>
            <a:r>
              <a:rPr b="0" i="0" lang="en-US" sz="1100" u="none" cap="none" strike="noStrike">
                <a:solidFill>
                  <a:srgbClr val="000000"/>
                </a:solidFill>
                <a:latin typeface="Arial"/>
                <a:ea typeface="Arial"/>
                <a:cs typeface="Arial"/>
                <a:sym typeface="Arial"/>
              </a:rPr>
              <a:t>MitosisReadyPlotterSteppable</a:t>
            </a:r>
            <a:br>
              <a:rPr b="0" i="0" lang="en-US" sz="1100" u="none" cap="none" strike="noStrike">
                <a:solidFill>
                  <a:srgbClr val="000000"/>
                </a:solidFill>
                <a:latin typeface="Arial"/>
                <a:ea typeface="Arial"/>
                <a:cs typeface="Arial"/>
                <a:sym typeface="Arial"/>
              </a:rPr>
            </a:br>
            <a:br>
              <a:rPr b="0" i="0" lang="en-US" sz="1100" u="none" cap="none" strike="noStrike">
                <a:solidFill>
                  <a:srgbClr val="000000"/>
                </a:solidFill>
                <a:latin typeface="Arial"/>
                <a:ea typeface="Arial"/>
                <a:cs typeface="Arial"/>
                <a:sym typeface="Arial"/>
              </a:rPr>
            </a:br>
            <a:br>
              <a:rPr b="0" i="0" lang="en-US" sz="11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CompuCellSetup.register_steppable(</a:t>
            </a:r>
            <a:r>
              <a:rPr b="0" i="0" lang="en-US" sz="1100" u="none" cap="none" strike="noStrike">
                <a:solidFill>
                  <a:srgbClr val="660099"/>
                </a:solidFill>
                <a:latin typeface="Arial"/>
                <a:ea typeface="Arial"/>
                <a:cs typeface="Arial"/>
                <a:sym typeface="Arial"/>
              </a:rPr>
              <a:t>steppable</a:t>
            </a:r>
            <a:r>
              <a:rPr b="0" i="0" lang="en-US" sz="1100" u="none" cap="none" strike="noStrike">
                <a:solidFill>
                  <a:srgbClr val="000000"/>
                </a:solidFill>
                <a:latin typeface="Arial"/>
                <a:ea typeface="Arial"/>
                <a:cs typeface="Arial"/>
                <a:sym typeface="Arial"/>
              </a:rPr>
              <a:t>=CellGrowthSteppable(</a:t>
            </a:r>
            <a:r>
              <a:rPr b="0" i="0" lang="en-US" sz="1100" u="none" cap="none" strike="noStrike">
                <a:solidFill>
                  <a:srgbClr val="660099"/>
                </a:solidFill>
                <a:latin typeface="Arial"/>
                <a:ea typeface="Arial"/>
                <a:cs typeface="Arial"/>
                <a:sym typeface="Arial"/>
              </a:rPr>
              <a:t>frequency</a:t>
            </a:r>
            <a:r>
              <a:rPr b="0" i="0" lang="en-US" sz="1100" u="none" cap="none" strike="noStrike">
                <a:solidFill>
                  <a:srgbClr val="000000"/>
                </a:solidFill>
                <a:latin typeface="Arial"/>
                <a:ea typeface="Arial"/>
                <a:cs typeface="Arial"/>
                <a:sym typeface="Arial"/>
              </a:rPr>
              <a:t>=</a:t>
            </a:r>
            <a:r>
              <a:rPr b="0" i="0" lang="en-US" sz="1100" u="none" cap="none" strike="noStrike">
                <a:solidFill>
                  <a:srgbClr val="0000FF"/>
                </a:solidFill>
                <a:latin typeface="Arial"/>
                <a:ea typeface="Arial"/>
                <a:cs typeface="Arial"/>
                <a:sym typeface="Arial"/>
              </a:rPr>
              <a:t>1</a:t>
            </a:r>
            <a:r>
              <a:rPr b="0" i="0" lang="en-US" sz="1100" u="none" cap="none" strike="noStrike">
                <a:solidFill>
                  <a:srgbClr val="000000"/>
                </a:solidFill>
                <a:latin typeface="Arial"/>
                <a:ea typeface="Arial"/>
                <a:cs typeface="Arial"/>
                <a:sym typeface="Arial"/>
              </a:rPr>
              <a:t>))</a:t>
            </a:r>
            <a:br>
              <a:rPr b="0" i="0" lang="en-US" sz="1100" u="none" cap="none" strike="noStrike">
                <a:solidFill>
                  <a:srgbClr val="000000"/>
                </a:solidFill>
                <a:latin typeface="Arial"/>
                <a:ea typeface="Arial"/>
                <a:cs typeface="Arial"/>
                <a:sym typeface="Arial"/>
              </a:rPr>
            </a:br>
            <a:r>
              <a:rPr b="0" i="1" lang="en-US" sz="1100" u="none" cap="none" strike="noStrike">
                <a:solidFill>
                  <a:srgbClr val="808080"/>
                </a:solidFill>
                <a:latin typeface="Arial"/>
                <a:ea typeface="Arial"/>
                <a:cs typeface="Arial"/>
                <a:sym typeface="Arial"/>
              </a:rPr>
              <a:t># it is essential to register plotter before Mitosis otherwise we will never see which cell was ready for mitosis</a:t>
            </a:r>
            <a:br>
              <a:rPr b="0" i="1" lang="en-US" sz="1100" u="none" cap="none" strike="noStrike">
                <a:solidFill>
                  <a:srgbClr val="80808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CompuCellSetup.register_steppable(</a:t>
            </a:r>
            <a:r>
              <a:rPr b="0" i="0" lang="en-US" sz="1100" u="none" cap="none" strike="noStrike">
                <a:solidFill>
                  <a:srgbClr val="660099"/>
                </a:solidFill>
                <a:latin typeface="Arial"/>
                <a:ea typeface="Arial"/>
                <a:cs typeface="Arial"/>
                <a:sym typeface="Arial"/>
              </a:rPr>
              <a:t>steppable</a:t>
            </a:r>
            <a:r>
              <a:rPr b="0" i="0" lang="en-US" sz="1100" u="none" cap="none" strike="noStrike">
                <a:solidFill>
                  <a:srgbClr val="000000"/>
                </a:solidFill>
                <a:latin typeface="Arial"/>
                <a:ea typeface="Arial"/>
                <a:cs typeface="Arial"/>
                <a:sym typeface="Arial"/>
              </a:rPr>
              <a:t>=MitosisReadyPlotterSteppable(</a:t>
            </a:r>
            <a:r>
              <a:rPr b="0" i="0" lang="en-US" sz="1100" u="none" cap="none" strike="noStrike">
                <a:solidFill>
                  <a:srgbClr val="660099"/>
                </a:solidFill>
                <a:latin typeface="Arial"/>
                <a:ea typeface="Arial"/>
                <a:cs typeface="Arial"/>
                <a:sym typeface="Arial"/>
              </a:rPr>
              <a:t>frequency</a:t>
            </a:r>
            <a:r>
              <a:rPr b="0" i="0" lang="en-US" sz="1100" u="none" cap="none" strike="noStrike">
                <a:solidFill>
                  <a:srgbClr val="000000"/>
                </a:solidFill>
                <a:latin typeface="Arial"/>
                <a:ea typeface="Arial"/>
                <a:cs typeface="Arial"/>
                <a:sym typeface="Arial"/>
              </a:rPr>
              <a:t>=</a:t>
            </a:r>
            <a:r>
              <a:rPr b="0" i="0" lang="en-US" sz="1100" u="none" cap="none" strike="noStrike">
                <a:solidFill>
                  <a:srgbClr val="0000FF"/>
                </a:solidFill>
                <a:latin typeface="Arial"/>
                <a:ea typeface="Arial"/>
                <a:cs typeface="Arial"/>
                <a:sym typeface="Arial"/>
              </a:rPr>
              <a:t>1</a:t>
            </a:r>
            <a:r>
              <a:rPr b="0" i="0" lang="en-US" sz="1100" u="none" cap="none" strike="noStrike">
                <a:solidFill>
                  <a:srgbClr val="000000"/>
                </a:solidFill>
                <a:latin typeface="Arial"/>
                <a:ea typeface="Arial"/>
                <a:cs typeface="Arial"/>
                <a:sym typeface="Arial"/>
              </a:rPr>
              <a:t>))</a:t>
            </a:r>
            <a:br>
              <a:rPr b="0" i="0" lang="en-US" sz="1100" u="none" cap="none" strike="noStrike">
                <a:solidFill>
                  <a:srgbClr val="000000"/>
                </a:solidFill>
                <a:latin typeface="Arial"/>
                <a:ea typeface="Arial"/>
                <a:cs typeface="Arial"/>
                <a:sym typeface="Arial"/>
              </a:rPr>
            </a:br>
            <a:br>
              <a:rPr b="0" i="0" lang="en-US" sz="11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CompuCellSetup.register_steppable(</a:t>
            </a:r>
            <a:r>
              <a:rPr b="0" i="0" lang="en-US" sz="1100" u="none" cap="none" strike="noStrike">
                <a:solidFill>
                  <a:srgbClr val="660099"/>
                </a:solidFill>
                <a:latin typeface="Arial"/>
                <a:ea typeface="Arial"/>
                <a:cs typeface="Arial"/>
                <a:sym typeface="Arial"/>
              </a:rPr>
              <a:t>steppable</a:t>
            </a:r>
            <a:r>
              <a:rPr b="0" i="0" lang="en-US" sz="1100" u="none" cap="none" strike="noStrike">
                <a:solidFill>
                  <a:srgbClr val="000000"/>
                </a:solidFill>
                <a:latin typeface="Arial"/>
                <a:ea typeface="Arial"/>
                <a:cs typeface="Arial"/>
                <a:sym typeface="Arial"/>
              </a:rPr>
              <a:t>=MitosisSteppable(</a:t>
            </a:r>
            <a:r>
              <a:rPr b="0" i="0" lang="en-US" sz="1100" u="none" cap="none" strike="noStrike">
                <a:solidFill>
                  <a:srgbClr val="660099"/>
                </a:solidFill>
                <a:latin typeface="Arial"/>
                <a:ea typeface="Arial"/>
                <a:cs typeface="Arial"/>
                <a:sym typeface="Arial"/>
              </a:rPr>
              <a:t>frequency</a:t>
            </a:r>
            <a:r>
              <a:rPr b="0" i="0" lang="en-US" sz="1100" u="none" cap="none" strike="noStrike">
                <a:solidFill>
                  <a:srgbClr val="000000"/>
                </a:solidFill>
                <a:latin typeface="Arial"/>
                <a:ea typeface="Arial"/>
                <a:cs typeface="Arial"/>
                <a:sym typeface="Arial"/>
              </a:rPr>
              <a:t>=</a:t>
            </a:r>
            <a:r>
              <a:rPr b="0" i="0" lang="en-US" sz="1100" u="none" cap="none" strike="noStrike">
                <a:solidFill>
                  <a:srgbClr val="0000FF"/>
                </a:solidFill>
                <a:latin typeface="Arial"/>
                <a:ea typeface="Arial"/>
                <a:cs typeface="Arial"/>
                <a:sym typeface="Arial"/>
              </a:rPr>
              <a:t>1</a:t>
            </a:r>
            <a:r>
              <a:rPr b="0" i="0" lang="en-US" sz="1100" u="none" cap="none" strike="noStrike">
                <a:solidFill>
                  <a:srgbClr val="000000"/>
                </a:solidFill>
                <a:latin typeface="Arial"/>
                <a:ea typeface="Arial"/>
                <a:cs typeface="Arial"/>
                <a:sym typeface="Arial"/>
              </a:rPr>
              <a:t>))</a:t>
            </a:r>
            <a:br>
              <a:rPr b="0" i="0" lang="en-US" sz="1100" u="none" cap="none" strike="noStrike">
                <a:solidFill>
                  <a:srgbClr val="000000"/>
                </a:solidFill>
                <a:latin typeface="Arial"/>
                <a:ea typeface="Arial"/>
                <a:cs typeface="Arial"/>
                <a:sym typeface="Arial"/>
              </a:rPr>
            </a:br>
            <a:br>
              <a:rPr b="0" i="0" lang="en-US" sz="1100" u="none" cap="none" strike="noStrike">
                <a:solidFill>
                  <a:srgbClr val="000000"/>
                </a:solidFill>
                <a:latin typeface="Arial"/>
                <a:ea typeface="Arial"/>
                <a:cs typeface="Arial"/>
                <a:sym typeface="Arial"/>
              </a:rPr>
            </a:br>
            <a:br>
              <a:rPr b="0" i="0" lang="en-US" sz="11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CompuCellSetup.run()</a:t>
            </a:r>
            <a:endParaRPr b="0" i="0" sz="2800" u="none" cap="none" strike="noStrike">
              <a:solidFill>
                <a:schemeClr val="dk1"/>
              </a:solidFill>
              <a:latin typeface="Arial"/>
              <a:ea typeface="Arial"/>
              <a:cs typeface="Arial"/>
              <a:sym typeface="Arial"/>
            </a:endParaRPr>
          </a:p>
        </p:txBody>
      </p:sp>
      <p:sp>
        <p:nvSpPr>
          <p:cNvPr id="1867" name="Google Shape;1867;p44"/>
          <p:cNvSpPr txBox="1"/>
          <p:nvPr/>
        </p:nvSpPr>
        <p:spPr>
          <a:xfrm>
            <a:off x="0" y="0"/>
            <a:ext cx="9144000" cy="40011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Code highlights - ContactInhibitionOfProliferation.cc3d </a:t>
            </a:r>
            <a:endParaRPr/>
          </a:p>
        </p:txBody>
      </p:sp>
      <p:pic>
        <p:nvPicPr>
          <p:cNvPr id="1868" name="Google Shape;1868;p44"/>
          <p:cNvPicPr preferRelativeResize="0"/>
          <p:nvPr/>
        </p:nvPicPr>
        <p:blipFill rotWithShape="1">
          <a:blip r:embed="rId3">
            <a:alphaModFix/>
          </a:blip>
          <a:srcRect b="0" l="0" r="0" t="0"/>
          <a:stretch/>
        </p:blipFill>
        <p:spPr>
          <a:xfrm>
            <a:off x="8564450" y="4464"/>
            <a:ext cx="593675" cy="617861"/>
          </a:xfrm>
          <a:prstGeom prst="rect">
            <a:avLst/>
          </a:prstGeom>
          <a:noFill/>
          <a:ln>
            <a:noFill/>
          </a:ln>
        </p:spPr>
      </p:pic>
      <p:pic>
        <p:nvPicPr>
          <p:cNvPr descr="Biocomplexity Logo" id="1869" name="Google Shape;1869;p44"/>
          <p:cNvPicPr preferRelativeResize="0"/>
          <p:nvPr/>
        </p:nvPicPr>
        <p:blipFill rotWithShape="1">
          <a:blip r:embed="rId4">
            <a:alphaModFix/>
          </a:blip>
          <a:srcRect b="0" l="0" r="0" t="0"/>
          <a:stretch/>
        </p:blipFill>
        <p:spPr>
          <a:xfrm>
            <a:off x="8550275" y="6264275"/>
            <a:ext cx="593725" cy="593725"/>
          </a:xfrm>
          <a:prstGeom prst="rect">
            <a:avLst/>
          </a:prstGeom>
          <a:noFill/>
          <a:ln>
            <a:noFill/>
          </a:ln>
        </p:spPr>
      </p:pic>
      <p:pic>
        <p:nvPicPr>
          <p:cNvPr descr="redblackblockiu" id="1870" name="Google Shape;1870;p44"/>
          <p:cNvPicPr preferRelativeResize="0"/>
          <p:nvPr/>
        </p:nvPicPr>
        <p:blipFill rotWithShape="1">
          <a:blip r:embed="rId5">
            <a:alphaModFix/>
          </a:blip>
          <a:srcRect b="0" l="0" r="0" t="0"/>
          <a:stretch/>
        </p:blipFill>
        <p:spPr>
          <a:xfrm>
            <a:off x="0" y="6219825"/>
            <a:ext cx="484188" cy="6381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4" name="Shape 1874"/>
        <p:cNvGrpSpPr/>
        <p:nvPr/>
      </p:nvGrpSpPr>
      <p:grpSpPr>
        <a:xfrm>
          <a:off x="0" y="0"/>
          <a:ext cx="0" cy="0"/>
          <a:chOff x="0" y="0"/>
          <a:chExt cx="0" cy="0"/>
        </a:xfrm>
      </p:grpSpPr>
      <p:pic>
        <p:nvPicPr>
          <p:cNvPr descr="Biocomplexity Logo" id="1875" name="Google Shape;1875;p45"/>
          <p:cNvPicPr preferRelativeResize="0"/>
          <p:nvPr/>
        </p:nvPicPr>
        <p:blipFill rotWithShape="1">
          <a:blip r:embed="rId3">
            <a:alphaModFix/>
          </a:blip>
          <a:srcRect b="0" l="0" r="0" t="0"/>
          <a:stretch/>
        </p:blipFill>
        <p:spPr>
          <a:xfrm>
            <a:off x="8550275" y="6264275"/>
            <a:ext cx="593725" cy="593725"/>
          </a:xfrm>
          <a:prstGeom prst="rect">
            <a:avLst/>
          </a:prstGeom>
          <a:noFill/>
          <a:ln>
            <a:noFill/>
          </a:ln>
        </p:spPr>
      </p:pic>
      <p:pic>
        <p:nvPicPr>
          <p:cNvPr descr="redblackblockiu" id="1876" name="Google Shape;1876;p45"/>
          <p:cNvPicPr preferRelativeResize="0"/>
          <p:nvPr/>
        </p:nvPicPr>
        <p:blipFill rotWithShape="1">
          <a:blip r:embed="rId4">
            <a:alphaModFix/>
          </a:blip>
          <a:srcRect b="0" l="0" r="0" t="0"/>
          <a:stretch/>
        </p:blipFill>
        <p:spPr>
          <a:xfrm>
            <a:off x="0" y="6219825"/>
            <a:ext cx="484188" cy="638175"/>
          </a:xfrm>
          <a:prstGeom prst="rect">
            <a:avLst/>
          </a:prstGeom>
          <a:noFill/>
          <a:ln>
            <a:noFill/>
          </a:ln>
        </p:spPr>
      </p:pic>
      <p:pic>
        <p:nvPicPr>
          <p:cNvPr id="1877" name="Google Shape;1877;p45"/>
          <p:cNvPicPr preferRelativeResize="0"/>
          <p:nvPr/>
        </p:nvPicPr>
        <p:blipFill rotWithShape="1">
          <a:blip r:embed="rId5">
            <a:alphaModFix/>
          </a:blip>
          <a:srcRect b="0" l="0" r="0" t="0"/>
          <a:stretch/>
        </p:blipFill>
        <p:spPr>
          <a:xfrm>
            <a:off x="126369" y="887847"/>
            <a:ext cx="6010275" cy="2276475"/>
          </a:xfrm>
          <a:prstGeom prst="rect">
            <a:avLst/>
          </a:prstGeom>
          <a:noFill/>
          <a:ln>
            <a:noFill/>
          </a:ln>
        </p:spPr>
      </p:pic>
      <p:pic>
        <p:nvPicPr>
          <p:cNvPr id="1878" name="Google Shape;1878;p45"/>
          <p:cNvPicPr preferRelativeResize="0"/>
          <p:nvPr/>
        </p:nvPicPr>
        <p:blipFill rotWithShape="1">
          <a:blip r:embed="rId6">
            <a:alphaModFix/>
          </a:blip>
          <a:srcRect b="0" l="0" r="0" t="0"/>
          <a:stretch/>
        </p:blipFill>
        <p:spPr>
          <a:xfrm>
            <a:off x="0" y="3551128"/>
            <a:ext cx="6501723" cy="3273077"/>
          </a:xfrm>
          <a:prstGeom prst="rect">
            <a:avLst/>
          </a:prstGeom>
          <a:noFill/>
          <a:ln>
            <a:noFill/>
          </a:ln>
        </p:spPr>
      </p:pic>
      <p:pic>
        <p:nvPicPr>
          <p:cNvPr id="1879" name="Google Shape;1879;p45"/>
          <p:cNvPicPr preferRelativeResize="0"/>
          <p:nvPr/>
        </p:nvPicPr>
        <p:blipFill rotWithShape="1">
          <a:blip r:embed="rId7">
            <a:alphaModFix/>
          </a:blip>
          <a:srcRect b="0" l="0" r="0" t="0"/>
          <a:stretch/>
        </p:blipFill>
        <p:spPr>
          <a:xfrm>
            <a:off x="5813347" y="769989"/>
            <a:ext cx="3427371" cy="3035411"/>
          </a:xfrm>
          <a:prstGeom prst="rect">
            <a:avLst/>
          </a:prstGeom>
          <a:noFill/>
          <a:ln>
            <a:noFill/>
          </a:ln>
        </p:spPr>
      </p:pic>
      <p:sp>
        <p:nvSpPr>
          <p:cNvPr id="1880" name="Google Shape;1880;p45"/>
          <p:cNvSpPr txBox="1"/>
          <p:nvPr/>
        </p:nvSpPr>
        <p:spPr>
          <a:xfrm>
            <a:off x="6989523" y="4096011"/>
            <a:ext cx="2004165"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Set fixed value of 100 for </a:t>
            </a:r>
            <a:r>
              <a:rPr b="1" i="0" lang="en-US" sz="1400" u="none" cap="none" strike="noStrike">
                <a:solidFill>
                  <a:srgbClr val="000000"/>
                </a:solidFill>
                <a:latin typeface="Arial"/>
                <a:ea typeface="Arial"/>
                <a:cs typeface="Arial"/>
                <a:sym typeface="Arial"/>
              </a:rPr>
              <a:t>MitosisReadyCell</a:t>
            </a:r>
            <a:r>
              <a:rPr b="0" i="0" lang="en-US" sz="1400" u="none" cap="none" strike="noStrike">
                <a:solidFill>
                  <a:srgbClr val="000000"/>
                </a:solidFill>
                <a:latin typeface="Arial"/>
                <a:ea typeface="Arial"/>
                <a:cs typeface="Arial"/>
                <a:sym typeface="Arial"/>
              </a:rPr>
              <a:t> field</a:t>
            </a:r>
            <a:endParaRPr/>
          </a:p>
        </p:txBody>
      </p:sp>
      <p:cxnSp>
        <p:nvCxnSpPr>
          <p:cNvPr id="1881" name="Google Shape;1881;p45"/>
          <p:cNvCxnSpPr/>
          <p:nvPr/>
        </p:nvCxnSpPr>
        <p:spPr>
          <a:xfrm flipH="1" rot="10800000">
            <a:off x="7515616" y="3551128"/>
            <a:ext cx="275573" cy="507305"/>
          </a:xfrm>
          <a:prstGeom prst="straightConnector1">
            <a:avLst/>
          </a:prstGeom>
          <a:noFill/>
          <a:ln cap="flat" cmpd="sng" w="9525">
            <a:solidFill>
              <a:srgbClr val="4A7DBA"/>
            </a:solidFill>
            <a:prstDash val="solid"/>
            <a:round/>
            <a:headEnd len="sm" w="sm" type="none"/>
            <a:tailEnd len="med" w="med" type="triangle"/>
          </a:ln>
        </p:spPr>
      </p:cxnSp>
      <p:sp>
        <p:nvSpPr>
          <p:cNvPr id="1882" name="Google Shape;1882;p45"/>
          <p:cNvSpPr txBox="1"/>
          <p:nvPr/>
        </p:nvSpPr>
        <p:spPr>
          <a:xfrm>
            <a:off x="6889315" y="5386192"/>
            <a:ext cx="210437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Cell about to divide</a:t>
            </a:r>
            <a:endParaRPr/>
          </a:p>
        </p:txBody>
      </p:sp>
      <p:cxnSp>
        <p:nvCxnSpPr>
          <p:cNvPr id="1883" name="Google Shape;1883;p45"/>
          <p:cNvCxnSpPr>
            <a:stCxn id="1882" idx="1"/>
          </p:cNvCxnSpPr>
          <p:nvPr/>
        </p:nvCxnSpPr>
        <p:spPr>
          <a:xfrm rot="10800000">
            <a:off x="4196215" y="5473781"/>
            <a:ext cx="2693100" cy="66300"/>
          </a:xfrm>
          <a:prstGeom prst="straightConnector1">
            <a:avLst/>
          </a:prstGeom>
          <a:noFill/>
          <a:ln cap="flat" cmpd="sng" w="9525">
            <a:solidFill>
              <a:schemeClr val="dk1"/>
            </a:solidFill>
            <a:prstDash val="solid"/>
            <a:round/>
            <a:headEnd len="sm" w="sm" type="none"/>
            <a:tailEnd len="med" w="med" type="triangle"/>
          </a:ln>
        </p:spPr>
      </p:cxnSp>
      <p:sp>
        <p:nvSpPr>
          <p:cNvPr id="1884" name="Google Shape;1884;p45"/>
          <p:cNvSpPr txBox="1"/>
          <p:nvPr/>
        </p:nvSpPr>
        <p:spPr>
          <a:xfrm>
            <a:off x="0" y="432834"/>
            <a:ext cx="9144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To observe mitosis ready plotter output set </a:t>
            </a:r>
            <a:r>
              <a:rPr b="1" i="0" lang="en-US" sz="1400" u="none" cap="none" strike="noStrike">
                <a:solidFill>
                  <a:srgbClr val="000000"/>
                </a:solidFill>
                <a:latin typeface="Arial"/>
                <a:ea typeface="Arial"/>
                <a:cs typeface="Arial"/>
                <a:sym typeface="Arial"/>
              </a:rPr>
              <a:t>screen update frequency to 1 </a:t>
            </a:r>
            <a:r>
              <a:rPr b="0" i="0" lang="en-US" sz="1400" u="none" cap="none" strike="noStrike">
                <a:solidFill>
                  <a:srgbClr val="000000"/>
                </a:solidFill>
                <a:latin typeface="Arial"/>
                <a:ea typeface="Arial"/>
                <a:cs typeface="Arial"/>
                <a:sym typeface="Arial"/>
              </a:rPr>
              <a:t>once there is enough cells to see the effect</a:t>
            </a:r>
            <a:endParaRPr/>
          </a:p>
        </p:txBody>
      </p:sp>
      <p:sp>
        <p:nvSpPr>
          <p:cNvPr id="1885" name="Google Shape;1885;p45"/>
          <p:cNvSpPr txBox="1"/>
          <p:nvPr/>
        </p:nvSpPr>
        <p:spPr>
          <a:xfrm>
            <a:off x="0" y="0"/>
            <a:ext cx="9144000" cy="40011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MitosisReadyPlotter – Player Settings</a:t>
            </a:r>
            <a:endParaRPr/>
          </a:p>
        </p:txBody>
      </p:sp>
      <p:pic>
        <p:nvPicPr>
          <p:cNvPr id="1886" name="Google Shape;1886;p45"/>
          <p:cNvPicPr preferRelativeResize="0"/>
          <p:nvPr/>
        </p:nvPicPr>
        <p:blipFill rotWithShape="1">
          <a:blip r:embed="rId8">
            <a:alphaModFix/>
          </a:blip>
          <a:srcRect b="0" l="0" r="0" t="0"/>
          <a:stretch/>
        </p:blipFill>
        <p:spPr>
          <a:xfrm>
            <a:off x="8564450" y="4464"/>
            <a:ext cx="593675" cy="61786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0" name="Shape 1890"/>
        <p:cNvGrpSpPr/>
        <p:nvPr/>
      </p:nvGrpSpPr>
      <p:grpSpPr>
        <a:xfrm>
          <a:off x="0" y="0"/>
          <a:ext cx="0" cy="0"/>
          <a:chOff x="0" y="0"/>
          <a:chExt cx="0" cy="0"/>
        </a:xfrm>
      </p:grpSpPr>
      <p:sp>
        <p:nvSpPr>
          <p:cNvPr id="1891" name="Google Shape;1891;p46"/>
          <p:cNvSpPr txBox="1"/>
          <p:nvPr/>
        </p:nvSpPr>
        <p:spPr>
          <a:xfrm>
            <a:off x="0" y="0"/>
            <a:ext cx="9144000" cy="40011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Putting it all together – Avascular Tumor Simulation</a:t>
            </a:r>
            <a:endParaRPr/>
          </a:p>
        </p:txBody>
      </p:sp>
      <p:sp>
        <p:nvSpPr>
          <p:cNvPr id="1892" name="Google Shape;1892;p46"/>
          <p:cNvSpPr txBox="1"/>
          <p:nvPr/>
        </p:nvSpPr>
        <p:spPr>
          <a:xfrm>
            <a:off x="100208" y="663879"/>
            <a:ext cx="8830850" cy="3323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So far we have learned the following CC3D concepts and techniques: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How to use contact energy and volume constraint to control cell shape</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How to grow cells</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How to divide cells</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How to add diffusive field </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How to change cell type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Let’s combine those techniques together and build a simplified simulation of avascular tumor.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We will use 3 cell types ,Tumor, TumorProliferating and Necrotic</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We will make cell growth depend on level of nutrients and on cell pressure (contact inhibition of proliferation)</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Cells turn necrotic once the level of nutrients falls below critical threshold. Necrotic cells do not grow or divide  </a:t>
            </a:r>
            <a:endParaRPr/>
          </a:p>
        </p:txBody>
      </p:sp>
      <p:pic>
        <p:nvPicPr>
          <p:cNvPr id="1893" name="Google Shape;1893;p46"/>
          <p:cNvPicPr preferRelativeResize="0"/>
          <p:nvPr/>
        </p:nvPicPr>
        <p:blipFill rotWithShape="1">
          <a:blip r:embed="rId3">
            <a:alphaModFix/>
          </a:blip>
          <a:srcRect b="0" l="0" r="0" t="0"/>
          <a:stretch/>
        </p:blipFill>
        <p:spPr>
          <a:xfrm>
            <a:off x="2560724" y="3772422"/>
            <a:ext cx="6057183" cy="3017305"/>
          </a:xfrm>
          <a:prstGeom prst="rect">
            <a:avLst/>
          </a:prstGeom>
          <a:noFill/>
          <a:ln>
            <a:noFill/>
          </a:ln>
        </p:spPr>
      </p:pic>
      <p:sp>
        <p:nvSpPr>
          <p:cNvPr id="1894" name="Google Shape;1894;p46"/>
          <p:cNvSpPr txBox="1"/>
          <p:nvPr/>
        </p:nvSpPr>
        <p:spPr>
          <a:xfrm>
            <a:off x="100208" y="4809995"/>
            <a:ext cx="167848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Necrotic cells</a:t>
            </a:r>
            <a:endParaRPr/>
          </a:p>
        </p:txBody>
      </p:sp>
      <p:cxnSp>
        <p:nvCxnSpPr>
          <p:cNvPr id="1895" name="Google Shape;1895;p46"/>
          <p:cNvCxnSpPr/>
          <p:nvPr/>
        </p:nvCxnSpPr>
        <p:spPr>
          <a:xfrm>
            <a:off x="1377863" y="4963883"/>
            <a:ext cx="2417523" cy="747985"/>
          </a:xfrm>
          <a:prstGeom prst="straightConnector1">
            <a:avLst/>
          </a:prstGeom>
          <a:noFill/>
          <a:ln cap="flat" cmpd="sng" w="9525">
            <a:solidFill>
              <a:srgbClr val="4A7DBA"/>
            </a:solidFill>
            <a:prstDash val="solid"/>
            <a:round/>
            <a:headEnd len="sm" w="sm" type="none"/>
            <a:tailEnd len="med" w="med" type="triangle"/>
          </a:ln>
        </p:spPr>
      </p:cxnSp>
      <p:sp>
        <p:nvSpPr>
          <p:cNvPr id="1896" name="Google Shape;1896;p46"/>
          <p:cNvSpPr txBox="1"/>
          <p:nvPr/>
        </p:nvSpPr>
        <p:spPr>
          <a:xfrm>
            <a:off x="121705" y="4036191"/>
            <a:ext cx="212586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Tumor or TumorProliferating cells</a:t>
            </a:r>
            <a:endParaRPr/>
          </a:p>
        </p:txBody>
      </p:sp>
      <p:cxnSp>
        <p:nvCxnSpPr>
          <p:cNvPr id="1897" name="Google Shape;1897;p46"/>
          <p:cNvCxnSpPr>
            <a:stCxn id="1896" idx="3"/>
          </p:cNvCxnSpPr>
          <p:nvPr/>
        </p:nvCxnSpPr>
        <p:spPr>
          <a:xfrm>
            <a:off x="2247573" y="4297801"/>
            <a:ext cx="1435200" cy="1040100"/>
          </a:xfrm>
          <a:prstGeom prst="straightConnector1">
            <a:avLst/>
          </a:prstGeom>
          <a:noFill/>
          <a:ln cap="flat" cmpd="sng" w="9525">
            <a:solidFill>
              <a:srgbClr val="4A7DBA"/>
            </a:solidFill>
            <a:prstDash val="solid"/>
            <a:round/>
            <a:headEnd len="sm" w="sm" type="none"/>
            <a:tailEnd len="med" w="med" type="triangle"/>
          </a:ln>
        </p:spPr>
      </p:cxnSp>
      <p:sp>
        <p:nvSpPr>
          <p:cNvPr id="1898" name="Google Shape;1898;p46"/>
          <p:cNvSpPr txBox="1"/>
          <p:nvPr/>
        </p:nvSpPr>
        <p:spPr>
          <a:xfrm>
            <a:off x="114593" y="426453"/>
            <a:ext cx="493881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AvascularTumor.cc3d</a:t>
            </a:r>
            <a:endParaRPr/>
          </a:p>
        </p:txBody>
      </p:sp>
      <p:pic>
        <p:nvPicPr>
          <p:cNvPr id="1899" name="Google Shape;1899;p46"/>
          <p:cNvPicPr preferRelativeResize="0"/>
          <p:nvPr/>
        </p:nvPicPr>
        <p:blipFill rotWithShape="1">
          <a:blip r:embed="rId4">
            <a:alphaModFix/>
          </a:blip>
          <a:srcRect b="0" l="0" r="0" t="0"/>
          <a:stretch/>
        </p:blipFill>
        <p:spPr>
          <a:xfrm>
            <a:off x="8564450" y="4464"/>
            <a:ext cx="593675" cy="6178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86a04555cc_0_24"/>
          <p:cNvSpPr txBox="1"/>
          <p:nvPr>
            <p:ph idx="1" type="body"/>
          </p:nvPr>
        </p:nvSpPr>
        <p:spPr>
          <a:xfrm>
            <a:off x="209725" y="1036924"/>
            <a:ext cx="8839200" cy="4662300"/>
          </a:xfrm>
          <a:prstGeom prst="rect">
            <a:avLst/>
          </a:prstGeom>
          <a:noFill/>
          <a:ln>
            <a:noFill/>
          </a:ln>
        </p:spPr>
        <p:txBody>
          <a:bodyPr anchorCtr="0" anchor="t" bIns="45700" lIns="91425" spcFirstLastPara="1" rIns="91425" wrap="square" tIns="45700">
            <a:noAutofit/>
          </a:bodyPr>
          <a:lstStyle/>
          <a:p>
            <a:pPr indent="-350360" lvl="0" marL="457200" rtl="0" algn="l">
              <a:lnSpc>
                <a:spcPct val="110000"/>
              </a:lnSpc>
              <a:spcBef>
                <a:spcPts val="203"/>
              </a:spcBef>
              <a:spcAft>
                <a:spcPts val="0"/>
              </a:spcAft>
              <a:buSzPts val="1917"/>
              <a:buChar char="•"/>
            </a:pPr>
            <a:r>
              <a:rPr lang="en-US" sz="1917"/>
              <a:t>Current CompuCell3D (CC3D) version is 4.2.3, released 31 July 2020. (though any 4.2.x version should be OK.)</a:t>
            </a:r>
            <a:endParaRPr sz="1917"/>
          </a:p>
          <a:p>
            <a:pPr indent="-350360" lvl="0" marL="457200" rtl="0" algn="l">
              <a:lnSpc>
                <a:spcPct val="110000"/>
              </a:lnSpc>
              <a:spcBef>
                <a:spcPts val="0"/>
              </a:spcBef>
              <a:spcAft>
                <a:spcPts val="0"/>
              </a:spcAft>
              <a:buSzPts val="1917"/>
              <a:buChar char="•"/>
            </a:pPr>
            <a:r>
              <a:rPr lang="en-US" sz="1917"/>
              <a:t>CC3D uses Python 3.6.</a:t>
            </a:r>
            <a:endParaRPr sz="1917"/>
          </a:p>
          <a:p>
            <a:pPr indent="0" lvl="0" marL="457200" rtl="0" algn="l">
              <a:lnSpc>
                <a:spcPct val="110000"/>
              </a:lnSpc>
              <a:spcBef>
                <a:spcPts val="203"/>
              </a:spcBef>
              <a:spcAft>
                <a:spcPts val="0"/>
              </a:spcAft>
              <a:buSzPts val="1800"/>
              <a:buNone/>
            </a:pPr>
            <a:r>
              <a:t/>
            </a:r>
            <a:endParaRPr sz="1917"/>
          </a:p>
          <a:p>
            <a:pPr indent="-350360" lvl="0" marL="457200" rtl="0" algn="l">
              <a:lnSpc>
                <a:spcPct val="110000"/>
              </a:lnSpc>
              <a:spcBef>
                <a:spcPts val="203"/>
              </a:spcBef>
              <a:spcAft>
                <a:spcPts val="0"/>
              </a:spcAft>
              <a:buSzPts val="1917"/>
              <a:buChar char="•"/>
            </a:pPr>
            <a:r>
              <a:rPr lang="en-US" sz="1917"/>
              <a:t>Executable version are available for Windows, Mac and Linux at:</a:t>
            </a:r>
            <a:endParaRPr sz="1917"/>
          </a:p>
          <a:p>
            <a:pPr indent="0" lvl="0" marL="457200" rtl="0" algn="l">
              <a:lnSpc>
                <a:spcPct val="110000"/>
              </a:lnSpc>
              <a:spcBef>
                <a:spcPts val="203"/>
              </a:spcBef>
              <a:spcAft>
                <a:spcPts val="0"/>
              </a:spcAft>
              <a:buSzPts val="1800"/>
              <a:buNone/>
            </a:pPr>
            <a:r>
              <a:rPr lang="en-US" sz="1917" u="sng">
                <a:solidFill>
                  <a:schemeClr val="hlink"/>
                </a:solidFill>
                <a:hlinkClick r:id="rId3"/>
              </a:rPr>
              <a:t>https://compucell3d.org/SrcBin</a:t>
            </a:r>
            <a:r>
              <a:rPr lang="en-US" sz="1917"/>
              <a:t> </a:t>
            </a:r>
            <a:endParaRPr sz="1917"/>
          </a:p>
          <a:p>
            <a:pPr indent="0" lvl="0" marL="0" rtl="0" algn="l">
              <a:lnSpc>
                <a:spcPct val="110000"/>
              </a:lnSpc>
              <a:spcBef>
                <a:spcPts val="203"/>
              </a:spcBef>
              <a:spcAft>
                <a:spcPts val="0"/>
              </a:spcAft>
              <a:buSzPts val="1800"/>
              <a:buNone/>
            </a:pPr>
            <a:r>
              <a:t/>
            </a:r>
            <a:endParaRPr sz="1917"/>
          </a:p>
          <a:p>
            <a:pPr indent="-350360" lvl="0" marL="457200" rtl="0" algn="l">
              <a:lnSpc>
                <a:spcPct val="110000"/>
              </a:lnSpc>
              <a:spcBef>
                <a:spcPts val="203"/>
              </a:spcBef>
              <a:spcAft>
                <a:spcPts val="0"/>
              </a:spcAft>
              <a:buSzPts val="1917"/>
              <a:buChar char="•"/>
            </a:pPr>
            <a:r>
              <a:rPr lang="en-US" sz="1917"/>
              <a:t>Source code is also available if you would like to compile on your own:</a:t>
            </a:r>
            <a:endParaRPr sz="1917"/>
          </a:p>
          <a:p>
            <a:pPr indent="0" lvl="0" marL="457200" rtl="0" algn="l">
              <a:lnSpc>
                <a:spcPct val="110000"/>
              </a:lnSpc>
              <a:spcBef>
                <a:spcPts val="203"/>
              </a:spcBef>
              <a:spcAft>
                <a:spcPts val="0"/>
              </a:spcAft>
              <a:buSzPts val="1800"/>
              <a:buNone/>
            </a:pPr>
            <a:r>
              <a:rPr lang="en-US" sz="1917" u="sng">
                <a:solidFill>
                  <a:schemeClr val="hlink"/>
                </a:solidFill>
                <a:hlinkClick r:id="rId4"/>
              </a:rPr>
              <a:t>https://compucell3d.org/SourceCode</a:t>
            </a:r>
            <a:r>
              <a:rPr lang="en-US" sz="1917"/>
              <a:t> </a:t>
            </a:r>
            <a:endParaRPr sz="1917"/>
          </a:p>
          <a:p>
            <a:pPr indent="0" lvl="0" marL="0" rtl="0" algn="l">
              <a:lnSpc>
                <a:spcPct val="110000"/>
              </a:lnSpc>
              <a:spcBef>
                <a:spcPts val="203"/>
              </a:spcBef>
              <a:spcAft>
                <a:spcPts val="0"/>
              </a:spcAft>
              <a:buClr>
                <a:schemeClr val="dk1"/>
              </a:buClr>
              <a:buSzPts val="1017"/>
              <a:buFont typeface="Calibri"/>
              <a:buNone/>
            </a:pPr>
            <a:r>
              <a:t/>
            </a:r>
            <a:endParaRPr sz="1917"/>
          </a:p>
          <a:p>
            <a:pPr indent="0" lvl="0" marL="0" rtl="0" algn="l">
              <a:lnSpc>
                <a:spcPct val="110000"/>
              </a:lnSpc>
              <a:spcBef>
                <a:spcPts val="203"/>
              </a:spcBef>
              <a:spcAft>
                <a:spcPts val="0"/>
              </a:spcAft>
              <a:buClr>
                <a:schemeClr val="dk1"/>
              </a:buClr>
              <a:buSzPts val="1017"/>
              <a:buFont typeface="Calibri"/>
              <a:buNone/>
            </a:pPr>
            <a:r>
              <a:t/>
            </a:r>
            <a:endParaRPr sz="1917"/>
          </a:p>
        </p:txBody>
      </p:sp>
      <p:sp>
        <p:nvSpPr>
          <p:cNvPr id="121" name="Google Shape;121;g86a04555cc_0_24"/>
          <p:cNvSpPr txBox="1"/>
          <p:nvPr>
            <p:ph type="title"/>
          </p:nvPr>
        </p:nvSpPr>
        <p:spPr>
          <a:xfrm>
            <a:off x="457200" y="12700"/>
            <a:ext cx="8229600" cy="868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CC"/>
              </a:buClr>
              <a:buSzPts val="3959"/>
              <a:buFont typeface="Calibri"/>
              <a:buNone/>
            </a:pPr>
            <a:r>
              <a:rPr b="1" lang="en-US" sz="3959">
                <a:solidFill>
                  <a:srgbClr val="0000CC"/>
                </a:solidFill>
              </a:rPr>
              <a:t>CC3D Desktop App</a:t>
            </a:r>
            <a:endParaRPr/>
          </a:p>
        </p:txBody>
      </p:sp>
      <p:pic>
        <p:nvPicPr>
          <p:cNvPr descr="Biocomplexity Logo" id="122" name="Google Shape;122;g86a04555cc_0_24"/>
          <p:cNvPicPr preferRelativeResize="0"/>
          <p:nvPr/>
        </p:nvPicPr>
        <p:blipFill rotWithShape="1">
          <a:blip r:embed="rId5">
            <a:alphaModFix/>
          </a:blip>
          <a:srcRect b="0" l="0" r="0" t="0"/>
          <a:stretch/>
        </p:blipFill>
        <p:spPr>
          <a:xfrm>
            <a:off x="8550275" y="6264275"/>
            <a:ext cx="593725" cy="593725"/>
          </a:xfrm>
          <a:prstGeom prst="rect">
            <a:avLst/>
          </a:prstGeom>
          <a:noFill/>
          <a:ln>
            <a:noFill/>
          </a:ln>
        </p:spPr>
      </p:pic>
      <p:pic>
        <p:nvPicPr>
          <p:cNvPr descr="redblackblockiu" id="123" name="Google Shape;123;g86a04555cc_0_24"/>
          <p:cNvPicPr preferRelativeResize="0"/>
          <p:nvPr/>
        </p:nvPicPr>
        <p:blipFill rotWithShape="1">
          <a:blip r:embed="rId6">
            <a:alphaModFix/>
          </a:blip>
          <a:srcRect b="0" l="0" r="0" t="0"/>
          <a:stretch/>
        </p:blipFill>
        <p:spPr>
          <a:xfrm>
            <a:off x="0" y="6219825"/>
            <a:ext cx="484188" cy="638175"/>
          </a:xfrm>
          <a:prstGeom prst="rect">
            <a:avLst/>
          </a:prstGeom>
          <a:noFill/>
          <a:ln>
            <a:noFill/>
          </a:ln>
        </p:spPr>
      </p:pic>
      <p:pic>
        <p:nvPicPr>
          <p:cNvPr id="124" name="Google Shape;124;g86a04555cc_0_24"/>
          <p:cNvPicPr preferRelativeResize="0"/>
          <p:nvPr/>
        </p:nvPicPr>
        <p:blipFill rotWithShape="1">
          <a:blip r:embed="rId7">
            <a:alphaModFix/>
          </a:blip>
          <a:srcRect b="0" l="0" r="0" t="0"/>
          <a:stretch/>
        </p:blipFill>
        <p:spPr>
          <a:xfrm>
            <a:off x="8564450" y="4464"/>
            <a:ext cx="593675" cy="61786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3" name="Shape 1903"/>
        <p:cNvGrpSpPr/>
        <p:nvPr/>
      </p:nvGrpSpPr>
      <p:grpSpPr>
        <a:xfrm>
          <a:off x="0" y="0"/>
          <a:ext cx="0" cy="0"/>
          <a:chOff x="0" y="0"/>
          <a:chExt cx="0" cy="0"/>
        </a:xfrm>
      </p:grpSpPr>
      <p:sp>
        <p:nvSpPr>
          <p:cNvPr id="1904" name="Google Shape;1904;p47"/>
          <p:cNvSpPr txBox="1"/>
          <p:nvPr/>
        </p:nvSpPr>
        <p:spPr>
          <a:xfrm>
            <a:off x="0" y="0"/>
            <a:ext cx="9144000" cy="40011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Code highlights - AvascularTumor.cc3d</a:t>
            </a:r>
            <a:endParaRPr/>
          </a:p>
        </p:txBody>
      </p:sp>
      <p:sp>
        <p:nvSpPr>
          <p:cNvPr id="1905" name="Google Shape;1905;p47"/>
          <p:cNvSpPr/>
          <p:nvPr/>
        </p:nvSpPr>
        <p:spPr>
          <a:xfrm>
            <a:off x="0" y="339699"/>
            <a:ext cx="6381875" cy="6717223"/>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80"/>
              </a:buClr>
              <a:buSzPts val="1050"/>
              <a:buFont typeface="Arial"/>
              <a:buNone/>
            </a:pPr>
            <a:r>
              <a:rPr b="1" i="0" lang="en-US" sz="1050" u="none" cap="none" strike="noStrike">
                <a:solidFill>
                  <a:srgbClr val="000080"/>
                </a:solidFill>
                <a:latin typeface="Arial"/>
                <a:ea typeface="Arial"/>
                <a:cs typeface="Arial"/>
                <a:sym typeface="Arial"/>
              </a:rPr>
              <a:t>from </a:t>
            </a:r>
            <a:r>
              <a:rPr b="0" i="0" lang="en-US" sz="1050" u="none" cap="none" strike="noStrike">
                <a:solidFill>
                  <a:srgbClr val="000000"/>
                </a:solidFill>
                <a:latin typeface="Arial"/>
                <a:ea typeface="Arial"/>
                <a:cs typeface="Arial"/>
                <a:sym typeface="Arial"/>
              </a:rPr>
              <a:t>cc3d.core.PySteppables </a:t>
            </a:r>
            <a:r>
              <a:rPr b="1" i="0" lang="en-US" sz="1050" u="none" cap="none" strike="noStrike">
                <a:solidFill>
                  <a:srgbClr val="000080"/>
                </a:solidFill>
                <a:latin typeface="Arial"/>
                <a:ea typeface="Arial"/>
                <a:cs typeface="Arial"/>
                <a:sym typeface="Arial"/>
              </a:rPr>
              <a:t>import </a:t>
            </a:r>
            <a:r>
              <a:rPr b="0" i="0" lang="en-US" sz="1050" u="none" cap="none" strike="noStrike">
                <a:solidFill>
                  <a:srgbClr val="000000"/>
                </a:solidFill>
                <a:latin typeface="Arial"/>
                <a:ea typeface="Arial"/>
                <a:cs typeface="Arial"/>
                <a:sym typeface="Arial"/>
              </a:rPr>
              <a:t>*</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1" i="0" lang="en-US" sz="1050" u="none" cap="none" strike="noStrike">
                <a:solidFill>
                  <a:srgbClr val="000080"/>
                </a:solidFill>
                <a:latin typeface="Arial"/>
                <a:ea typeface="Arial"/>
                <a:cs typeface="Arial"/>
                <a:sym typeface="Arial"/>
              </a:rPr>
              <a:t>def </a:t>
            </a:r>
            <a:r>
              <a:rPr b="0" i="0" lang="en-US" sz="1050" u="none" cap="none" strike="noStrike">
                <a:solidFill>
                  <a:srgbClr val="000000"/>
                </a:solidFill>
                <a:latin typeface="Arial"/>
                <a:ea typeface="Arial"/>
                <a:cs typeface="Arial"/>
                <a:sym typeface="Arial"/>
              </a:rPr>
              <a:t>ir(x):</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return </a:t>
            </a:r>
            <a:r>
              <a:rPr b="0" i="0" lang="en-US" sz="1050" u="none" cap="none" strike="noStrike">
                <a:solidFill>
                  <a:srgbClr val="000080"/>
                </a:solidFill>
                <a:latin typeface="Arial"/>
                <a:ea typeface="Arial"/>
                <a:cs typeface="Arial"/>
                <a:sym typeface="Arial"/>
              </a:rPr>
              <a:t>int</a:t>
            </a:r>
            <a:r>
              <a:rPr b="0" i="0" lang="en-US" sz="1050" u="none" cap="none" strike="noStrike">
                <a:solidFill>
                  <a:srgbClr val="000000"/>
                </a:solidFill>
                <a:latin typeface="Arial"/>
                <a:ea typeface="Arial"/>
                <a:cs typeface="Arial"/>
                <a:sym typeface="Arial"/>
              </a:rPr>
              <a:t>(</a:t>
            </a:r>
            <a:r>
              <a:rPr b="0" i="0" lang="en-US" sz="1050" u="none" cap="none" strike="noStrike">
                <a:solidFill>
                  <a:srgbClr val="000080"/>
                </a:solidFill>
                <a:latin typeface="Arial"/>
                <a:ea typeface="Arial"/>
                <a:cs typeface="Arial"/>
                <a:sym typeface="Arial"/>
              </a:rPr>
              <a:t>round</a:t>
            </a:r>
            <a:r>
              <a:rPr b="0" i="0" lang="en-US" sz="1050" u="none" cap="none" strike="noStrike">
                <a:solidFill>
                  <a:srgbClr val="000000"/>
                </a:solidFill>
                <a:latin typeface="Arial"/>
                <a:ea typeface="Arial"/>
                <a:cs typeface="Arial"/>
                <a:sym typeface="Arial"/>
              </a:rPr>
              <a:t>(x))</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1" i="0" lang="en-US" sz="1050" u="none" cap="none" strike="noStrike">
                <a:solidFill>
                  <a:srgbClr val="000080"/>
                </a:solidFill>
                <a:latin typeface="Arial"/>
                <a:ea typeface="Arial"/>
                <a:cs typeface="Arial"/>
                <a:sym typeface="Arial"/>
              </a:rPr>
              <a:t>class </a:t>
            </a:r>
            <a:r>
              <a:rPr b="0" i="0" lang="en-US" sz="1050" u="none" cap="none" strike="noStrike">
                <a:solidFill>
                  <a:srgbClr val="000000"/>
                </a:solidFill>
                <a:latin typeface="Arial"/>
                <a:ea typeface="Arial"/>
                <a:cs typeface="Arial"/>
                <a:sym typeface="Arial"/>
              </a:rPr>
              <a:t>AvascularTumorSteppable(SteppableBasePy):</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def </a:t>
            </a:r>
            <a:r>
              <a:rPr b="0" i="0" lang="en-US" sz="1050" u="none" cap="none" strike="noStrike">
                <a:solidFill>
                  <a:srgbClr val="000000"/>
                </a:solidFill>
                <a:latin typeface="Arial"/>
                <a:ea typeface="Arial"/>
                <a:cs typeface="Arial"/>
                <a:sym typeface="Arial"/>
              </a:rPr>
              <a:t>start(</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cell =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.new_cell(</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.TUMORPROLIFERATING)</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.cell_field[</a:t>
            </a:r>
            <a:r>
              <a:rPr b="0" i="0" lang="en-US" sz="1050" u="none" cap="none" strike="noStrike">
                <a:solidFill>
                  <a:srgbClr val="0000FF"/>
                </a:solidFill>
                <a:latin typeface="Arial"/>
                <a:ea typeface="Arial"/>
                <a:cs typeface="Arial"/>
                <a:sym typeface="Arial"/>
              </a:rPr>
              <a:t>100</a:t>
            </a:r>
            <a:r>
              <a:rPr b="0" i="0" lang="en-US" sz="1050" u="none" cap="none" strike="noStrike">
                <a:solidFill>
                  <a:srgbClr val="000000"/>
                </a:solidFill>
                <a:latin typeface="Arial"/>
                <a:ea typeface="Arial"/>
                <a:cs typeface="Arial"/>
                <a:sym typeface="Arial"/>
              </a:rPr>
              <a:t>:</a:t>
            </a:r>
            <a:r>
              <a:rPr b="0" i="0" lang="en-US" sz="1050" u="none" cap="none" strike="noStrike">
                <a:solidFill>
                  <a:srgbClr val="0000FF"/>
                </a:solidFill>
                <a:latin typeface="Arial"/>
                <a:ea typeface="Arial"/>
                <a:cs typeface="Arial"/>
                <a:sym typeface="Arial"/>
              </a:rPr>
              <a:t>102</a:t>
            </a:r>
            <a:r>
              <a:rPr b="0" i="0" lang="en-US" sz="1050" u="none" cap="none" strike="noStrike">
                <a:solidFill>
                  <a:srgbClr val="000000"/>
                </a:solidFill>
                <a:latin typeface="Arial"/>
                <a:ea typeface="Arial"/>
                <a:cs typeface="Arial"/>
                <a:sym typeface="Arial"/>
              </a:rPr>
              <a:t>, </a:t>
            </a:r>
            <a:r>
              <a:rPr b="0" i="0" lang="en-US" sz="1050" u="none" cap="none" strike="noStrike">
                <a:solidFill>
                  <a:srgbClr val="0000FF"/>
                </a:solidFill>
                <a:latin typeface="Arial"/>
                <a:ea typeface="Arial"/>
                <a:cs typeface="Arial"/>
                <a:sym typeface="Arial"/>
              </a:rPr>
              <a:t>100</a:t>
            </a:r>
            <a:r>
              <a:rPr b="0" i="0" lang="en-US" sz="1050" u="none" cap="none" strike="noStrike">
                <a:solidFill>
                  <a:srgbClr val="000000"/>
                </a:solidFill>
                <a:latin typeface="Arial"/>
                <a:ea typeface="Arial"/>
                <a:cs typeface="Arial"/>
                <a:sym typeface="Arial"/>
              </a:rPr>
              <a:t>:</a:t>
            </a:r>
            <a:r>
              <a:rPr b="0" i="0" lang="en-US" sz="1050" u="none" cap="none" strike="noStrike">
                <a:solidFill>
                  <a:srgbClr val="0000FF"/>
                </a:solidFill>
                <a:latin typeface="Arial"/>
                <a:ea typeface="Arial"/>
                <a:cs typeface="Arial"/>
                <a:sym typeface="Arial"/>
              </a:rPr>
              <a:t>102</a:t>
            </a:r>
            <a:r>
              <a:rPr b="0" i="0" lang="en-US" sz="1050" u="none" cap="none" strike="noStrike">
                <a:solidFill>
                  <a:srgbClr val="000000"/>
                </a:solidFill>
                <a:latin typeface="Arial"/>
                <a:ea typeface="Arial"/>
                <a:cs typeface="Arial"/>
                <a:sym typeface="Arial"/>
              </a:rPr>
              <a:t>, </a:t>
            </a:r>
            <a:r>
              <a:rPr b="0" i="0" lang="en-US" sz="1050" u="none" cap="none" strike="noStrike">
                <a:solidFill>
                  <a:srgbClr val="0000FF"/>
                </a:solidFill>
                <a:latin typeface="Arial"/>
                <a:ea typeface="Arial"/>
                <a:cs typeface="Arial"/>
                <a:sym typeface="Arial"/>
              </a:rPr>
              <a:t>0</a:t>
            </a:r>
            <a:r>
              <a:rPr b="0" i="0" lang="en-US" sz="1050" u="none" cap="none" strike="noStrike">
                <a:solidFill>
                  <a:srgbClr val="000000"/>
                </a:solidFill>
                <a:latin typeface="Arial"/>
                <a:ea typeface="Arial"/>
                <a:cs typeface="Arial"/>
                <a:sym typeface="Arial"/>
              </a:rPr>
              <a:t>] = cell</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cell.targetVolume = </a:t>
            </a:r>
            <a:r>
              <a:rPr b="0" i="0" lang="en-US" sz="1050" u="none" cap="none" strike="noStrike">
                <a:solidFill>
                  <a:srgbClr val="0000FF"/>
                </a:solidFill>
                <a:latin typeface="Arial"/>
                <a:ea typeface="Arial"/>
                <a:cs typeface="Arial"/>
                <a:sym typeface="Arial"/>
              </a:rPr>
              <a:t>25</a:t>
            </a:r>
            <a:br>
              <a:rPr b="0" i="0" lang="en-US" sz="1050" u="none" cap="none" strike="noStrike">
                <a:solidFill>
                  <a:srgbClr val="0000FF"/>
                </a:solidFill>
                <a:latin typeface="Arial"/>
                <a:ea typeface="Arial"/>
                <a:cs typeface="Arial"/>
                <a:sym typeface="Arial"/>
              </a:rPr>
            </a:br>
            <a:r>
              <a:rPr b="0" i="0" lang="en-US" sz="1050" u="none" cap="none" strike="noStrike">
                <a:solidFill>
                  <a:srgbClr val="0000FF"/>
                </a:solidFill>
                <a:latin typeface="Arial"/>
                <a:ea typeface="Arial"/>
                <a:cs typeface="Arial"/>
                <a:sym typeface="Arial"/>
              </a:rPr>
              <a:t>        </a:t>
            </a:r>
            <a:r>
              <a:rPr b="0" i="0" lang="en-US" sz="1050" u="none" cap="none" strike="noStrike">
                <a:solidFill>
                  <a:srgbClr val="000000"/>
                </a:solidFill>
                <a:latin typeface="Arial"/>
                <a:ea typeface="Arial"/>
                <a:cs typeface="Arial"/>
                <a:sym typeface="Arial"/>
              </a:rPr>
              <a:t>cell.lambdaVolume = </a:t>
            </a:r>
            <a:r>
              <a:rPr b="0" i="0" lang="en-US" sz="1050" u="none" cap="none" strike="noStrike">
                <a:solidFill>
                  <a:srgbClr val="0000FF"/>
                </a:solidFill>
                <a:latin typeface="Arial"/>
                <a:ea typeface="Arial"/>
                <a:cs typeface="Arial"/>
                <a:sym typeface="Arial"/>
              </a:rPr>
              <a:t>5.0</a:t>
            </a:r>
            <a:br>
              <a:rPr b="0" i="0" lang="en-US" sz="1050" u="none" cap="none" strike="noStrike">
                <a:solidFill>
                  <a:srgbClr val="0000FF"/>
                </a:solidFill>
                <a:latin typeface="Arial"/>
                <a:ea typeface="Arial"/>
                <a:cs typeface="Arial"/>
                <a:sym typeface="Arial"/>
              </a:rPr>
            </a:br>
            <a:br>
              <a:rPr b="0" i="0" lang="en-US" sz="1050" u="none" cap="none" strike="noStrike">
                <a:solidFill>
                  <a:srgbClr val="0000FF"/>
                </a:solidFill>
                <a:latin typeface="Arial"/>
                <a:ea typeface="Arial"/>
                <a:cs typeface="Arial"/>
                <a:sym typeface="Arial"/>
              </a:rPr>
            </a:br>
            <a:r>
              <a:rPr b="0" i="0" lang="en-US" sz="1050" u="none" cap="none" strike="noStrike">
                <a:solidFill>
                  <a:srgbClr val="0000FF"/>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def </a:t>
            </a:r>
            <a:r>
              <a:rPr b="0" i="0" lang="en-US" sz="1050" u="none" cap="none" strike="noStrike">
                <a:solidFill>
                  <a:srgbClr val="000000"/>
                </a:solidFill>
                <a:latin typeface="Arial"/>
                <a:ea typeface="Arial"/>
                <a:cs typeface="Arial"/>
                <a:sym typeface="Arial"/>
              </a:rPr>
              <a:t>step(</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 mcs):</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nutrient_field =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.field.Nutrient</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for </a:t>
            </a:r>
            <a:r>
              <a:rPr b="0" i="0" lang="en-US" sz="1050" u="none" cap="none" strike="noStrike">
                <a:solidFill>
                  <a:srgbClr val="000000"/>
                </a:solidFill>
                <a:latin typeface="Arial"/>
                <a:ea typeface="Arial"/>
                <a:cs typeface="Arial"/>
                <a:sym typeface="Arial"/>
              </a:rPr>
              <a:t>cell </a:t>
            </a:r>
            <a:r>
              <a:rPr b="1" i="0" lang="en-US" sz="1050" u="none" cap="none" strike="noStrike">
                <a:solidFill>
                  <a:srgbClr val="000080"/>
                </a:solidFill>
                <a:latin typeface="Arial"/>
                <a:ea typeface="Arial"/>
                <a:cs typeface="Arial"/>
                <a:sym typeface="Arial"/>
              </a:rPr>
              <a:t>in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.cell_list: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x_com = ir(cell.xCOM)</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y_com = ir(cell.yCOM)</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z_com = ir(cell.zCOM)</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nutrient_level = nutrient_field[x_com, y_com, z_com]</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if </a:t>
            </a:r>
            <a:r>
              <a:rPr b="0" i="0" lang="en-US" sz="1050" u="none" cap="none" strike="noStrike">
                <a:solidFill>
                  <a:srgbClr val="000000"/>
                </a:solidFill>
                <a:latin typeface="Arial"/>
                <a:ea typeface="Arial"/>
                <a:cs typeface="Arial"/>
                <a:sym typeface="Arial"/>
              </a:rPr>
              <a:t>cell.type </a:t>
            </a:r>
            <a:r>
              <a:rPr b="1" i="0" lang="en-US" sz="1050" u="none" cap="none" strike="noStrike">
                <a:solidFill>
                  <a:srgbClr val="000080"/>
                </a:solidFill>
                <a:latin typeface="Arial"/>
                <a:ea typeface="Arial"/>
                <a:cs typeface="Arial"/>
                <a:sym typeface="Arial"/>
              </a:rPr>
              <a:t>in </a:t>
            </a:r>
            <a:r>
              <a:rPr b="0" i="0" lang="en-US" sz="1050" u="none" cap="none" strike="noStrike">
                <a:solidFill>
                  <a:srgbClr val="000000"/>
                </a:solidFill>
                <a:latin typeface="Arial"/>
                <a:ea typeface="Arial"/>
                <a:cs typeface="Arial"/>
                <a:sym typeface="Arial"/>
              </a:rPr>
              <a:t>[</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.TUMORPROLIFERATING,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.TUMOR]:</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nutrient_based_growth_component = </a:t>
            </a:r>
            <a:r>
              <a:rPr b="0" i="0" lang="en-US" sz="1050" u="none" cap="none" strike="noStrike">
                <a:solidFill>
                  <a:srgbClr val="000080"/>
                </a:solidFill>
                <a:latin typeface="Arial"/>
                <a:ea typeface="Arial"/>
                <a:cs typeface="Arial"/>
                <a:sym typeface="Arial"/>
              </a:rPr>
              <a:t>min</a:t>
            </a:r>
            <a:r>
              <a:rPr b="0" i="0" lang="en-US" sz="1050" u="none" cap="none" strike="noStrike">
                <a:solidFill>
                  <a:srgbClr val="000000"/>
                </a:solidFill>
                <a:latin typeface="Arial"/>
                <a:ea typeface="Arial"/>
                <a:cs typeface="Arial"/>
                <a:sym typeface="Arial"/>
              </a:rPr>
              <a:t>(</a:t>
            </a:r>
            <a:r>
              <a:rPr b="0" i="0" lang="en-US" sz="1050" u="none" cap="none" strike="noStrike">
                <a:solidFill>
                  <a:srgbClr val="0000FF"/>
                </a:solidFill>
                <a:latin typeface="Arial"/>
                <a:ea typeface="Arial"/>
                <a:cs typeface="Arial"/>
                <a:sym typeface="Arial"/>
              </a:rPr>
              <a:t>0.2</a:t>
            </a:r>
            <a:r>
              <a:rPr b="0" i="0" lang="en-US" sz="1050" u="none" cap="none" strike="noStrike">
                <a:solidFill>
                  <a:srgbClr val="000000"/>
                </a:solidFill>
                <a:latin typeface="Arial"/>
                <a:ea typeface="Arial"/>
                <a:cs typeface="Arial"/>
                <a:sym typeface="Arial"/>
              </a:rPr>
              <a:t>, </a:t>
            </a:r>
            <a:r>
              <a:rPr b="0" i="0" lang="en-US" sz="1050" u="none" cap="none" strike="noStrike">
                <a:solidFill>
                  <a:srgbClr val="0000FF"/>
                </a:solidFill>
                <a:latin typeface="Arial"/>
                <a:ea typeface="Arial"/>
                <a:cs typeface="Arial"/>
                <a:sym typeface="Arial"/>
              </a:rPr>
              <a:t>0.01 </a:t>
            </a:r>
            <a:r>
              <a:rPr b="0" i="0" lang="en-US" sz="1050" u="none" cap="none" strike="noStrike">
                <a:solidFill>
                  <a:srgbClr val="000000"/>
                </a:solidFill>
                <a:latin typeface="Arial"/>
                <a:ea typeface="Arial"/>
                <a:cs typeface="Arial"/>
                <a:sym typeface="Arial"/>
              </a:rPr>
              <a:t>* nutrient_level)</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delta = </a:t>
            </a:r>
            <a:r>
              <a:rPr b="0" i="0" lang="en-US" sz="1050" u="none" cap="none" strike="noStrike">
                <a:solidFill>
                  <a:srgbClr val="000080"/>
                </a:solidFill>
                <a:latin typeface="Arial"/>
                <a:ea typeface="Arial"/>
                <a:cs typeface="Arial"/>
                <a:sym typeface="Arial"/>
              </a:rPr>
              <a:t>max</a:t>
            </a:r>
            <a:r>
              <a:rPr b="0" i="0" lang="en-US" sz="1050" u="none" cap="none" strike="noStrike">
                <a:solidFill>
                  <a:srgbClr val="000000"/>
                </a:solidFill>
                <a:latin typeface="Arial"/>
                <a:ea typeface="Arial"/>
                <a:cs typeface="Arial"/>
                <a:sym typeface="Arial"/>
              </a:rPr>
              <a:t>(</a:t>
            </a:r>
            <a:r>
              <a:rPr b="0" i="0" lang="en-US" sz="1050" u="none" cap="none" strike="noStrike">
                <a:solidFill>
                  <a:srgbClr val="0000FF"/>
                </a:solidFill>
                <a:latin typeface="Arial"/>
                <a:ea typeface="Arial"/>
                <a:cs typeface="Arial"/>
                <a:sym typeface="Arial"/>
              </a:rPr>
              <a:t>0.0</a:t>
            </a:r>
            <a:r>
              <a:rPr b="0" i="0" lang="en-US" sz="1050" u="none" cap="none" strike="noStrike">
                <a:solidFill>
                  <a:srgbClr val="000000"/>
                </a:solidFill>
                <a:latin typeface="Arial"/>
                <a:ea typeface="Arial"/>
                <a:cs typeface="Arial"/>
                <a:sym typeface="Arial"/>
              </a:rPr>
              <a:t>, nutrient_based_growth_component - </a:t>
            </a:r>
            <a:r>
              <a:rPr b="0" i="0" lang="en-US" sz="1050" u="none" cap="none" strike="noStrike">
                <a:solidFill>
                  <a:srgbClr val="0000FF"/>
                </a:solidFill>
                <a:latin typeface="Arial"/>
                <a:ea typeface="Arial"/>
                <a:cs typeface="Arial"/>
                <a:sym typeface="Arial"/>
              </a:rPr>
              <a:t>0.05 </a:t>
            </a:r>
            <a:r>
              <a:rPr b="0" i="0" lang="en-US" sz="1050" u="none" cap="none" strike="noStrike">
                <a:solidFill>
                  <a:srgbClr val="000000"/>
                </a:solidFill>
                <a:latin typeface="Arial"/>
                <a:ea typeface="Arial"/>
                <a:cs typeface="Arial"/>
                <a:sym typeface="Arial"/>
              </a:rPr>
              <a:t>* (cell.targetVolume - cell.volume))</a:t>
            </a:r>
            <a:br>
              <a:rPr b="0" i="1" lang="en-US" sz="1050" u="none" cap="none" strike="noStrike">
                <a:solidFill>
                  <a:srgbClr val="808080"/>
                </a:solidFill>
                <a:latin typeface="Arial"/>
                <a:ea typeface="Arial"/>
                <a:cs typeface="Arial"/>
                <a:sym typeface="Arial"/>
              </a:rPr>
            </a:br>
            <a:r>
              <a:rPr b="0" i="1" lang="en-US" sz="1050" u="none" cap="none" strike="noStrike">
                <a:solidFill>
                  <a:srgbClr val="808080"/>
                </a:solidFill>
                <a:latin typeface="Arial"/>
                <a:ea typeface="Arial"/>
                <a:cs typeface="Arial"/>
                <a:sym typeface="Arial"/>
              </a:rPr>
              <a:t>                </a:t>
            </a:r>
            <a:r>
              <a:rPr b="0" i="0" lang="en-US" sz="1050" u="none" cap="none" strike="noStrike">
                <a:solidFill>
                  <a:srgbClr val="000000"/>
                </a:solidFill>
                <a:latin typeface="Arial"/>
                <a:ea typeface="Arial"/>
                <a:cs typeface="Arial"/>
                <a:sym typeface="Arial"/>
              </a:rPr>
              <a:t>cell.targetVolume += delta</a:t>
            </a:r>
            <a:br>
              <a:rPr b="0" i="0" lang="en-US" sz="1050" u="none" cap="none" strike="noStrike">
                <a:solidFill>
                  <a:srgbClr val="000000"/>
                </a:solidFill>
                <a:latin typeface="Arial"/>
                <a:ea typeface="Arial"/>
                <a:cs typeface="Arial"/>
                <a:sym typeface="Arial"/>
              </a:rPr>
            </a:b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if </a:t>
            </a:r>
            <a:r>
              <a:rPr b="0" i="0" lang="en-US" sz="1050" u="none" cap="none" strike="noStrike">
                <a:solidFill>
                  <a:srgbClr val="000080"/>
                </a:solidFill>
                <a:latin typeface="Arial"/>
                <a:ea typeface="Arial"/>
                <a:cs typeface="Arial"/>
                <a:sym typeface="Arial"/>
              </a:rPr>
              <a:t>len</a:t>
            </a:r>
            <a:r>
              <a:rPr b="0" i="0" lang="en-US" sz="1050" u="none" cap="none" strike="noStrike">
                <a:solidFill>
                  <a:srgbClr val="000000"/>
                </a:solidFill>
                <a:latin typeface="Arial"/>
                <a:ea typeface="Arial"/>
                <a:cs typeface="Arial"/>
                <a:sym typeface="Arial"/>
              </a:rPr>
              <a:t>(</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.cell_list) &gt; </a:t>
            </a:r>
            <a:r>
              <a:rPr b="0" i="0" lang="en-US" sz="1050" u="none" cap="none" strike="noStrike">
                <a:solidFill>
                  <a:srgbClr val="0000FF"/>
                </a:solidFill>
                <a:latin typeface="Arial"/>
                <a:ea typeface="Arial"/>
                <a:cs typeface="Arial"/>
                <a:sym typeface="Arial"/>
              </a:rPr>
              <a:t>200</a:t>
            </a:r>
            <a:r>
              <a:rPr b="0" i="0" lang="en-US" sz="105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Clr>
                <a:srgbClr val="000000"/>
              </a:buClr>
              <a:buSzPts val="1050"/>
              <a:buFont typeface="Arial"/>
              <a:buNone/>
            </a:pP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for </a:t>
            </a:r>
            <a:r>
              <a:rPr b="0" i="0" lang="en-US" sz="1050" u="none" cap="none" strike="noStrike">
                <a:solidFill>
                  <a:srgbClr val="000000"/>
                </a:solidFill>
                <a:latin typeface="Arial"/>
                <a:ea typeface="Arial"/>
                <a:cs typeface="Arial"/>
                <a:sym typeface="Arial"/>
              </a:rPr>
              <a:t>cell </a:t>
            </a:r>
            <a:r>
              <a:rPr b="1" i="0" lang="en-US" sz="1050" u="none" cap="none" strike="noStrike">
                <a:solidFill>
                  <a:srgbClr val="000080"/>
                </a:solidFill>
                <a:latin typeface="Arial"/>
                <a:ea typeface="Arial"/>
                <a:cs typeface="Arial"/>
                <a:sym typeface="Arial"/>
              </a:rPr>
              <a:t>in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.cell_list: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x_com = ir(cell.xCOM)</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y_com = ir(cell.yCOM)</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z_com = ir(cell.zCOM)</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nutrient_level = nutrient_field[x_com, y_com, z_com]</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a:t>
            </a:r>
            <a:r>
              <a:rPr b="1" i="0" lang="en-US" sz="1050" u="none" cap="none" strike="noStrike">
                <a:solidFill>
                  <a:srgbClr val="000080"/>
                </a:solidFill>
                <a:latin typeface="Arial"/>
                <a:ea typeface="Arial"/>
                <a:cs typeface="Arial"/>
                <a:sym typeface="Arial"/>
              </a:rPr>
              <a:t>if </a:t>
            </a:r>
            <a:r>
              <a:rPr b="0" i="0" lang="en-US" sz="1050" u="none" cap="none" strike="noStrike">
                <a:solidFill>
                  <a:srgbClr val="000000"/>
                </a:solidFill>
                <a:latin typeface="Arial"/>
                <a:ea typeface="Arial"/>
                <a:cs typeface="Arial"/>
                <a:sym typeface="Arial"/>
              </a:rPr>
              <a:t>nutrient_level &lt; </a:t>
            </a:r>
            <a:r>
              <a:rPr b="0" i="0" lang="en-US" sz="1050" u="none" cap="none" strike="noStrike">
                <a:solidFill>
                  <a:srgbClr val="0000FF"/>
                </a:solidFill>
                <a:latin typeface="Arial"/>
                <a:ea typeface="Arial"/>
                <a:cs typeface="Arial"/>
                <a:sym typeface="Arial"/>
              </a:rPr>
              <a:t>20</a:t>
            </a:r>
            <a:r>
              <a:rPr b="0" i="0" lang="en-US" sz="1050" u="none" cap="none" strike="noStrike">
                <a:solidFill>
                  <a:srgbClr val="000000"/>
                </a:solidFill>
                <a:latin typeface="Arial"/>
                <a:ea typeface="Arial"/>
                <a:cs typeface="Arial"/>
                <a:sym typeface="Arial"/>
              </a:rPr>
              <a:t>:</a:t>
            </a:r>
            <a:br>
              <a:rPr b="0" i="0" lang="en-US" sz="1050" u="none" cap="none" strike="noStrike">
                <a:solidFill>
                  <a:srgbClr val="000000"/>
                </a:solidFill>
                <a:latin typeface="Arial"/>
                <a:ea typeface="Arial"/>
                <a:cs typeface="Arial"/>
                <a:sym typeface="Arial"/>
              </a:rPr>
            </a:br>
            <a:r>
              <a:rPr b="0" i="0" lang="en-US" sz="1050" u="none" cap="none" strike="noStrike">
                <a:solidFill>
                  <a:srgbClr val="000000"/>
                </a:solidFill>
                <a:latin typeface="Arial"/>
                <a:ea typeface="Arial"/>
                <a:cs typeface="Arial"/>
                <a:sym typeface="Arial"/>
              </a:rPr>
              <a:t>                    cell.type = </a:t>
            </a:r>
            <a:r>
              <a:rPr b="0" i="0" lang="en-US" sz="1050" u="none" cap="none" strike="noStrike">
                <a:solidFill>
                  <a:srgbClr val="94558D"/>
                </a:solidFill>
                <a:latin typeface="Arial"/>
                <a:ea typeface="Arial"/>
                <a:cs typeface="Arial"/>
                <a:sym typeface="Arial"/>
              </a:rPr>
              <a:t>self</a:t>
            </a:r>
            <a:r>
              <a:rPr b="0" i="0" lang="en-US" sz="1050" u="none" cap="none" strike="noStrike">
                <a:solidFill>
                  <a:srgbClr val="000000"/>
                </a:solidFill>
                <a:latin typeface="Arial"/>
                <a:ea typeface="Arial"/>
                <a:cs typeface="Arial"/>
                <a:sym typeface="Arial"/>
              </a:rPr>
              <a:t>.NECROTIC</a:t>
            </a:r>
            <a:endParaRPr b="0" i="0" sz="2400" u="none" cap="none" strike="noStrike">
              <a:solidFill>
                <a:schemeClr val="dk1"/>
              </a:solidFill>
              <a:latin typeface="Arial"/>
              <a:ea typeface="Arial"/>
              <a:cs typeface="Arial"/>
              <a:sym typeface="Arial"/>
            </a:endParaRPr>
          </a:p>
        </p:txBody>
      </p:sp>
      <p:cxnSp>
        <p:nvCxnSpPr>
          <p:cNvPr id="1906" name="Google Shape;1906;p47"/>
          <p:cNvCxnSpPr/>
          <p:nvPr/>
        </p:nvCxnSpPr>
        <p:spPr>
          <a:xfrm flipH="1">
            <a:off x="1052187" y="964504"/>
            <a:ext cx="4568800" cy="50878"/>
          </a:xfrm>
          <a:prstGeom prst="straightConnector1">
            <a:avLst/>
          </a:prstGeom>
          <a:noFill/>
          <a:ln cap="flat" cmpd="sng" w="9525">
            <a:solidFill>
              <a:srgbClr val="4A7DBA"/>
            </a:solidFill>
            <a:prstDash val="solid"/>
            <a:round/>
            <a:headEnd len="sm" w="sm" type="none"/>
            <a:tailEnd len="med" w="med" type="triangle"/>
          </a:ln>
        </p:spPr>
      </p:cxnSp>
      <p:sp>
        <p:nvSpPr>
          <p:cNvPr id="1907" name="Google Shape;1907;p47"/>
          <p:cNvSpPr txBox="1"/>
          <p:nvPr/>
        </p:nvSpPr>
        <p:spPr>
          <a:xfrm>
            <a:off x="5724395" y="964504"/>
            <a:ext cx="1716065"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Convenience function to round COM coordinate to nearest integer</a:t>
            </a:r>
            <a:endParaRPr/>
          </a:p>
        </p:txBody>
      </p:sp>
      <p:sp>
        <p:nvSpPr>
          <p:cNvPr id="1908" name="Google Shape;1908;p47"/>
          <p:cNvSpPr txBox="1"/>
          <p:nvPr/>
        </p:nvSpPr>
        <p:spPr>
          <a:xfrm>
            <a:off x="6582427" y="3315157"/>
            <a:ext cx="187264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Nutrient-based contribution to growth rate</a:t>
            </a:r>
            <a:endParaRPr/>
          </a:p>
        </p:txBody>
      </p:sp>
      <p:cxnSp>
        <p:nvCxnSpPr>
          <p:cNvPr id="1909" name="Google Shape;1909;p47"/>
          <p:cNvCxnSpPr/>
          <p:nvPr/>
        </p:nvCxnSpPr>
        <p:spPr>
          <a:xfrm flipH="1">
            <a:off x="3858016" y="3698310"/>
            <a:ext cx="2523859" cy="522961"/>
          </a:xfrm>
          <a:prstGeom prst="straightConnector1">
            <a:avLst/>
          </a:prstGeom>
          <a:noFill/>
          <a:ln cap="flat" cmpd="sng" w="9525">
            <a:solidFill>
              <a:srgbClr val="4A7DBA"/>
            </a:solidFill>
            <a:prstDash val="solid"/>
            <a:round/>
            <a:headEnd len="sm" w="sm" type="none"/>
            <a:tailEnd len="med" w="med" type="triangle"/>
          </a:ln>
        </p:spPr>
      </p:cxnSp>
      <p:cxnSp>
        <p:nvCxnSpPr>
          <p:cNvPr id="1910" name="Google Shape;1910;p47"/>
          <p:cNvCxnSpPr>
            <a:stCxn id="1905" idx="3"/>
          </p:cNvCxnSpPr>
          <p:nvPr/>
        </p:nvCxnSpPr>
        <p:spPr>
          <a:xfrm flipH="1">
            <a:off x="4571975" y="3698310"/>
            <a:ext cx="1809900" cy="986400"/>
          </a:xfrm>
          <a:prstGeom prst="straightConnector1">
            <a:avLst/>
          </a:prstGeom>
          <a:noFill/>
          <a:ln cap="flat" cmpd="sng" w="9525">
            <a:solidFill>
              <a:srgbClr val="4A7DBA"/>
            </a:solidFill>
            <a:prstDash val="solid"/>
            <a:round/>
            <a:headEnd len="sm" w="sm" type="none"/>
            <a:tailEnd len="med" w="med" type="triangle"/>
          </a:ln>
        </p:spPr>
      </p:cxnSp>
      <p:sp>
        <p:nvSpPr>
          <p:cNvPr id="1911" name="Google Shape;1911;p47"/>
          <p:cNvSpPr txBox="1"/>
          <p:nvPr/>
        </p:nvSpPr>
        <p:spPr>
          <a:xfrm>
            <a:off x="6789107" y="4371584"/>
            <a:ext cx="1766170"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Pressure dependent growth rate</a:t>
            </a:r>
            <a:endParaRPr/>
          </a:p>
        </p:txBody>
      </p:sp>
      <p:cxnSp>
        <p:nvCxnSpPr>
          <p:cNvPr id="1912" name="Google Shape;1912;p47"/>
          <p:cNvCxnSpPr/>
          <p:nvPr/>
        </p:nvCxnSpPr>
        <p:spPr>
          <a:xfrm flipH="1">
            <a:off x="6200384" y="4833658"/>
            <a:ext cx="382043" cy="176753"/>
          </a:xfrm>
          <a:prstGeom prst="straightConnector1">
            <a:avLst/>
          </a:prstGeom>
          <a:noFill/>
          <a:ln cap="flat" cmpd="sng" w="9525">
            <a:solidFill>
              <a:srgbClr val="4A7DBA"/>
            </a:solidFill>
            <a:prstDash val="solid"/>
            <a:round/>
            <a:headEnd len="sm" w="sm" type="none"/>
            <a:tailEnd len="med" w="med" type="triangle"/>
          </a:ln>
        </p:spPr>
      </p:cxnSp>
      <p:sp>
        <p:nvSpPr>
          <p:cNvPr id="1913" name="Google Shape;1913;p47"/>
          <p:cNvSpPr txBox="1"/>
          <p:nvPr/>
        </p:nvSpPr>
        <p:spPr>
          <a:xfrm>
            <a:off x="6789107" y="6025019"/>
            <a:ext cx="217340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Tumor-&gt; necrotic transition</a:t>
            </a:r>
            <a:endParaRPr/>
          </a:p>
        </p:txBody>
      </p:sp>
      <p:cxnSp>
        <p:nvCxnSpPr>
          <p:cNvPr id="1914" name="Google Shape;1914;p47"/>
          <p:cNvCxnSpPr>
            <a:stCxn id="1913" idx="1"/>
          </p:cNvCxnSpPr>
          <p:nvPr/>
        </p:nvCxnSpPr>
        <p:spPr>
          <a:xfrm flipH="1">
            <a:off x="2630507" y="6286629"/>
            <a:ext cx="4158600" cy="1500"/>
          </a:xfrm>
          <a:prstGeom prst="straightConnector1">
            <a:avLst/>
          </a:prstGeom>
          <a:noFill/>
          <a:ln cap="flat" cmpd="sng" w="9525">
            <a:solidFill>
              <a:srgbClr val="4A7DBA"/>
            </a:solidFill>
            <a:prstDash val="solid"/>
            <a:round/>
            <a:headEnd len="sm" w="sm" type="none"/>
            <a:tailEnd len="med" w="med" type="triangle"/>
          </a:ln>
        </p:spPr>
      </p:cxnSp>
      <p:pic>
        <p:nvPicPr>
          <p:cNvPr id="1915" name="Google Shape;1915;p47"/>
          <p:cNvPicPr preferRelativeResize="0"/>
          <p:nvPr/>
        </p:nvPicPr>
        <p:blipFill rotWithShape="1">
          <a:blip r:embed="rId3">
            <a:alphaModFix/>
          </a:blip>
          <a:srcRect b="0" l="0" r="0" t="0"/>
          <a:stretch/>
        </p:blipFill>
        <p:spPr>
          <a:xfrm>
            <a:off x="8564450" y="4464"/>
            <a:ext cx="593675" cy="617861"/>
          </a:xfrm>
          <a:prstGeom prst="rect">
            <a:avLst/>
          </a:prstGeom>
          <a:noFill/>
          <a:ln>
            <a:noFill/>
          </a:ln>
        </p:spPr>
      </p:pic>
      <p:pic>
        <p:nvPicPr>
          <p:cNvPr descr="Biocomplexity Logo" id="1916" name="Google Shape;1916;p47"/>
          <p:cNvPicPr preferRelativeResize="0"/>
          <p:nvPr/>
        </p:nvPicPr>
        <p:blipFill rotWithShape="1">
          <a:blip r:embed="rId4">
            <a:alphaModFix/>
          </a:blip>
          <a:srcRect b="0" l="0" r="0" t="0"/>
          <a:stretch/>
        </p:blipFill>
        <p:spPr>
          <a:xfrm>
            <a:off x="8550275" y="6264275"/>
            <a:ext cx="593725" cy="593725"/>
          </a:xfrm>
          <a:prstGeom prst="rect">
            <a:avLst/>
          </a:prstGeom>
          <a:noFill/>
          <a:ln>
            <a:noFill/>
          </a:ln>
        </p:spPr>
      </p:pic>
      <p:pic>
        <p:nvPicPr>
          <p:cNvPr descr="redblackblockiu" id="1917" name="Google Shape;1917;p47"/>
          <p:cNvPicPr preferRelativeResize="0"/>
          <p:nvPr/>
        </p:nvPicPr>
        <p:blipFill rotWithShape="1">
          <a:blip r:embed="rId5">
            <a:alphaModFix/>
          </a:blip>
          <a:srcRect b="0" l="0" r="0" t="0"/>
          <a:stretch/>
        </p:blipFill>
        <p:spPr>
          <a:xfrm>
            <a:off x="0" y="6219825"/>
            <a:ext cx="484188" cy="6381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1" name="Shape 1921"/>
        <p:cNvGrpSpPr/>
        <p:nvPr/>
      </p:nvGrpSpPr>
      <p:grpSpPr>
        <a:xfrm>
          <a:off x="0" y="0"/>
          <a:ext cx="0" cy="0"/>
          <a:chOff x="0" y="0"/>
          <a:chExt cx="0" cy="0"/>
        </a:xfrm>
      </p:grpSpPr>
      <p:pic>
        <p:nvPicPr>
          <p:cNvPr id="1922" name="Google Shape;1922;p48"/>
          <p:cNvPicPr preferRelativeResize="0"/>
          <p:nvPr/>
        </p:nvPicPr>
        <p:blipFill rotWithShape="1">
          <a:blip r:embed="rId3">
            <a:alphaModFix/>
          </a:blip>
          <a:srcRect b="0" l="0" r="0" t="0"/>
          <a:stretch/>
        </p:blipFill>
        <p:spPr>
          <a:xfrm>
            <a:off x="201200" y="1325608"/>
            <a:ext cx="2252663" cy="2105025"/>
          </a:xfrm>
          <a:prstGeom prst="rect">
            <a:avLst/>
          </a:prstGeom>
          <a:noFill/>
          <a:ln>
            <a:noFill/>
          </a:ln>
        </p:spPr>
      </p:pic>
      <p:sp>
        <p:nvSpPr>
          <p:cNvPr id="1923" name="Google Shape;1923;p48"/>
          <p:cNvSpPr txBox="1"/>
          <p:nvPr/>
        </p:nvSpPr>
        <p:spPr>
          <a:xfrm>
            <a:off x="0" y="0"/>
            <a:ext cx="9144000" cy="40011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Building 3D Vascular Tumor simulation</a:t>
            </a:r>
            <a:endParaRPr/>
          </a:p>
        </p:txBody>
      </p:sp>
      <p:sp>
        <p:nvSpPr>
          <p:cNvPr id="1924" name="Google Shape;1924;p48"/>
          <p:cNvSpPr txBox="1"/>
          <p:nvPr/>
        </p:nvSpPr>
        <p:spPr>
          <a:xfrm>
            <a:off x="0" y="601249"/>
            <a:ext cx="9144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While we are not going to go through this exercise in this introductory session it is worth mentioning that building</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The simulation presented below does not take that much more coding that we have already done so far. </a:t>
            </a:r>
            <a:endParaRPr/>
          </a:p>
        </p:txBody>
      </p:sp>
      <p:sp>
        <p:nvSpPr>
          <p:cNvPr id="1925" name="Google Shape;1925;p48"/>
          <p:cNvSpPr/>
          <p:nvPr/>
        </p:nvSpPr>
        <p:spPr>
          <a:xfrm>
            <a:off x="4008328" y="2415698"/>
            <a:ext cx="9144000" cy="45720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80"/>
              </a:buClr>
              <a:buSzPts val="900"/>
              <a:buFont typeface="Arial"/>
              <a:buNone/>
            </a:pPr>
            <a:r>
              <a:rPr b="1" i="0" lang="en-US" sz="900" u="none" cap="none" strike="noStrike">
                <a:solidFill>
                  <a:srgbClr val="000080"/>
                </a:solidFill>
                <a:latin typeface="Arial"/>
                <a:ea typeface="Arial"/>
                <a:cs typeface="Arial"/>
                <a:sym typeface="Arial"/>
              </a:rPr>
              <a:t>from </a:t>
            </a:r>
            <a:r>
              <a:rPr b="0" i="0" lang="en-US" sz="900" u="none" cap="none" strike="noStrike">
                <a:solidFill>
                  <a:srgbClr val="000000"/>
                </a:solidFill>
                <a:latin typeface="Arial"/>
                <a:ea typeface="Arial"/>
                <a:cs typeface="Arial"/>
                <a:sym typeface="Arial"/>
              </a:rPr>
              <a:t>.TumorVasc3DSteppables </a:t>
            </a:r>
            <a:r>
              <a:rPr b="1" i="0" lang="en-US" sz="900" u="none" cap="none" strike="noStrike">
                <a:solidFill>
                  <a:srgbClr val="000080"/>
                </a:solidFill>
                <a:latin typeface="Arial"/>
                <a:ea typeface="Arial"/>
                <a:cs typeface="Arial"/>
                <a:sym typeface="Arial"/>
              </a:rPr>
              <a:t>import </a:t>
            </a:r>
            <a:r>
              <a:rPr b="0" i="0" lang="en-US" sz="900" u="none" cap="none" strike="noStrike">
                <a:solidFill>
                  <a:srgbClr val="000000"/>
                </a:solidFill>
                <a:latin typeface="Arial"/>
                <a:ea typeface="Arial"/>
                <a:cs typeface="Arial"/>
                <a:sym typeface="Arial"/>
              </a:rPr>
              <a:t>VolumeParamSteppable</a:t>
            </a:r>
            <a:br>
              <a:rPr b="0" i="0" lang="en-US" sz="900" u="none" cap="none" strike="noStrike">
                <a:solidFill>
                  <a:srgbClr val="000000"/>
                </a:solidFill>
                <a:latin typeface="Arial"/>
                <a:ea typeface="Arial"/>
                <a:cs typeface="Arial"/>
                <a:sym typeface="Arial"/>
              </a:rPr>
            </a:br>
            <a:r>
              <a:rPr b="1" i="0" lang="en-US" sz="900" u="none" cap="none" strike="noStrike">
                <a:solidFill>
                  <a:srgbClr val="000080"/>
                </a:solidFill>
                <a:latin typeface="Arial"/>
                <a:ea typeface="Arial"/>
                <a:cs typeface="Arial"/>
                <a:sym typeface="Arial"/>
              </a:rPr>
              <a:t>from </a:t>
            </a:r>
            <a:r>
              <a:rPr b="0" i="0" lang="en-US" sz="900" u="none" cap="none" strike="noStrike">
                <a:solidFill>
                  <a:srgbClr val="000000"/>
                </a:solidFill>
                <a:latin typeface="Arial"/>
                <a:ea typeface="Arial"/>
                <a:cs typeface="Arial"/>
                <a:sym typeface="Arial"/>
              </a:rPr>
              <a:t>.TumorVasc3DSteppables </a:t>
            </a:r>
            <a:r>
              <a:rPr b="1" i="0" lang="en-US" sz="900" u="none" cap="none" strike="noStrike">
                <a:solidFill>
                  <a:srgbClr val="000080"/>
                </a:solidFill>
                <a:latin typeface="Arial"/>
                <a:ea typeface="Arial"/>
                <a:cs typeface="Arial"/>
                <a:sym typeface="Arial"/>
              </a:rPr>
              <a:t>import </a:t>
            </a:r>
            <a:r>
              <a:rPr b="0" i="0" lang="en-US" sz="900" u="none" cap="none" strike="noStrike">
                <a:solidFill>
                  <a:srgbClr val="000000"/>
                </a:solidFill>
                <a:latin typeface="Arial"/>
                <a:ea typeface="Arial"/>
                <a:cs typeface="Arial"/>
                <a:sym typeface="Arial"/>
              </a:rPr>
              <a:t>MitosisSteppable</a:t>
            </a:r>
            <a:br>
              <a:rPr b="0" i="0" lang="en-US" sz="900" u="none" cap="none" strike="noStrike">
                <a:solidFill>
                  <a:srgbClr val="000000"/>
                </a:solidFill>
                <a:latin typeface="Arial"/>
                <a:ea typeface="Arial"/>
                <a:cs typeface="Arial"/>
                <a:sym typeface="Arial"/>
              </a:rPr>
            </a:br>
            <a:r>
              <a:rPr b="1" i="0" lang="en-US" sz="900" u="none" cap="none" strike="noStrike">
                <a:solidFill>
                  <a:srgbClr val="000080"/>
                </a:solidFill>
                <a:latin typeface="Arial"/>
                <a:ea typeface="Arial"/>
                <a:cs typeface="Arial"/>
                <a:sym typeface="Arial"/>
              </a:rPr>
              <a:t>import </a:t>
            </a:r>
            <a:r>
              <a:rPr b="0" i="0" lang="en-US" sz="900" u="none" cap="none" strike="noStrike">
                <a:solidFill>
                  <a:srgbClr val="000000"/>
                </a:solidFill>
                <a:latin typeface="Arial"/>
                <a:ea typeface="Arial"/>
                <a:cs typeface="Arial"/>
                <a:sym typeface="Arial"/>
              </a:rPr>
              <a:t>cc3d.CompuCellSetup </a:t>
            </a:r>
            <a:r>
              <a:rPr b="1" i="0" lang="en-US" sz="900" u="none" cap="none" strike="noStrike">
                <a:solidFill>
                  <a:srgbClr val="000080"/>
                </a:solidFill>
                <a:latin typeface="Arial"/>
                <a:ea typeface="Arial"/>
                <a:cs typeface="Arial"/>
                <a:sym typeface="Arial"/>
              </a:rPr>
              <a:t>as </a:t>
            </a:r>
            <a:r>
              <a:rPr b="0" i="0" lang="en-US" sz="900" u="none" cap="none" strike="noStrike">
                <a:solidFill>
                  <a:srgbClr val="000000"/>
                </a:solidFill>
                <a:latin typeface="Arial"/>
                <a:ea typeface="Arial"/>
                <a:cs typeface="Arial"/>
                <a:sym typeface="Arial"/>
              </a:rPr>
              <a:t>CompuCellSetup</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vol_steppable = VolumeParamSteppable(</a:t>
            </a:r>
            <a:r>
              <a:rPr b="0" i="0" lang="en-US" sz="900" u="none" cap="none" strike="noStrike">
                <a:solidFill>
                  <a:srgbClr val="660099"/>
                </a:solidFill>
                <a:latin typeface="Arial"/>
                <a:ea typeface="Arial"/>
                <a:cs typeface="Arial"/>
                <a:sym typeface="Arial"/>
              </a:rPr>
              <a:t>frequency</a:t>
            </a:r>
            <a:r>
              <a:rPr b="0" i="0" lang="en-US" sz="900" u="none" cap="none" strike="noStrike">
                <a:solidFill>
                  <a:srgbClr val="000000"/>
                </a:solidFill>
                <a:latin typeface="Arial"/>
                <a:ea typeface="Arial"/>
                <a:cs typeface="Arial"/>
                <a:sym typeface="Arial"/>
              </a:rPr>
              <a:t>=</a:t>
            </a:r>
            <a:r>
              <a:rPr b="0" i="0" lang="en-US" sz="900" u="none" cap="none" strike="noStrike">
                <a:solidFill>
                  <a:srgbClr val="0000FF"/>
                </a:solidFill>
                <a:latin typeface="Arial"/>
                <a:ea typeface="Arial"/>
                <a:cs typeface="Arial"/>
                <a:sym typeface="Arial"/>
              </a:rPr>
              <a:t>1</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vol_steppable.set_params(</a:t>
            </a:r>
            <a:r>
              <a:rPr b="0" i="0" lang="en-US" sz="900" u="none" cap="none" strike="noStrike">
                <a:solidFill>
                  <a:srgbClr val="0000FF"/>
                </a:solidFill>
                <a:latin typeface="Arial"/>
                <a:ea typeface="Arial"/>
                <a:cs typeface="Arial"/>
                <a:sym typeface="Arial"/>
              </a:rPr>
              <a:t>1</a:t>
            </a:r>
            <a:r>
              <a:rPr b="0" i="0" lang="en-US" sz="900" u="none" cap="none" strike="noStrike">
                <a:solidFill>
                  <a:srgbClr val="000000"/>
                </a:solidFill>
                <a:latin typeface="Arial"/>
                <a:ea typeface="Arial"/>
                <a:cs typeface="Arial"/>
                <a:sym typeface="Arial"/>
              </a:rPr>
              <a:t>, </a:t>
            </a:r>
            <a:r>
              <a:rPr b="0" i="0" lang="en-US" sz="900" u="none" cap="none" strike="noStrike">
                <a:solidFill>
                  <a:srgbClr val="0000FF"/>
                </a:solidFill>
                <a:latin typeface="Arial"/>
                <a:ea typeface="Arial"/>
                <a:cs typeface="Arial"/>
                <a:sym typeface="Arial"/>
              </a:rPr>
              <a:t>5</a:t>
            </a:r>
            <a:r>
              <a:rPr b="0" i="0" lang="en-US" sz="900" u="none" cap="none" strike="noStrike">
                <a:solidFill>
                  <a:srgbClr val="000000"/>
                </a:solidFill>
                <a:latin typeface="Arial"/>
                <a:ea typeface="Arial"/>
                <a:cs typeface="Arial"/>
                <a:sym typeface="Arial"/>
              </a:rPr>
              <a:t>, </a:t>
            </a:r>
            <a:r>
              <a:rPr b="0" i="0" lang="en-US" sz="900" u="none" cap="none" strike="noStrike">
                <a:solidFill>
                  <a:srgbClr val="0000FF"/>
                </a:solidFill>
                <a:latin typeface="Arial"/>
                <a:ea typeface="Arial"/>
                <a:cs typeface="Arial"/>
                <a:sym typeface="Arial"/>
              </a:rPr>
              <a:t>1</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CompuCellSetup.register_steppable(</a:t>
            </a:r>
            <a:r>
              <a:rPr b="0" i="0" lang="en-US" sz="900" u="none" cap="none" strike="noStrike">
                <a:solidFill>
                  <a:srgbClr val="660099"/>
                </a:solidFill>
                <a:latin typeface="Arial"/>
                <a:ea typeface="Arial"/>
                <a:cs typeface="Arial"/>
                <a:sym typeface="Arial"/>
              </a:rPr>
              <a:t>steppable</a:t>
            </a:r>
            <a:r>
              <a:rPr b="0" i="0" lang="en-US" sz="900" u="none" cap="none" strike="noStrike">
                <a:solidFill>
                  <a:srgbClr val="000000"/>
                </a:solidFill>
                <a:latin typeface="Arial"/>
                <a:ea typeface="Arial"/>
                <a:cs typeface="Arial"/>
                <a:sym typeface="Arial"/>
              </a:rPr>
              <a:t>=vol_steppable)</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doublingVolumeDict = {</a:t>
            </a:r>
            <a:r>
              <a:rPr b="0" i="0" lang="en-US" sz="900" u="none" cap="none" strike="noStrike">
                <a:solidFill>
                  <a:srgbClr val="0000FF"/>
                </a:solidFill>
                <a:latin typeface="Arial"/>
                <a:ea typeface="Arial"/>
                <a:cs typeface="Arial"/>
                <a:sym typeface="Arial"/>
              </a:rPr>
              <a:t>1</a:t>
            </a:r>
            <a:r>
              <a:rPr b="0" i="0" lang="en-US" sz="900" u="none" cap="none" strike="noStrike">
                <a:solidFill>
                  <a:srgbClr val="000000"/>
                </a:solidFill>
                <a:latin typeface="Arial"/>
                <a:ea typeface="Arial"/>
                <a:cs typeface="Arial"/>
                <a:sym typeface="Arial"/>
              </a:rPr>
              <a:t>: </a:t>
            </a:r>
            <a:r>
              <a:rPr b="0" i="0" lang="en-US" sz="900" u="none" cap="none" strike="noStrike">
                <a:solidFill>
                  <a:srgbClr val="0000FF"/>
                </a:solidFill>
                <a:latin typeface="Arial"/>
                <a:ea typeface="Arial"/>
                <a:cs typeface="Arial"/>
                <a:sym typeface="Arial"/>
              </a:rPr>
              <a:t>54</a:t>
            </a:r>
            <a:r>
              <a:rPr b="0" i="0" lang="en-US" sz="900" u="none" cap="none" strike="noStrike">
                <a:solidFill>
                  <a:srgbClr val="000000"/>
                </a:solidFill>
                <a:latin typeface="Arial"/>
                <a:ea typeface="Arial"/>
                <a:cs typeface="Arial"/>
                <a:sym typeface="Arial"/>
              </a:rPr>
              <a:t>, </a:t>
            </a:r>
            <a:r>
              <a:rPr b="0" i="0" lang="en-US" sz="900" u="none" cap="none" strike="noStrike">
                <a:solidFill>
                  <a:srgbClr val="0000FF"/>
                </a:solidFill>
                <a:latin typeface="Arial"/>
                <a:ea typeface="Arial"/>
                <a:cs typeface="Arial"/>
                <a:sym typeface="Arial"/>
              </a:rPr>
              <a:t>2</a:t>
            </a:r>
            <a:r>
              <a:rPr b="0" i="0" lang="en-US" sz="900" u="none" cap="none" strike="noStrike">
                <a:solidFill>
                  <a:srgbClr val="000000"/>
                </a:solidFill>
                <a:latin typeface="Arial"/>
                <a:ea typeface="Arial"/>
                <a:cs typeface="Arial"/>
                <a:sym typeface="Arial"/>
              </a:rPr>
              <a:t>: </a:t>
            </a:r>
            <a:r>
              <a:rPr b="0" i="0" lang="en-US" sz="900" u="none" cap="none" strike="noStrike">
                <a:solidFill>
                  <a:srgbClr val="0000FF"/>
                </a:solidFill>
                <a:latin typeface="Arial"/>
                <a:ea typeface="Arial"/>
                <a:cs typeface="Arial"/>
                <a:sym typeface="Arial"/>
              </a:rPr>
              <a:t>54</a:t>
            </a:r>
            <a:r>
              <a:rPr b="0" i="0" lang="en-US" sz="900" u="none" cap="none" strike="noStrike">
                <a:solidFill>
                  <a:srgbClr val="000000"/>
                </a:solidFill>
                <a:latin typeface="Arial"/>
                <a:ea typeface="Arial"/>
                <a:cs typeface="Arial"/>
                <a:sym typeface="Arial"/>
              </a:rPr>
              <a:t>, </a:t>
            </a:r>
            <a:r>
              <a:rPr b="0" i="0" lang="en-US" sz="900" u="none" cap="none" strike="noStrike">
                <a:solidFill>
                  <a:srgbClr val="0000FF"/>
                </a:solidFill>
                <a:latin typeface="Arial"/>
                <a:ea typeface="Arial"/>
                <a:cs typeface="Arial"/>
                <a:sym typeface="Arial"/>
              </a:rPr>
              <a:t>4</a:t>
            </a:r>
            <a:r>
              <a:rPr b="0" i="0" lang="en-US" sz="900" u="none" cap="none" strike="noStrike">
                <a:solidFill>
                  <a:srgbClr val="000000"/>
                </a:solidFill>
                <a:latin typeface="Arial"/>
                <a:ea typeface="Arial"/>
                <a:cs typeface="Arial"/>
                <a:sym typeface="Arial"/>
              </a:rPr>
              <a:t>: </a:t>
            </a:r>
            <a:r>
              <a:rPr b="0" i="0" lang="en-US" sz="900" u="none" cap="none" strike="noStrike">
                <a:solidFill>
                  <a:srgbClr val="0000FF"/>
                </a:solidFill>
                <a:latin typeface="Arial"/>
                <a:ea typeface="Arial"/>
                <a:cs typeface="Arial"/>
                <a:sym typeface="Arial"/>
              </a:rPr>
              <a:t>80</a:t>
            </a:r>
            <a:r>
              <a:rPr b="0" i="0" lang="en-US" sz="900" u="none" cap="none" strike="noStrike">
                <a:solidFill>
                  <a:srgbClr val="000000"/>
                </a:solidFill>
                <a:latin typeface="Arial"/>
                <a:ea typeface="Arial"/>
                <a:cs typeface="Arial"/>
                <a:sym typeface="Arial"/>
              </a:rPr>
              <a:t>, </a:t>
            </a:r>
            <a:r>
              <a:rPr b="0" i="0" lang="en-US" sz="900" u="none" cap="none" strike="noStrike">
                <a:solidFill>
                  <a:srgbClr val="0000FF"/>
                </a:solidFill>
                <a:latin typeface="Arial"/>
                <a:ea typeface="Arial"/>
                <a:cs typeface="Arial"/>
                <a:sym typeface="Arial"/>
              </a:rPr>
              <a:t>6</a:t>
            </a:r>
            <a:r>
              <a:rPr b="0" i="0" lang="en-US" sz="900" u="none" cap="none" strike="noStrike">
                <a:solidFill>
                  <a:srgbClr val="000000"/>
                </a:solidFill>
                <a:latin typeface="Arial"/>
                <a:ea typeface="Arial"/>
                <a:cs typeface="Arial"/>
                <a:sym typeface="Arial"/>
              </a:rPr>
              <a:t>: </a:t>
            </a:r>
            <a:r>
              <a:rPr b="0" i="0" lang="en-US" sz="900" u="none" cap="none" strike="noStrike">
                <a:solidFill>
                  <a:srgbClr val="0000FF"/>
                </a:solidFill>
                <a:latin typeface="Arial"/>
                <a:ea typeface="Arial"/>
                <a:cs typeface="Arial"/>
                <a:sym typeface="Arial"/>
              </a:rPr>
              <a:t>80</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mitosis_steppable = MitosisSteppable(</a:t>
            </a:r>
            <a:r>
              <a:rPr b="0" i="0" lang="en-US" sz="900" u="none" cap="none" strike="noStrike">
                <a:solidFill>
                  <a:srgbClr val="660099"/>
                </a:solidFill>
                <a:latin typeface="Arial"/>
                <a:ea typeface="Arial"/>
                <a:cs typeface="Arial"/>
                <a:sym typeface="Arial"/>
              </a:rPr>
              <a:t>frequency</a:t>
            </a:r>
            <a:r>
              <a:rPr b="0" i="0" lang="en-US" sz="900" u="none" cap="none" strike="noStrike">
                <a:solidFill>
                  <a:srgbClr val="000000"/>
                </a:solidFill>
                <a:latin typeface="Arial"/>
                <a:ea typeface="Arial"/>
                <a:cs typeface="Arial"/>
                <a:sym typeface="Arial"/>
              </a:rPr>
              <a:t>=</a:t>
            </a:r>
            <a:r>
              <a:rPr b="0" i="0" lang="en-US" sz="900" u="none" cap="none" strike="noStrike">
                <a:solidFill>
                  <a:srgbClr val="0000FF"/>
                </a:solidFill>
                <a:latin typeface="Arial"/>
                <a:ea typeface="Arial"/>
                <a:cs typeface="Arial"/>
                <a:sym typeface="Arial"/>
              </a:rPr>
              <a:t>1</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mitosis_steppable.set_params(</a:t>
            </a:r>
            <a:r>
              <a:rPr b="0" i="0" lang="en-US" sz="900" u="none" cap="none" strike="noStrike">
                <a:solidFill>
                  <a:srgbClr val="660099"/>
                </a:solidFill>
                <a:latin typeface="Arial"/>
                <a:ea typeface="Arial"/>
                <a:cs typeface="Arial"/>
                <a:sym typeface="Arial"/>
              </a:rPr>
              <a:t>doublingVolumeDict</a:t>
            </a:r>
            <a:r>
              <a:rPr b="0" i="0" lang="en-US" sz="900" u="none" cap="none" strike="noStrike">
                <a:solidFill>
                  <a:srgbClr val="000000"/>
                </a:solidFill>
                <a:latin typeface="Arial"/>
                <a:ea typeface="Arial"/>
                <a:cs typeface="Arial"/>
                <a:sym typeface="Arial"/>
              </a:rPr>
              <a:t>=doublingVolumeDict)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CompuCellSetup.register_steppable(</a:t>
            </a:r>
            <a:r>
              <a:rPr b="0" i="0" lang="en-US" sz="900" u="none" cap="none" strike="noStrike">
                <a:solidFill>
                  <a:srgbClr val="660099"/>
                </a:solidFill>
                <a:latin typeface="Arial"/>
                <a:ea typeface="Arial"/>
                <a:cs typeface="Arial"/>
                <a:sym typeface="Arial"/>
              </a:rPr>
              <a:t>steppable</a:t>
            </a:r>
            <a:r>
              <a:rPr b="0" i="0" lang="en-US" sz="900" u="none" cap="none" strike="noStrike">
                <a:solidFill>
                  <a:srgbClr val="000000"/>
                </a:solidFill>
                <a:latin typeface="Arial"/>
                <a:ea typeface="Arial"/>
                <a:cs typeface="Arial"/>
                <a:sym typeface="Arial"/>
              </a:rPr>
              <a:t>=mitosis_steppable)</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CompuCellSetup.run()</a:t>
            </a:r>
            <a:br>
              <a:rPr b="0" i="0" lang="en-US" sz="900" u="none" cap="none" strike="noStrike">
                <a:solidFill>
                  <a:srgbClr val="000000"/>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1926" name="Google Shape;1926;p48"/>
          <p:cNvSpPr txBox="1"/>
          <p:nvPr/>
        </p:nvSpPr>
        <p:spPr>
          <a:xfrm>
            <a:off x="201200" y="4622800"/>
            <a:ext cx="87523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The simulation uses the same mechanisms that we have covered so far</a:t>
            </a:r>
            <a:endParaRPr/>
          </a:p>
        </p:txBody>
      </p:sp>
      <p:pic>
        <p:nvPicPr>
          <p:cNvPr id="1927" name="Google Shape;1927;p48"/>
          <p:cNvPicPr preferRelativeResize="0"/>
          <p:nvPr/>
        </p:nvPicPr>
        <p:blipFill rotWithShape="1">
          <a:blip r:embed="rId4">
            <a:alphaModFix/>
          </a:blip>
          <a:srcRect b="0" l="0" r="0" t="0"/>
          <a:stretch/>
        </p:blipFill>
        <p:spPr>
          <a:xfrm>
            <a:off x="8564450" y="4464"/>
            <a:ext cx="593675" cy="617861"/>
          </a:xfrm>
          <a:prstGeom prst="rect">
            <a:avLst/>
          </a:prstGeom>
          <a:noFill/>
          <a:ln>
            <a:noFill/>
          </a:ln>
        </p:spPr>
      </p:pic>
      <p:pic>
        <p:nvPicPr>
          <p:cNvPr descr="Biocomplexity Logo" id="1928" name="Google Shape;1928;p48"/>
          <p:cNvPicPr preferRelativeResize="0"/>
          <p:nvPr/>
        </p:nvPicPr>
        <p:blipFill rotWithShape="1">
          <a:blip r:embed="rId5">
            <a:alphaModFix/>
          </a:blip>
          <a:srcRect b="0" l="0" r="0" t="0"/>
          <a:stretch/>
        </p:blipFill>
        <p:spPr>
          <a:xfrm>
            <a:off x="8550275" y="6264275"/>
            <a:ext cx="593725" cy="593725"/>
          </a:xfrm>
          <a:prstGeom prst="rect">
            <a:avLst/>
          </a:prstGeom>
          <a:noFill/>
          <a:ln>
            <a:noFill/>
          </a:ln>
        </p:spPr>
      </p:pic>
      <p:pic>
        <p:nvPicPr>
          <p:cNvPr descr="redblackblockiu" id="1929" name="Google Shape;1929;p48"/>
          <p:cNvPicPr preferRelativeResize="0"/>
          <p:nvPr/>
        </p:nvPicPr>
        <p:blipFill rotWithShape="1">
          <a:blip r:embed="rId6">
            <a:alphaModFix/>
          </a:blip>
          <a:srcRect b="0" l="0" r="0" t="0"/>
          <a:stretch/>
        </p:blipFill>
        <p:spPr>
          <a:xfrm>
            <a:off x="0" y="6219825"/>
            <a:ext cx="484188" cy="6381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3" name="Shape 1933"/>
        <p:cNvGrpSpPr/>
        <p:nvPr/>
      </p:nvGrpSpPr>
      <p:grpSpPr>
        <a:xfrm>
          <a:off x="0" y="0"/>
          <a:ext cx="0" cy="0"/>
          <a:chOff x="0" y="0"/>
          <a:chExt cx="0" cy="0"/>
        </a:xfrm>
      </p:grpSpPr>
      <p:sp>
        <p:nvSpPr>
          <p:cNvPr id="1934" name="Google Shape;1934;p49"/>
          <p:cNvSpPr/>
          <p:nvPr/>
        </p:nvSpPr>
        <p:spPr>
          <a:xfrm>
            <a:off x="0" y="3319397"/>
            <a:ext cx="9144000" cy="45720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80"/>
              </a:buClr>
              <a:buSzPts val="900"/>
              <a:buFont typeface="Arial"/>
              <a:buNone/>
            </a:pPr>
            <a:r>
              <a:rPr b="1" i="0" lang="en-US" sz="900" u="none" cap="none" strike="noStrike">
                <a:solidFill>
                  <a:srgbClr val="000080"/>
                </a:solidFill>
                <a:latin typeface="Arial"/>
                <a:ea typeface="Arial"/>
                <a:cs typeface="Arial"/>
                <a:sym typeface="Arial"/>
              </a:rPr>
              <a:t>def </a:t>
            </a:r>
            <a:r>
              <a:rPr b="0" i="0" lang="en-US" sz="900" u="none" cap="none" strike="noStrike">
                <a:solidFill>
                  <a:srgbClr val="000000"/>
                </a:solidFill>
                <a:latin typeface="Arial"/>
                <a:ea typeface="Arial"/>
                <a:cs typeface="Arial"/>
                <a:sym typeface="Arial"/>
              </a:rPr>
              <a:t>step(</a:t>
            </a:r>
            <a:r>
              <a:rPr b="0" i="0" lang="en-US" sz="900" u="none" cap="none" strike="noStrike">
                <a:solidFill>
                  <a:srgbClr val="94558D"/>
                </a:solidFill>
                <a:latin typeface="Arial"/>
                <a:ea typeface="Arial"/>
                <a:cs typeface="Arial"/>
                <a:sym typeface="Arial"/>
              </a:rPr>
              <a:t>self</a:t>
            </a:r>
            <a:r>
              <a:rPr b="0" i="0" lang="en-US" sz="900" u="none" cap="none" strike="noStrike">
                <a:solidFill>
                  <a:srgbClr val="000000"/>
                </a:solidFill>
                <a:latin typeface="Arial"/>
                <a:ea typeface="Arial"/>
                <a:cs typeface="Arial"/>
                <a:sym typeface="Arial"/>
              </a:rPr>
              <a:t>, mcs):</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field_neo_vasc = </a:t>
            </a:r>
            <a:r>
              <a:rPr b="0" i="0" lang="en-US" sz="900" u="none" cap="none" strike="noStrike">
                <a:solidFill>
                  <a:srgbClr val="94558D"/>
                </a:solidFill>
                <a:latin typeface="Arial"/>
                <a:ea typeface="Arial"/>
                <a:cs typeface="Arial"/>
                <a:sym typeface="Arial"/>
              </a:rPr>
              <a:t>self</a:t>
            </a:r>
            <a:r>
              <a:rPr b="0" i="0" lang="en-US" sz="900" u="none" cap="none" strike="noStrike">
                <a:solidFill>
                  <a:srgbClr val="000000"/>
                </a:solidFill>
                <a:latin typeface="Arial"/>
                <a:ea typeface="Arial"/>
                <a:cs typeface="Arial"/>
                <a:sym typeface="Arial"/>
              </a:rPr>
              <a:t>.field.VEGF2</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field_malig = </a:t>
            </a:r>
            <a:r>
              <a:rPr b="0" i="0" lang="en-US" sz="900" u="none" cap="none" strike="noStrike">
                <a:solidFill>
                  <a:srgbClr val="94558D"/>
                </a:solidFill>
                <a:latin typeface="Arial"/>
                <a:ea typeface="Arial"/>
                <a:cs typeface="Arial"/>
                <a:sym typeface="Arial"/>
              </a:rPr>
              <a:t>self</a:t>
            </a:r>
            <a:r>
              <a:rPr b="0" i="0" lang="en-US" sz="900" u="none" cap="none" strike="noStrike">
                <a:solidFill>
                  <a:srgbClr val="000000"/>
                </a:solidFill>
                <a:latin typeface="Arial"/>
                <a:ea typeface="Arial"/>
                <a:cs typeface="Arial"/>
                <a:sym typeface="Arial"/>
              </a:rPr>
              <a:t>.field.Oxygen</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t>
            </a:r>
            <a:r>
              <a:rPr b="1" i="0" lang="en-US" sz="900" u="none" cap="none" strike="noStrike">
                <a:solidFill>
                  <a:srgbClr val="000080"/>
                </a:solidFill>
                <a:latin typeface="Arial"/>
                <a:ea typeface="Arial"/>
                <a:cs typeface="Arial"/>
                <a:sym typeface="Arial"/>
              </a:rPr>
              <a:t>for </a:t>
            </a:r>
            <a:r>
              <a:rPr b="0" i="0" lang="en-US" sz="900" u="none" cap="none" strike="noStrike">
                <a:solidFill>
                  <a:srgbClr val="000000"/>
                </a:solidFill>
                <a:latin typeface="Arial"/>
                <a:ea typeface="Arial"/>
                <a:cs typeface="Arial"/>
                <a:sym typeface="Arial"/>
              </a:rPr>
              <a:t>cell </a:t>
            </a:r>
            <a:r>
              <a:rPr b="1" i="0" lang="en-US" sz="900" u="none" cap="none" strike="noStrike">
                <a:solidFill>
                  <a:srgbClr val="000080"/>
                </a:solidFill>
                <a:latin typeface="Arial"/>
                <a:ea typeface="Arial"/>
                <a:cs typeface="Arial"/>
                <a:sym typeface="Arial"/>
              </a:rPr>
              <a:t>in </a:t>
            </a:r>
            <a:r>
              <a:rPr b="0" i="0" lang="en-US" sz="900" u="none" cap="none" strike="noStrike">
                <a:solidFill>
                  <a:srgbClr val="94558D"/>
                </a:solidFill>
                <a:latin typeface="Arial"/>
                <a:ea typeface="Arial"/>
                <a:cs typeface="Arial"/>
                <a:sym typeface="Arial"/>
              </a:rPr>
              <a:t>self</a:t>
            </a:r>
            <a:r>
              <a:rPr b="0" i="0" lang="en-US" sz="900" u="none" cap="none" strike="noStrike">
                <a:solidFill>
                  <a:srgbClr val="000000"/>
                </a:solidFill>
                <a:latin typeface="Arial"/>
                <a:ea typeface="Arial"/>
                <a:cs typeface="Arial"/>
                <a:sym typeface="Arial"/>
              </a:rPr>
              <a:t>.cellList:</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t>
            </a:r>
            <a:r>
              <a:rPr b="0" i="1" lang="en-US" sz="900" u="none" cap="none" strike="noStrike">
                <a:solidFill>
                  <a:srgbClr val="808080"/>
                </a:solidFill>
                <a:latin typeface="Arial"/>
                <a:ea typeface="Arial"/>
                <a:cs typeface="Arial"/>
                <a:sym typeface="Arial"/>
              </a:rPr>
              <a:t># Inactive neovascular differentiation</a:t>
            </a:r>
            <a:br>
              <a:rPr b="0" i="1" lang="en-US" sz="900" u="none" cap="none" strike="noStrike">
                <a:solidFill>
                  <a:srgbClr val="808080"/>
                </a:solidFill>
                <a:latin typeface="Arial"/>
                <a:ea typeface="Arial"/>
                <a:cs typeface="Arial"/>
                <a:sym typeface="Arial"/>
              </a:rPr>
            </a:br>
            <a:r>
              <a:rPr b="0" i="1" lang="en-US" sz="900" u="none" cap="none" strike="noStrike">
                <a:solidFill>
                  <a:srgbClr val="808080"/>
                </a:solidFill>
                <a:latin typeface="Arial"/>
                <a:ea typeface="Arial"/>
                <a:cs typeface="Arial"/>
                <a:sym typeface="Arial"/>
              </a:rPr>
              <a:t>        </a:t>
            </a:r>
            <a:r>
              <a:rPr b="1" i="0" lang="en-US" sz="900" u="none" cap="none" strike="noStrike">
                <a:solidFill>
                  <a:srgbClr val="000080"/>
                </a:solidFill>
                <a:latin typeface="Arial"/>
                <a:ea typeface="Arial"/>
                <a:cs typeface="Arial"/>
                <a:sym typeface="Arial"/>
              </a:rPr>
              <a:t>if </a:t>
            </a:r>
            <a:r>
              <a:rPr b="0" i="0" lang="en-US" sz="900" u="none" cap="none" strike="noStrike">
                <a:solidFill>
                  <a:srgbClr val="000000"/>
                </a:solidFill>
                <a:latin typeface="Arial"/>
                <a:ea typeface="Arial"/>
                <a:cs typeface="Arial"/>
                <a:sym typeface="Arial"/>
              </a:rPr>
              <a:t>cell.type == </a:t>
            </a:r>
            <a:r>
              <a:rPr b="0" i="0" lang="en-US" sz="900" u="none" cap="none" strike="noStrike">
                <a:solidFill>
                  <a:srgbClr val="0000FF"/>
                </a:solidFill>
                <a:latin typeface="Arial"/>
                <a:ea typeface="Arial"/>
                <a:cs typeface="Arial"/>
                <a:sym typeface="Arial"/>
              </a:rPr>
              <a:t>6</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total_area = </a:t>
            </a:r>
            <a:r>
              <a:rPr b="0" i="0" lang="en-US" sz="900" u="none" cap="none" strike="noStrike">
                <a:solidFill>
                  <a:srgbClr val="0000FF"/>
                </a:solidFill>
                <a:latin typeface="Arial"/>
                <a:ea typeface="Arial"/>
                <a:cs typeface="Arial"/>
                <a:sym typeface="Arial"/>
              </a:rPr>
              <a:t>0</a:t>
            </a:r>
            <a:br>
              <a:rPr b="0" i="0" lang="en-US" sz="900" u="none" cap="none" strike="noStrike">
                <a:solidFill>
                  <a:srgbClr val="0000FF"/>
                </a:solidFill>
                <a:latin typeface="Arial"/>
                <a:ea typeface="Arial"/>
                <a:cs typeface="Arial"/>
                <a:sym typeface="Arial"/>
              </a:rPr>
            </a:br>
            <a:r>
              <a:rPr b="0" i="0" lang="en-US" sz="900" u="none" cap="none" strike="noStrike">
                <a:solidFill>
                  <a:srgbClr val="0000FF"/>
                </a:solidFill>
                <a:latin typeface="Arial"/>
                <a:ea typeface="Arial"/>
                <a:cs typeface="Arial"/>
                <a:sym typeface="Arial"/>
              </a:rPr>
              <a:t>            </a:t>
            </a:r>
            <a:r>
              <a:rPr b="0" i="0" lang="en-US" sz="900" u="none" cap="none" strike="noStrike">
                <a:solidFill>
                  <a:srgbClr val="000000"/>
                </a:solidFill>
                <a:latin typeface="Arial"/>
                <a:ea typeface="Arial"/>
                <a:cs typeface="Arial"/>
                <a:sym typeface="Arial"/>
              </a:rPr>
              <a:t>x = </a:t>
            </a:r>
            <a:r>
              <a:rPr b="0" i="0" lang="en-US" sz="900" u="none" cap="none" strike="noStrike">
                <a:solidFill>
                  <a:srgbClr val="000080"/>
                </a:solidFill>
                <a:latin typeface="Arial"/>
                <a:ea typeface="Arial"/>
                <a:cs typeface="Arial"/>
                <a:sym typeface="Arial"/>
              </a:rPr>
              <a:t>int</a:t>
            </a:r>
            <a:r>
              <a:rPr b="0" i="0" lang="en-US" sz="900" u="none" cap="none" strike="noStrike">
                <a:solidFill>
                  <a:srgbClr val="000000"/>
                </a:solidFill>
                <a:latin typeface="Arial"/>
                <a:ea typeface="Arial"/>
                <a:cs typeface="Arial"/>
                <a:sym typeface="Arial"/>
              </a:rPr>
              <a:t>(</a:t>
            </a:r>
            <a:r>
              <a:rPr b="0" i="0" lang="en-US" sz="900" u="none" cap="none" strike="noStrike">
                <a:solidFill>
                  <a:srgbClr val="000080"/>
                </a:solidFill>
                <a:latin typeface="Arial"/>
                <a:ea typeface="Arial"/>
                <a:cs typeface="Arial"/>
                <a:sym typeface="Arial"/>
              </a:rPr>
              <a:t>round</a:t>
            </a:r>
            <a:r>
              <a:rPr b="0" i="0" lang="en-US" sz="900" u="none" cap="none" strike="noStrike">
                <a:solidFill>
                  <a:srgbClr val="000000"/>
                </a:solidFill>
                <a:latin typeface="Arial"/>
                <a:ea typeface="Arial"/>
                <a:cs typeface="Arial"/>
                <a:sym typeface="Arial"/>
              </a:rPr>
              <a:t>(cell.xCM / </a:t>
            </a:r>
            <a:r>
              <a:rPr b="0" i="0" lang="en-US" sz="900" u="none" cap="none" strike="noStrike">
                <a:solidFill>
                  <a:srgbClr val="000080"/>
                </a:solidFill>
                <a:latin typeface="Arial"/>
                <a:ea typeface="Arial"/>
                <a:cs typeface="Arial"/>
                <a:sym typeface="Arial"/>
              </a:rPr>
              <a:t>max</a:t>
            </a:r>
            <a:r>
              <a:rPr b="0" i="0" lang="en-US" sz="900" u="none" cap="none" strike="noStrike">
                <a:solidFill>
                  <a:srgbClr val="000000"/>
                </a:solidFill>
                <a:latin typeface="Arial"/>
                <a:ea typeface="Arial"/>
                <a:cs typeface="Arial"/>
                <a:sym typeface="Arial"/>
              </a:rPr>
              <a:t>(</a:t>
            </a:r>
            <a:r>
              <a:rPr b="0" i="0" lang="en-US" sz="900" u="none" cap="none" strike="noStrike">
                <a:solidFill>
                  <a:srgbClr val="000080"/>
                </a:solidFill>
                <a:latin typeface="Arial"/>
                <a:ea typeface="Arial"/>
                <a:cs typeface="Arial"/>
                <a:sym typeface="Arial"/>
              </a:rPr>
              <a:t>float</a:t>
            </a:r>
            <a:r>
              <a:rPr b="0" i="0" lang="en-US" sz="900" u="none" cap="none" strike="noStrike">
                <a:solidFill>
                  <a:srgbClr val="000000"/>
                </a:solidFill>
                <a:latin typeface="Arial"/>
                <a:ea typeface="Arial"/>
                <a:cs typeface="Arial"/>
                <a:sym typeface="Arial"/>
              </a:rPr>
              <a:t>(cell.volume), </a:t>
            </a:r>
            <a:r>
              <a:rPr b="0" i="0" lang="en-US" sz="900" u="none" cap="none" strike="noStrike">
                <a:solidFill>
                  <a:srgbClr val="0000FF"/>
                </a:solidFill>
                <a:latin typeface="Arial"/>
                <a:ea typeface="Arial"/>
                <a:cs typeface="Arial"/>
                <a:sym typeface="Arial"/>
              </a:rPr>
              <a:t>0.001</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y = </a:t>
            </a:r>
            <a:r>
              <a:rPr b="0" i="0" lang="en-US" sz="900" u="none" cap="none" strike="noStrike">
                <a:solidFill>
                  <a:srgbClr val="000080"/>
                </a:solidFill>
                <a:latin typeface="Arial"/>
                <a:ea typeface="Arial"/>
                <a:cs typeface="Arial"/>
                <a:sym typeface="Arial"/>
              </a:rPr>
              <a:t>int</a:t>
            </a:r>
            <a:r>
              <a:rPr b="0" i="0" lang="en-US" sz="900" u="none" cap="none" strike="noStrike">
                <a:solidFill>
                  <a:srgbClr val="000000"/>
                </a:solidFill>
                <a:latin typeface="Arial"/>
                <a:ea typeface="Arial"/>
                <a:cs typeface="Arial"/>
                <a:sym typeface="Arial"/>
              </a:rPr>
              <a:t>(</a:t>
            </a:r>
            <a:r>
              <a:rPr b="0" i="0" lang="en-US" sz="900" u="none" cap="none" strike="noStrike">
                <a:solidFill>
                  <a:srgbClr val="000080"/>
                </a:solidFill>
                <a:latin typeface="Arial"/>
                <a:ea typeface="Arial"/>
                <a:cs typeface="Arial"/>
                <a:sym typeface="Arial"/>
              </a:rPr>
              <a:t>round</a:t>
            </a:r>
            <a:r>
              <a:rPr b="0" i="0" lang="en-US" sz="900" u="none" cap="none" strike="noStrike">
                <a:solidFill>
                  <a:srgbClr val="000000"/>
                </a:solidFill>
                <a:latin typeface="Arial"/>
                <a:ea typeface="Arial"/>
                <a:cs typeface="Arial"/>
                <a:sym typeface="Arial"/>
              </a:rPr>
              <a:t>(cell.yCM / </a:t>
            </a:r>
            <a:r>
              <a:rPr b="0" i="0" lang="en-US" sz="900" u="none" cap="none" strike="noStrike">
                <a:solidFill>
                  <a:srgbClr val="000080"/>
                </a:solidFill>
                <a:latin typeface="Arial"/>
                <a:ea typeface="Arial"/>
                <a:cs typeface="Arial"/>
                <a:sym typeface="Arial"/>
              </a:rPr>
              <a:t>max</a:t>
            </a:r>
            <a:r>
              <a:rPr b="0" i="0" lang="en-US" sz="900" u="none" cap="none" strike="noStrike">
                <a:solidFill>
                  <a:srgbClr val="000000"/>
                </a:solidFill>
                <a:latin typeface="Arial"/>
                <a:ea typeface="Arial"/>
                <a:cs typeface="Arial"/>
                <a:sym typeface="Arial"/>
              </a:rPr>
              <a:t>(</a:t>
            </a:r>
            <a:r>
              <a:rPr b="0" i="0" lang="en-US" sz="900" u="none" cap="none" strike="noStrike">
                <a:solidFill>
                  <a:srgbClr val="000080"/>
                </a:solidFill>
                <a:latin typeface="Arial"/>
                <a:ea typeface="Arial"/>
                <a:cs typeface="Arial"/>
                <a:sym typeface="Arial"/>
              </a:rPr>
              <a:t>float</a:t>
            </a:r>
            <a:r>
              <a:rPr b="0" i="0" lang="en-US" sz="900" u="none" cap="none" strike="noStrike">
                <a:solidFill>
                  <a:srgbClr val="000000"/>
                </a:solidFill>
                <a:latin typeface="Arial"/>
                <a:ea typeface="Arial"/>
                <a:cs typeface="Arial"/>
                <a:sym typeface="Arial"/>
              </a:rPr>
              <a:t>(cell.volume), </a:t>
            </a:r>
            <a:r>
              <a:rPr b="0" i="0" lang="en-US" sz="900" u="none" cap="none" strike="noStrike">
                <a:solidFill>
                  <a:srgbClr val="0000FF"/>
                </a:solidFill>
                <a:latin typeface="Arial"/>
                <a:ea typeface="Arial"/>
                <a:cs typeface="Arial"/>
                <a:sym typeface="Arial"/>
              </a:rPr>
              <a:t>0.001</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z = </a:t>
            </a:r>
            <a:r>
              <a:rPr b="0" i="0" lang="en-US" sz="900" u="none" cap="none" strike="noStrike">
                <a:solidFill>
                  <a:srgbClr val="000080"/>
                </a:solidFill>
                <a:latin typeface="Arial"/>
                <a:ea typeface="Arial"/>
                <a:cs typeface="Arial"/>
                <a:sym typeface="Arial"/>
              </a:rPr>
              <a:t>int</a:t>
            </a:r>
            <a:r>
              <a:rPr b="0" i="0" lang="en-US" sz="900" u="none" cap="none" strike="noStrike">
                <a:solidFill>
                  <a:srgbClr val="000000"/>
                </a:solidFill>
                <a:latin typeface="Arial"/>
                <a:ea typeface="Arial"/>
                <a:cs typeface="Arial"/>
                <a:sym typeface="Arial"/>
              </a:rPr>
              <a:t>(</a:t>
            </a:r>
            <a:r>
              <a:rPr b="0" i="0" lang="en-US" sz="900" u="none" cap="none" strike="noStrike">
                <a:solidFill>
                  <a:srgbClr val="000080"/>
                </a:solidFill>
                <a:latin typeface="Arial"/>
                <a:ea typeface="Arial"/>
                <a:cs typeface="Arial"/>
                <a:sym typeface="Arial"/>
              </a:rPr>
              <a:t>round</a:t>
            </a:r>
            <a:r>
              <a:rPr b="0" i="0" lang="en-US" sz="900" u="none" cap="none" strike="noStrike">
                <a:solidFill>
                  <a:srgbClr val="000000"/>
                </a:solidFill>
                <a:latin typeface="Arial"/>
                <a:ea typeface="Arial"/>
                <a:cs typeface="Arial"/>
                <a:sym typeface="Arial"/>
              </a:rPr>
              <a:t>(cell.zCM / </a:t>
            </a:r>
            <a:r>
              <a:rPr b="0" i="0" lang="en-US" sz="900" u="none" cap="none" strike="noStrike">
                <a:solidFill>
                  <a:srgbClr val="000080"/>
                </a:solidFill>
                <a:latin typeface="Arial"/>
                <a:ea typeface="Arial"/>
                <a:cs typeface="Arial"/>
                <a:sym typeface="Arial"/>
              </a:rPr>
              <a:t>max</a:t>
            </a:r>
            <a:r>
              <a:rPr b="0" i="0" lang="en-US" sz="900" u="none" cap="none" strike="noStrike">
                <a:solidFill>
                  <a:srgbClr val="000000"/>
                </a:solidFill>
                <a:latin typeface="Arial"/>
                <a:ea typeface="Arial"/>
                <a:cs typeface="Arial"/>
                <a:sym typeface="Arial"/>
              </a:rPr>
              <a:t>(</a:t>
            </a:r>
            <a:r>
              <a:rPr b="0" i="0" lang="en-US" sz="900" u="none" cap="none" strike="noStrike">
                <a:solidFill>
                  <a:srgbClr val="000080"/>
                </a:solidFill>
                <a:latin typeface="Arial"/>
                <a:ea typeface="Arial"/>
                <a:cs typeface="Arial"/>
                <a:sym typeface="Arial"/>
              </a:rPr>
              <a:t>float</a:t>
            </a:r>
            <a:r>
              <a:rPr b="0" i="0" lang="en-US" sz="900" u="none" cap="none" strike="noStrike">
                <a:solidFill>
                  <a:srgbClr val="000000"/>
                </a:solidFill>
                <a:latin typeface="Arial"/>
                <a:ea typeface="Arial"/>
                <a:cs typeface="Arial"/>
                <a:sym typeface="Arial"/>
              </a:rPr>
              <a:t>(cell.volume), </a:t>
            </a:r>
            <a:r>
              <a:rPr b="0" i="0" lang="en-US" sz="900" u="none" cap="none" strike="noStrike">
                <a:solidFill>
                  <a:srgbClr val="0000FF"/>
                </a:solidFill>
                <a:latin typeface="Arial"/>
                <a:ea typeface="Arial"/>
                <a:cs typeface="Arial"/>
                <a:sym typeface="Arial"/>
              </a:rPr>
              <a:t>0.001</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concentration = field_neo_vasc[x, y, z]</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t>
            </a:r>
            <a:r>
              <a:rPr b="1" i="0" lang="en-US" sz="900" u="none" cap="none" strike="noStrike">
                <a:solidFill>
                  <a:srgbClr val="000080"/>
                </a:solidFill>
                <a:latin typeface="Arial"/>
                <a:ea typeface="Arial"/>
                <a:cs typeface="Arial"/>
                <a:sym typeface="Arial"/>
              </a:rPr>
              <a:t>if </a:t>
            </a:r>
            <a:r>
              <a:rPr b="0" i="0" lang="en-US" sz="900" u="none" cap="none" strike="noStrike">
                <a:solidFill>
                  <a:srgbClr val="000000"/>
                </a:solidFill>
                <a:latin typeface="Arial"/>
                <a:ea typeface="Arial"/>
                <a:cs typeface="Arial"/>
                <a:sym typeface="Arial"/>
              </a:rPr>
              <a:t>concentration &gt; </a:t>
            </a:r>
            <a:r>
              <a:rPr b="0" i="0" lang="en-US" sz="900" u="none" cap="none" strike="noStrike">
                <a:solidFill>
                  <a:srgbClr val="0000FF"/>
                </a:solidFill>
                <a:latin typeface="Arial"/>
                <a:ea typeface="Arial"/>
                <a:cs typeface="Arial"/>
                <a:sym typeface="Arial"/>
              </a:rPr>
              <a:t>0.5</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neighbor_list = </a:t>
            </a:r>
            <a:r>
              <a:rPr b="0" i="0" lang="en-US" sz="900" u="none" cap="none" strike="noStrike">
                <a:solidFill>
                  <a:srgbClr val="94558D"/>
                </a:solidFill>
                <a:latin typeface="Arial"/>
                <a:ea typeface="Arial"/>
                <a:cs typeface="Arial"/>
                <a:sym typeface="Arial"/>
              </a:rPr>
              <a:t>self</a:t>
            </a:r>
            <a:r>
              <a:rPr b="0" i="0" lang="en-US" sz="900" u="none" cap="none" strike="noStrike">
                <a:solidFill>
                  <a:srgbClr val="000000"/>
                </a:solidFill>
                <a:latin typeface="Arial"/>
                <a:ea typeface="Arial"/>
                <a:cs typeface="Arial"/>
                <a:sym typeface="Arial"/>
              </a:rPr>
              <a:t>.get_cell_neighbor_data_list(cell)</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t>
            </a:r>
            <a:r>
              <a:rPr b="1" i="0" lang="en-US" sz="900" u="none" cap="none" strike="noStrike">
                <a:solidFill>
                  <a:srgbClr val="000080"/>
                </a:solidFill>
                <a:latin typeface="Arial"/>
                <a:ea typeface="Arial"/>
                <a:cs typeface="Arial"/>
                <a:sym typeface="Arial"/>
              </a:rPr>
              <a:t>for </a:t>
            </a:r>
            <a:r>
              <a:rPr b="0" i="0" lang="en-US" sz="900" u="none" cap="none" strike="noStrike">
                <a:solidFill>
                  <a:srgbClr val="000000"/>
                </a:solidFill>
                <a:latin typeface="Arial"/>
                <a:ea typeface="Arial"/>
                <a:cs typeface="Arial"/>
                <a:sym typeface="Arial"/>
              </a:rPr>
              <a:t>neighbor, common_surface_area </a:t>
            </a:r>
            <a:r>
              <a:rPr b="1" i="0" lang="en-US" sz="900" u="none" cap="none" strike="noStrike">
                <a:solidFill>
                  <a:srgbClr val="000080"/>
                </a:solidFill>
                <a:latin typeface="Arial"/>
                <a:ea typeface="Arial"/>
                <a:cs typeface="Arial"/>
                <a:sym typeface="Arial"/>
              </a:rPr>
              <a:t>in </a:t>
            </a:r>
            <a:r>
              <a:rPr b="0" i="0" lang="en-US" sz="900" u="none" cap="none" strike="noStrike">
                <a:solidFill>
                  <a:srgbClr val="000000"/>
                </a:solidFill>
                <a:latin typeface="Arial"/>
                <a:ea typeface="Arial"/>
                <a:cs typeface="Arial"/>
                <a:sym typeface="Arial"/>
              </a:rPr>
              <a:t>neighbor_list: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t>
            </a:r>
            <a:r>
              <a:rPr b="1" i="0" lang="en-US" sz="900" u="none" cap="none" strike="noStrike">
                <a:solidFill>
                  <a:srgbClr val="000080"/>
                </a:solidFill>
                <a:latin typeface="Arial"/>
                <a:ea typeface="Arial"/>
                <a:cs typeface="Arial"/>
                <a:sym typeface="Arial"/>
              </a:rPr>
              <a:t>if </a:t>
            </a:r>
            <a:r>
              <a:rPr b="0" i="0" lang="en-US" sz="900" u="none" cap="none" strike="noStrike">
                <a:solidFill>
                  <a:srgbClr val="000000"/>
                </a:solidFill>
                <a:latin typeface="Arial"/>
                <a:ea typeface="Arial"/>
                <a:cs typeface="Arial"/>
                <a:sym typeface="Arial"/>
              </a:rPr>
              <a:t>neighbor:</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t>
            </a:r>
            <a:r>
              <a:rPr b="1" i="0" lang="en-US" sz="900" u="none" cap="none" strike="noStrike">
                <a:solidFill>
                  <a:srgbClr val="000080"/>
                </a:solidFill>
                <a:latin typeface="Arial"/>
                <a:ea typeface="Arial"/>
                <a:cs typeface="Arial"/>
                <a:sym typeface="Arial"/>
              </a:rPr>
              <a:t>if </a:t>
            </a:r>
            <a:r>
              <a:rPr b="0" i="0" lang="en-US" sz="900" u="none" cap="none" strike="noStrike">
                <a:solidFill>
                  <a:srgbClr val="000000"/>
                </a:solidFill>
                <a:latin typeface="Arial"/>
                <a:ea typeface="Arial"/>
                <a:cs typeface="Arial"/>
                <a:sym typeface="Arial"/>
              </a:rPr>
              <a:t>neighbor.type </a:t>
            </a:r>
            <a:r>
              <a:rPr b="1" i="0" lang="en-US" sz="900" u="none" cap="none" strike="noStrike">
                <a:solidFill>
                  <a:srgbClr val="000080"/>
                </a:solidFill>
                <a:latin typeface="Arial"/>
                <a:ea typeface="Arial"/>
                <a:cs typeface="Arial"/>
                <a:sym typeface="Arial"/>
              </a:rPr>
              <a:t>in </a:t>
            </a:r>
            <a:r>
              <a:rPr b="0" i="0" lang="en-US" sz="900" u="none" cap="none" strike="noStrike">
                <a:solidFill>
                  <a:srgbClr val="000000"/>
                </a:solidFill>
                <a:latin typeface="Arial"/>
                <a:ea typeface="Arial"/>
                <a:cs typeface="Arial"/>
                <a:sym typeface="Arial"/>
              </a:rPr>
              <a:t>[</a:t>
            </a:r>
            <a:r>
              <a:rPr b="0" i="0" lang="en-US" sz="900" u="none" cap="none" strike="noStrike">
                <a:solidFill>
                  <a:srgbClr val="0000FF"/>
                </a:solidFill>
                <a:latin typeface="Arial"/>
                <a:ea typeface="Arial"/>
                <a:cs typeface="Arial"/>
                <a:sym typeface="Arial"/>
              </a:rPr>
              <a:t>5</a:t>
            </a:r>
            <a:r>
              <a:rPr b="0" i="0" lang="en-US" sz="900" u="none" cap="none" strike="noStrike">
                <a:solidFill>
                  <a:srgbClr val="000000"/>
                </a:solidFill>
                <a:latin typeface="Arial"/>
                <a:ea typeface="Arial"/>
                <a:cs typeface="Arial"/>
                <a:sym typeface="Arial"/>
              </a:rPr>
              <a:t>, </a:t>
            </a:r>
            <a:r>
              <a:rPr b="0" i="0" lang="en-US" sz="900" u="none" cap="none" strike="noStrike">
                <a:solidFill>
                  <a:srgbClr val="0000FF"/>
                </a:solidFill>
                <a:latin typeface="Arial"/>
                <a:ea typeface="Arial"/>
                <a:cs typeface="Arial"/>
                <a:sym typeface="Arial"/>
              </a:rPr>
              <a:t>6</a:t>
            </a:r>
            <a:r>
              <a:rPr b="0" i="0" lang="en-US" sz="900" u="none" cap="none" strike="noStrike">
                <a:solidFill>
                  <a:srgbClr val="000000"/>
                </a:solidFill>
                <a:latin typeface="Arial"/>
                <a:ea typeface="Arial"/>
                <a:cs typeface="Arial"/>
                <a:sym typeface="Arial"/>
              </a:rPr>
              <a:t>, </a:t>
            </a:r>
            <a:r>
              <a:rPr b="0" i="0" lang="en-US" sz="900" u="none" cap="none" strike="noStrike">
                <a:solidFill>
                  <a:srgbClr val="0000FF"/>
                </a:solidFill>
                <a:latin typeface="Arial"/>
                <a:ea typeface="Arial"/>
                <a:cs typeface="Arial"/>
                <a:sym typeface="Arial"/>
              </a:rPr>
              <a:t>7</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total_area += common_surface_area</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t>
            </a:r>
            <a:r>
              <a:rPr b="0" i="0" lang="en-US" sz="900" u="none" cap="none" strike="noStrike">
                <a:solidFill>
                  <a:srgbClr val="000080"/>
                </a:solidFill>
                <a:latin typeface="Arial"/>
                <a:ea typeface="Arial"/>
                <a:cs typeface="Arial"/>
                <a:sym typeface="Arial"/>
              </a:rPr>
              <a:t>print</a:t>
            </a:r>
            <a:r>
              <a:rPr b="0" i="0" lang="en-US" sz="900" u="none" cap="none" strike="noStrike">
                <a:solidFill>
                  <a:srgbClr val="000000"/>
                </a:solidFill>
                <a:latin typeface="Arial"/>
                <a:ea typeface="Arial"/>
                <a:cs typeface="Arial"/>
                <a:sym typeface="Arial"/>
              </a:rPr>
              <a:t>(cell.type, total_area)</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t>
            </a:r>
            <a:r>
              <a:rPr b="1" i="0" lang="en-US" sz="900" u="none" cap="none" strike="noStrike">
                <a:solidFill>
                  <a:srgbClr val="000080"/>
                </a:solidFill>
                <a:latin typeface="Arial"/>
                <a:ea typeface="Arial"/>
                <a:cs typeface="Arial"/>
                <a:sym typeface="Arial"/>
              </a:rPr>
              <a:t>if </a:t>
            </a:r>
            <a:r>
              <a:rPr b="0" i="0" lang="en-US" sz="900" u="none" cap="none" strike="noStrike">
                <a:solidFill>
                  <a:srgbClr val="000000"/>
                </a:solidFill>
                <a:latin typeface="Arial"/>
                <a:ea typeface="Arial"/>
                <a:cs typeface="Arial"/>
                <a:sym typeface="Arial"/>
              </a:rPr>
              <a:t>total_area &lt; </a:t>
            </a:r>
            <a:r>
              <a:rPr b="0" i="0" lang="en-US" sz="900" u="none" cap="none" strike="noStrike">
                <a:solidFill>
                  <a:srgbClr val="0000FF"/>
                </a:solidFill>
                <a:latin typeface="Arial"/>
                <a:ea typeface="Arial"/>
                <a:cs typeface="Arial"/>
                <a:sym typeface="Arial"/>
              </a:rPr>
              <a:t>70</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t>
            </a:r>
            <a:r>
              <a:rPr b="0" i="1" lang="en-US" sz="900" u="none" cap="none" strike="noStrike">
                <a:solidFill>
                  <a:srgbClr val="808080"/>
                </a:solidFill>
                <a:latin typeface="Arial"/>
                <a:ea typeface="Arial"/>
                <a:cs typeface="Arial"/>
                <a:sym typeface="Arial"/>
              </a:rPr>
              <a:t># Growth rate equation</a:t>
            </a:r>
            <a:br>
              <a:rPr b="0" i="1" lang="en-US" sz="900" u="none" cap="none" strike="noStrike">
                <a:solidFill>
                  <a:srgbClr val="808080"/>
                </a:solidFill>
                <a:latin typeface="Arial"/>
                <a:ea typeface="Arial"/>
                <a:cs typeface="Arial"/>
                <a:sym typeface="Arial"/>
              </a:rPr>
            </a:br>
            <a:r>
              <a:rPr b="0" i="1" lang="en-US" sz="900" u="none" cap="none" strike="noStrike">
                <a:solidFill>
                  <a:srgbClr val="808080"/>
                </a:solidFill>
                <a:latin typeface="Arial"/>
                <a:ea typeface="Arial"/>
                <a:cs typeface="Arial"/>
                <a:sym typeface="Arial"/>
              </a:rPr>
              <a:t>                    </a:t>
            </a:r>
            <a:r>
              <a:rPr b="0" i="0" lang="en-US" sz="900" u="none" cap="none" strike="noStrike">
                <a:solidFill>
                  <a:srgbClr val="000000"/>
                </a:solidFill>
                <a:latin typeface="Arial"/>
                <a:ea typeface="Arial"/>
                <a:cs typeface="Arial"/>
                <a:sym typeface="Arial"/>
              </a:rPr>
              <a:t>cell.targetVolume += </a:t>
            </a:r>
            <a:r>
              <a:rPr b="0" i="0" lang="en-US" sz="900" u="none" cap="none" strike="noStrike">
                <a:solidFill>
                  <a:srgbClr val="0000FF"/>
                </a:solidFill>
                <a:latin typeface="Arial"/>
                <a:ea typeface="Arial"/>
                <a:cs typeface="Arial"/>
                <a:sym typeface="Arial"/>
              </a:rPr>
              <a:t>0.06 </a:t>
            </a:r>
            <a:r>
              <a:rPr b="0" i="0" lang="en-US" sz="900" u="none" cap="none" strike="noStrike">
                <a:solidFill>
                  <a:srgbClr val="000000"/>
                </a:solidFill>
                <a:latin typeface="Arial"/>
                <a:ea typeface="Arial"/>
                <a:cs typeface="Arial"/>
                <a:sym typeface="Arial"/>
              </a:rPr>
              <a:t>* concentration / (</a:t>
            </a:r>
            <a:r>
              <a:rPr b="0" i="0" lang="en-US" sz="900" u="none" cap="none" strike="noStrike">
                <a:solidFill>
                  <a:srgbClr val="0000FF"/>
                </a:solidFill>
                <a:latin typeface="Arial"/>
                <a:ea typeface="Arial"/>
                <a:cs typeface="Arial"/>
                <a:sym typeface="Arial"/>
              </a:rPr>
              <a:t>0.5 </a:t>
            </a:r>
            <a:r>
              <a:rPr b="0" i="0" lang="en-US" sz="900" u="none" cap="none" strike="noStrike">
                <a:solidFill>
                  <a:srgbClr val="000000"/>
                </a:solidFill>
                <a:latin typeface="Arial"/>
                <a:ea typeface="Arial"/>
                <a:cs typeface="Arial"/>
                <a:sym typeface="Arial"/>
              </a:rPr>
              <a:t>+ concentration)</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cell.targetSurface += </a:t>
            </a:r>
            <a:r>
              <a:rPr b="0" i="0" lang="en-US" sz="900" u="none" cap="none" strike="noStrike">
                <a:solidFill>
                  <a:srgbClr val="0000FF"/>
                </a:solidFill>
                <a:latin typeface="Arial"/>
                <a:ea typeface="Arial"/>
                <a:cs typeface="Arial"/>
                <a:sym typeface="Arial"/>
              </a:rPr>
              <a:t>0.15 </a:t>
            </a:r>
            <a:r>
              <a:rPr b="0" i="0" lang="en-US" sz="900" u="none" cap="none" strike="noStrike">
                <a:solidFill>
                  <a:srgbClr val="000000"/>
                </a:solidFill>
                <a:latin typeface="Arial"/>
                <a:ea typeface="Arial"/>
                <a:cs typeface="Arial"/>
                <a:sym typeface="Arial"/>
              </a:rPr>
              <a:t>* concentration / (</a:t>
            </a:r>
            <a:r>
              <a:rPr b="0" i="0" lang="en-US" sz="900" u="none" cap="none" strike="noStrike">
                <a:solidFill>
                  <a:srgbClr val="0000FF"/>
                </a:solidFill>
                <a:latin typeface="Arial"/>
                <a:ea typeface="Arial"/>
                <a:cs typeface="Arial"/>
                <a:sym typeface="Arial"/>
              </a:rPr>
              <a:t>0.5 </a:t>
            </a:r>
            <a:r>
              <a:rPr b="0" i="0" lang="en-US" sz="900" u="none" cap="none" strike="noStrike">
                <a:solidFill>
                  <a:srgbClr val="000000"/>
                </a:solidFill>
                <a:latin typeface="Arial"/>
                <a:ea typeface="Arial"/>
                <a:cs typeface="Arial"/>
                <a:sym typeface="Arial"/>
              </a:rPr>
              <a:t>+ concentration)</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t>
            </a:r>
            <a:r>
              <a:rPr b="0" i="1" lang="en-US" sz="900" u="none" cap="none" strike="noStrike">
                <a:solidFill>
                  <a:srgbClr val="808080"/>
                </a:solidFill>
                <a:latin typeface="Arial"/>
                <a:ea typeface="Arial"/>
                <a:cs typeface="Arial"/>
                <a:sym typeface="Arial"/>
              </a:rPr>
              <a:t>## Active neovascular growth</a:t>
            </a:r>
            <a:br>
              <a:rPr b="0" i="1" lang="en-US" sz="900" u="none" cap="none" strike="noStrike">
                <a:solidFill>
                  <a:srgbClr val="808080"/>
                </a:solidFill>
                <a:latin typeface="Arial"/>
                <a:ea typeface="Arial"/>
                <a:cs typeface="Arial"/>
                <a:sym typeface="Arial"/>
              </a:rPr>
            </a:br>
            <a:r>
              <a:rPr b="0" i="1" lang="en-US" sz="900" u="none" cap="none" strike="noStrike">
                <a:solidFill>
                  <a:srgbClr val="808080"/>
                </a:solidFill>
                <a:latin typeface="Arial"/>
                <a:ea typeface="Arial"/>
                <a:cs typeface="Arial"/>
                <a:sym typeface="Arial"/>
              </a:rPr>
              <a:t>        </a:t>
            </a:r>
            <a:r>
              <a:rPr b="1" i="0" lang="en-US" sz="900" u="none" cap="none" strike="noStrike">
                <a:solidFill>
                  <a:srgbClr val="000080"/>
                </a:solidFill>
                <a:latin typeface="Arial"/>
                <a:ea typeface="Arial"/>
                <a:cs typeface="Arial"/>
                <a:sym typeface="Arial"/>
              </a:rPr>
              <a:t>if </a:t>
            </a:r>
            <a:r>
              <a:rPr b="0" i="0" lang="en-US" sz="900" u="none" cap="none" strike="noStrike">
                <a:solidFill>
                  <a:srgbClr val="000000"/>
                </a:solidFill>
                <a:latin typeface="Arial"/>
                <a:ea typeface="Arial"/>
                <a:cs typeface="Arial"/>
                <a:sym typeface="Arial"/>
              </a:rPr>
              <a:t>cell.type == </a:t>
            </a:r>
            <a:r>
              <a:rPr b="0" i="0" lang="en-US" sz="900" u="none" cap="none" strike="noStrike">
                <a:solidFill>
                  <a:srgbClr val="0000FF"/>
                </a:solidFill>
                <a:latin typeface="Arial"/>
                <a:ea typeface="Arial"/>
                <a:cs typeface="Arial"/>
                <a:sym typeface="Arial"/>
              </a:rPr>
              <a:t>4</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total_area = </a:t>
            </a:r>
            <a:r>
              <a:rPr b="0" i="0" lang="en-US" sz="900" u="none" cap="none" strike="noStrike">
                <a:solidFill>
                  <a:srgbClr val="0000FF"/>
                </a:solidFill>
                <a:latin typeface="Arial"/>
                <a:ea typeface="Arial"/>
                <a:cs typeface="Arial"/>
                <a:sym typeface="Arial"/>
              </a:rPr>
              <a:t>0</a:t>
            </a:r>
            <a:br>
              <a:rPr b="0" i="0" lang="en-US" sz="900" u="none" cap="none" strike="noStrike">
                <a:solidFill>
                  <a:srgbClr val="0000FF"/>
                </a:solidFill>
                <a:latin typeface="Arial"/>
                <a:ea typeface="Arial"/>
                <a:cs typeface="Arial"/>
                <a:sym typeface="Arial"/>
              </a:rPr>
            </a:br>
            <a:br>
              <a:rPr b="0" i="0" lang="en-US" sz="900" u="none" cap="none" strike="noStrike">
                <a:solidFill>
                  <a:srgbClr val="0000FF"/>
                </a:solidFill>
                <a:latin typeface="Arial"/>
                <a:ea typeface="Arial"/>
                <a:cs typeface="Arial"/>
                <a:sym typeface="Arial"/>
              </a:rPr>
            </a:br>
            <a:r>
              <a:rPr b="0" i="0" lang="en-US" sz="900" u="none" cap="none" strike="noStrike">
                <a:solidFill>
                  <a:srgbClr val="0000FF"/>
                </a:solidFill>
                <a:latin typeface="Arial"/>
                <a:ea typeface="Arial"/>
                <a:cs typeface="Arial"/>
                <a:sym typeface="Arial"/>
              </a:rPr>
              <a:t>            </a:t>
            </a:r>
            <a:r>
              <a:rPr b="0" i="0" lang="en-US" sz="900" u="none" cap="none" strike="noStrike">
                <a:solidFill>
                  <a:srgbClr val="000000"/>
                </a:solidFill>
                <a:latin typeface="Arial"/>
                <a:ea typeface="Arial"/>
                <a:cs typeface="Arial"/>
                <a:sym typeface="Arial"/>
              </a:rPr>
              <a:t>x = </a:t>
            </a:r>
            <a:r>
              <a:rPr b="0" i="0" lang="en-US" sz="900" u="none" cap="none" strike="noStrike">
                <a:solidFill>
                  <a:srgbClr val="000080"/>
                </a:solidFill>
                <a:latin typeface="Arial"/>
                <a:ea typeface="Arial"/>
                <a:cs typeface="Arial"/>
                <a:sym typeface="Arial"/>
              </a:rPr>
              <a:t>int</a:t>
            </a:r>
            <a:r>
              <a:rPr b="0" i="0" lang="en-US" sz="900" u="none" cap="none" strike="noStrike">
                <a:solidFill>
                  <a:srgbClr val="000000"/>
                </a:solidFill>
                <a:latin typeface="Arial"/>
                <a:ea typeface="Arial"/>
                <a:cs typeface="Arial"/>
                <a:sym typeface="Arial"/>
              </a:rPr>
              <a:t>(</a:t>
            </a:r>
            <a:r>
              <a:rPr b="0" i="0" lang="en-US" sz="900" u="none" cap="none" strike="noStrike">
                <a:solidFill>
                  <a:srgbClr val="000080"/>
                </a:solidFill>
                <a:latin typeface="Arial"/>
                <a:ea typeface="Arial"/>
                <a:cs typeface="Arial"/>
                <a:sym typeface="Arial"/>
              </a:rPr>
              <a:t>round</a:t>
            </a:r>
            <a:r>
              <a:rPr b="0" i="0" lang="en-US" sz="900" u="none" cap="none" strike="noStrike">
                <a:solidFill>
                  <a:srgbClr val="000000"/>
                </a:solidFill>
                <a:latin typeface="Arial"/>
                <a:ea typeface="Arial"/>
                <a:cs typeface="Arial"/>
                <a:sym typeface="Arial"/>
              </a:rPr>
              <a:t>(cell.xCM / </a:t>
            </a:r>
            <a:r>
              <a:rPr b="0" i="0" lang="en-US" sz="900" u="none" cap="none" strike="noStrike">
                <a:solidFill>
                  <a:srgbClr val="000080"/>
                </a:solidFill>
                <a:latin typeface="Arial"/>
                <a:ea typeface="Arial"/>
                <a:cs typeface="Arial"/>
                <a:sym typeface="Arial"/>
              </a:rPr>
              <a:t>max</a:t>
            </a:r>
            <a:r>
              <a:rPr b="0" i="0" lang="en-US" sz="900" u="none" cap="none" strike="noStrike">
                <a:solidFill>
                  <a:srgbClr val="000000"/>
                </a:solidFill>
                <a:latin typeface="Arial"/>
                <a:ea typeface="Arial"/>
                <a:cs typeface="Arial"/>
                <a:sym typeface="Arial"/>
              </a:rPr>
              <a:t>(</a:t>
            </a:r>
            <a:r>
              <a:rPr b="0" i="0" lang="en-US" sz="900" u="none" cap="none" strike="noStrike">
                <a:solidFill>
                  <a:srgbClr val="000080"/>
                </a:solidFill>
                <a:latin typeface="Arial"/>
                <a:ea typeface="Arial"/>
                <a:cs typeface="Arial"/>
                <a:sym typeface="Arial"/>
              </a:rPr>
              <a:t>float</a:t>
            </a:r>
            <a:r>
              <a:rPr b="0" i="0" lang="en-US" sz="900" u="none" cap="none" strike="noStrike">
                <a:solidFill>
                  <a:srgbClr val="000000"/>
                </a:solidFill>
                <a:latin typeface="Arial"/>
                <a:ea typeface="Arial"/>
                <a:cs typeface="Arial"/>
                <a:sym typeface="Arial"/>
              </a:rPr>
              <a:t>(cell.volume), </a:t>
            </a:r>
            <a:r>
              <a:rPr b="0" i="0" lang="en-US" sz="900" u="none" cap="none" strike="noStrike">
                <a:solidFill>
                  <a:srgbClr val="0000FF"/>
                </a:solidFill>
                <a:latin typeface="Arial"/>
                <a:ea typeface="Arial"/>
                <a:cs typeface="Arial"/>
                <a:sym typeface="Arial"/>
              </a:rPr>
              <a:t>0.00000001</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y = </a:t>
            </a:r>
            <a:r>
              <a:rPr b="0" i="0" lang="en-US" sz="900" u="none" cap="none" strike="noStrike">
                <a:solidFill>
                  <a:srgbClr val="000080"/>
                </a:solidFill>
                <a:latin typeface="Arial"/>
                <a:ea typeface="Arial"/>
                <a:cs typeface="Arial"/>
                <a:sym typeface="Arial"/>
              </a:rPr>
              <a:t>int</a:t>
            </a:r>
            <a:r>
              <a:rPr b="0" i="0" lang="en-US" sz="900" u="none" cap="none" strike="noStrike">
                <a:solidFill>
                  <a:srgbClr val="000000"/>
                </a:solidFill>
                <a:latin typeface="Arial"/>
                <a:ea typeface="Arial"/>
                <a:cs typeface="Arial"/>
                <a:sym typeface="Arial"/>
              </a:rPr>
              <a:t>(</a:t>
            </a:r>
            <a:r>
              <a:rPr b="0" i="0" lang="en-US" sz="900" u="none" cap="none" strike="noStrike">
                <a:solidFill>
                  <a:srgbClr val="000080"/>
                </a:solidFill>
                <a:latin typeface="Arial"/>
                <a:ea typeface="Arial"/>
                <a:cs typeface="Arial"/>
                <a:sym typeface="Arial"/>
              </a:rPr>
              <a:t>round</a:t>
            </a:r>
            <a:r>
              <a:rPr b="0" i="0" lang="en-US" sz="900" u="none" cap="none" strike="noStrike">
                <a:solidFill>
                  <a:srgbClr val="000000"/>
                </a:solidFill>
                <a:latin typeface="Arial"/>
                <a:ea typeface="Arial"/>
                <a:cs typeface="Arial"/>
                <a:sym typeface="Arial"/>
              </a:rPr>
              <a:t>(cell.yCM / </a:t>
            </a:r>
            <a:r>
              <a:rPr b="0" i="0" lang="en-US" sz="900" u="none" cap="none" strike="noStrike">
                <a:solidFill>
                  <a:srgbClr val="000080"/>
                </a:solidFill>
                <a:latin typeface="Arial"/>
                <a:ea typeface="Arial"/>
                <a:cs typeface="Arial"/>
                <a:sym typeface="Arial"/>
              </a:rPr>
              <a:t>max</a:t>
            </a:r>
            <a:r>
              <a:rPr b="0" i="0" lang="en-US" sz="900" u="none" cap="none" strike="noStrike">
                <a:solidFill>
                  <a:srgbClr val="000000"/>
                </a:solidFill>
                <a:latin typeface="Arial"/>
                <a:ea typeface="Arial"/>
                <a:cs typeface="Arial"/>
                <a:sym typeface="Arial"/>
              </a:rPr>
              <a:t>(</a:t>
            </a:r>
            <a:r>
              <a:rPr b="0" i="0" lang="en-US" sz="900" u="none" cap="none" strike="noStrike">
                <a:solidFill>
                  <a:srgbClr val="000080"/>
                </a:solidFill>
                <a:latin typeface="Arial"/>
                <a:ea typeface="Arial"/>
                <a:cs typeface="Arial"/>
                <a:sym typeface="Arial"/>
              </a:rPr>
              <a:t>float</a:t>
            </a:r>
            <a:r>
              <a:rPr b="0" i="0" lang="en-US" sz="900" u="none" cap="none" strike="noStrike">
                <a:solidFill>
                  <a:srgbClr val="000000"/>
                </a:solidFill>
                <a:latin typeface="Arial"/>
                <a:ea typeface="Arial"/>
                <a:cs typeface="Arial"/>
                <a:sym typeface="Arial"/>
              </a:rPr>
              <a:t>(cell.volume), </a:t>
            </a:r>
            <a:r>
              <a:rPr b="0" i="0" lang="en-US" sz="900" u="none" cap="none" strike="noStrike">
                <a:solidFill>
                  <a:srgbClr val="0000FF"/>
                </a:solidFill>
                <a:latin typeface="Arial"/>
                <a:ea typeface="Arial"/>
                <a:cs typeface="Arial"/>
                <a:sym typeface="Arial"/>
              </a:rPr>
              <a:t>0.00000001</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z = </a:t>
            </a:r>
            <a:r>
              <a:rPr b="0" i="0" lang="en-US" sz="900" u="none" cap="none" strike="noStrike">
                <a:solidFill>
                  <a:srgbClr val="000080"/>
                </a:solidFill>
                <a:latin typeface="Arial"/>
                <a:ea typeface="Arial"/>
                <a:cs typeface="Arial"/>
                <a:sym typeface="Arial"/>
              </a:rPr>
              <a:t>int</a:t>
            </a:r>
            <a:r>
              <a:rPr b="0" i="0" lang="en-US" sz="900" u="none" cap="none" strike="noStrike">
                <a:solidFill>
                  <a:srgbClr val="000000"/>
                </a:solidFill>
                <a:latin typeface="Arial"/>
                <a:ea typeface="Arial"/>
                <a:cs typeface="Arial"/>
                <a:sym typeface="Arial"/>
              </a:rPr>
              <a:t>(</a:t>
            </a:r>
            <a:r>
              <a:rPr b="0" i="0" lang="en-US" sz="900" u="none" cap="none" strike="noStrike">
                <a:solidFill>
                  <a:srgbClr val="000080"/>
                </a:solidFill>
                <a:latin typeface="Arial"/>
                <a:ea typeface="Arial"/>
                <a:cs typeface="Arial"/>
                <a:sym typeface="Arial"/>
              </a:rPr>
              <a:t>round</a:t>
            </a:r>
            <a:r>
              <a:rPr b="0" i="0" lang="en-US" sz="900" u="none" cap="none" strike="noStrike">
                <a:solidFill>
                  <a:srgbClr val="000000"/>
                </a:solidFill>
                <a:latin typeface="Arial"/>
                <a:ea typeface="Arial"/>
                <a:cs typeface="Arial"/>
                <a:sym typeface="Arial"/>
              </a:rPr>
              <a:t>(cell.zCM / </a:t>
            </a:r>
            <a:r>
              <a:rPr b="0" i="0" lang="en-US" sz="900" u="none" cap="none" strike="noStrike">
                <a:solidFill>
                  <a:srgbClr val="000080"/>
                </a:solidFill>
                <a:latin typeface="Arial"/>
                <a:ea typeface="Arial"/>
                <a:cs typeface="Arial"/>
                <a:sym typeface="Arial"/>
              </a:rPr>
              <a:t>max</a:t>
            </a:r>
            <a:r>
              <a:rPr b="0" i="0" lang="en-US" sz="900" u="none" cap="none" strike="noStrike">
                <a:solidFill>
                  <a:srgbClr val="000000"/>
                </a:solidFill>
                <a:latin typeface="Arial"/>
                <a:ea typeface="Arial"/>
                <a:cs typeface="Arial"/>
                <a:sym typeface="Arial"/>
              </a:rPr>
              <a:t>(</a:t>
            </a:r>
            <a:r>
              <a:rPr b="0" i="0" lang="en-US" sz="900" u="none" cap="none" strike="noStrike">
                <a:solidFill>
                  <a:srgbClr val="000080"/>
                </a:solidFill>
                <a:latin typeface="Arial"/>
                <a:ea typeface="Arial"/>
                <a:cs typeface="Arial"/>
                <a:sym typeface="Arial"/>
              </a:rPr>
              <a:t>float</a:t>
            </a:r>
            <a:r>
              <a:rPr b="0" i="0" lang="en-US" sz="900" u="none" cap="none" strike="noStrike">
                <a:solidFill>
                  <a:srgbClr val="000000"/>
                </a:solidFill>
                <a:latin typeface="Arial"/>
                <a:ea typeface="Arial"/>
                <a:cs typeface="Arial"/>
                <a:sym typeface="Arial"/>
              </a:rPr>
              <a:t>(cell.volume), </a:t>
            </a:r>
            <a:r>
              <a:rPr b="0" i="0" lang="en-US" sz="900" u="none" cap="none" strike="noStrike">
                <a:solidFill>
                  <a:srgbClr val="0000FF"/>
                </a:solidFill>
                <a:latin typeface="Arial"/>
                <a:ea typeface="Arial"/>
                <a:cs typeface="Arial"/>
                <a:sym typeface="Arial"/>
              </a:rPr>
              <a:t>0.00000001</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concentration = field_neo_vasc[x, y, z]</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t>
            </a:r>
            <a:r>
              <a:rPr b="1" i="0" lang="en-US" sz="900" u="none" cap="none" strike="noStrike">
                <a:solidFill>
                  <a:srgbClr val="000080"/>
                </a:solidFill>
                <a:latin typeface="Arial"/>
                <a:ea typeface="Arial"/>
                <a:cs typeface="Arial"/>
                <a:sym typeface="Arial"/>
              </a:rPr>
              <a:t>if </a:t>
            </a:r>
            <a:r>
              <a:rPr b="0" i="0" lang="en-US" sz="900" u="none" cap="none" strike="noStrike">
                <a:solidFill>
                  <a:srgbClr val="000000"/>
                </a:solidFill>
                <a:latin typeface="Arial"/>
                <a:ea typeface="Arial"/>
                <a:cs typeface="Arial"/>
                <a:sym typeface="Arial"/>
              </a:rPr>
              <a:t>concentration &gt; </a:t>
            </a:r>
            <a:r>
              <a:rPr b="0" i="0" lang="en-US" sz="900" u="none" cap="none" strike="noStrike">
                <a:solidFill>
                  <a:srgbClr val="0000FF"/>
                </a:solidFill>
                <a:latin typeface="Arial"/>
                <a:ea typeface="Arial"/>
                <a:cs typeface="Arial"/>
                <a:sym typeface="Arial"/>
              </a:rPr>
              <a:t>0.5</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neighbor_list = </a:t>
            </a:r>
            <a:r>
              <a:rPr b="0" i="0" lang="en-US" sz="900" u="none" cap="none" strike="noStrike">
                <a:solidFill>
                  <a:srgbClr val="94558D"/>
                </a:solidFill>
                <a:latin typeface="Arial"/>
                <a:ea typeface="Arial"/>
                <a:cs typeface="Arial"/>
                <a:sym typeface="Arial"/>
              </a:rPr>
              <a:t>self</a:t>
            </a:r>
            <a:r>
              <a:rPr b="0" i="0" lang="en-US" sz="900" u="none" cap="none" strike="noStrike">
                <a:solidFill>
                  <a:srgbClr val="000000"/>
                </a:solidFill>
                <a:latin typeface="Arial"/>
                <a:ea typeface="Arial"/>
                <a:cs typeface="Arial"/>
                <a:sym typeface="Arial"/>
              </a:rPr>
              <a:t>.get_cell_neighbor_data_list(cell)</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t>
            </a:r>
            <a:r>
              <a:rPr b="1" i="0" lang="en-US" sz="900" u="none" cap="none" strike="noStrike">
                <a:solidFill>
                  <a:srgbClr val="000080"/>
                </a:solidFill>
                <a:latin typeface="Arial"/>
                <a:ea typeface="Arial"/>
                <a:cs typeface="Arial"/>
                <a:sym typeface="Arial"/>
              </a:rPr>
              <a:t>for </a:t>
            </a:r>
            <a:r>
              <a:rPr b="0" i="0" lang="en-US" sz="900" u="none" cap="none" strike="noStrike">
                <a:solidFill>
                  <a:srgbClr val="000000"/>
                </a:solidFill>
                <a:latin typeface="Arial"/>
                <a:ea typeface="Arial"/>
                <a:cs typeface="Arial"/>
                <a:sym typeface="Arial"/>
              </a:rPr>
              <a:t>neighbor, common_surface_area </a:t>
            </a:r>
            <a:r>
              <a:rPr b="1" i="0" lang="en-US" sz="900" u="none" cap="none" strike="noStrike">
                <a:solidFill>
                  <a:srgbClr val="000080"/>
                </a:solidFill>
                <a:latin typeface="Arial"/>
                <a:ea typeface="Arial"/>
                <a:cs typeface="Arial"/>
                <a:sym typeface="Arial"/>
              </a:rPr>
              <a:t>in </a:t>
            </a:r>
            <a:r>
              <a:rPr b="0" i="0" lang="en-US" sz="900" u="none" cap="none" strike="noStrike">
                <a:solidFill>
                  <a:srgbClr val="000000"/>
                </a:solidFill>
                <a:latin typeface="Arial"/>
                <a:ea typeface="Arial"/>
                <a:cs typeface="Arial"/>
                <a:sym typeface="Arial"/>
              </a:rPr>
              <a:t>neighbor_list: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t>
            </a:r>
            <a:r>
              <a:rPr b="1" i="0" lang="en-US" sz="900" u="none" cap="none" strike="noStrike">
                <a:solidFill>
                  <a:srgbClr val="000080"/>
                </a:solidFill>
                <a:latin typeface="Arial"/>
                <a:ea typeface="Arial"/>
                <a:cs typeface="Arial"/>
                <a:sym typeface="Arial"/>
              </a:rPr>
              <a:t>if </a:t>
            </a:r>
            <a:r>
              <a:rPr b="0" i="0" lang="en-US" sz="900" u="none" cap="none" strike="noStrike">
                <a:solidFill>
                  <a:srgbClr val="000000"/>
                </a:solidFill>
                <a:latin typeface="Arial"/>
                <a:ea typeface="Arial"/>
                <a:cs typeface="Arial"/>
                <a:sym typeface="Arial"/>
              </a:rPr>
              <a:t>neighbor:</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t>
            </a:r>
            <a:r>
              <a:rPr b="1" i="0" lang="en-US" sz="900" u="none" cap="none" strike="noStrike">
                <a:solidFill>
                  <a:srgbClr val="000080"/>
                </a:solidFill>
                <a:latin typeface="Arial"/>
                <a:ea typeface="Arial"/>
                <a:cs typeface="Arial"/>
                <a:sym typeface="Arial"/>
              </a:rPr>
              <a:t>if </a:t>
            </a:r>
            <a:r>
              <a:rPr b="0" i="0" lang="en-US" sz="900" u="none" cap="none" strike="noStrike">
                <a:solidFill>
                  <a:srgbClr val="000000"/>
                </a:solidFill>
                <a:latin typeface="Arial"/>
                <a:ea typeface="Arial"/>
                <a:cs typeface="Arial"/>
                <a:sym typeface="Arial"/>
              </a:rPr>
              <a:t>neighbor.type </a:t>
            </a:r>
            <a:r>
              <a:rPr b="1" i="0" lang="en-US" sz="900" u="none" cap="none" strike="noStrike">
                <a:solidFill>
                  <a:srgbClr val="000080"/>
                </a:solidFill>
                <a:latin typeface="Arial"/>
                <a:ea typeface="Arial"/>
                <a:cs typeface="Arial"/>
                <a:sym typeface="Arial"/>
              </a:rPr>
              <a:t>in </a:t>
            </a:r>
            <a:r>
              <a:rPr b="0" i="0" lang="en-US" sz="900" u="none" cap="none" strike="noStrike">
                <a:solidFill>
                  <a:srgbClr val="000000"/>
                </a:solidFill>
                <a:latin typeface="Arial"/>
                <a:ea typeface="Arial"/>
                <a:cs typeface="Arial"/>
                <a:sym typeface="Arial"/>
              </a:rPr>
              <a:t>[</a:t>
            </a:r>
            <a:r>
              <a:rPr b="0" i="0" lang="en-US" sz="900" u="none" cap="none" strike="noStrike">
                <a:solidFill>
                  <a:srgbClr val="0000FF"/>
                </a:solidFill>
                <a:latin typeface="Arial"/>
                <a:ea typeface="Arial"/>
                <a:cs typeface="Arial"/>
                <a:sym typeface="Arial"/>
              </a:rPr>
              <a:t>5</a:t>
            </a:r>
            <a:r>
              <a:rPr b="0" i="0" lang="en-US" sz="900" u="none" cap="none" strike="noStrike">
                <a:solidFill>
                  <a:srgbClr val="000000"/>
                </a:solidFill>
                <a:latin typeface="Arial"/>
                <a:ea typeface="Arial"/>
                <a:cs typeface="Arial"/>
                <a:sym typeface="Arial"/>
              </a:rPr>
              <a:t>, </a:t>
            </a:r>
            <a:r>
              <a:rPr b="0" i="0" lang="en-US" sz="900" u="none" cap="none" strike="noStrike">
                <a:solidFill>
                  <a:srgbClr val="0000FF"/>
                </a:solidFill>
                <a:latin typeface="Arial"/>
                <a:ea typeface="Arial"/>
                <a:cs typeface="Arial"/>
                <a:sym typeface="Arial"/>
              </a:rPr>
              <a:t>6</a:t>
            </a:r>
            <a:r>
              <a:rPr b="0" i="0" lang="en-US" sz="900" u="none" cap="none" strike="noStrike">
                <a:solidFill>
                  <a:srgbClr val="000000"/>
                </a:solidFill>
                <a:latin typeface="Arial"/>
                <a:ea typeface="Arial"/>
                <a:cs typeface="Arial"/>
                <a:sym typeface="Arial"/>
              </a:rPr>
              <a:t>, </a:t>
            </a:r>
            <a:r>
              <a:rPr b="0" i="0" lang="en-US" sz="900" u="none" cap="none" strike="noStrike">
                <a:solidFill>
                  <a:srgbClr val="0000FF"/>
                </a:solidFill>
                <a:latin typeface="Arial"/>
                <a:ea typeface="Arial"/>
                <a:cs typeface="Arial"/>
                <a:sym typeface="Arial"/>
              </a:rPr>
              <a:t>7</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total_area += common_surface_area</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t>
            </a:r>
            <a:r>
              <a:rPr b="1" i="0" lang="en-US" sz="900" u="none" cap="none" strike="noStrike">
                <a:solidFill>
                  <a:srgbClr val="000080"/>
                </a:solidFill>
                <a:latin typeface="Arial"/>
                <a:ea typeface="Arial"/>
                <a:cs typeface="Arial"/>
                <a:sym typeface="Arial"/>
              </a:rPr>
              <a:t>if </a:t>
            </a:r>
            <a:r>
              <a:rPr b="0" i="0" lang="en-US" sz="900" u="none" cap="none" strike="noStrike">
                <a:solidFill>
                  <a:srgbClr val="000000"/>
                </a:solidFill>
                <a:latin typeface="Arial"/>
                <a:ea typeface="Arial"/>
                <a:cs typeface="Arial"/>
                <a:sym typeface="Arial"/>
              </a:rPr>
              <a:t>total_area &lt; </a:t>
            </a:r>
            <a:r>
              <a:rPr b="0" i="0" lang="en-US" sz="900" u="none" cap="none" strike="noStrike">
                <a:solidFill>
                  <a:srgbClr val="0000FF"/>
                </a:solidFill>
                <a:latin typeface="Arial"/>
                <a:ea typeface="Arial"/>
                <a:cs typeface="Arial"/>
                <a:sym typeface="Arial"/>
              </a:rPr>
              <a:t>50</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t>
            </a:r>
            <a:r>
              <a:rPr b="0" i="1" lang="en-US" sz="900" u="none" cap="none" strike="noStrike">
                <a:solidFill>
                  <a:srgbClr val="808080"/>
                </a:solidFill>
                <a:latin typeface="Arial"/>
                <a:ea typeface="Arial"/>
                <a:cs typeface="Arial"/>
                <a:sym typeface="Arial"/>
              </a:rPr>
              <a:t># Growth rate equation</a:t>
            </a:r>
            <a:br>
              <a:rPr b="0" i="1" lang="en-US" sz="900" u="none" cap="none" strike="noStrike">
                <a:solidFill>
                  <a:srgbClr val="808080"/>
                </a:solidFill>
                <a:latin typeface="Arial"/>
                <a:ea typeface="Arial"/>
                <a:cs typeface="Arial"/>
                <a:sym typeface="Arial"/>
              </a:rPr>
            </a:br>
            <a:br>
              <a:rPr b="0" i="1" lang="en-US" sz="900" u="none" cap="none" strike="noStrike">
                <a:solidFill>
                  <a:srgbClr val="808080"/>
                </a:solidFill>
                <a:latin typeface="Arial"/>
                <a:ea typeface="Arial"/>
                <a:cs typeface="Arial"/>
                <a:sym typeface="Arial"/>
              </a:rPr>
            </a:br>
            <a:r>
              <a:rPr b="0" i="1" lang="en-US" sz="900" u="none" cap="none" strike="noStrike">
                <a:solidFill>
                  <a:srgbClr val="808080"/>
                </a:solidFill>
                <a:latin typeface="Arial"/>
                <a:ea typeface="Arial"/>
                <a:cs typeface="Arial"/>
                <a:sym typeface="Arial"/>
              </a:rPr>
              <a:t>                    </a:t>
            </a:r>
            <a:r>
              <a:rPr b="0" i="0" lang="en-US" sz="900" u="none" cap="none" strike="noStrike">
                <a:solidFill>
                  <a:srgbClr val="000000"/>
                </a:solidFill>
                <a:latin typeface="Arial"/>
                <a:ea typeface="Arial"/>
                <a:cs typeface="Arial"/>
                <a:sym typeface="Arial"/>
              </a:rPr>
              <a:t>cell.targetVolume += </a:t>
            </a:r>
            <a:r>
              <a:rPr b="0" i="0" lang="en-US" sz="900" u="none" cap="none" strike="noStrike">
                <a:solidFill>
                  <a:srgbClr val="0000FF"/>
                </a:solidFill>
                <a:latin typeface="Arial"/>
                <a:ea typeface="Arial"/>
                <a:cs typeface="Arial"/>
                <a:sym typeface="Arial"/>
              </a:rPr>
              <a:t>0.06 </a:t>
            </a:r>
            <a:r>
              <a:rPr b="0" i="0" lang="en-US" sz="900" u="none" cap="none" strike="noStrike">
                <a:solidFill>
                  <a:srgbClr val="000000"/>
                </a:solidFill>
                <a:latin typeface="Arial"/>
                <a:ea typeface="Arial"/>
                <a:cs typeface="Arial"/>
                <a:sym typeface="Arial"/>
              </a:rPr>
              <a:t>* concentration / (</a:t>
            </a:r>
            <a:r>
              <a:rPr b="0" i="0" lang="en-US" sz="900" u="none" cap="none" strike="noStrike">
                <a:solidFill>
                  <a:srgbClr val="0000FF"/>
                </a:solidFill>
                <a:latin typeface="Arial"/>
                <a:ea typeface="Arial"/>
                <a:cs typeface="Arial"/>
                <a:sym typeface="Arial"/>
              </a:rPr>
              <a:t>0.5 </a:t>
            </a:r>
            <a:r>
              <a:rPr b="0" i="0" lang="en-US" sz="900" u="none" cap="none" strike="noStrike">
                <a:solidFill>
                  <a:srgbClr val="000000"/>
                </a:solidFill>
                <a:latin typeface="Arial"/>
                <a:ea typeface="Arial"/>
                <a:cs typeface="Arial"/>
                <a:sym typeface="Arial"/>
              </a:rPr>
              <a:t>+ concentration)</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cell.targetSurface += </a:t>
            </a:r>
            <a:r>
              <a:rPr b="0" i="0" lang="en-US" sz="900" u="none" cap="none" strike="noStrike">
                <a:solidFill>
                  <a:srgbClr val="0000FF"/>
                </a:solidFill>
                <a:latin typeface="Arial"/>
                <a:ea typeface="Arial"/>
                <a:cs typeface="Arial"/>
                <a:sym typeface="Arial"/>
              </a:rPr>
              <a:t>0.15 </a:t>
            </a:r>
            <a:r>
              <a:rPr b="0" i="0" lang="en-US" sz="900" u="none" cap="none" strike="noStrike">
                <a:solidFill>
                  <a:srgbClr val="000000"/>
                </a:solidFill>
                <a:latin typeface="Arial"/>
                <a:ea typeface="Arial"/>
                <a:cs typeface="Arial"/>
                <a:sym typeface="Arial"/>
              </a:rPr>
              <a:t>* concentration / (</a:t>
            </a:r>
            <a:r>
              <a:rPr b="0" i="0" lang="en-US" sz="900" u="none" cap="none" strike="noStrike">
                <a:solidFill>
                  <a:srgbClr val="0000FF"/>
                </a:solidFill>
                <a:latin typeface="Arial"/>
                <a:ea typeface="Arial"/>
                <a:cs typeface="Arial"/>
                <a:sym typeface="Arial"/>
              </a:rPr>
              <a:t>0.5 </a:t>
            </a:r>
            <a:r>
              <a:rPr b="0" i="0" lang="en-US" sz="900" u="none" cap="none" strike="noStrike">
                <a:solidFill>
                  <a:srgbClr val="000000"/>
                </a:solidFill>
                <a:latin typeface="Arial"/>
                <a:ea typeface="Arial"/>
                <a:cs typeface="Arial"/>
                <a:sym typeface="Arial"/>
              </a:rPr>
              <a:t>+ concentration)</a:t>
            </a:r>
            <a:br>
              <a:rPr b="0" i="0" lang="en-US" sz="900" u="none" cap="none" strike="noStrike">
                <a:solidFill>
                  <a:srgbClr val="000000"/>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1935" name="Google Shape;1935;p49"/>
          <p:cNvSpPr/>
          <p:nvPr/>
        </p:nvSpPr>
        <p:spPr>
          <a:xfrm>
            <a:off x="4960307" y="3776597"/>
            <a:ext cx="9144000" cy="45720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808080"/>
              </a:buClr>
              <a:buSzPts val="900"/>
              <a:buFont typeface="Arial"/>
              <a:buNone/>
            </a:pPr>
            <a:r>
              <a:rPr b="0" i="1" lang="en-US" sz="900" u="none" cap="none" strike="noStrike">
                <a:solidFill>
                  <a:srgbClr val="808080"/>
                </a:solidFill>
                <a:latin typeface="Arial"/>
                <a:ea typeface="Arial"/>
                <a:cs typeface="Arial"/>
                <a:sym typeface="Arial"/>
              </a:rPr>
              <a:t># Malignat and Hypoxic Cells growth</a:t>
            </a:r>
            <a:br>
              <a:rPr b="0" i="1" lang="en-US" sz="900" u="none" cap="none" strike="noStrike">
                <a:solidFill>
                  <a:srgbClr val="808080"/>
                </a:solidFill>
                <a:latin typeface="Arial"/>
                <a:ea typeface="Arial"/>
                <a:cs typeface="Arial"/>
                <a:sym typeface="Arial"/>
              </a:rPr>
            </a:br>
            <a:r>
              <a:rPr b="1" i="0" lang="en-US" sz="900" u="none" cap="none" strike="noStrike">
                <a:solidFill>
                  <a:srgbClr val="000080"/>
                </a:solidFill>
                <a:latin typeface="Arial"/>
                <a:ea typeface="Arial"/>
                <a:cs typeface="Arial"/>
                <a:sym typeface="Arial"/>
              </a:rPr>
              <a:t>if </a:t>
            </a:r>
            <a:r>
              <a:rPr b="0" i="0" lang="en-US" sz="900" u="none" cap="none" strike="noStrike">
                <a:solidFill>
                  <a:srgbClr val="000000"/>
                </a:solidFill>
                <a:latin typeface="Arial"/>
                <a:ea typeface="Arial"/>
                <a:cs typeface="Arial"/>
                <a:sym typeface="Arial"/>
              </a:rPr>
              <a:t>cell.type == </a:t>
            </a:r>
            <a:r>
              <a:rPr b="0" i="0" lang="en-US" sz="900" u="none" cap="none" strike="noStrike">
                <a:solidFill>
                  <a:srgbClr val="0000FF"/>
                </a:solidFill>
                <a:latin typeface="Arial"/>
                <a:ea typeface="Arial"/>
                <a:cs typeface="Arial"/>
                <a:sym typeface="Arial"/>
              </a:rPr>
              <a:t>1 </a:t>
            </a:r>
            <a:r>
              <a:rPr b="1" i="0" lang="en-US" sz="900" u="none" cap="none" strike="noStrike">
                <a:solidFill>
                  <a:srgbClr val="000080"/>
                </a:solidFill>
                <a:latin typeface="Arial"/>
                <a:ea typeface="Arial"/>
                <a:cs typeface="Arial"/>
                <a:sym typeface="Arial"/>
              </a:rPr>
              <a:t>or </a:t>
            </a:r>
            <a:r>
              <a:rPr b="0" i="0" lang="en-US" sz="900" u="none" cap="none" strike="noStrike">
                <a:solidFill>
                  <a:srgbClr val="000000"/>
                </a:solidFill>
                <a:latin typeface="Arial"/>
                <a:ea typeface="Arial"/>
                <a:cs typeface="Arial"/>
                <a:sym typeface="Arial"/>
              </a:rPr>
              <a:t>cell.type == </a:t>
            </a:r>
            <a:r>
              <a:rPr b="0" i="0" lang="en-US" sz="900" u="none" cap="none" strike="noStrike">
                <a:solidFill>
                  <a:srgbClr val="0000FF"/>
                </a:solidFill>
                <a:latin typeface="Arial"/>
                <a:ea typeface="Arial"/>
                <a:cs typeface="Arial"/>
                <a:sym typeface="Arial"/>
              </a:rPr>
              <a:t>2</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x = </a:t>
            </a:r>
            <a:r>
              <a:rPr b="0" i="0" lang="en-US" sz="900" u="none" cap="none" strike="noStrike">
                <a:solidFill>
                  <a:srgbClr val="000080"/>
                </a:solidFill>
                <a:latin typeface="Arial"/>
                <a:ea typeface="Arial"/>
                <a:cs typeface="Arial"/>
                <a:sym typeface="Arial"/>
              </a:rPr>
              <a:t>int</a:t>
            </a:r>
            <a:r>
              <a:rPr b="0" i="0" lang="en-US" sz="900" u="none" cap="none" strike="noStrike">
                <a:solidFill>
                  <a:srgbClr val="000000"/>
                </a:solidFill>
                <a:latin typeface="Arial"/>
                <a:ea typeface="Arial"/>
                <a:cs typeface="Arial"/>
                <a:sym typeface="Arial"/>
              </a:rPr>
              <a:t>(</a:t>
            </a:r>
            <a:r>
              <a:rPr b="0" i="0" lang="en-US" sz="900" u="none" cap="none" strike="noStrike">
                <a:solidFill>
                  <a:srgbClr val="000080"/>
                </a:solidFill>
                <a:latin typeface="Arial"/>
                <a:ea typeface="Arial"/>
                <a:cs typeface="Arial"/>
                <a:sym typeface="Arial"/>
              </a:rPr>
              <a:t>round</a:t>
            </a:r>
            <a:r>
              <a:rPr b="0" i="0" lang="en-US" sz="900" u="none" cap="none" strike="noStrike">
                <a:solidFill>
                  <a:srgbClr val="000000"/>
                </a:solidFill>
                <a:latin typeface="Arial"/>
                <a:ea typeface="Arial"/>
                <a:cs typeface="Arial"/>
                <a:sym typeface="Arial"/>
              </a:rPr>
              <a:t>(cell.xCM / </a:t>
            </a:r>
            <a:r>
              <a:rPr b="0" i="0" lang="en-US" sz="900" u="none" cap="none" strike="noStrike">
                <a:solidFill>
                  <a:srgbClr val="000080"/>
                </a:solidFill>
                <a:latin typeface="Arial"/>
                <a:ea typeface="Arial"/>
                <a:cs typeface="Arial"/>
                <a:sym typeface="Arial"/>
              </a:rPr>
              <a:t>max</a:t>
            </a:r>
            <a:r>
              <a:rPr b="0" i="0" lang="en-US" sz="900" u="none" cap="none" strike="noStrike">
                <a:solidFill>
                  <a:srgbClr val="000000"/>
                </a:solidFill>
                <a:latin typeface="Arial"/>
                <a:ea typeface="Arial"/>
                <a:cs typeface="Arial"/>
                <a:sym typeface="Arial"/>
              </a:rPr>
              <a:t>(</a:t>
            </a:r>
            <a:r>
              <a:rPr b="0" i="0" lang="en-US" sz="900" u="none" cap="none" strike="noStrike">
                <a:solidFill>
                  <a:srgbClr val="000080"/>
                </a:solidFill>
                <a:latin typeface="Arial"/>
                <a:ea typeface="Arial"/>
                <a:cs typeface="Arial"/>
                <a:sym typeface="Arial"/>
              </a:rPr>
              <a:t>float</a:t>
            </a:r>
            <a:r>
              <a:rPr b="0" i="0" lang="en-US" sz="900" u="none" cap="none" strike="noStrike">
                <a:solidFill>
                  <a:srgbClr val="000000"/>
                </a:solidFill>
                <a:latin typeface="Arial"/>
                <a:ea typeface="Arial"/>
                <a:cs typeface="Arial"/>
                <a:sym typeface="Arial"/>
              </a:rPr>
              <a:t>(cell.volume), </a:t>
            </a:r>
            <a:r>
              <a:rPr b="0" i="0" lang="en-US" sz="900" u="none" cap="none" strike="noStrike">
                <a:solidFill>
                  <a:srgbClr val="0000FF"/>
                </a:solidFill>
                <a:latin typeface="Arial"/>
                <a:ea typeface="Arial"/>
                <a:cs typeface="Arial"/>
                <a:sym typeface="Arial"/>
              </a:rPr>
              <a:t>0.001</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y = </a:t>
            </a:r>
            <a:r>
              <a:rPr b="0" i="0" lang="en-US" sz="900" u="none" cap="none" strike="noStrike">
                <a:solidFill>
                  <a:srgbClr val="000080"/>
                </a:solidFill>
                <a:latin typeface="Arial"/>
                <a:ea typeface="Arial"/>
                <a:cs typeface="Arial"/>
                <a:sym typeface="Arial"/>
              </a:rPr>
              <a:t>int</a:t>
            </a:r>
            <a:r>
              <a:rPr b="0" i="0" lang="en-US" sz="900" u="none" cap="none" strike="noStrike">
                <a:solidFill>
                  <a:srgbClr val="000000"/>
                </a:solidFill>
                <a:latin typeface="Arial"/>
                <a:ea typeface="Arial"/>
                <a:cs typeface="Arial"/>
                <a:sym typeface="Arial"/>
              </a:rPr>
              <a:t>(</a:t>
            </a:r>
            <a:r>
              <a:rPr b="0" i="0" lang="en-US" sz="900" u="none" cap="none" strike="noStrike">
                <a:solidFill>
                  <a:srgbClr val="000080"/>
                </a:solidFill>
                <a:latin typeface="Arial"/>
                <a:ea typeface="Arial"/>
                <a:cs typeface="Arial"/>
                <a:sym typeface="Arial"/>
              </a:rPr>
              <a:t>round</a:t>
            </a:r>
            <a:r>
              <a:rPr b="0" i="0" lang="en-US" sz="900" u="none" cap="none" strike="noStrike">
                <a:solidFill>
                  <a:srgbClr val="000000"/>
                </a:solidFill>
                <a:latin typeface="Arial"/>
                <a:ea typeface="Arial"/>
                <a:cs typeface="Arial"/>
                <a:sym typeface="Arial"/>
              </a:rPr>
              <a:t>(cell.yCM / </a:t>
            </a:r>
            <a:r>
              <a:rPr b="0" i="0" lang="en-US" sz="900" u="none" cap="none" strike="noStrike">
                <a:solidFill>
                  <a:srgbClr val="000080"/>
                </a:solidFill>
                <a:latin typeface="Arial"/>
                <a:ea typeface="Arial"/>
                <a:cs typeface="Arial"/>
                <a:sym typeface="Arial"/>
              </a:rPr>
              <a:t>max</a:t>
            </a:r>
            <a:r>
              <a:rPr b="0" i="0" lang="en-US" sz="900" u="none" cap="none" strike="noStrike">
                <a:solidFill>
                  <a:srgbClr val="000000"/>
                </a:solidFill>
                <a:latin typeface="Arial"/>
                <a:ea typeface="Arial"/>
                <a:cs typeface="Arial"/>
                <a:sym typeface="Arial"/>
              </a:rPr>
              <a:t>(</a:t>
            </a:r>
            <a:r>
              <a:rPr b="0" i="0" lang="en-US" sz="900" u="none" cap="none" strike="noStrike">
                <a:solidFill>
                  <a:srgbClr val="000080"/>
                </a:solidFill>
                <a:latin typeface="Arial"/>
                <a:ea typeface="Arial"/>
                <a:cs typeface="Arial"/>
                <a:sym typeface="Arial"/>
              </a:rPr>
              <a:t>float</a:t>
            </a:r>
            <a:r>
              <a:rPr b="0" i="0" lang="en-US" sz="900" u="none" cap="none" strike="noStrike">
                <a:solidFill>
                  <a:srgbClr val="000000"/>
                </a:solidFill>
                <a:latin typeface="Arial"/>
                <a:ea typeface="Arial"/>
                <a:cs typeface="Arial"/>
                <a:sym typeface="Arial"/>
              </a:rPr>
              <a:t>(cell.volume), </a:t>
            </a:r>
            <a:r>
              <a:rPr b="0" i="0" lang="en-US" sz="900" u="none" cap="none" strike="noStrike">
                <a:solidFill>
                  <a:srgbClr val="0000FF"/>
                </a:solidFill>
                <a:latin typeface="Arial"/>
                <a:ea typeface="Arial"/>
                <a:cs typeface="Arial"/>
                <a:sym typeface="Arial"/>
              </a:rPr>
              <a:t>0.001</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z = </a:t>
            </a:r>
            <a:r>
              <a:rPr b="0" i="0" lang="en-US" sz="900" u="none" cap="none" strike="noStrike">
                <a:solidFill>
                  <a:srgbClr val="000080"/>
                </a:solidFill>
                <a:latin typeface="Arial"/>
                <a:ea typeface="Arial"/>
                <a:cs typeface="Arial"/>
                <a:sym typeface="Arial"/>
              </a:rPr>
              <a:t>int</a:t>
            </a:r>
            <a:r>
              <a:rPr b="0" i="0" lang="en-US" sz="900" u="none" cap="none" strike="noStrike">
                <a:solidFill>
                  <a:srgbClr val="000000"/>
                </a:solidFill>
                <a:latin typeface="Arial"/>
                <a:ea typeface="Arial"/>
                <a:cs typeface="Arial"/>
                <a:sym typeface="Arial"/>
              </a:rPr>
              <a:t>(</a:t>
            </a:r>
            <a:r>
              <a:rPr b="0" i="0" lang="en-US" sz="900" u="none" cap="none" strike="noStrike">
                <a:solidFill>
                  <a:srgbClr val="000080"/>
                </a:solidFill>
                <a:latin typeface="Arial"/>
                <a:ea typeface="Arial"/>
                <a:cs typeface="Arial"/>
                <a:sym typeface="Arial"/>
              </a:rPr>
              <a:t>round</a:t>
            </a:r>
            <a:r>
              <a:rPr b="0" i="0" lang="en-US" sz="900" u="none" cap="none" strike="noStrike">
                <a:solidFill>
                  <a:srgbClr val="000000"/>
                </a:solidFill>
                <a:latin typeface="Arial"/>
                <a:ea typeface="Arial"/>
                <a:cs typeface="Arial"/>
                <a:sym typeface="Arial"/>
              </a:rPr>
              <a:t>(cell.zCM / </a:t>
            </a:r>
            <a:r>
              <a:rPr b="0" i="0" lang="en-US" sz="900" u="none" cap="none" strike="noStrike">
                <a:solidFill>
                  <a:srgbClr val="000080"/>
                </a:solidFill>
                <a:latin typeface="Arial"/>
                <a:ea typeface="Arial"/>
                <a:cs typeface="Arial"/>
                <a:sym typeface="Arial"/>
              </a:rPr>
              <a:t>max</a:t>
            </a:r>
            <a:r>
              <a:rPr b="0" i="0" lang="en-US" sz="900" u="none" cap="none" strike="noStrike">
                <a:solidFill>
                  <a:srgbClr val="000000"/>
                </a:solidFill>
                <a:latin typeface="Arial"/>
                <a:ea typeface="Arial"/>
                <a:cs typeface="Arial"/>
                <a:sym typeface="Arial"/>
              </a:rPr>
              <a:t>(</a:t>
            </a:r>
            <a:r>
              <a:rPr b="0" i="0" lang="en-US" sz="900" u="none" cap="none" strike="noStrike">
                <a:solidFill>
                  <a:srgbClr val="000080"/>
                </a:solidFill>
                <a:latin typeface="Arial"/>
                <a:ea typeface="Arial"/>
                <a:cs typeface="Arial"/>
                <a:sym typeface="Arial"/>
              </a:rPr>
              <a:t>float</a:t>
            </a:r>
            <a:r>
              <a:rPr b="0" i="0" lang="en-US" sz="900" u="none" cap="none" strike="noStrike">
                <a:solidFill>
                  <a:srgbClr val="000000"/>
                </a:solidFill>
                <a:latin typeface="Arial"/>
                <a:ea typeface="Arial"/>
                <a:cs typeface="Arial"/>
                <a:sym typeface="Arial"/>
              </a:rPr>
              <a:t>(cell.volume), </a:t>
            </a:r>
            <a:r>
              <a:rPr b="0" i="0" lang="en-US" sz="900" u="none" cap="none" strike="noStrike">
                <a:solidFill>
                  <a:srgbClr val="0000FF"/>
                </a:solidFill>
                <a:latin typeface="Arial"/>
                <a:ea typeface="Arial"/>
                <a:cs typeface="Arial"/>
                <a:sym typeface="Arial"/>
              </a:rPr>
              <a:t>0.001</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concentration2 = field_malig[x, y, z]</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t>
            </a:r>
            <a:r>
              <a:rPr b="0" i="1" lang="en-US" sz="900" u="none" cap="none" strike="noStrike">
                <a:solidFill>
                  <a:srgbClr val="808080"/>
                </a:solidFill>
                <a:latin typeface="Arial"/>
                <a:ea typeface="Arial"/>
                <a:cs typeface="Arial"/>
                <a:sym typeface="Arial"/>
              </a:rPr>
              <a:t># switch to Hypoxic cell type</a:t>
            </a:r>
            <a:br>
              <a:rPr b="0" i="1" lang="en-US" sz="900" u="none" cap="none" strike="noStrike">
                <a:solidFill>
                  <a:srgbClr val="808080"/>
                </a:solidFill>
                <a:latin typeface="Arial"/>
                <a:ea typeface="Arial"/>
                <a:cs typeface="Arial"/>
                <a:sym typeface="Arial"/>
              </a:rPr>
            </a:br>
            <a:r>
              <a:rPr b="0" i="1" lang="en-US" sz="900" u="none" cap="none" strike="noStrike">
                <a:solidFill>
                  <a:srgbClr val="808080"/>
                </a:solidFill>
                <a:latin typeface="Arial"/>
                <a:ea typeface="Arial"/>
                <a:cs typeface="Arial"/>
                <a:sym typeface="Arial"/>
              </a:rPr>
              <a:t>    </a:t>
            </a:r>
            <a:r>
              <a:rPr b="1" i="0" lang="en-US" sz="900" u="none" cap="none" strike="noStrike">
                <a:solidFill>
                  <a:srgbClr val="000080"/>
                </a:solidFill>
                <a:latin typeface="Arial"/>
                <a:ea typeface="Arial"/>
                <a:cs typeface="Arial"/>
                <a:sym typeface="Arial"/>
              </a:rPr>
              <a:t>if </a:t>
            </a:r>
            <a:r>
              <a:rPr b="0" i="0" lang="en-US" sz="900" u="none" cap="none" strike="noStrike">
                <a:solidFill>
                  <a:srgbClr val="000000"/>
                </a:solidFill>
                <a:latin typeface="Arial"/>
                <a:ea typeface="Arial"/>
                <a:cs typeface="Arial"/>
                <a:sym typeface="Arial"/>
              </a:rPr>
              <a:t>concentration2 &lt; </a:t>
            </a:r>
            <a:r>
              <a:rPr b="0" i="0" lang="en-US" sz="900" u="none" cap="none" strike="noStrike">
                <a:solidFill>
                  <a:srgbClr val="94558D"/>
                </a:solidFill>
                <a:latin typeface="Arial"/>
                <a:ea typeface="Arial"/>
                <a:cs typeface="Arial"/>
                <a:sym typeface="Arial"/>
              </a:rPr>
              <a:t>self</a:t>
            </a:r>
            <a:r>
              <a:rPr b="0" i="0" lang="en-US" sz="900" u="none" cap="none" strike="noStrike">
                <a:solidFill>
                  <a:srgbClr val="000000"/>
                </a:solidFill>
                <a:latin typeface="Arial"/>
                <a:ea typeface="Arial"/>
                <a:cs typeface="Arial"/>
                <a:sym typeface="Arial"/>
              </a:rPr>
              <a:t>.nutrient_thresh </a:t>
            </a:r>
            <a:r>
              <a:rPr b="1" i="0" lang="en-US" sz="900" u="none" cap="none" strike="noStrike">
                <a:solidFill>
                  <a:srgbClr val="000080"/>
                </a:solidFill>
                <a:latin typeface="Arial"/>
                <a:ea typeface="Arial"/>
                <a:cs typeface="Arial"/>
                <a:sym typeface="Arial"/>
              </a:rPr>
              <a:t>and </a:t>
            </a:r>
            <a:r>
              <a:rPr b="0" i="0" lang="en-US" sz="900" u="none" cap="none" strike="noStrike">
                <a:solidFill>
                  <a:srgbClr val="000000"/>
                </a:solidFill>
                <a:latin typeface="Arial"/>
                <a:ea typeface="Arial"/>
                <a:cs typeface="Arial"/>
                <a:sym typeface="Arial"/>
              </a:rPr>
              <a:t>mcs &gt; </a:t>
            </a:r>
            <a:r>
              <a:rPr b="0" i="0" lang="en-US" sz="900" u="none" cap="none" strike="noStrike">
                <a:solidFill>
                  <a:srgbClr val="0000FF"/>
                </a:solidFill>
                <a:latin typeface="Arial"/>
                <a:ea typeface="Arial"/>
                <a:cs typeface="Arial"/>
                <a:sym typeface="Arial"/>
              </a:rPr>
              <a:t>100</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cell.type = </a:t>
            </a:r>
            <a:r>
              <a:rPr b="0" i="0" lang="en-US" sz="900" u="none" cap="none" strike="noStrike">
                <a:solidFill>
                  <a:srgbClr val="0000FF"/>
                </a:solidFill>
                <a:latin typeface="Arial"/>
                <a:ea typeface="Arial"/>
                <a:cs typeface="Arial"/>
                <a:sym typeface="Arial"/>
              </a:rPr>
              <a:t>2</a:t>
            </a:r>
            <a:br>
              <a:rPr b="0" i="0" lang="en-US" sz="900" u="none" cap="none" strike="noStrike">
                <a:solidFill>
                  <a:srgbClr val="0000FF"/>
                </a:solidFill>
                <a:latin typeface="Arial"/>
                <a:ea typeface="Arial"/>
                <a:cs typeface="Arial"/>
                <a:sym typeface="Arial"/>
              </a:rPr>
            </a:br>
            <a:br>
              <a:rPr b="0" i="0" lang="en-US" sz="900" u="none" cap="none" strike="noStrike">
                <a:solidFill>
                  <a:srgbClr val="0000FF"/>
                </a:solidFill>
                <a:latin typeface="Arial"/>
                <a:ea typeface="Arial"/>
                <a:cs typeface="Arial"/>
                <a:sym typeface="Arial"/>
              </a:rPr>
            </a:br>
            <a:r>
              <a:rPr b="0" i="0" lang="en-US" sz="900" u="none" cap="none" strike="noStrike">
                <a:solidFill>
                  <a:srgbClr val="0000FF"/>
                </a:solidFill>
                <a:latin typeface="Arial"/>
                <a:ea typeface="Arial"/>
                <a:cs typeface="Arial"/>
                <a:sym typeface="Arial"/>
              </a:rPr>
              <a:t>    </a:t>
            </a:r>
            <a:r>
              <a:rPr b="0" i="1" lang="en-US" sz="900" u="none" cap="none" strike="noStrike">
                <a:solidFill>
                  <a:srgbClr val="808080"/>
                </a:solidFill>
                <a:latin typeface="Arial"/>
                <a:ea typeface="Arial"/>
                <a:cs typeface="Arial"/>
                <a:sym typeface="Arial"/>
              </a:rPr>
              <a:t># switch to Necrotic cell type</a:t>
            </a:r>
            <a:br>
              <a:rPr b="0" i="1" lang="en-US" sz="900" u="none" cap="none" strike="noStrike">
                <a:solidFill>
                  <a:srgbClr val="808080"/>
                </a:solidFill>
                <a:latin typeface="Arial"/>
                <a:ea typeface="Arial"/>
                <a:cs typeface="Arial"/>
                <a:sym typeface="Arial"/>
              </a:rPr>
            </a:br>
            <a:r>
              <a:rPr b="0" i="1" lang="en-US" sz="900" u="none" cap="none" strike="noStrike">
                <a:solidFill>
                  <a:srgbClr val="808080"/>
                </a:solidFill>
                <a:latin typeface="Arial"/>
                <a:ea typeface="Arial"/>
                <a:cs typeface="Arial"/>
                <a:sym typeface="Arial"/>
              </a:rPr>
              <a:t>    </a:t>
            </a:r>
            <a:r>
              <a:rPr b="1" i="0" lang="en-US" sz="900" u="none" cap="none" strike="noStrike">
                <a:solidFill>
                  <a:srgbClr val="000080"/>
                </a:solidFill>
                <a:latin typeface="Arial"/>
                <a:ea typeface="Arial"/>
                <a:cs typeface="Arial"/>
                <a:sym typeface="Arial"/>
              </a:rPr>
              <a:t>if </a:t>
            </a:r>
            <a:r>
              <a:rPr b="0" i="0" lang="en-US" sz="900" u="none" cap="none" strike="noStrike">
                <a:solidFill>
                  <a:srgbClr val="000000"/>
                </a:solidFill>
                <a:latin typeface="Arial"/>
                <a:ea typeface="Arial"/>
                <a:cs typeface="Arial"/>
                <a:sym typeface="Arial"/>
              </a:rPr>
              <a:t>concentration2 &lt; </a:t>
            </a:r>
            <a:r>
              <a:rPr b="0" i="0" lang="en-US" sz="900" u="none" cap="none" strike="noStrike">
                <a:solidFill>
                  <a:srgbClr val="94558D"/>
                </a:solidFill>
                <a:latin typeface="Arial"/>
                <a:ea typeface="Arial"/>
                <a:cs typeface="Arial"/>
                <a:sym typeface="Arial"/>
              </a:rPr>
              <a:t>self</a:t>
            </a:r>
            <a:r>
              <a:rPr b="0" i="0" lang="en-US" sz="900" u="none" cap="none" strike="noStrike">
                <a:solidFill>
                  <a:srgbClr val="000000"/>
                </a:solidFill>
                <a:latin typeface="Arial"/>
                <a:ea typeface="Arial"/>
                <a:cs typeface="Arial"/>
                <a:sym typeface="Arial"/>
              </a:rPr>
              <a:t>.necrotic_thresh </a:t>
            </a:r>
            <a:r>
              <a:rPr b="1" i="0" lang="en-US" sz="900" u="none" cap="none" strike="noStrike">
                <a:solidFill>
                  <a:srgbClr val="000080"/>
                </a:solidFill>
                <a:latin typeface="Arial"/>
                <a:ea typeface="Arial"/>
                <a:cs typeface="Arial"/>
                <a:sym typeface="Arial"/>
              </a:rPr>
              <a:t>and </a:t>
            </a:r>
            <a:r>
              <a:rPr b="0" i="0" lang="en-US" sz="900" u="none" cap="none" strike="noStrike">
                <a:solidFill>
                  <a:srgbClr val="000000"/>
                </a:solidFill>
                <a:latin typeface="Arial"/>
                <a:ea typeface="Arial"/>
                <a:cs typeface="Arial"/>
                <a:sym typeface="Arial"/>
              </a:rPr>
              <a:t>mcs &gt; </a:t>
            </a:r>
            <a:r>
              <a:rPr b="0" i="0" lang="en-US" sz="900" u="none" cap="none" strike="noStrike">
                <a:solidFill>
                  <a:srgbClr val="0000FF"/>
                </a:solidFill>
                <a:latin typeface="Arial"/>
                <a:ea typeface="Arial"/>
                <a:cs typeface="Arial"/>
                <a:sym typeface="Arial"/>
              </a:rPr>
              <a:t>100</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cell.type = </a:t>
            </a:r>
            <a:r>
              <a:rPr b="0" i="0" lang="en-US" sz="900" u="none" cap="none" strike="noStrike">
                <a:solidFill>
                  <a:srgbClr val="0000FF"/>
                </a:solidFill>
                <a:latin typeface="Arial"/>
                <a:ea typeface="Arial"/>
                <a:cs typeface="Arial"/>
                <a:sym typeface="Arial"/>
              </a:rPr>
              <a:t>3</a:t>
            </a:r>
            <a:br>
              <a:rPr b="0" i="0" lang="en-US" sz="900" u="none" cap="none" strike="noStrike">
                <a:solidFill>
                  <a:srgbClr val="0000FF"/>
                </a:solidFill>
                <a:latin typeface="Arial"/>
                <a:ea typeface="Arial"/>
                <a:cs typeface="Arial"/>
                <a:sym typeface="Arial"/>
              </a:rPr>
            </a:br>
            <a:br>
              <a:rPr b="0" i="0" lang="en-US" sz="900" u="none" cap="none" strike="noStrike">
                <a:solidFill>
                  <a:srgbClr val="0000FF"/>
                </a:solidFill>
                <a:latin typeface="Arial"/>
                <a:ea typeface="Arial"/>
                <a:cs typeface="Arial"/>
                <a:sym typeface="Arial"/>
              </a:rPr>
            </a:br>
            <a:r>
              <a:rPr b="0" i="0" lang="en-US" sz="900" u="none" cap="none" strike="noStrike">
                <a:solidFill>
                  <a:srgbClr val="0000FF"/>
                </a:solidFill>
                <a:latin typeface="Arial"/>
                <a:ea typeface="Arial"/>
                <a:cs typeface="Arial"/>
                <a:sym typeface="Arial"/>
              </a:rPr>
              <a:t>    </a:t>
            </a:r>
            <a:r>
              <a:rPr b="0" i="1" lang="en-US" sz="900" u="none" cap="none" strike="noStrike">
                <a:solidFill>
                  <a:srgbClr val="808080"/>
                </a:solidFill>
                <a:latin typeface="Arial"/>
                <a:ea typeface="Arial"/>
                <a:cs typeface="Arial"/>
                <a:sym typeface="Arial"/>
              </a:rPr>
              <a:t># set growth rate equation</a:t>
            </a:r>
            <a:br>
              <a:rPr b="0" i="1" lang="en-US" sz="900" u="none" cap="none" strike="noStrike">
                <a:solidFill>
                  <a:srgbClr val="808080"/>
                </a:solidFill>
                <a:latin typeface="Arial"/>
                <a:ea typeface="Arial"/>
                <a:cs typeface="Arial"/>
                <a:sym typeface="Arial"/>
              </a:rPr>
            </a:br>
            <a:r>
              <a:rPr b="0" i="1" lang="en-US" sz="900" u="none" cap="none" strike="noStrike">
                <a:solidFill>
                  <a:srgbClr val="808080"/>
                </a:solidFill>
                <a:latin typeface="Arial"/>
                <a:ea typeface="Arial"/>
                <a:cs typeface="Arial"/>
                <a:sym typeface="Arial"/>
              </a:rPr>
              <a:t>    </a:t>
            </a:r>
            <a:r>
              <a:rPr b="1" i="0" lang="en-US" sz="900" u="none" cap="none" strike="noStrike">
                <a:solidFill>
                  <a:srgbClr val="000080"/>
                </a:solidFill>
                <a:latin typeface="Arial"/>
                <a:ea typeface="Arial"/>
                <a:cs typeface="Arial"/>
                <a:sym typeface="Arial"/>
              </a:rPr>
              <a:t>if </a:t>
            </a:r>
            <a:r>
              <a:rPr b="0" i="0" lang="en-US" sz="900" u="none" cap="none" strike="noStrike">
                <a:solidFill>
                  <a:srgbClr val="000000"/>
                </a:solidFill>
                <a:latin typeface="Arial"/>
                <a:ea typeface="Arial"/>
                <a:cs typeface="Arial"/>
                <a:sym typeface="Arial"/>
              </a:rPr>
              <a:t>mcs &gt; </a:t>
            </a:r>
            <a:r>
              <a:rPr b="0" i="0" lang="en-US" sz="900" u="none" cap="none" strike="noStrike">
                <a:solidFill>
                  <a:srgbClr val="0000FF"/>
                </a:solidFill>
                <a:latin typeface="Arial"/>
                <a:ea typeface="Arial"/>
                <a:cs typeface="Arial"/>
                <a:sym typeface="Arial"/>
              </a:rPr>
              <a:t>100</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cell.targetVolume += </a:t>
            </a:r>
            <a:r>
              <a:rPr b="0" i="0" lang="en-US" sz="900" u="none" cap="none" strike="noStrike">
                <a:solidFill>
                  <a:srgbClr val="0000FF"/>
                </a:solidFill>
                <a:latin typeface="Arial"/>
                <a:ea typeface="Arial"/>
                <a:cs typeface="Arial"/>
                <a:sym typeface="Arial"/>
              </a:rPr>
              <a:t>0.04 </a:t>
            </a:r>
            <a:r>
              <a:rPr b="0" i="0" lang="en-US" sz="900" u="none" cap="none" strike="noStrike">
                <a:solidFill>
                  <a:srgbClr val="000000"/>
                </a:solidFill>
                <a:latin typeface="Arial"/>
                <a:ea typeface="Arial"/>
                <a:cs typeface="Arial"/>
                <a:sym typeface="Arial"/>
              </a:rPr>
              <a:t>* concentration2 / (</a:t>
            </a:r>
            <a:r>
              <a:rPr b="0" i="0" lang="en-US" sz="900" u="none" cap="none" strike="noStrike">
                <a:solidFill>
                  <a:srgbClr val="0000FF"/>
                </a:solidFill>
                <a:latin typeface="Arial"/>
                <a:ea typeface="Arial"/>
                <a:cs typeface="Arial"/>
                <a:sym typeface="Arial"/>
              </a:rPr>
              <a:t>10 </a:t>
            </a:r>
            <a:r>
              <a:rPr b="0" i="0" lang="en-US" sz="900" u="none" cap="none" strike="noStrike">
                <a:solidFill>
                  <a:srgbClr val="000000"/>
                </a:solidFill>
                <a:latin typeface="Arial"/>
                <a:ea typeface="Arial"/>
                <a:cs typeface="Arial"/>
                <a:sym typeface="Arial"/>
              </a:rPr>
              <a:t>+ concentration2)</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cell.targetSurface += </a:t>
            </a:r>
            <a:r>
              <a:rPr b="0" i="0" lang="en-US" sz="900" u="none" cap="none" strike="noStrike">
                <a:solidFill>
                  <a:srgbClr val="0000FF"/>
                </a:solidFill>
                <a:latin typeface="Arial"/>
                <a:ea typeface="Arial"/>
                <a:cs typeface="Arial"/>
                <a:sym typeface="Arial"/>
              </a:rPr>
              <a:t>0.12 </a:t>
            </a:r>
            <a:r>
              <a:rPr b="0" i="0" lang="en-US" sz="900" u="none" cap="none" strike="noStrike">
                <a:solidFill>
                  <a:srgbClr val="000000"/>
                </a:solidFill>
                <a:latin typeface="Arial"/>
                <a:ea typeface="Arial"/>
                <a:cs typeface="Arial"/>
                <a:sym typeface="Arial"/>
              </a:rPr>
              <a:t>* concentration2 / (</a:t>
            </a:r>
            <a:r>
              <a:rPr b="0" i="0" lang="en-US" sz="900" u="none" cap="none" strike="noStrike">
                <a:solidFill>
                  <a:srgbClr val="0000FF"/>
                </a:solidFill>
                <a:latin typeface="Arial"/>
                <a:ea typeface="Arial"/>
                <a:cs typeface="Arial"/>
                <a:sym typeface="Arial"/>
              </a:rPr>
              <a:t>10 </a:t>
            </a:r>
            <a:r>
              <a:rPr b="0" i="0" lang="en-US" sz="900" u="none" cap="none" strike="noStrike">
                <a:solidFill>
                  <a:srgbClr val="000000"/>
                </a:solidFill>
                <a:latin typeface="Arial"/>
                <a:ea typeface="Arial"/>
                <a:cs typeface="Arial"/>
                <a:sym typeface="Arial"/>
              </a:rPr>
              <a:t>+ concentration2)</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1" lang="en-US" sz="900" u="none" cap="none" strike="noStrike">
                <a:solidFill>
                  <a:srgbClr val="808080"/>
                </a:solidFill>
                <a:latin typeface="Arial"/>
                <a:ea typeface="Arial"/>
                <a:cs typeface="Arial"/>
                <a:sym typeface="Arial"/>
              </a:rPr>
              <a:t># Hypoxic Cells</a:t>
            </a:r>
            <a:br>
              <a:rPr b="0" i="1" lang="en-US" sz="900" u="none" cap="none" strike="noStrike">
                <a:solidFill>
                  <a:srgbClr val="808080"/>
                </a:solidFill>
                <a:latin typeface="Arial"/>
                <a:ea typeface="Arial"/>
                <a:cs typeface="Arial"/>
                <a:sym typeface="Arial"/>
              </a:rPr>
            </a:br>
            <a:r>
              <a:rPr b="1" i="0" lang="en-US" sz="900" u="none" cap="none" strike="noStrike">
                <a:solidFill>
                  <a:srgbClr val="000080"/>
                </a:solidFill>
                <a:latin typeface="Arial"/>
                <a:ea typeface="Arial"/>
                <a:cs typeface="Arial"/>
                <a:sym typeface="Arial"/>
              </a:rPr>
              <a:t>if </a:t>
            </a:r>
            <a:r>
              <a:rPr b="0" i="0" lang="en-US" sz="900" u="none" cap="none" strike="noStrike">
                <a:solidFill>
                  <a:srgbClr val="000000"/>
                </a:solidFill>
                <a:latin typeface="Arial"/>
                <a:ea typeface="Arial"/>
                <a:cs typeface="Arial"/>
                <a:sym typeface="Arial"/>
              </a:rPr>
              <a:t>cell.type == </a:t>
            </a:r>
            <a:r>
              <a:rPr b="0" i="0" lang="en-US" sz="900" u="none" cap="none" strike="noStrike">
                <a:solidFill>
                  <a:srgbClr val="0000FF"/>
                </a:solidFill>
                <a:latin typeface="Arial"/>
                <a:ea typeface="Arial"/>
                <a:cs typeface="Arial"/>
                <a:sym typeface="Arial"/>
              </a:rPr>
              <a:t>2</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x = </a:t>
            </a:r>
            <a:r>
              <a:rPr b="0" i="0" lang="en-US" sz="900" u="none" cap="none" strike="noStrike">
                <a:solidFill>
                  <a:srgbClr val="000080"/>
                </a:solidFill>
                <a:latin typeface="Arial"/>
                <a:ea typeface="Arial"/>
                <a:cs typeface="Arial"/>
                <a:sym typeface="Arial"/>
              </a:rPr>
              <a:t>int</a:t>
            </a:r>
            <a:r>
              <a:rPr b="0" i="0" lang="en-US" sz="900" u="none" cap="none" strike="noStrike">
                <a:solidFill>
                  <a:srgbClr val="000000"/>
                </a:solidFill>
                <a:latin typeface="Arial"/>
                <a:ea typeface="Arial"/>
                <a:cs typeface="Arial"/>
                <a:sym typeface="Arial"/>
              </a:rPr>
              <a:t>(</a:t>
            </a:r>
            <a:r>
              <a:rPr b="0" i="0" lang="en-US" sz="900" u="none" cap="none" strike="noStrike">
                <a:solidFill>
                  <a:srgbClr val="000080"/>
                </a:solidFill>
                <a:latin typeface="Arial"/>
                <a:ea typeface="Arial"/>
                <a:cs typeface="Arial"/>
                <a:sym typeface="Arial"/>
              </a:rPr>
              <a:t>round</a:t>
            </a:r>
            <a:r>
              <a:rPr b="0" i="0" lang="en-US" sz="900" u="none" cap="none" strike="noStrike">
                <a:solidFill>
                  <a:srgbClr val="000000"/>
                </a:solidFill>
                <a:latin typeface="Arial"/>
                <a:ea typeface="Arial"/>
                <a:cs typeface="Arial"/>
                <a:sym typeface="Arial"/>
              </a:rPr>
              <a:t>(cell.xCM / </a:t>
            </a:r>
            <a:r>
              <a:rPr b="0" i="0" lang="en-US" sz="900" u="none" cap="none" strike="noStrike">
                <a:solidFill>
                  <a:srgbClr val="000080"/>
                </a:solidFill>
                <a:latin typeface="Arial"/>
                <a:ea typeface="Arial"/>
                <a:cs typeface="Arial"/>
                <a:sym typeface="Arial"/>
              </a:rPr>
              <a:t>max</a:t>
            </a:r>
            <a:r>
              <a:rPr b="0" i="0" lang="en-US" sz="900" u="none" cap="none" strike="noStrike">
                <a:solidFill>
                  <a:srgbClr val="000000"/>
                </a:solidFill>
                <a:latin typeface="Arial"/>
                <a:ea typeface="Arial"/>
                <a:cs typeface="Arial"/>
                <a:sym typeface="Arial"/>
              </a:rPr>
              <a:t>(</a:t>
            </a:r>
            <a:r>
              <a:rPr b="0" i="0" lang="en-US" sz="900" u="none" cap="none" strike="noStrike">
                <a:solidFill>
                  <a:srgbClr val="000080"/>
                </a:solidFill>
                <a:latin typeface="Arial"/>
                <a:ea typeface="Arial"/>
                <a:cs typeface="Arial"/>
                <a:sym typeface="Arial"/>
              </a:rPr>
              <a:t>float</a:t>
            </a:r>
            <a:r>
              <a:rPr b="0" i="0" lang="en-US" sz="900" u="none" cap="none" strike="noStrike">
                <a:solidFill>
                  <a:srgbClr val="000000"/>
                </a:solidFill>
                <a:latin typeface="Arial"/>
                <a:ea typeface="Arial"/>
                <a:cs typeface="Arial"/>
                <a:sym typeface="Arial"/>
              </a:rPr>
              <a:t>(cell.volume), </a:t>
            </a:r>
            <a:r>
              <a:rPr b="0" i="0" lang="en-US" sz="900" u="none" cap="none" strike="noStrike">
                <a:solidFill>
                  <a:srgbClr val="0000FF"/>
                </a:solidFill>
                <a:latin typeface="Arial"/>
                <a:ea typeface="Arial"/>
                <a:cs typeface="Arial"/>
                <a:sym typeface="Arial"/>
              </a:rPr>
              <a:t>0.001</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y = </a:t>
            </a:r>
            <a:r>
              <a:rPr b="0" i="0" lang="en-US" sz="900" u="none" cap="none" strike="noStrike">
                <a:solidFill>
                  <a:srgbClr val="000080"/>
                </a:solidFill>
                <a:latin typeface="Arial"/>
                <a:ea typeface="Arial"/>
                <a:cs typeface="Arial"/>
                <a:sym typeface="Arial"/>
              </a:rPr>
              <a:t>int</a:t>
            </a:r>
            <a:r>
              <a:rPr b="0" i="0" lang="en-US" sz="900" u="none" cap="none" strike="noStrike">
                <a:solidFill>
                  <a:srgbClr val="000000"/>
                </a:solidFill>
                <a:latin typeface="Arial"/>
                <a:ea typeface="Arial"/>
                <a:cs typeface="Arial"/>
                <a:sym typeface="Arial"/>
              </a:rPr>
              <a:t>(</a:t>
            </a:r>
            <a:r>
              <a:rPr b="0" i="0" lang="en-US" sz="900" u="none" cap="none" strike="noStrike">
                <a:solidFill>
                  <a:srgbClr val="000080"/>
                </a:solidFill>
                <a:latin typeface="Arial"/>
                <a:ea typeface="Arial"/>
                <a:cs typeface="Arial"/>
                <a:sym typeface="Arial"/>
              </a:rPr>
              <a:t>round</a:t>
            </a:r>
            <a:r>
              <a:rPr b="0" i="0" lang="en-US" sz="900" u="none" cap="none" strike="noStrike">
                <a:solidFill>
                  <a:srgbClr val="000000"/>
                </a:solidFill>
                <a:latin typeface="Arial"/>
                <a:ea typeface="Arial"/>
                <a:cs typeface="Arial"/>
                <a:sym typeface="Arial"/>
              </a:rPr>
              <a:t>(cell.yCM / </a:t>
            </a:r>
            <a:r>
              <a:rPr b="0" i="0" lang="en-US" sz="900" u="none" cap="none" strike="noStrike">
                <a:solidFill>
                  <a:srgbClr val="000080"/>
                </a:solidFill>
                <a:latin typeface="Arial"/>
                <a:ea typeface="Arial"/>
                <a:cs typeface="Arial"/>
                <a:sym typeface="Arial"/>
              </a:rPr>
              <a:t>max</a:t>
            </a:r>
            <a:r>
              <a:rPr b="0" i="0" lang="en-US" sz="900" u="none" cap="none" strike="noStrike">
                <a:solidFill>
                  <a:srgbClr val="000000"/>
                </a:solidFill>
                <a:latin typeface="Arial"/>
                <a:ea typeface="Arial"/>
                <a:cs typeface="Arial"/>
                <a:sym typeface="Arial"/>
              </a:rPr>
              <a:t>(</a:t>
            </a:r>
            <a:r>
              <a:rPr b="0" i="0" lang="en-US" sz="900" u="none" cap="none" strike="noStrike">
                <a:solidFill>
                  <a:srgbClr val="000080"/>
                </a:solidFill>
                <a:latin typeface="Arial"/>
                <a:ea typeface="Arial"/>
                <a:cs typeface="Arial"/>
                <a:sym typeface="Arial"/>
              </a:rPr>
              <a:t>float</a:t>
            </a:r>
            <a:r>
              <a:rPr b="0" i="0" lang="en-US" sz="900" u="none" cap="none" strike="noStrike">
                <a:solidFill>
                  <a:srgbClr val="000000"/>
                </a:solidFill>
                <a:latin typeface="Arial"/>
                <a:ea typeface="Arial"/>
                <a:cs typeface="Arial"/>
                <a:sym typeface="Arial"/>
              </a:rPr>
              <a:t>(cell.volume), </a:t>
            </a:r>
            <a:r>
              <a:rPr b="0" i="0" lang="en-US" sz="900" u="none" cap="none" strike="noStrike">
                <a:solidFill>
                  <a:srgbClr val="0000FF"/>
                </a:solidFill>
                <a:latin typeface="Arial"/>
                <a:ea typeface="Arial"/>
                <a:cs typeface="Arial"/>
                <a:sym typeface="Arial"/>
              </a:rPr>
              <a:t>0.001</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z = </a:t>
            </a:r>
            <a:r>
              <a:rPr b="0" i="0" lang="en-US" sz="900" u="none" cap="none" strike="noStrike">
                <a:solidFill>
                  <a:srgbClr val="000080"/>
                </a:solidFill>
                <a:latin typeface="Arial"/>
                <a:ea typeface="Arial"/>
                <a:cs typeface="Arial"/>
                <a:sym typeface="Arial"/>
              </a:rPr>
              <a:t>int</a:t>
            </a:r>
            <a:r>
              <a:rPr b="0" i="0" lang="en-US" sz="900" u="none" cap="none" strike="noStrike">
                <a:solidFill>
                  <a:srgbClr val="000000"/>
                </a:solidFill>
                <a:latin typeface="Arial"/>
                <a:ea typeface="Arial"/>
                <a:cs typeface="Arial"/>
                <a:sym typeface="Arial"/>
              </a:rPr>
              <a:t>(</a:t>
            </a:r>
            <a:r>
              <a:rPr b="0" i="0" lang="en-US" sz="900" u="none" cap="none" strike="noStrike">
                <a:solidFill>
                  <a:srgbClr val="000080"/>
                </a:solidFill>
                <a:latin typeface="Arial"/>
                <a:ea typeface="Arial"/>
                <a:cs typeface="Arial"/>
                <a:sym typeface="Arial"/>
              </a:rPr>
              <a:t>round</a:t>
            </a:r>
            <a:r>
              <a:rPr b="0" i="0" lang="en-US" sz="900" u="none" cap="none" strike="noStrike">
                <a:solidFill>
                  <a:srgbClr val="000000"/>
                </a:solidFill>
                <a:latin typeface="Arial"/>
                <a:ea typeface="Arial"/>
                <a:cs typeface="Arial"/>
                <a:sym typeface="Arial"/>
              </a:rPr>
              <a:t>(cell.zCM / </a:t>
            </a:r>
            <a:r>
              <a:rPr b="0" i="0" lang="en-US" sz="900" u="none" cap="none" strike="noStrike">
                <a:solidFill>
                  <a:srgbClr val="000080"/>
                </a:solidFill>
                <a:latin typeface="Arial"/>
                <a:ea typeface="Arial"/>
                <a:cs typeface="Arial"/>
                <a:sym typeface="Arial"/>
              </a:rPr>
              <a:t>max</a:t>
            </a:r>
            <a:r>
              <a:rPr b="0" i="0" lang="en-US" sz="900" u="none" cap="none" strike="noStrike">
                <a:solidFill>
                  <a:srgbClr val="000000"/>
                </a:solidFill>
                <a:latin typeface="Arial"/>
                <a:ea typeface="Arial"/>
                <a:cs typeface="Arial"/>
                <a:sym typeface="Arial"/>
              </a:rPr>
              <a:t>(</a:t>
            </a:r>
            <a:r>
              <a:rPr b="0" i="0" lang="en-US" sz="900" u="none" cap="none" strike="noStrike">
                <a:solidFill>
                  <a:srgbClr val="000080"/>
                </a:solidFill>
                <a:latin typeface="Arial"/>
                <a:ea typeface="Arial"/>
                <a:cs typeface="Arial"/>
                <a:sym typeface="Arial"/>
              </a:rPr>
              <a:t>float</a:t>
            </a:r>
            <a:r>
              <a:rPr b="0" i="0" lang="en-US" sz="900" u="none" cap="none" strike="noStrike">
                <a:solidFill>
                  <a:srgbClr val="000000"/>
                </a:solidFill>
                <a:latin typeface="Arial"/>
                <a:ea typeface="Arial"/>
                <a:cs typeface="Arial"/>
                <a:sym typeface="Arial"/>
              </a:rPr>
              <a:t>(cell.volume), </a:t>
            </a:r>
            <a:r>
              <a:rPr b="0" i="0" lang="en-US" sz="900" u="none" cap="none" strike="noStrike">
                <a:solidFill>
                  <a:srgbClr val="0000FF"/>
                </a:solidFill>
                <a:latin typeface="Arial"/>
                <a:ea typeface="Arial"/>
                <a:cs typeface="Arial"/>
                <a:sym typeface="Arial"/>
              </a:rPr>
              <a:t>0.001</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concentration3 = field_malig[x, y, z]</a:t>
            </a:r>
            <a:br>
              <a:rPr b="0" i="0" lang="en-US" sz="900" u="none" cap="none" strike="noStrike">
                <a:solidFill>
                  <a:srgbClr val="000000"/>
                </a:solidFill>
                <a:latin typeface="Arial"/>
                <a:ea typeface="Arial"/>
                <a:cs typeface="Arial"/>
                <a:sym typeface="Arial"/>
              </a:rPr>
            </a:b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t>
            </a:r>
            <a:r>
              <a:rPr b="0" i="1" lang="en-US" sz="900" u="none" cap="none" strike="noStrike">
                <a:solidFill>
                  <a:srgbClr val="808080"/>
                </a:solidFill>
                <a:latin typeface="Arial"/>
                <a:ea typeface="Arial"/>
                <a:cs typeface="Arial"/>
                <a:sym typeface="Arial"/>
              </a:rPr>
              <a:t># switch to Necrotic cell type</a:t>
            </a:r>
            <a:br>
              <a:rPr b="0" i="1" lang="en-US" sz="900" u="none" cap="none" strike="noStrike">
                <a:solidFill>
                  <a:srgbClr val="808080"/>
                </a:solidFill>
                <a:latin typeface="Arial"/>
                <a:ea typeface="Arial"/>
                <a:cs typeface="Arial"/>
                <a:sym typeface="Arial"/>
              </a:rPr>
            </a:br>
            <a:r>
              <a:rPr b="0" i="1" lang="en-US" sz="900" u="none" cap="none" strike="noStrike">
                <a:solidFill>
                  <a:srgbClr val="808080"/>
                </a:solidFill>
                <a:latin typeface="Arial"/>
                <a:ea typeface="Arial"/>
                <a:cs typeface="Arial"/>
                <a:sym typeface="Arial"/>
              </a:rPr>
              <a:t>    </a:t>
            </a:r>
            <a:r>
              <a:rPr b="1" i="0" lang="en-US" sz="900" u="none" cap="none" strike="noStrike">
                <a:solidFill>
                  <a:srgbClr val="000080"/>
                </a:solidFill>
                <a:latin typeface="Arial"/>
                <a:ea typeface="Arial"/>
                <a:cs typeface="Arial"/>
                <a:sym typeface="Arial"/>
              </a:rPr>
              <a:t>if </a:t>
            </a:r>
            <a:r>
              <a:rPr b="0" i="0" lang="en-US" sz="900" u="none" cap="none" strike="noStrike">
                <a:solidFill>
                  <a:srgbClr val="000000"/>
                </a:solidFill>
                <a:latin typeface="Arial"/>
                <a:ea typeface="Arial"/>
                <a:cs typeface="Arial"/>
                <a:sym typeface="Arial"/>
              </a:rPr>
              <a:t>concentration3 &lt; </a:t>
            </a:r>
            <a:r>
              <a:rPr b="0" i="0" lang="en-US" sz="900" u="none" cap="none" strike="noStrike">
                <a:solidFill>
                  <a:srgbClr val="94558D"/>
                </a:solidFill>
                <a:latin typeface="Arial"/>
                <a:ea typeface="Arial"/>
                <a:cs typeface="Arial"/>
                <a:sym typeface="Arial"/>
              </a:rPr>
              <a:t>self</a:t>
            </a:r>
            <a:r>
              <a:rPr b="0" i="0" lang="en-US" sz="900" u="none" cap="none" strike="noStrike">
                <a:solidFill>
                  <a:srgbClr val="000000"/>
                </a:solidFill>
                <a:latin typeface="Arial"/>
                <a:ea typeface="Arial"/>
                <a:cs typeface="Arial"/>
                <a:sym typeface="Arial"/>
              </a:rPr>
              <a:t>.necrotic_thresh </a:t>
            </a:r>
            <a:r>
              <a:rPr b="1" i="0" lang="en-US" sz="900" u="none" cap="none" strike="noStrike">
                <a:solidFill>
                  <a:srgbClr val="000080"/>
                </a:solidFill>
                <a:latin typeface="Arial"/>
                <a:ea typeface="Arial"/>
                <a:cs typeface="Arial"/>
                <a:sym typeface="Arial"/>
              </a:rPr>
              <a:t>and </a:t>
            </a:r>
            <a:r>
              <a:rPr b="0" i="0" lang="en-US" sz="900" u="none" cap="none" strike="noStrike">
                <a:solidFill>
                  <a:srgbClr val="000000"/>
                </a:solidFill>
                <a:latin typeface="Arial"/>
                <a:ea typeface="Arial"/>
                <a:cs typeface="Arial"/>
                <a:sym typeface="Arial"/>
              </a:rPr>
              <a:t>mcs &gt; </a:t>
            </a:r>
            <a:r>
              <a:rPr b="0" i="0" lang="en-US" sz="900" u="none" cap="none" strike="noStrike">
                <a:solidFill>
                  <a:srgbClr val="0000FF"/>
                </a:solidFill>
                <a:latin typeface="Arial"/>
                <a:ea typeface="Arial"/>
                <a:cs typeface="Arial"/>
                <a:sym typeface="Arial"/>
              </a:rPr>
              <a:t>100</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cell.type = </a:t>
            </a:r>
            <a:r>
              <a:rPr b="0" i="0" lang="en-US" sz="900" u="none" cap="none" strike="noStrike">
                <a:solidFill>
                  <a:srgbClr val="0000FF"/>
                </a:solidFill>
                <a:latin typeface="Arial"/>
                <a:ea typeface="Arial"/>
                <a:cs typeface="Arial"/>
                <a:sym typeface="Arial"/>
              </a:rPr>
              <a:t>3</a:t>
            </a:r>
            <a:br>
              <a:rPr b="0" i="0" lang="en-US" sz="900" u="none" cap="none" strike="noStrike">
                <a:solidFill>
                  <a:srgbClr val="0000FF"/>
                </a:solidFill>
                <a:latin typeface="Arial"/>
                <a:ea typeface="Arial"/>
                <a:cs typeface="Arial"/>
                <a:sym typeface="Arial"/>
              </a:rPr>
            </a:br>
            <a:r>
              <a:rPr b="0" i="0" lang="en-US" sz="900" u="none" cap="none" strike="noStrike">
                <a:solidFill>
                  <a:srgbClr val="0000FF"/>
                </a:solidFill>
                <a:latin typeface="Arial"/>
                <a:ea typeface="Arial"/>
                <a:cs typeface="Arial"/>
                <a:sym typeface="Arial"/>
              </a:rPr>
              <a:t>    </a:t>
            </a:r>
            <a:r>
              <a:rPr b="0" i="1" lang="en-US" sz="900" u="none" cap="none" strike="noStrike">
                <a:solidFill>
                  <a:srgbClr val="808080"/>
                </a:solidFill>
                <a:latin typeface="Arial"/>
                <a:ea typeface="Arial"/>
                <a:cs typeface="Arial"/>
                <a:sym typeface="Arial"/>
              </a:rPr>
              <a:t># switch to Normal cell type</a:t>
            </a:r>
            <a:br>
              <a:rPr b="0" i="1" lang="en-US" sz="900" u="none" cap="none" strike="noStrike">
                <a:solidFill>
                  <a:srgbClr val="808080"/>
                </a:solidFill>
                <a:latin typeface="Arial"/>
                <a:ea typeface="Arial"/>
                <a:cs typeface="Arial"/>
                <a:sym typeface="Arial"/>
              </a:rPr>
            </a:br>
            <a:r>
              <a:rPr b="0" i="1" lang="en-US" sz="900" u="none" cap="none" strike="noStrike">
                <a:solidFill>
                  <a:srgbClr val="808080"/>
                </a:solidFill>
                <a:latin typeface="Arial"/>
                <a:ea typeface="Arial"/>
                <a:cs typeface="Arial"/>
                <a:sym typeface="Arial"/>
              </a:rPr>
              <a:t>    </a:t>
            </a:r>
            <a:r>
              <a:rPr b="1" i="0" lang="en-US" sz="900" u="none" cap="none" strike="noStrike">
                <a:solidFill>
                  <a:srgbClr val="000080"/>
                </a:solidFill>
                <a:latin typeface="Arial"/>
                <a:ea typeface="Arial"/>
                <a:cs typeface="Arial"/>
                <a:sym typeface="Arial"/>
              </a:rPr>
              <a:t>if </a:t>
            </a:r>
            <a:r>
              <a:rPr b="0" i="0" lang="en-US" sz="900" u="none" cap="none" strike="noStrike">
                <a:solidFill>
                  <a:srgbClr val="000000"/>
                </a:solidFill>
                <a:latin typeface="Arial"/>
                <a:ea typeface="Arial"/>
                <a:cs typeface="Arial"/>
                <a:sym typeface="Arial"/>
              </a:rPr>
              <a:t>concentration3 &gt; </a:t>
            </a:r>
            <a:r>
              <a:rPr b="0" i="0" lang="en-US" sz="900" u="none" cap="none" strike="noStrike">
                <a:solidFill>
                  <a:srgbClr val="94558D"/>
                </a:solidFill>
                <a:latin typeface="Arial"/>
                <a:ea typeface="Arial"/>
                <a:cs typeface="Arial"/>
                <a:sym typeface="Arial"/>
              </a:rPr>
              <a:t>self</a:t>
            </a:r>
            <a:r>
              <a:rPr b="0" i="0" lang="en-US" sz="900" u="none" cap="none" strike="noStrike">
                <a:solidFill>
                  <a:srgbClr val="000000"/>
                </a:solidFill>
                <a:latin typeface="Arial"/>
                <a:ea typeface="Arial"/>
                <a:cs typeface="Arial"/>
                <a:sym typeface="Arial"/>
              </a:rPr>
              <a:t>.nutrient_thresh:</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cell.type = </a:t>
            </a:r>
            <a:r>
              <a:rPr b="0" i="0" lang="en-US" sz="900" u="none" cap="none" strike="noStrike">
                <a:solidFill>
                  <a:srgbClr val="0000FF"/>
                </a:solidFill>
                <a:latin typeface="Arial"/>
                <a:ea typeface="Arial"/>
                <a:cs typeface="Arial"/>
                <a:sym typeface="Arial"/>
              </a:rPr>
              <a:t>1</a:t>
            </a:r>
            <a:br>
              <a:rPr b="0" i="0" lang="en-US" sz="900" u="none" cap="none" strike="noStrike">
                <a:solidFill>
                  <a:srgbClr val="0000FF"/>
                </a:solidFill>
                <a:latin typeface="Arial"/>
                <a:ea typeface="Arial"/>
                <a:cs typeface="Arial"/>
                <a:sym typeface="Arial"/>
              </a:rPr>
            </a:br>
            <a:br>
              <a:rPr b="0" i="0" lang="en-US" sz="900" u="none" cap="none" strike="noStrike">
                <a:solidFill>
                  <a:srgbClr val="0000FF"/>
                </a:solidFill>
                <a:latin typeface="Arial"/>
                <a:ea typeface="Arial"/>
                <a:cs typeface="Arial"/>
                <a:sym typeface="Arial"/>
              </a:rPr>
            </a:br>
            <a:r>
              <a:rPr b="0" i="1" lang="en-US" sz="900" u="none" cap="none" strike="noStrike">
                <a:solidFill>
                  <a:srgbClr val="808080"/>
                </a:solidFill>
                <a:latin typeface="Arial"/>
                <a:ea typeface="Arial"/>
                <a:cs typeface="Arial"/>
                <a:sym typeface="Arial"/>
              </a:rPr>
              <a:t># Necrotic Cells</a:t>
            </a:r>
            <a:br>
              <a:rPr b="0" i="1" lang="en-US" sz="900" u="none" cap="none" strike="noStrike">
                <a:solidFill>
                  <a:srgbClr val="808080"/>
                </a:solidFill>
                <a:latin typeface="Arial"/>
                <a:ea typeface="Arial"/>
                <a:cs typeface="Arial"/>
                <a:sym typeface="Arial"/>
              </a:rPr>
            </a:br>
            <a:r>
              <a:rPr b="1" i="0" lang="en-US" sz="900" u="none" cap="none" strike="noStrike">
                <a:solidFill>
                  <a:srgbClr val="000080"/>
                </a:solidFill>
                <a:latin typeface="Arial"/>
                <a:ea typeface="Arial"/>
                <a:cs typeface="Arial"/>
                <a:sym typeface="Arial"/>
              </a:rPr>
              <a:t>if </a:t>
            </a:r>
            <a:r>
              <a:rPr b="0" i="0" lang="en-US" sz="900" u="none" cap="none" strike="noStrike">
                <a:solidFill>
                  <a:srgbClr val="000000"/>
                </a:solidFill>
                <a:latin typeface="Arial"/>
                <a:ea typeface="Arial"/>
                <a:cs typeface="Arial"/>
                <a:sym typeface="Arial"/>
              </a:rPr>
              <a:t>cell.type == </a:t>
            </a:r>
            <a:r>
              <a:rPr b="0" i="0" lang="en-US" sz="900" u="none" cap="none" strike="noStrike">
                <a:solidFill>
                  <a:srgbClr val="0000FF"/>
                </a:solidFill>
                <a:latin typeface="Arial"/>
                <a:ea typeface="Arial"/>
                <a:cs typeface="Arial"/>
                <a:sym typeface="Arial"/>
              </a:rPr>
              <a:t>3</a:t>
            </a:r>
            <a:r>
              <a:rPr b="0" i="0" lang="en-US" sz="900" u="none" cap="none" strike="noStrike">
                <a:solidFill>
                  <a:srgbClr val="000000"/>
                </a:solidFill>
                <a:latin typeface="Arial"/>
                <a:ea typeface="Arial"/>
                <a:cs typeface="Arial"/>
                <a:sym typeface="Arial"/>
              </a:rPr>
              <a:t>:</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t>
            </a:r>
            <a:r>
              <a:rPr b="0" i="1" lang="en-US" sz="900" u="none" cap="none" strike="noStrike">
                <a:solidFill>
                  <a:srgbClr val="808080"/>
                </a:solidFill>
                <a:latin typeface="Arial"/>
                <a:ea typeface="Arial"/>
                <a:cs typeface="Arial"/>
                <a:sym typeface="Arial"/>
              </a:rPr>
              <a:t># set growth rate equation</a:t>
            </a:r>
            <a:br>
              <a:rPr b="0" i="1" lang="en-US" sz="900" u="none" cap="none" strike="noStrike">
                <a:solidFill>
                  <a:srgbClr val="808080"/>
                </a:solidFill>
                <a:latin typeface="Arial"/>
                <a:ea typeface="Arial"/>
                <a:cs typeface="Arial"/>
                <a:sym typeface="Arial"/>
              </a:rPr>
            </a:br>
            <a:r>
              <a:rPr b="0" i="1" lang="en-US" sz="900" u="none" cap="none" strike="noStrike">
                <a:solidFill>
                  <a:srgbClr val="808080"/>
                </a:solidFill>
                <a:latin typeface="Arial"/>
                <a:ea typeface="Arial"/>
                <a:cs typeface="Arial"/>
                <a:sym typeface="Arial"/>
              </a:rPr>
              <a:t>    </a:t>
            </a:r>
            <a:r>
              <a:rPr b="0" i="0" lang="en-US" sz="900" u="none" cap="none" strike="noStrike">
                <a:solidFill>
                  <a:srgbClr val="000000"/>
                </a:solidFill>
                <a:latin typeface="Arial"/>
                <a:ea typeface="Arial"/>
                <a:cs typeface="Arial"/>
                <a:sym typeface="Arial"/>
              </a:rPr>
              <a:t>cell.targetVolume -= </a:t>
            </a:r>
            <a:r>
              <a:rPr b="0" i="0" lang="en-US" sz="900" u="none" cap="none" strike="noStrike">
                <a:solidFill>
                  <a:srgbClr val="0000FF"/>
                </a:solidFill>
                <a:latin typeface="Arial"/>
                <a:ea typeface="Arial"/>
                <a:cs typeface="Arial"/>
                <a:sym typeface="Arial"/>
              </a:rPr>
              <a:t>0.5</a:t>
            </a:r>
            <a:br>
              <a:rPr b="0" i="0" lang="en-US" sz="900" u="none" cap="none" strike="noStrike">
                <a:solidFill>
                  <a:srgbClr val="0000FF"/>
                </a:solidFill>
                <a:latin typeface="Arial"/>
                <a:ea typeface="Arial"/>
                <a:cs typeface="Arial"/>
                <a:sym typeface="Arial"/>
              </a:rPr>
            </a:br>
            <a:r>
              <a:rPr b="0" i="0" lang="en-US" sz="900" u="none" cap="none" strike="noStrike">
                <a:solidFill>
                  <a:srgbClr val="0000FF"/>
                </a:solidFill>
                <a:latin typeface="Arial"/>
                <a:ea typeface="Arial"/>
                <a:cs typeface="Arial"/>
                <a:sym typeface="Arial"/>
              </a:rPr>
              <a:t>    </a:t>
            </a:r>
            <a:r>
              <a:rPr b="0" i="0" lang="en-US" sz="900" u="none" cap="none" strike="noStrike">
                <a:solidFill>
                  <a:srgbClr val="000000"/>
                </a:solidFill>
                <a:latin typeface="Arial"/>
                <a:ea typeface="Arial"/>
                <a:cs typeface="Arial"/>
                <a:sym typeface="Arial"/>
              </a:rPr>
              <a:t>cell.lambdaSurface = </a:t>
            </a:r>
            <a:r>
              <a:rPr b="0" i="0" lang="en-US" sz="900" u="none" cap="none" strike="noStrike">
                <a:solidFill>
                  <a:srgbClr val="0000FF"/>
                </a:solidFill>
                <a:latin typeface="Arial"/>
                <a:ea typeface="Arial"/>
                <a:cs typeface="Arial"/>
                <a:sym typeface="Arial"/>
              </a:rPr>
              <a:t>0</a:t>
            </a:r>
            <a:br>
              <a:rPr b="0" i="0" lang="en-US" sz="900" u="none" cap="none" strike="noStrike">
                <a:solidFill>
                  <a:srgbClr val="0000FF"/>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pic>
        <p:nvPicPr>
          <p:cNvPr id="1936" name="Google Shape;1936;p49"/>
          <p:cNvPicPr preferRelativeResize="0"/>
          <p:nvPr/>
        </p:nvPicPr>
        <p:blipFill rotWithShape="1">
          <a:blip r:embed="rId3">
            <a:alphaModFix/>
          </a:blip>
          <a:srcRect b="0" l="0" r="0" t="0"/>
          <a:stretch/>
        </p:blipFill>
        <p:spPr>
          <a:xfrm>
            <a:off x="8564450" y="4464"/>
            <a:ext cx="593675" cy="617861"/>
          </a:xfrm>
          <a:prstGeom prst="rect">
            <a:avLst/>
          </a:prstGeom>
          <a:noFill/>
          <a:ln>
            <a:noFill/>
          </a:ln>
        </p:spPr>
      </p:pic>
      <p:pic>
        <p:nvPicPr>
          <p:cNvPr descr="Biocomplexity Logo" id="1937" name="Google Shape;1937;p49"/>
          <p:cNvPicPr preferRelativeResize="0"/>
          <p:nvPr/>
        </p:nvPicPr>
        <p:blipFill rotWithShape="1">
          <a:blip r:embed="rId4">
            <a:alphaModFix/>
          </a:blip>
          <a:srcRect b="0" l="0" r="0" t="0"/>
          <a:stretch/>
        </p:blipFill>
        <p:spPr>
          <a:xfrm>
            <a:off x="8550275" y="6264275"/>
            <a:ext cx="593725" cy="593725"/>
          </a:xfrm>
          <a:prstGeom prst="rect">
            <a:avLst/>
          </a:prstGeom>
          <a:noFill/>
          <a:ln>
            <a:noFill/>
          </a:ln>
        </p:spPr>
      </p:pic>
      <p:pic>
        <p:nvPicPr>
          <p:cNvPr descr="redblackblockiu" id="1938" name="Google Shape;1938;p49"/>
          <p:cNvPicPr preferRelativeResize="0"/>
          <p:nvPr/>
        </p:nvPicPr>
        <p:blipFill rotWithShape="1">
          <a:blip r:embed="rId5">
            <a:alphaModFix/>
          </a:blip>
          <a:srcRect b="0" l="0" r="0" t="0"/>
          <a:stretch/>
        </p:blipFill>
        <p:spPr>
          <a:xfrm>
            <a:off x="0" y="6219825"/>
            <a:ext cx="484188" cy="638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86a04555cc_0_32"/>
          <p:cNvSpPr txBox="1"/>
          <p:nvPr>
            <p:ph idx="1" type="body"/>
          </p:nvPr>
        </p:nvSpPr>
        <p:spPr>
          <a:xfrm>
            <a:off x="457200" y="1048375"/>
            <a:ext cx="8534400" cy="5306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1100"/>
              <a:buFont typeface="Calibri"/>
              <a:buNone/>
            </a:pPr>
            <a:r>
              <a:rPr b="1" lang="en-US" sz="2000">
                <a:solidFill>
                  <a:srgbClr val="660000"/>
                </a:solidFill>
              </a:rPr>
              <a:t>CompuCell3D:</a:t>
            </a:r>
            <a:endParaRPr b="1" sz="2000">
              <a:solidFill>
                <a:srgbClr val="660000"/>
              </a:solidFill>
            </a:endParaRPr>
          </a:p>
          <a:p>
            <a:pPr indent="-342900" lvl="0" marL="342900" rtl="0" algn="l">
              <a:lnSpc>
                <a:spcPct val="100000"/>
              </a:lnSpc>
              <a:spcBef>
                <a:spcPts val="0"/>
              </a:spcBef>
              <a:spcAft>
                <a:spcPts val="0"/>
              </a:spcAft>
              <a:buClr>
                <a:schemeClr val="dk1"/>
              </a:buClr>
              <a:buSzPts val="1100"/>
              <a:buFont typeface="Calibri"/>
              <a:buNone/>
            </a:pPr>
            <a:r>
              <a:rPr b="1" lang="en-US" sz="1700"/>
              <a:t>Web </a:t>
            </a:r>
            <a:r>
              <a:rPr lang="en-US" sz="1700"/>
              <a:t>Site: </a:t>
            </a:r>
            <a:r>
              <a:rPr lang="en-US" sz="1700" u="sng">
                <a:solidFill>
                  <a:schemeClr val="hlink"/>
                </a:solidFill>
                <a:hlinkClick r:id="rId3"/>
              </a:rPr>
              <a:t>https://compucell3d.org/</a:t>
            </a:r>
            <a:r>
              <a:rPr lang="en-US" sz="1700"/>
              <a:t> </a:t>
            </a:r>
            <a:endParaRPr sz="1700"/>
          </a:p>
          <a:p>
            <a:pPr indent="0" lvl="0" marL="0" rtl="0" algn="l">
              <a:lnSpc>
                <a:spcPct val="100000"/>
              </a:lnSpc>
              <a:spcBef>
                <a:spcPts val="0"/>
              </a:spcBef>
              <a:spcAft>
                <a:spcPts val="0"/>
              </a:spcAft>
              <a:buClr>
                <a:schemeClr val="dk1"/>
              </a:buClr>
              <a:buSzPts val="1100"/>
              <a:buFont typeface="Calibri"/>
              <a:buNone/>
            </a:pPr>
            <a:r>
              <a:rPr b="1" lang="en-US" sz="1700"/>
              <a:t>Download </a:t>
            </a:r>
            <a:r>
              <a:rPr lang="en-US" sz="1700"/>
              <a:t>source and compiled code: </a:t>
            </a:r>
            <a:r>
              <a:rPr lang="en-US" sz="1700" u="sng">
                <a:solidFill>
                  <a:schemeClr val="hlink"/>
                </a:solidFill>
                <a:hlinkClick r:id="rId4"/>
              </a:rPr>
              <a:t>https://compucell3d.org/SrcBin</a:t>
            </a:r>
            <a:r>
              <a:rPr lang="en-US" sz="1700"/>
              <a:t> </a:t>
            </a:r>
            <a:endParaRPr sz="1700"/>
          </a:p>
          <a:p>
            <a:pPr indent="0" lvl="0" marL="0" rtl="0" algn="l">
              <a:lnSpc>
                <a:spcPct val="100000"/>
              </a:lnSpc>
              <a:spcBef>
                <a:spcPts val="0"/>
              </a:spcBef>
              <a:spcAft>
                <a:spcPts val="0"/>
              </a:spcAft>
              <a:buClr>
                <a:schemeClr val="dk1"/>
              </a:buClr>
              <a:buSzPts val="1100"/>
              <a:buFont typeface="Calibri"/>
              <a:buNone/>
            </a:pPr>
            <a:r>
              <a:rPr lang="en-US" sz="1700"/>
              <a:t>Online Help and </a:t>
            </a:r>
            <a:r>
              <a:rPr b="1" lang="en-US" sz="1700"/>
              <a:t>Manual</a:t>
            </a:r>
            <a:r>
              <a:rPr lang="en-US" sz="1700"/>
              <a:t>: </a:t>
            </a:r>
            <a:br>
              <a:rPr lang="en-US" sz="1700"/>
            </a:br>
            <a:r>
              <a:rPr lang="en-US" sz="1700"/>
              <a:t>	</a:t>
            </a:r>
            <a:r>
              <a:rPr lang="en-US" sz="1700" u="sng">
                <a:solidFill>
                  <a:schemeClr val="hlink"/>
                </a:solidFill>
                <a:hlinkClick r:id="rId5"/>
              </a:rPr>
              <a:t>https://pythonscriptingmanual.readthedocs.io/en/4.1.1/</a:t>
            </a:r>
            <a:r>
              <a:rPr lang="en-US" sz="1700"/>
              <a:t> </a:t>
            </a:r>
            <a:endParaRPr sz="1700"/>
          </a:p>
          <a:p>
            <a:pPr indent="-342900" lvl="0" marL="342900" rtl="0" algn="l">
              <a:lnSpc>
                <a:spcPct val="100000"/>
              </a:lnSpc>
              <a:spcBef>
                <a:spcPts val="0"/>
              </a:spcBef>
              <a:spcAft>
                <a:spcPts val="0"/>
              </a:spcAft>
              <a:buClr>
                <a:schemeClr val="dk1"/>
              </a:buClr>
              <a:buSzPts val="1100"/>
              <a:buFont typeface="Calibri"/>
              <a:buNone/>
            </a:pPr>
            <a:r>
              <a:rPr lang="en-US" sz="1700"/>
              <a:t>Other Help Files: </a:t>
            </a:r>
            <a:r>
              <a:rPr lang="en-US" sz="1700" u="sng">
                <a:solidFill>
                  <a:schemeClr val="hlink"/>
                </a:solidFill>
                <a:hlinkClick r:id="rId6"/>
              </a:rPr>
              <a:t>https://compucell3d.org/Manuals</a:t>
            </a:r>
            <a:r>
              <a:rPr lang="en-US" sz="1700"/>
              <a:t> </a:t>
            </a:r>
            <a:endParaRPr sz="1700"/>
          </a:p>
          <a:p>
            <a:pPr indent="-342900" lvl="0" marL="342900" rtl="0" algn="l">
              <a:lnSpc>
                <a:spcPct val="100000"/>
              </a:lnSpc>
              <a:spcBef>
                <a:spcPts val="0"/>
              </a:spcBef>
              <a:spcAft>
                <a:spcPts val="0"/>
              </a:spcAft>
              <a:buClr>
                <a:schemeClr val="dk1"/>
              </a:buClr>
              <a:buSzPts val="1100"/>
              <a:buFont typeface="Calibri"/>
              <a:buNone/>
            </a:pPr>
            <a:r>
              <a:t/>
            </a:r>
            <a:endParaRPr sz="1700"/>
          </a:p>
          <a:p>
            <a:pPr indent="-342900" lvl="0" marL="342900" rtl="0" algn="l">
              <a:lnSpc>
                <a:spcPct val="100000"/>
              </a:lnSpc>
              <a:spcBef>
                <a:spcPts val="0"/>
              </a:spcBef>
              <a:spcAft>
                <a:spcPts val="0"/>
              </a:spcAft>
              <a:buClr>
                <a:schemeClr val="dk1"/>
              </a:buClr>
              <a:buSzPts val="1100"/>
              <a:buFont typeface="Calibri"/>
              <a:buNone/>
            </a:pPr>
            <a:r>
              <a:rPr b="1" lang="en-US" sz="1700"/>
              <a:t>Class files </a:t>
            </a:r>
            <a:r>
              <a:rPr lang="en-US" sz="1700"/>
              <a:t>at the Compucell3d website: </a:t>
            </a:r>
            <a:r>
              <a:rPr lang="en-US" sz="1700" u="sng">
                <a:solidFill>
                  <a:schemeClr val="hlink"/>
                </a:solidFill>
                <a:hlinkClick r:id="rId7"/>
              </a:rPr>
              <a:t>https://compucell3d.org/CC3D_2020_class_files</a:t>
            </a:r>
            <a:r>
              <a:rPr lang="en-US" sz="1700"/>
              <a:t> </a:t>
            </a:r>
            <a:br>
              <a:rPr lang="en-US" sz="1700"/>
            </a:br>
            <a:r>
              <a:rPr lang="en-US" sz="1700"/>
              <a:t>(see also the slack channel)</a:t>
            </a:r>
            <a:endParaRPr sz="1700"/>
          </a:p>
          <a:p>
            <a:pPr indent="-342900" lvl="0" marL="342900" rtl="0" algn="l">
              <a:lnSpc>
                <a:spcPct val="100000"/>
              </a:lnSpc>
              <a:spcBef>
                <a:spcPts val="0"/>
              </a:spcBef>
              <a:spcAft>
                <a:spcPts val="0"/>
              </a:spcAft>
              <a:buClr>
                <a:schemeClr val="dk1"/>
              </a:buClr>
              <a:buSzPts val="1100"/>
              <a:buFont typeface="Calibri"/>
              <a:buNone/>
            </a:pPr>
            <a:r>
              <a:t/>
            </a:r>
            <a:endParaRPr sz="1700"/>
          </a:p>
          <a:p>
            <a:pPr indent="-342900" lvl="0" marL="342900" rtl="0" algn="l">
              <a:lnSpc>
                <a:spcPct val="100000"/>
              </a:lnSpc>
              <a:spcBef>
                <a:spcPts val="0"/>
              </a:spcBef>
              <a:spcAft>
                <a:spcPts val="0"/>
              </a:spcAft>
              <a:buClr>
                <a:schemeClr val="dk1"/>
              </a:buClr>
              <a:buSzPts val="1100"/>
              <a:buFont typeface="Calibri"/>
              <a:buNone/>
            </a:pPr>
            <a:r>
              <a:rPr b="1" lang="en-US" sz="2000">
                <a:solidFill>
                  <a:srgbClr val="990000"/>
                </a:solidFill>
              </a:rPr>
              <a:t>Quick Reference Guides:</a:t>
            </a:r>
            <a:endParaRPr b="1" sz="2000">
              <a:solidFill>
                <a:srgbClr val="990000"/>
              </a:solidFill>
            </a:endParaRPr>
          </a:p>
          <a:p>
            <a:pPr indent="0" lvl="0" marL="0" rtl="0" algn="l">
              <a:lnSpc>
                <a:spcPct val="100000"/>
              </a:lnSpc>
              <a:spcBef>
                <a:spcPts val="0"/>
              </a:spcBef>
              <a:spcAft>
                <a:spcPts val="0"/>
              </a:spcAft>
              <a:buClr>
                <a:schemeClr val="dk1"/>
              </a:buClr>
              <a:buSzPts val="1100"/>
              <a:buFont typeface="Calibri"/>
              <a:buNone/>
            </a:pPr>
            <a:r>
              <a:rPr b="1" lang="en-US" sz="1700"/>
              <a:t>CompuCell3D </a:t>
            </a:r>
            <a:r>
              <a:rPr lang="en-US" sz="1700"/>
              <a:t>Online Quick Start: </a:t>
            </a:r>
            <a:r>
              <a:rPr lang="en-US" sz="1700" u="sng">
                <a:solidFill>
                  <a:schemeClr val="hlink"/>
                </a:solidFill>
                <a:hlinkClick r:id="rId8"/>
              </a:rPr>
              <a:t>https://cc3dquickreferenceguide.readthedocs.io/en/latest/</a:t>
            </a:r>
            <a:r>
              <a:rPr lang="en-US" sz="1700"/>
              <a:t> </a:t>
            </a:r>
            <a:br>
              <a:rPr lang="en-US" sz="1700"/>
            </a:br>
            <a:r>
              <a:rPr lang="en-US" sz="1900"/>
              <a:t>         </a:t>
            </a:r>
            <a:r>
              <a:rPr lang="en-US" sz="1300" u="sng">
                <a:solidFill>
                  <a:schemeClr val="hlink"/>
                </a:solidFill>
                <a:hlinkClick r:id="rId9"/>
              </a:rPr>
              <a:t>https://compucell3d.org/CC3D_2020_class_files?action=AttachFile&amp;do=get&amp;target=cc3d_quick_reference_guide.pdf</a:t>
            </a:r>
            <a:r>
              <a:rPr lang="en-US" sz="1300"/>
              <a:t> </a:t>
            </a:r>
            <a:endParaRPr sz="1300"/>
          </a:p>
          <a:p>
            <a:pPr indent="-342900" lvl="0" marL="342900" rtl="0" algn="l">
              <a:lnSpc>
                <a:spcPct val="100000"/>
              </a:lnSpc>
              <a:spcBef>
                <a:spcPts val="0"/>
              </a:spcBef>
              <a:spcAft>
                <a:spcPts val="0"/>
              </a:spcAft>
              <a:buClr>
                <a:schemeClr val="dk1"/>
              </a:buClr>
              <a:buSzPts val="1100"/>
              <a:buFont typeface="Calibri"/>
              <a:buNone/>
            </a:pPr>
            <a:r>
              <a:rPr b="1" lang="en-US" sz="1700"/>
              <a:t>Python </a:t>
            </a:r>
            <a:r>
              <a:rPr lang="en-US" sz="1700"/>
              <a:t>Quick Reference Guide:</a:t>
            </a:r>
            <a:br>
              <a:rPr lang="en-US" sz="1700"/>
            </a:br>
            <a:r>
              <a:rPr lang="en-US" sz="1300" u="sng">
                <a:solidFill>
                  <a:schemeClr val="hlink"/>
                </a:solidFill>
                <a:hlinkClick r:id="rId10"/>
              </a:rPr>
              <a:t>https://compucell3d.org/CC3D_2020_class_files?action=AttachFile&amp;do=get&amp;target=python_cheat_sheet_py3.pdf</a:t>
            </a:r>
            <a:r>
              <a:rPr lang="en-US" sz="1300"/>
              <a:t> </a:t>
            </a:r>
            <a:endParaRPr sz="1300"/>
          </a:p>
          <a:p>
            <a:pPr indent="-342900" lvl="0" marL="342900" rtl="0" algn="l">
              <a:lnSpc>
                <a:spcPct val="100000"/>
              </a:lnSpc>
              <a:spcBef>
                <a:spcPts val="0"/>
              </a:spcBef>
              <a:spcAft>
                <a:spcPts val="0"/>
              </a:spcAft>
              <a:buClr>
                <a:schemeClr val="dk1"/>
              </a:buClr>
              <a:buSzPts val="1100"/>
              <a:buFont typeface="Calibri"/>
              <a:buNone/>
            </a:pPr>
            <a:r>
              <a:rPr b="1" lang="en-US" sz="1700"/>
              <a:t>Tellurium </a:t>
            </a:r>
            <a:r>
              <a:rPr lang="en-US" sz="1700"/>
              <a:t>and </a:t>
            </a:r>
            <a:r>
              <a:rPr b="1" lang="en-US" sz="1700"/>
              <a:t>libRoadRunner </a:t>
            </a:r>
            <a:r>
              <a:rPr lang="en-US" sz="1700"/>
              <a:t>Quick Reference Guide: </a:t>
            </a:r>
            <a:r>
              <a:rPr lang="en-US" sz="1500" u="sng">
                <a:solidFill>
                  <a:schemeClr val="hlink"/>
                </a:solidFill>
                <a:hlinkClick r:id="rId11"/>
              </a:rPr>
              <a:t>https://compucell3d.org/CC3D_2020_class_files?action=AttachFile&amp;do=get&amp;target=TellRoadCheatSheet.pdf</a:t>
            </a:r>
            <a:r>
              <a:rPr lang="en-US" sz="1500"/>
              <a:t> </a:t>
            </a:r>
            <a:endParaRPr sz="1500"/>
          </a:p>
          <a:p>
            <a:pPr indent="-342900" lvl="0" marL="342900" rtl="0" algn="l">
              <a:lnSpc>
                <a:spcPct val="100000"/>
              </a:lnSpc>
              <a:spcBef>
                <a:spcPts val="0"/>
              </a:spcBef>
              <a:spcAft>
                <a:spcPts val="0"/>
              </a:spcAft>
              <a:buClr>
                <a:schemeClr val="dk1"/>
              </a:buClr>
              <a:buSzPts val="1100"/>
              <a:buFont typeface="Calibri"/>
              <a:buNone/>
            </a:pPr>
            <a:r>
              <a:t/>
            </a:r>
            <a:endParaRPr sz="1700"/>
          </a:p>
          <a:p>
            <a:pPr indent="-342900" lvl="0" marL="342900" rtl="0" algn="l">
              <a:lnSpc>
                <a:spcPct val="100000"/>
              </a:lnSpc>
              <a:spcBef>
                <a:spcPts val="0"/>
              </a:spcBef>
              <a:spcAft>
                <a:spcPts val="0"/>
              </a:spcAft>
              <a:buClr>
                <a:schemeClr val="dk1"/>
              </a:buClr>
              <a:buSzPts val="1100"/>
              <a:buFont typeface="Calibri"/>
              <a:buNone/>
            </a:pPr>
            <a:r>
              <a:t/>
            </a:r>
            <a:endParaRPr sz="1700"/>
          </a:p>
        </p:txBody>
      </p:sp>
      <p:sp>
        <p:nvSpPr>
          <p:cNvPr id="131" name="Google Shape;131;g86a04555cc_0_32"/>
          <p:cNvSpPr txBox="1"/>
          <p:nvPr>
            <p:ph type="title"/>
          </p:nvPr>
        </p:nvSpPr>
        <p:spPr>
          <a:xfrm>
            <a:off x="457200" y="242888"/>
            <a:ext cx="8229600" cy="868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CC"/>
              </a:buClr>
              <a:buSzPts val="3959"/>
              <a:buFont typeface="Calibri"/>
              <a:buNone/>
            </a:pPr>
            <a:r>
              <a:rPr b="1" lang="en-US" sz="3959">
                <a:solidFill>
                  <a:srgbClr val="0000CC"/>
                </a:solidFill>
              </a:rPr>
              <a:t>Where to Find Resources</a:t>
            </a:r>
            <a:endParaRPr/>
          </a:p>
        </p:txBody>
      </p:sp>
      <p:pic>
        <p:nvPicPr>
          <p:cNvPr descr="Biocomplexity Logo" id="132" name="Google Shape;132;g86a04555cc_0_32"/>
          <p:cNvPicPr preferRelativeResize="0"/>
          <p:nvPr/>
        </p:nvPicPr>
        <p:blipFill rotWithShape="1">
          <a:blip r:embed="rId12">
            <a:alphaModFix/>
          </a:blip>
          <a:srcRect b="0" l="0" r="0" t="0"/>
          <a:stretch/>
        </p:blipFill>
        <p:spPr>
          <a:xfrm>
            <a:off x="8550275" y="6264275"/>
            <a:ext cx="593725" cy="593725"/>
          </a:xfrm>
          <a:prstGeom prst="rect">
            <a:avLst/>
          </a:prstGeom>
          <a:noFill/>
          <a:ln>
            <a:noFill/>
          </a:ln>
        </p:spPr>
      </p:pic>
      <p:pic>
        <p:nvPicPr>
          <p:cNvPr descr="redblackblockiu" id="133" name="Google Shape;133;g86a04555cc_0_32"/>
          <p:cNvPicPr preferRelativeResize="0"/>
          <p:nvPr/>
        </p:nvPicPr>
        <p:blipFill rotWithShape="1">
          <a:blip r:embed="rId13">
            <a:alphaModFix/>
          </a:blip>
          <a:srcRect b="0" l="0" r="0" t="0"/>
          <a:stretch/>
        </p:blipFill>
        <p:spPr>
          <a:xfrm>
            <a:off x="0" y="6219825"/>
            <a:ext cx="484188" cy="638175"/>
          </a:xfrm>
          <a:prstGeom prst="rect">
            <a:avLst/>
          </a:prstGeom>
          <a:noFill/>
          <a:ln>
            <a:noFill/>
          </a:ln>
        </p:spPr>
      </p:pic>
      <p:pic>
        <p:nvPicPr>
          <p:cNvPr id="134" name="Google Shape;134;g86a04555cc_0_32"/>
          <p:cNvPicPr preferRelativeResize="0"/>
          <p:nvPr/>
        </p:nvPicPr>
        <p:blipFill rotWithShape="1">
          <a:blip r:embed="rId14">
            <a:alphaModFix/>
          </a:blip>
          <a:srcRect b="0" l="0" r="0" t="0"/>
          <a:stretch/>
        </p:blipFill>
        <p:spPr>
          <a:xfrm>
            <a:off x="8564450" y="4464"/>
            <a:ext cx="593675" cy="6178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86a04555cc_0_40"/>
          <p:cNvSpPr txBox="1"/>
          <p:nvPr>
            <p:ph idx="1" type="body"/>
          </p:nvPr>
        </p:nvSpPr>
        <p:spPr>
          <a:xfrm>
            <a:off x="600025" y="1009425"/>
            <a:ext cx="8391600" cy="4983300"/>
          </a:xfrm>
          <a:prstGeom prst="rect">
            <a:avLst/>
          </a:prstGeom>
          <a:noFill/>
          <a:ln>
            <a:noFill/>
          </a:ln>
        </p:spPr>
        <p:txBody>
          <a:bodyPr anchorCtr="0" anchor="t" bIns="45700" lIns="91425" spcFirstLastPara="1" rIns="91425" wrap="square" tIns="45700">
            <a:noAutofit/>
          </a:bodyPr>
          <a:lstStyle/>
          <a:p>
            <a:pPr indent="-342900" lvl="0" marL="342900" rtl="0" algn="l">
              <a:lnSpc>
                <a:spcPct val="115000"/>
              </a:lnSpc>
              <a:spcBef>
                <a:spcPts val="0"/>
              </a:spcBef>
              <a:spcAft>
                <a:spcPts val="0"/>
              </a:spcAft>
              <a:buClr>
                <a:schemeClr val="dk1"/>
              </a:buClr>
              <a:buSzPts val="1100"/>
              <a:buFont typeface="Calibri"/>
              <a:buNone/>
            </a:pPr>
            <a:r>
              <a:rPr lang="en-US" sz="2300"/>
              <a:t>Main Slack channel:</a:t>
            </a:r>
            <a:endParaRPr sz="2300"/>
          </a:p>
          <a:p>
            <a:pPr indent="-342900" lvl="0" marL="342900" rtl="0" algn="l">
              <a:lnSpc>
                <a:spcPct val="115000"/>
              </a:lnSpc>
              <a:spcBef>
                <a:spcPts val="0"/>
              </a:spcBef>
              <a:spcAft>
                <a:spcPts val="0"/>
              </a:spcAft>
              <a:buClr>
                <a:schemeClr val="dk1"/>
              </a:buClr>
              <a:buSzPts val="1100"/>
              <a:buFont typeface="Calibri"/>
              <a:buNone/>
            </a:pPr>
            <a:r>
              <a:rPr lang="en-US" sz="1900" u="sng">
                <a:solidFill>
                  <a:schemeClr val="hlink"/>
                </a:solidFill>
                <a:hlinkClick r:id="rId3"/>
              </a:rPr>
              <a:t>https://app.slack.com/client/T017HE055JN/C017HE05KPC</a:t>
            </a:r>
            <a:r>
              <a:rPr lang="en-US" sz="1900"/>
              <a:t> </a:t>
            </a:r>
            <a:endParaRPr sz="1900"/>
          </a:p>
          <a:p>
            <a:pPr indent="0" lvl="0" marL="0" rtl="0" algn="l">
              <a:lnSpc>
                <a:spcPct val="115000"/>
              </a:lnSpc>
              <a:spcBef>
                <a:spcPts val="0"/>
              </a:spcBef>
              <a:spcAft>
                <a:spcPts val="0"/>
              </a:spcAft>
              <a:buClr>
                <a:schemeClr val="dk1"/>
              </a:buClr>
              <a:buSzPts val="1100"/>
              <a:buFont typeface="Calibri"/>
              <a:buNone/>
            </a:pPr>
            <a:r>
              <a:t/>
            </a:r>
            <a:endParaRPr sz="2300"/>
          </a:p>
          <a:p>
            <a:pPr indent="-342900" lvl="0" marL="342900" rtl="0" algn="l">
              <a:lnSpc>
                <a:spcPct val="115000"/>
              </a:lnSpc>
              <a:spcBef>
                <a:spcPts val="0"/>
              </a:spcBef>
              <a:spcAft>
                <a:spcPts val="0"/>
              </a:spcAft>
              <a:buClr>
                <a:schemeClr val="dk1"/>
              </a:buClr>
              <a:buSzPts val="1100"/>
              <a:buFont typeface="Calibri"/>
              <a:buNone/>
            </a:pPr>
            <a:r>
              <a:rPr lang="en-US" sz="2300"/>
              <a:t>Slack help for Windows:</a:t>
            </a:r>
            <a:endParaRPr sz="2300"/>
          </a:p>
          <a:p>
            <a:pPr indent="-342900" lvl="0" marL="342900" rtl="0" algn="l">
              <a:lnSpc>
                <a:spcPct val="115000"/>
              </a:lnSpc>
              <a:spcBef>
                <a:spcPts val="0"/>
              </a:spcBef>
              <a:spcAft>
                <a:spcPts val="0"/>
              </a:spcAft>
              <a:buClr>
                <a:schemeClr val="dk1"/>
              </a:buClr>
              <a:buSzPts val="1100"/>
              <a:buFont typeface="Calibri"/>
              <a:buNone/>
            </a:pPr>
            <a:r>
              <a:rPr lang="en-US" sz="1900" u="sng">
                <a:solidFill>
                  <a:schemeClr val="hlink"/>
                </a:solidFill>
                <a:hlinkClick r:id="rId4"/>
              </a:rPr>
              <a:t>https://multiscalemod-ags3330.slack.com/archives/C01879HFYL8</a:t>
            </a:r>
            <a:r>
              <a:rPr lang="en-US" sz="1900" u="sng">
                <a:solidFill>
                  <a:schemeClr val="hlink"/>
                </a:solidFill>
              </a:rPr>
              <a:t> </a:t>
            </a:r>
            <a:endParaRPr sz="1900"/>
          </a:p>
          <a:p>
            <a:pPr indent="-342900" lvl="0" marL="342900" rtl="0" algn="l">
              <a:lnSpc>
                <a:spcPct val="115000"/>
              </a:lnSpc>
              <a:spcBef>
                <a:spcPts val="0"/>
              </a:spcBef>
              <a:spcAft>
                <a:spcPts val="0"/>
              </a:spcAft>
              <a:buClr>
                <a:schemeClr val="dk1"/>
              </a:buClr>
              <a:buSzPts val="1100"/>
              <a:buFont typeface="Calibri"/>
              <a:buNone/>
            </a:pPr>
            <a:r>
              <a:rPr lang="en-US" sz="2300"/>
              <a:t>Slack help for Mac:</a:t>
            </a:r>
            <a:endParaRPr sz="2300"/>
          </a:p>
          <a:p>
            <a:pPr indent="-342900" lvl="0" marL="342900" rtl="0" algn="l">
              <a:lnSpc>
                <a:spcPct val="115000"/>
              </a:lnSpc>
              <a:spcBef>
                <a:spcPts val="0"/>
              </a:spcBef>
              <a:spcAft>
                <a:spcPts val="0"/>
              </a:spcAft>
              <a:buClr>
                <a:schemeClr val="dk1"/>
              </a:buClr>
              <a:buSzPts val="1100"/>
              <a:buFont typeface="Calibri"/>
              <a:buNone/>
            </a:pPr>
            <a:r>
              <a:rPr lang="en-US" sz="1900" u="sng">
                <a:solidFill>
                  <a:schemeClr val="hlink"/>
                </a:solidFill>
                <a:hlinkClick r:id="rId5"/>
              </a:rPr>
              <a:t>https://multiscalemod-ags3330.slack.com/archives/C017PKPSYAG</a:t>
            </a:r>
            <a:endParaRPr sz="1900"/>
          </a:p>
          <a:p>
            <a:pPr indent="-342900" lvl="0" marL="342900" rtl="0" algn="l">
              <a:lnSpc>
                <a:spcPct val="115000"/>
              </a:lnSpc>
              <a:spcBef>
                <a:spcPts val="0"/>
              </a:spcBef>
              <a:spcAft>
                <a:spcPts val="0"/>
              </a:spcAft>
              <a:buClr>
                <a:schemeClr val="dk1"/>
              </a:buClr>
              <a:buSzPts val="1100"/>
              <a:buFont typeface="Calibri"/>
              <a:buNone/>
            </a:pPr>
            <a:r>
              <a:rPr lang="en-US" sz="2300"/>
              <a:t>Slack help for Unix:</a:t>
            </a:r>
            <a:endParaRPr sz="2300"/>
          </a:p>
          <a:p>
            <a:pPr indent="-342900" lvl="0" marL="342900" rtl="0" algn="l">
              <a:lnSpc>
                <a:spcPct val="115000"/>
              </a:lnSpc>
              <a:spcBef>
                <a:spcPts val="0"/>
              </a:spcBef>
              <a:spcAft>
                <a:spcPts val="0"/>
              </a:spcAft>
              <a:buClr>
                <a:schemeClr val="dk1"/>
              </a:buClr>
              <a:buSzPts val="1100"/>
              <a:buFont typeface="Calibri"/>
              <a:buNone/>
            </a:pPr>
            <a:r>
              <a:rPr lang="en-US" sz="1900" u="sng">
                <a:solidFill>
                  <a:schemeClr val="hlink"/>
                </a:solidFill>
                <a:hlinkClick r:id="rId6"/>
              </a:rPr>
              <a:t>https://multiscalemod-ags3330.slack.com/archives/C01879J0ULQ</a:t>
            </a:r>
            <a:endParaRPr sz="1900"/>
          </a:p>
          <a:p>
            <a:pPr indent="0" lvl="0" marL="0" rtl="0" algn="l">
              <a:lnSpc>
                <a:spcPct val="115000"/>
              </a:lnSpc>
              <a:spcBef>
                <a:spcPts val="0"/>
              </a:spcBef>
              <a:spcAft>
                <a:spcPts val="0"/>
              </a:spcAft>
              <a:buClr>
                <a:schemeClr val="dk1"/>
              </a:buClr>
              <a:buSzPts val="1100"/>
              <a:buFont typeface="Calibri"/>
              <a:buNone/>
            </a:pPr>
            <a:r>
              <a:t/>
            </a:r>
            <a:endParaRPr sz="2300"/>
          </a:p>
          <a:p>
            <a:pPr indent="-342900" lvl="0" marL="342900" rtl="0" algn="l">
              <a:lnSpc>
                <a:spcPct val="115000"/>
              </a:lnSpc>
              <a:spcBef>
                <a:spcPts val="0"/>
              </a:spcBef>
              <a:spcAft>
                <a:spcPts val="0"/>
              </a:spcAft>
              <a:buClr>
                <a:schemeClr val="dk1"/>
              </a:buClr>
              <a:buSzPts val="1100"/>
              <a:buFont typeface="Calibri"/>
              <a:buNone/>
            </a:pPr>
            <a:r>
              <a:rPr lang="en-US" sz="2300"/>
              <a:t>Questions-for-the-organizers:</a:t>
            </a:r>
            <a:endParaRPr sz="2300"/>
          </a:p>
          <a:p>
            <a:pPr indent="-342900" lvl="0" marL="342900" rtl="0" algn="l">
              <a:lnSpc>
                <a:spcPct val="115000"/>
              </a:lnSpc>
              <a:spcBef>
                <a:spcPts val="0"/>
              </a:spcBef>
              <a:spcAft>
                <a:spcPts val="0"/>
              </a:spcAft>
              <a:buClr>
                <a:schemeClr val="dk1"/>
              </a:buClr>
              <a:buSzPts val="1100"/>
              <a:buFont typeface="Calibri"/>
              <a:buNone/>
            </a:pPr>
            <a:r>
              <a:rPr lang="en-US" sz="1900" u="sng">
                <a:solidFill>
                  <a:schemeClr val="hlink"/>
                </a:solidFill>
                <a:hlinkClick r:id="rId7"/>
              </a:rPr>
              <a:t>https://multiscalemod-ags3330.slack.com/archives/C017G3PT4AZ</a:t>
            </a:r>
            <a:r>
              <a:rPr lang="en-US" sz="1900"/>
              <a:t> </a:t>
            </a:r>
            <a:endParaRPr sz="1900"/>
          </a:p>
          <a:p>
            <a:pPr indent="-342900" lvl="0" marL="342900" rtl="0" algn="l">
              <a:lnSpc>
                <a:spcPct val="115000"/>
              </a:lnSpc>
              <a:spcBef>
                <a:spcPts val="0"/>
              </a:spcBef>
              <a:spcAft>
                <a:spcPts val="0"/>
              </a:spcAft>
              <a:buClr>
                <a:schemeClr val="dk1"/>
              </a:buClr>
              <a:buSzPts val="1100"/>
              <a:buFont typeface="Calibri"/>
              <a:buNone/>
            </a:pPr>
            <a:r>
              <a:t/>
            </a:r>
            <a:endParaRPr sz="2300"/>
          </a:p>
          <a:p>
            <a:pPr indent="-342900" lvl="0" marL="342900" rtl="0" algn="l">
              <a:lnSpc>
                <a:spcPct val="100000"/>
              </a:lnSpc>
              <a:spcBef>
                <a:spcPts val="0"/>
              </a:spcBef>
              <a:spcAft>
                <a:spcPts val="0"/>
              </a:spcAft>
              <a:buClr>
                <a:schemeClr val="dk1"/>
              </a:buClr>
              <a:buSzPts val="1100"/>
              <a:buFont typeface="Calibri"/>
              <a:buNone/>
            </a:pPr>
            <a:r>
              <a:t/>
            </a:r>
            <a:endParaRPr sz="2300"/>
          </a:p>
        </p:txBody>
      </p:sp>
      <p:sp>
        <p:nvSpPr>
          <p:cNvPr id="141" name="Google Shape;141;g86a04555cc_0_40"/>
          <p:cNvSpPr txBox="1"/>
          <p:nvPr>
            <p:ph type="title"/>
          </p:nvPr>
        </p:nvSpPr>
        <p:spPr>
          <a:xfrm>
            <a:off x="457200" y="242888"/>
            <a:ext cx="8229600" cy="8685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rgbClr val="0000CC"/>
              </a:buClr>
              <a:buSzPts val="4400"/>
              <a:buFont typeface="Calibri"/>
              <a:buNone/>
            </a:pPr>
            <a:r>
              <a:rPr b="1" lang="en-US">
                <a:solidFill>
                  <a:srgbClr val="0000CC"/>
                </a:solidFill>
              </a:rPr>
              <a:t>Slack</a:t>
            </a:r>
            <a:endParaRPr/>
          </a:p>
        </p:txBody>
      </p:sp>
      <p:pic>
        <p:nvPicPr>
          <p:cNvPr descr="Biocomplexity Logo" id="142" name="Google Shape;142;g86a04555cc_0_40"/>
          <p:cNvPicPr preferRelativeResize="0"/>
          <p:nvPr/>
        </p:nvPicPr>
        <p:blipFill rotWithShape="1">
          <a:blip r:embed="rId8">
            <a:alphaModFix/>
          </a:blip>
          <a:srcRect b="0" l="0" r="0" t="0"/>
          <a:stretch/>
        </p:blipFill>
        <p:spPr>
          <a:xfrm>
            <a:off x="8550275" y="6264275"/>
            <a:ext cx="593725" cy="593725"/>
          </a:xfrm>
          <a:prstGeom prst="rect">
            <a:avLst/>
          </a:prstGeom>
          <a:noFill/>
          <a:ln>
            <a:noFill/>
          </a:ln>
        </p:spPr>
      </p:pic>
      <p:pic>
        <p:nvPicPr>
          <p:cNvPr descr="redblackblockiu" id="143" name="Google Shape;143;g86a04555cc_0_40"/>
          <p:cNvPicPr preferRelativeResize="0"/>
          <p:nvPr/>
        </p:nvPicPr>
        <p:blipFill rotWithShape="1">
          <a:blip r:embed="rId9">
            <a:alphaModFix/>
          </a:blip>
          <a:srcRect b="0" l="0" r="0" t="0"/>
          <a:stretch/>
        </p:blipFill>
        <p:spPr>
          <a:xfrm>
            <a:off x="0" y="6219825"/>
            <a:ext cx="484188" cy="638175"/>
          </a:xfrm>
          <a:prstGeom prst="rect">
            <a:avLst/>
          </a:prstGeom>
          <a:noFill/>
          <a:ln>
            <a:noFill/>
          </a:ln>
        </p:spPr>
      </p:pic>
      <p:pic>
        <p:nvPicPr>
          <p:cNvPr id="144" name="Google Shape;144;g86a04555cc_0_40"/>
          <p:cNvPicPr preferRelativeResize="0"/>
          <p:nvPr/>
        </p:nvPicPr>
        <p:blipFill rotWithShape="1">
          <a:blip r:embed="rId10">
            <a:alphaModFix/>
          </a:blip>
          <a:srcRect b="0" l="0" r="0" t="0"/>
          <a:stretch/>
        </p:blipFill>
        <p:spPr>
          <a:xfrm>
            <a:off x="8564450" y="4464"/>
            <a:ext cx="593675" cy="6178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86a04555cc_0_48"/>
          <p:cNvSpPr txBox="1"/>
          <p:nvPr>
            <p:ph idx="1" type="body"/>
          </p:nvPr>
        </p:nvSpPr>
        <p:spPr>
          <a:xfrm>
            <a:off x="304800" y="1058150"/>
            <a:ext cx="8534400" cy="53670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1800"/>
              <a:buNone/>
            </a:pPr>
            <a:r>
              <a:rPr lang="en-US" sz="2100"/>
              <a:t>Prof. James A Glazier, IUB, </a:t>
            </a:r>
            <a:r>
              <a:rPr lang="en-US" sz="2100" u="sng">
                <a:solidFill>
                  <a:schemeClr val="hlink"/>
                </a:solidFill>
                <a:hlinkClick r:id="rId3"/>
              </a:rPr>
              <a:t>jaglazier@gmail.com</a:t>
            </a:r>
            <a:r>
              <a:rPr lang="en-US" sz="2100"/>
              <a:t> </a:t>
            </a:r>
            <a:endParaRPr sz="2100"/>
          </a:p>
          <a:p>
            <a:pPr indent="0" lvl="0" marL="0" rtl="0" algn="l">
              <a:lnSpc>
                <a:spcPct val="150000"/>
              </a:lnSpc>
              <a:spcBef>
                <a:spcPts val="0"/>
              </a:spcBef>
              <a:spcAft>
                <a:spcPts val="0"/>
              </a:spcAft>
              <a:buSzPts val="1800"/>
              <a:buNone/>
            </a:pPr>
            <a:r>
              <a:rPr lang="en-US" sz="2100"/>
              <a:t>Dr. Gilberto L Thomas, </a:t>
            </a:r>
            <a:r>
              <a:rPr lang="en-US" sz="2100">
                <a:solidFill>
                  <a:schemeClr val="hlink"/>
                </a:solidFill>
                <a:uFill>
                  <a:noFill/>
                </a:uFill>
                <a:hlinkClick r:id="rId4"/>
              </a:rPr>
              <a:t>Univer. </a:t>
            </a:r>
            <a:r>
              <a:rPr lang="en-US" sz="2000">
                <a:solidFill>
                  <a:schemeClr val="hlink"/>
                </a:solidFill>
                <a:uFill>
                  <a:noFill/>
                </a:uFill>
                <a:hlinkClick r:id="rId5"/>
              </a:rPr>
              <a:t>Federal do Rio Grande do Sul</a:t>
            </a:r>
            <a:r>
              <a:rPr lang="en-US" sz="2000"/>
              <a:t>, </a:t>
            </a:r>
            <a:br>
              <a:rPr lang="en-US" sz="2000"/>
            </a:br>
            <a:r>
              <a:rPr lang="en-US" sz="2000"/>
              <a:t>	Brazil,</a:t>
            </a:r>
            <a:r>
              <a:rPr lang="en-US" sz="2100"/>
              <a:t> </a:t>
            </a:r>
            <a:r>
              <a:rPr lang="en-US" sz="2100" u="sng">
                <a:solidFill>
                  <a:schemeClr val="hlink"/>
                </a:solidFill>
                <a:hlinkClick r:id="rId6"/>
              </a:rPr>
              <a:t>glt@if.ufrgs.br</a:t>
            </a:r>
            <a:endParaRPr sz="2100"/>
          </a:p>
          <a:p>
            <a:pPr indent="0" lvl="0" marL="0" rtl="0" algn="l">
              <a:lnSpc>
                <a:spcPct val="150000"/>
              </a:lnSpc>
              <a:spcBef>
                <a:spcPts val="0"/>
              </a:spcBef>
              <a:spcAft>
                <a:spcPts val="0"/>
              </a:spcAft>
              <a:buSzPts val="1800"/>
              <a:buNone/>
            </a:pPr>
            <a:r>
              <a:rPr lang="en-US" sz="2100"/>
              <a:t>Dr. Bobby Madamanchi, Purdue University, </a:t>
            </a:r>
            <a:r>
              <a:rPr lang="en-US" sz="2100" u="sng">
                <a:solidFill>
                  <a:schemeClr val="hlink"/>
                </a:solidFill>
                <a:hlinkClick r:id="rId7"/>
              </a:rPr>
              <a:t>akmadamanchi@gmail.com</a:t>
            </a:r>
            <a:r>
              <a:rPr lang="en-US" sz="2100"/>
              <a:t> </a:t>
            </a:r>
            <a:endParaRPr sz="2100"/>
          </a:p>
          <a:p>
            <a:pPr indent="0" lvl="0" marL="0" rtl="0" algn="l">
              <a:lnSpc>
                <a:spcPct val="150000"/>
              </a:lnSpc>
              <a:spcBef>
                <a:spcPts val="0"/>
              </a:spcBef>
              <a:spcAft>
                <a:spcPts val="0"/>
              </a:spcAft>
              <a:buSzPts val="1800"/>
              <a:buNone/>
            </a:pPr>
            <a:r>
              <a:rPr lang="en-US" sz="2100"/>
              <a:t>Dr. Andy Somogyi, IUB, </a:t>
            </a:r>
            <a:r>
              <a:rPr lang="en-US" sz="2100" u="sng">
                <a:solidFill>
                  <a:schemeClr val="hlink"/>
                </a:solidFill>
                <a:hlinkClick r:id="rId8"/>
              </a:rPr>
              <a:t>somogyie@indiana.edu</a:t>
            </a:r>
            <a:r>
              <a:rPr lang="en-US" sz="2100"/>
              <a:t> </a:t>
            </a:r>
            <a:endParaRPr sz="2100"/>
          </a:p>
          <a:p>
            <a:pPr indent="0" lvl="0" marL="0" rtl="0" algn="l">
              <a:lnSpc>
                <a:spcPct val="150000"/>
              </a:lnSpc>
              <a:spcBef>
                <a:spcPts val="0"/>
              </a:spcBef>
              <a:spcAft>
                <a:spcPts val="0"/>
              </a:spcAft>
              <a:buSzPts val="1800"/>
              <a:buNone/>
            </a:pPr>
            <a:r>
              <a:rPr lang="en-US" sz="2100"/>
              <a:t>Dr. TJ Sego, IUB, </a:t>
            </a:r>
            <a:r>
              <a:rPr lang="en-US" sz="2100" u="sng">
                <a:solidFill>
                  <a:schemeClr val="hlink"/>
                </a:solidFill>
                <a:hlinkClick r:id="rId9"/>
              </a:rPr>
              <a:t>tjsego@gmail.com</a:t>
            </a:r>
            <a:r>
              <a:rPr lang="en-US" sz="2100"/>
              <a:t> </a:t>
            </a:r>
            <a:endParaRPr sz="2100"/>
          </a:p>
          <a:p>
            <a:pPr indent="0" lvl="0" marL="0" rtl="0" algn="l">
              <a:lnSpc>
                <a:spcPct val="150000"/>
              </a:lnSpc>
              <a:spcBef>
                <a:spcPts val="0"/>
              </a:spcBef>
              <a:spcAft>
                <a:spcPts val="0"/>
              </a:spcAft>
              <a:buSzPts val="1800"/>
              <a:buNone/>
            </a:pPr>
            <a:r>
              <a:rPr lang="en-US" sz="2100"/>
              <a:t>Dr. Jim Sluka, IUB, </a:t>
            </a:r>
            <a:r>
              <a:rPr lang="en-US" sz="2100" u="sng">
                <a:solidFill>
                  <a:schemeClr val="hlink"/>
                </a:solidFill>
                <a:hlinkClick r:id="rId10"/>
              </a:rPr>
              <a:t>jsluka@iu.edu</a:t>
            </a:r>
            <a:r>
              <a:rPr lang="en-US" sz="2100"/>
              <a:t> </a:t>
            </a:r>
            <a:endParaRPr sz="2100"/>
          </a:p>
          <a:p>
            <a:pPr indent="0" lvl="0" marL="0" rtl="0" algn="l">
              <a:lnSpc>
                <a:spcPct val="150000"/>
              </a:lnSpc>
              <a:spcBef>
                <a:spcPts val="0"/>
              </a:spcBef>
              <a:spcAft>
                <a:spcPts val="0"/>
              </a:spcAft>
              <a:buSzPts val="1800"/>
              <a:buNone/>
            </a:pPr>
            <a:r>
              <a:rPr lang="en-US" sz="2100"/>
              <a:t>Dr. Javier Toledo, IUB, </a:t>
            </a:r>
            <a:r>
              <a:rPr lang="en-US" sz="2100" u="sng">
                <a:solidFill>
                  <a:schemeClr val="hlink"/>
                </a:solidFill>
                <a:hlinkClick r:id="rId11"/>
              </a:rPr>
              <a:t>toledom@iu.edu</a:t>
            </a:r>
            <a:r>
              <a:rPr lang="en-US" sz="2100"/>
              <a:t> </a:t>
            </a:r>
            <a:endParaRPr sz="2100"/>
          </a:p>
          <a:p>
            <a:pPr indent="0" lvl="0" marL="0" rtl="0" algn="l">
              <a:lnSpc>
                <a:spcPct val="150000"/>
              </a:lnSpc>
              <a:spcBef>
                <a:spcPts val="0"/>
              </a:spcBef>
              <a:spcAft>
                <a:spcPts val="0"/>
              </a:spcAft>
              <a:buSzPts val="1800"/>
              <a:buNone/>
            </a:pPr>
            <a:r>
              <a:rPr lang="en-US" sz="2100"/>
              <a:t>Mr. Joshua Aponte-Serrano, IUB, </a:t>
            </a:r>
            <a:r>
              <a:rPr lang="en-US" sz="2100" u="sng">
                <a:solidFill>
                  <a:schemeClr val="hlink"/>
                </a:solidFill>
                <a:hlinkClick r:id="rId12"/>
              </a:rPr>
              <a:t>joaponte@iu.edu</a:t>
            </a:r>
            <a:r>
              <a:rPr lang="en-US" sz="2100"/>
              <a:t> </a:t>
            </a:r>
            <a:endParaRPr sz="2100"/>
          </a:p>
          <a:p>
            <a:pPr indent="0" lvl="0" marL="0" rtl="0" algn="l">
              <a:lnSpc>
                <a:spcPct val="150000"/>
              </a:lnSpc>
              <a:spcBef>
                <a:spcPts val="0"/>
              </a:spcBef>
              <a:spcAft>
                <a:spcPts val="0"/>
              </a:spcAft>
              <a:buSzPts val="1800"/>
              <a:buNone/>
            </a:pPr>
            <a:r>
              <a:rPr lang="en-US" sz="2100"/>
              <a:t>Mr. Juliano Ferrari Gianlupi, IUB, </a:t>
            </a:r>
            <a:r>
              <a:rPr lang="en-US" sz="2100" u="sng">
                <a:solidFill>
                  <a:schemeClr val="hlink"/>
                </a:solidFill>
                <a:hlinkClick r:id="rId13"/>
              </a:rPr>
              <a:t>jferrari@iu.edu</a:t>
            </a:r>
            <a:r>
              <a:rPr lang="en-US" sz="2100"/>
              <a:t> </a:t>
            </a:r>
            <a:endParaRPr sz="2100"/>
          </a:p>
          <a:p>
            <a:pPr indent="0" lvl="0" marL="0" rtl="0" algn="ctr">
              <a:lnSpc>
                <a:spcPct val="100000"/>
              </a:lnSpc>
              <a:spcBef>
                <a:spcPts val="1000"/>
              </a:spcBef>
              <a:spcAft>
                <a:spcPts val="0"/>
              </a:spcAft>
              <a:buSzPts val="1800"/>
              <a:buNone/>
            </a:pPr>
            <a:r>
              <a:rPr i="1" lang="en-US" sz="2100"/>
              <a:t>IUB: Indiana University, Bloomington, Indiana USA</a:t>
            </a:r>
            <a:endParaRPr i="1" sz="2100"/>
          </a:p>
          <a:p>
            <a:pPr indent="0" lvl="0" marL="0" rtl="0" algn="l">
              <a:lnSpc>
                <a:spcPct val="100000"/>
              </a:lnSpc>
              <a:spcBef>
                <a:spcPts val="1000"/>
              </a:spcBef>
              <a:spcAft>
                <a:spcPts val="0"/>
              </a:spcAft>
              <a:buSzPts val="1800"/>
              <a:buNone/>
            </a:pPr>
            <a:r>
              <a:t/>
            </a:r>
            <a:endParaRPr sz="2100"/>
          </a:p>
          <a:p>
            <a:pPr indent="0" lvl="0" marL="0" rtl="0" algn="l">
              <a:lnSpc>
                <a:spcPct val="100000"/>
              </a:lnSpc>
              <a:spcBef>
                <a:spcPts val="1000"/>
              </a:spcBef>
              <a:spcAft>
                <a:spcPts val="1000"/>
              </a:spcAft>
              <a:buSzPts val="1800"/>
              <a:buNone/>
            </a:pPr>
            <a:r>
              <a:t/>
            </a:r>
            <a:endParaRPr sz="2100"/>
          </a:p>
        </p:txBody>
      </p:sp>
      <p:sp>
        <p:nvSpPr>
          <p:cNvPr id="151" name="Google Shape;151;g86a04555cc_0_48"/>
          <p:cNvSpPr txBox="1"/>
          <p:nvPr>
            <p:ph type="title"/>
          </p:nvPr>
        </p:nvSpPr>
        <p:spPr>
          <a:xfrm>
            <a:off x="457200" y="1"/>
            <a:ext cx="8229600" cy="868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CC"/>
              </a:buClr>
              <a:buSzPts val="4400"/>
              <a:buFont typeface="Calibri"/>
              <a:buNone/>
            </a:pPr>
            <a:r>
              <a:rPr b="1" lang="en-US">
                <a:solidFill>
                  <a:srgbClr val="0000CC"/>
                </a:solidFill>
              </a:rPr>
              <a:t>People</a:t>
            </a:r>
            <a:endParaRPr/>
          </a:p>
        </p:txBody>
      </p:sp>
      <p:pic>
        <p:nvPicPr>
          <p:cNvPr descr="Biocomplexity Logo" id="152" name="Google Shape;152;g86a04555cc_0_48"/>
          <p:cNvPicPr preferRelativeResize="0"/>
          <p:nvPr/>
        </p:nvPicPr>
        <p:blipFill rotWithShape="1">
          <a:blip r:embed="rId14">
            <a:alphaModFix/>
          </a:blip>
          <a:srcRect b="0" l="0" r="0" t="0"/>
          <a:stretch/>
        </p:blipFill>
        <p:spPr>
          <a:xfrm>
            <a:off x="8550275" y="6264275"/>
            <a:ext cx="593725" cy="593725"/>
          </a:xfrm>
          <a:prstGeom prst="rect">
            <a:avLst/>
          </a:prstGeom>
          <a:noFill/>
          <a:ln>
            <a:noFill/>
          </a:ln>
        </p:spPr>
      </p:pic>
      <p:pic>
        <p:nvPicPr>
          <p:cNvPr descr="redblackblockiu" id="153" name="Google Shape;153;g86a04555cc_0_48"/>
          <p:cNvPicPr preferRelativeResize="0"/>
          <p:nvPr/>
        </p:nvPicPr>
        <p:blipFill rotWithShape="1">
          <a:blip r:embed="rId15">
            <a:alphaModFix/>
          </a:blip>
          <a:srcRect b="0" l="0" r="0" t="0"/>
          <a:stretch/>
        </p:blipFill>
        <p:spPr>
          <a:xfrm>
            <a:off x="0" y="6219825"/>
            <a:ext cx="484188" cy="638175"/>
          </a:xfrm>
          <a:prstGeom prst="rect">
            <a:avLst/>
          </a:prstGeom>
          <a:noFill/>
          <a:ln>
            <a:noFill/>
          </a:ln>
        </p:spPr>
      </p:pic>
      <p:pic>
        <p:nvPicPr>
          <p:cNvPr id="154" name="Google Shape;154;g86a04555cc_0_48"/>
          <p:cNvPicPr preferRelativeResize="0"/>
          <p:nvPr/>
        </p:nvPicPr>
        <p:blipFill rotWithShape="1">
          <a:blip r:embed="rId16">
            <a:alphaModFix/>
          </a:blip>
          <a:srcRect b="0" l="0" r="0" t="0"/>
          <a:stretch/>
        </p:blipFill>
        <p:spPr>
          <a:xfrm>
            <a:off x="8564450" y="4464"/>
            <a:ext cx="593675" cy="61786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
          <p:cNvSpPr txBox="1"/>
          <p:nvPr/>
        </p:nvSpPr>
        <p:spPr>
          <a:xfrm>
            <a:off x="0" y="400050"/>
            <a:ext cx="6299200" cy="418576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Developed by James Glazier and Francois Graner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Represents single </a:t>
            </a:r>
            <a:r>
              <a:rPr b="1" i="0" lang="en-US" sz="1400" u="none" cap="none" strike="noStrike">
                <a:solidFill>
                  <a:srgbClr val="000000"/>
                </a:solidFill>
                <a:latin typeface="Arial"/>
                <a:ea typeface="Arial"/>
                <a:cs typeface="Arial"/>
                <a:sym typeface="Arial"/>
              </a:rPr>
              <a:t>cell as a collection of pixels on a lattice</a:t>
            </a:r>
            <a:r>
              <a:rPr b="0" i="0" lang="en-US" sz="1400" u="none" cap="none" strike="noStrike">
                <a:solidFill>
                  <a:srgbClr val="000000"/>
                </a:solidFill>
                <a:latin typeface="Arial"/>
                <a:ea typeface="Arial"/>
                <a:cs typeface="Arial"/>
                <a:sym typeface="Arial"/>
              </a:rPr>
              <a:t> (regular or irregular)</a:t>
            </a:r>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Physics based</a:t>
            </a:r>
            <a:r>
              <a:rPr b="0" i="0" lang="en-US" sz="1400" u="none" cap="none" strike="noStrike">
                <a:solidFill>
                  <a:srgbClr val="000000"/>
                </a:solidFill>
                <a:latin typeface="Arial"/>
                <a:ea typeface="Arial"/>
                <a:cs typeface="Arial"/>
                <a:sym typeface="Arial"/>
              </a:rPr>
              <a:t>.</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Uses </a:t>
            </a:r>
            <a:r>
              <a:rPr b="1" i="0" lang="en-US" sz="1400" u="none" cap="none" strike="noStrike">
                <a:solidFill>
                  <a:srgbClr val="000000"/>
                </a:solidFill>
                <a:latin typeface="Arial"/>
                <a:ea typeface="Arial"/>
                <a:cs typeface="Arial"/>
                <a:sym typeface="Arial"/>
              </a:rPr>
              <a:t>energy formalism</a:t>
            </a:r>
            <a:r>
              <a:rPr b="0" i="0" lang="en-US" sz="1400" u="none" cap="none" strike="noStrike">
                <a:solidFill>
                  <a:srgbClr val="000000"/>
                </a:solidFill>
                <a:latin typeface="Arial"/>
                <a:ea typeface="Arial"/>
                <a:cs typeface="Arial"/>
                <a:sym typeface="Arial"/>
              </a:rPr>
              <a:t> to describe cell properties (usually in the form of constraints), cell-cell interactions and cells’ behaviors.</a:t>
            </a:r>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Stochastic</a:t>
            </a:r>
            <a:r>
              <a:rPr b="0" i="0" lang="en-US" sz="1400" u="none" cap="none" strike="noStrike">
                <a:solidFill>
                  <a:srgbClr val="000000"/>
                </a:solidFill>
                <a:latin typeface="Arial"/>
                <a:ea typeface="Arial"/>
                <a:cs typeface="Arial"/>
                <a:sym typeface="Arial"/>
              </a:rPr>
              <a:t> not, deterministic</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Very simple and intuitive. Mathematical complexity does not go beyond understanding second order polynomials. </a:t>
            </a:r>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Capable of representing cellular and subcellular structures</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Relatively fast up to 10^5 cells on a single CPU. </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Used extensively by many labs around the world. </a:t>
            </a:r>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Drawbacks</a:t>
            </a:r>
            <a:r>
              <a:rPr b="0" i="0" lang="en-US" sz="1400" u="none" cap="none" strike="noStrike">
                <a:solidFill>
                  <a:srgbClr val="000000"/>
                </a:solidFill>
                <a:latin typeface="Arial"/>
                <a:ea typeface="Arial"/>
                <a:cs typeface="Arial"/>
                <a:sym typeface="Arial"/>
              </a:rPr>
              <a:t>: Time has to be converted from simulation unit to physical unit. Lattice granularity determines level of details of simulated objects. Simulation parameters are not independent –changing one of them triggers changes in others</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 </a:t>
            </a:r>
            <a:r>
              <a:rPr b="1" i="0" lang="en-US" sz="1400" u="none" cap="none" strike="noStrike">
                <a:solidFill>
                  <a:srgbClr val="000000"/>
                </a:solidFill>
                <a:latin typeface="Arial"/>
                <a:ea typeface="Arial"/>
                <a:cs typeface="Arial"/>
                <a:sym typeface="Arial"/>
              </a:rPr>
              <a:t>Software: </a:t>
            </a:r>
            <a:r>
              <a:rPr b="0" i="0" lang="en-US" sz="1400" u="none" cap="none" strike="noStrike">
                <a:solidFill>
                  <a:srgbClr val="000000"/>
                </a:solidFill>
                <a:latin typeface="Arial"/>
                <a:ea typeface="Arial"/>
                <a:cs typeface="Arial"/>
                <a:sym typeface="Arial"/>
              </a:rPr>
              <a:t>CompuCell3D, Chaste, Simmune, Morpheus, Tissue Simulation Toolkit</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a:p>
        </p:txBody>
      </p:sp>
      <p:sp>
        <p:nvSpPr>
          <p:cNvPr id="160" name="Google Shape;160;p2"/>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Cellular Potts Model</a:t>
            </a:r>
            <a:endParaRPr b="1" i="0" sz="2000" u="none" cap="none" strike="noStrike">
              <a:solidFill>
                <a:schemeClr val="lt1"/>
              </a:solidFill>
              <a:latin typeface="Arial"/>
              <a:ea typeface="Arial"/>
              <a:cs typeface="Arial"/>
              <a:sym typeface="Arial"/>
            </a:endParaRPr>
          </a:p>
        </p:txBody>
      </p:sp>
      <p:pic>
        <p:nvPicPr>
          <p:cNvPr id="161" name="Google Shape;161;p2"/>
          <p:cNvPicPr preferRelativeResize="0"/>
          <p:nvPr/>
        </p:nvPicPr>
        <p:blipFill rotWithShape="1">
          <a:blip r:embed="rId3">
            <a:alphaModFix/>
          </a:blip>
          <a:srcRect b="0" l="0" r="0" t="0"/>
          <a:stretch/>
        </p:blipFill>
        <p:spPr>
          <a:xfrm>
            <a:off x="7032625" y="657225"/>
            <a:ext cx="1765300" cy="1676400"/>
          </a:xfrm>
          <a:prstGeom prst="rect">
            <a:avLst/>
          </a:prstGeom>
          <a:noFill/>
          <a:ln>
            <a:noFill/>
          </a:ln>
        </p:spPr>
      </p:pic>
      <p:pic>
        <p:nvPicPr>
          <p:cNvPr id="162" name="Google Shape;162;p2"/>
          <p:cNvPicPr preferRelativeResize="0"/>
          <p:nvPr/>
        </p:nvPicPr>
        <p:blipFill rotWithShape="1">
          <a:blip r:embed="rId4">
            <a:alphaModFix/>
          </a:blip>
          <a:srcRect b="0" l="0" r="0" t="0"/>
          <a:stretch/>
        </p:blipFill>
        <p:spPr>
          <a:xfrm>
            <a:off x="6365875" y="2447925"/>
            <a:ext cx="2778125" cy="1285875"/>
          </a:xfrm>
          <a:prstGeom prst="rect">
            <a:avLst/>
          </a:prstGeom>
          <a:noFill/>
          <a:ln>
            <a:noFill/>
          </a:ln>
        </p:spPr>
      </p:pic>
      <p:pic>
        <p:nvPicPr>
          <p:cNvPr id="163" name="Google Shape;163;p2"/>
          <p:cNvPicPr preferRelativeResize="0"/>
          <p:nvPr/>
        </p:nvPicPr>
        <p:blipFill rotWithShape="1">
          <a:blip r:embed="rId5">
            <a:alphaModFix/>
          </a:blip>
          <a:srcRect b="0" l="0" r="0" t="0"/>
          <a:stretch/>
        </p:blipFill>
        <p:spPr>
          <a:xfrm>
            <a:off x="6435725" y="3916363"/>
            <a:ext cx="2362200" cy="584200"/>
          </a:xfrm>
          <a:prstGeom prst="rect">
            <a:avLst/>
          </a:prstGeom>
          <a:noFill/>
          <a:ln>
            <a:noFill/>
          </a:ln>
        </p:spPr>
      </p:pic>
      <p:pic>
        <p:nvPicPr>
          <p:cNvPr id="164" name="Google Shape;164;p2"/>
          <p:cNvPicPr preferRelativeResize="0"/>
          <p:nvPr/>
        </p:nvPicPr>
        <p:blipFill rotWithShape="1">
          <a:blip r:embed="rId6">
            <a:alphaModFix/>
          </a:blip>
          <a:srcRect b="0" l="0" r="0" t="0"/>
          <a:stretch/>
        </p:blipFill>
        <p:spPr>
          <a:xfrm>
            <a:off x="8564450" y="17164"/>
            <a:ext cx="593675" cy="617861"/>
          </a:xfrm>
          <a:prstGeom prst="rect">
            <a:avLst/>
          </a:prstGeom>
          <a:noFill/>
          <a:ln>
            <a:noFill/>
          </a:ln>
        </p:spPr>
      </p:pic>
      <p:pic>
        <p:nvPicPr>
          <p:cNvPr descr="Biocomplexity Logo" id="165" name="Google Shape;165;p2"/>
          <p:cNvPicPr preferRelativeResize="0"/>
          <p:nvPr/>
        </p:nvPicPr>
        <p:blipFill rotWithShape="1">
          <a:blip r:embed="rId7">
            <a:alphaModFix/>
          </a:blip>
          <a:srcRect b="0" l="0" r="0" t="0"/>
          <a:stretch/>
        </p:blipFill>
        <p:spPr>
          <a:xfrm>
            <a:off x="8550275" y="6264275"/>
            <a:ext cx="593725" cy="593725"/>
          </a:xfrm>
          <a:prstGeom prst="rect">
            <a:avLst/>
          </a:prstGeom>
          <a:noFill/>
          <a:ln>
            <a:noFill/>
          </a:ln>
        </p:spPr>
      </p:pic>
      <p:pic>
        <p:nvPicPr>
          <p:cNvPr descr="redblackblockiu" id="166" name="Google Shape;166;p2"/>
          <p:cNvPicPr preferRelativeResize="0"/>
          <p:nvPr/>
        </p:nvPicPr>
        <p:blipFill rotWithShape="1">
          <a:blip r:embed="rId8">
            <a:alphaModFix/>
          </a:blip>
          <a:srcRect b="0" l="0" r="0" t="0"/>
          <a:stretch/>
        </p:blipFill>
        <p:spPr>
          <a:xfrm>
            <a:off x="0" y="6219825"/>
            <a:ext cx="484188" cy="638175"/>
          </a:xfrm>
          <a:prstGeom prst="rect">
            <a:avLst/>
          </a:prstGeom>
          <a:noFill/>
          <a:ln>
            <a:noFill/>
          </a:ln>
        </p:spPr>
      </p:pic>
      <p:pic>
        <p:nvPicPr>
          <p:cNvPr id="167" name="Google Shape;167;p2"/>
          <p:cNvPicPr preferRelativeResize="0"/>
          <p:nvPr/>
        </p:nvPicPr>
        <p:blipFill rotWithShape="1">
          <a:blip r:embed="rId9">
            <a:alphaModFix/>
          </a:blip>
          <a:srcRect b="0" l="0" r="0" t="0"/>
          <a:stretch/>
        </p:blipFill>
        <p:spPr>
          <a:xfrm>
            <a:off x="6788150" y="4610100"/>
            <a:ext cx="2252663" cy="2105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descr="PosterZoom" id="172" name="Google Shape;172;p3"/>
          <p:cNvPicPr preferRelativeResize="0"/>
          <p:nvPr/>
        </p:nvPicPr>
        <p:blipFill rotWithShape="1">
          <a:blip r:embed="rId3">
            <a:alphaModFix/>
          </a:blip>
          <a:srcRect b="0" l="0" r="0" t="0"/>
          <a:stretch/>
        </p:blipFill>
        <p:spPr>
          <a:xfrm>
            <a:off x="533400" y="750888"/>
            <a:ext cx="8077200" cy="3910012"/>
          </a:xfrm>
          <a:prstGeom prst="rect">
            <a:avLst/>
          </a:prstGeom>
          <a:noFill/>
          <a:ln>
            <a:noFill/>
          </a:ln>
        </p:spPr>
      </p:pic>
      <p:pic>
        <p:nvPicPr>
          <p:cNvPr descr="Biocomplexity Logo" id="173" name="Google Shape;173;p3"/>
          <p:cNvPicPr preferRelativeResize="0"/>
          <p:nvPr/>
        </p:nvPicPr>
        <p:blipFill rotWithShape="1">
          <a:blip r:embed="rId4">
            <a:alphaModFix/>
          </a:blip>
          <a:srcRect b="0" l="0" r="0" t="0"/>
          <a:stretch/>
        </p:blipFill>
        <p:spPr>
          <a:xfrm>
            <a:off x="8550275" y="6264275"/>
            <a:ext cx="593725" cy="593725"/>
          </a:xfrm>
          <a:prstGeom prst="rect">
            <a:avLst/>
          </a:prstGeom>
          <a:noFill/>
          <a:ln>
            <a:noFill/>
          </a:ln>
        </p:spPr>
      </p:pic>
      <p:pic>
        <p:nvPicPr>
          <p:cNvPr descr="redblackblockiu" id="174" name="Google Shape;174;p3"/>
          <p:cNvPicPr preferRelativeResize="0"/>
          <p:nvPr/>
        </p:nvPicPr>
        <p:blipFill rotWithShape="1">
          <a:blip r:embed="rId5">
            <a:alphaModFix/>
          </a:blip>
          <a:srcRect b="0" l="0" r="0" t="0"/>
          <a:stretch/>
        </p:blipFill>
        <p:spPr>
          <a:xfrm>
            <a:off x="0" y="6219825"/>
            <a:ext cx="484188" cy="638175"/>
          </a:xfrm>
          <a:prstGeom prst="rect">
            <a:avLst/>
          </a:prstGeom>
          <a:noFill/>
          <a:ln>
            <a:noFill/>
          </a:ln>
        </p:spPr>
      </p:pic>
      <p:sp>
        <p:nvSpPr>
          <p:cNvPr id="175" name="Google Shape;175;p3"/>
          <p:cNvSpPr txBox="1"/>
          <p:nvPr/>
        </p:nvSpPr>
        <p:spPr>
          <a:xfrm>
            <a:off x="563563" y="4805363"/>
            <a:ext cx="8016875" cy="22891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accent2"/>
                </a:solidFill>
                <a:latin typeface="Arial"/>
                <a:ea typeface="Arial"/>
                <a:cs typeface="Arial"/>
                <a:sym typeface="Arial"/>
              </a:rPr>
              <a:t>Key properties:</a:t>
            </a:r>
            <a:r>
              <a:rPr b="0" i="0" lang="en-US" sz="1800" u="none" cap="none" strike="noStrik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Cells live on a lattice.</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Each cell occupies many lattice sites.</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Each cell has a unique index.</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Each cell has a type—can have many cells of each type. </a:t>
            </a:r>
            <a:r>
              <a:rPr b="0" i="1" lang="en-US" sz="1800" u="none" cap="none" strike="noStrike">
                <a:solidFill>
                  <a:schemeClr val="dk1"/>
                </a:solidFill>
                <a:latin typeface="Arial"/>
                <a:ea typeface="Arial"/>
                <a:cs typeface="Arial"/>
                <a:sym typeface="Arial"/>
              </a:rPr>
              <a:t>E.g</a:t>
            </a:r>
            <a:r>
              <a:rPr b="0" i="0" lang="en-US" sz="1800" u="none" cap="none" strike="noStrike">
                <a:solidFill>
                  <a:schemeClr val="dk1"/>
                </a:solidFill>
                <a:latin typeface="Arial"/>
                <a:ea typeface="Arial"/>
                <a:cs typeface="Arial"/>
                <a:sym typeface="Arial"/>
              </a:rPr>
              <a:t>.  a simple cell sorting simulation has  many cells of type “</a:t>
            </a:r>
            <a:r>
              <a:rPr b="0" i="0" lang="en-US" sz="1800" u="none" cap="none" strike="noStrike">
                <a:solidFill>
                  <a:schemeClr val="accent2"/>
                </a:solidFill>
                <a:latin typeface="Arial"/>
                <a:ea typeface="Arial"/>
                <a:cs typeface="Arial"/>
                <a:sym typeface="Arial"/>
              </a:rPr>
              <a:t>Condensing</a:t>
            </a:r>
            <a:r>
              <a:rPr b="0" i="0" lang="en-US" sz="1800" u="none" cap="none" strike="noStrike">
                <a:solidFill>
                  <a:schemeClr val="dk1"/>
                </a:solidFill>
                <a:latin typeface="Arial"/>
                <a:ea typeface="Arial"/>
                <a:cs typeface="Arial"/>
                <a:sym typeface="Arial"/>
              </a:rPr>
              <a:t>” and many of type “</a:t>
            </a:r>
            <a:r>
              <a:rPr b="0" i="0" lang="en-US" sz="1800" u="none" cap="none" strike="noStrike">
                <a:solidFill>
                  <a:schemeClr val="accent2"/>
                </a:solidFill>
                <a:latin typeface="Arial"/>
                <a:ea typeface="Arial"/>
                <a:cs typeface="Arial"/>
                <a:sym typeface="Arial"/>
              </a:rPr>
              <a:t>NonCondensinig</a:t>
            </a:r>
            <a:r>
              <a:rPr b="0" i="0" lang="en-US" sz="1800" u="none" cap="none" strike="noStrike">
                <a:solidFill>
                  <a:schemeClr val="dk1"/>
                </a:solidFill>
                <a:latin typeface="Arial"/>
                <a:ea typeface="Arial"/>
                <a:cs typeface="Arial"/>
                <a:sym typeface="Arial"/>
              </a:rPr>
              <a:t>”</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6" name="Google Shape;176;p3"/>
          <p:cNvSpPr txBox="1"/>
          <p:nvPr/>
        </p:nvSpPr>
        <p:spPr>
          <a:xfrm>
            <a:off x="0" y="0"/>
            <a:ext cx="9144000" cy="4000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Review of the GGH Model</a:t>
            </a:r>
            <a:endParaRPr/>
          </a:p>
        </p:txBody>
      </p:sp>
      <p:pic>
        <p:nvPicPr>
          <p:cNvPr id="177" name="Google Shape;177;p3"/>
          <p:cNvPicPr preferRelativeResize="0"/>
          <p:nvPr/>
        </p:nvPicPr>
        <p:blipFill rotWithShape="1">
          <a:blip r:embed="rId6">
            <a:alphaModFix/>
          </a:blip>
          <a:srcRect b="0" l="0" r="0" t="0"/>
          <a:stretch/>
        </p:blipFill>
        <p:spPr>
          <a:xfrm>
            <a:off x="8564450" y="4464"/>
            <a:ext cx="593675" cy="61786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2011-11-02T17:09:23Z</dcterms:created>
  <dc:creator>Julio Monti Belmonte</dc:creator>
</cp:coreProperties>
</file>