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141" r:id="rId2"/>
    <p:sldId id="2143" r:id="rId3"/>
    <p:sldId id="2144" r:id="rId4"/>
    <p:sldId id="2145" r:id="rId5"/>
    <p:sldId id="2146" r:id="rId6"/>
    <p:sldId id="2147" r:id="rId7"/>
    <p:sldId id="2148" r:id="rId8"/>
    <p:sldId id="2149" r:id="rId9"/>
    <p:sldId id="2150" r:id="rId10"/>
    <p:sldId id="215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lazier" initials="JAG" lastIdx="6" clrIdx="0"/>
  <p:cmAuthor id="2" name="jaglazier@gmail.com" initials="j" lastIdx="2" clrIdx="1">
    <p:extLst>
      <p:ext uri="{19B8F6BF-5375-455C-9EA6-DF929625EA0E}">
        <p15:presenceInfo xmlns:p15="http://schemas.microsoft.com/office/powerpoint/2012/main" userId="2c5f5f965c56f04d" providerId="Windows Live"/>
      </p:ext>
    </p:extLst>
  </p:cmAuthor>
  <p:cmAuthor id="3" name="Glazier, James Alexander" initials="GJA" lastIdx="1" clrIdx="2">
    <p:extLst>
      <p:ext uri="{19B8F6BF-5375-455C-9EA6-DF929625EA0E}">
        <p15:presenceInfo xmlns:p15="http://schemas.microsoft.com/office/powerpoint/2012/main" userId="Glazier, James Alexand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FF0000"/>
    <a:srgbClr val="FBE5D6"/>
    <a:srgbClr val="E3F0DB"/>
    <a:srgbClr val="F8E2D3"/>
    <a:srgbClr val="00FF00"/>
    <a:srgbClr val="808000"/>
    <a:srgbClr val="006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2" autoAdjust="0"/>
    <p:restoredTop sz="91362" autoAdjust="0"/>
  </p:normalViewPr>
  <p:slideViewPr>
    <p:cSldViewPr>
      <p:cViewPr varScale="1">
        <p:scale>
          <a:sx n="104" d="100"/>
          <a:sy n="104" d="100"/>
        </p:scale>
        <p:origin x="189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4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2428E-EE69-475E-BB11-BFD31B39ABC4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AC502-4B6B-4918-9C85-7501D5206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4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93999-1C14-439A-A3F0-4C076509F4C1}" type="datetimeFigureOut">
              <a:rPr lang="en-US" smtClean="0"/>
              <a:pPr/>
              <a:t>05-Aug-20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github.com/JulianoGianlupi/cc3d-nanoHub-tool-setupe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3.jpeg"/><Relationship Id="rId2" Type="http://schemas.openxmlformats.org/officeDocument/2006/relationships/hyperlink" Target="https://nanohub.org/tools/creat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FEABE-3AC6-4358-961E-A4A28E7A6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750"/>
            <a:ext cx="9144000" cy="114300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CC3D Workshop 4.5: Releasing CompuCell3D Models on </a:t>
            </a:r>
            <a:r>
              <a:rPr lang="en-US" sz="2400" b="1" dirty="0" err="1">
                <a:solidFill>
                  <a:srgbClr val="0000FF"/>
                </a:solidFill>
              </a:rPr>
              <a:t>nanoHUB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6BA9F20-E92D-4AC1-8B08-75F38D1A5904}"/>
              </a:ext>
            </a:extLst>
          </p:cNvPr>
          <p:cNvSpPr txBox="1">
            <a:spLocks noChangeArrowheads="1"/>
          </p:cNvSpPr>
          <p:nvPr/>
        </p:nvSpPr>
        <p:spPr>
          <a:xfrm>
            <a:off x="1388594" y="1381299"/>
            <a:ext cx="6400800" cy="16349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Juliano F. Gianlupi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Dept. of Intelligent Systems Engineering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and Biocomplexity Institute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Indiana University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Bloomington, IN 47408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b="1" dirty="0">
                <a:solidFill>
                  <a:srgbClr val="000099"/>
                </a:solidFill>
              </a:rPr>
              <a:t>USA</a:t>
            </a:r>
          </a:p>
        </p:txBody>
      </p:sp>
      <p:pic>
        <p:nvPicPr>
          <p:cNvPr id="10" name="Picture 5" descr="IU seal, red on white, large">
            <a:extLst>
              <a:ext uri="{FF2B5EF4-FFF2-40B4-BE49-F238E27FC236}">
                <a16:creationId xmlns:a16="http://schemas.microsoft.com/office/drawing/2014/main" id="{AE523CE1-E615-4543-8A53-A2D42B1D5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143000"/>
            <a:ext cx="1944688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logo">
            <a:extLst>
              <a:ext uri="{FF2B5EF4-FFF2-40B4-BE49-F238E27FC236}">
                <a16:creationId xmlns:a16="http://schemas.microsoft.com/office/drawing/2014/main" id="{2065F247-5963-48D8-AABD-3368EF09D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9E3F31D-5FC1-4C41-906F-FADD467E8543}"/>
              </a:ext>
            </a:extLst>
          </p:cNvPr>
          <p:cNvSpPr txBox="1"/>
          <p:nvPr/>
        </p:nvSpPr>
        <p:spPr>
          <a:xfrm>
            <a:off x="190500" y="2904174"/>
            <a:ext cx="8763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Screensharing and microphones have been disabled for participants in the main session—they are available in breakout 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submit questions/concerns/suggestions via zoom chat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 support will be available in zoom breakout 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Workshop will be live-streamed, recorded and distributed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Make sure you save the zoom link after registering so you do not have to re-register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take the time now to be sure you have a working </a:t>
            </a:r>
            <a:r>
              <a:rPr lang="en-US" dirty="0" err="1"/>
              <a:t>nanoHUB</a:t>
            </a:r>
            <a:r>
              <a:rPr lang="en-US" dirty="0"/>
              <a:t> account and to download and install CompuCell3D to your desktop if you are planning to run it locally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also join the workshop slack channel at  https://join.slack.com/t/multiscalemod-ags3330/shared_invite/zt-g0up1lz7-z5XGFC73UZk1j3BPeW7RVA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Funding Sources: NIH U24 EB028887, NIH R01 GM122424, NIH R01 GM123032, NIH P41 GM109824, NSF 1720625 and </a:t>
            </a:r>
            <a:r>
              <a:rPr lang="en-US" dirty="0" err="1"/>
              <a:t>nanoHUB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70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71C8B-6702-4235-A802-C0D35A374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CC"/>
                </a:solidFill>
              </a:rPr>
              <a:t>Step 5: waiting for </a:t>
            </a:r>
            <a:r>
              <a:rPr lang="en-US" b="1" dirty="0" err="1">
                <a:solidFill>
                  <a:srgbClr val="0000CC"/>
                </a:solidFill>
              </a:rPr>
              <a:t>nanoHUB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0853A-A12F-4F2C-80EA-D2E741E9E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r>
              <a:rPr lang="en-US" dirty="0" err="1"/>
              <a:t>nanoHUB</a:t>
            </a:r>
            <a:r>
              <a:rPr lang="en-US" dirty="0"/>
              <a:t> will install your tool in the following days</a:t>
            </a:r>
          </a:p>
          <a:p>
            <a:r>
              <a:rPr lang="en-US" dirty="0"/>
              <a:t>You’ll have to run it before making it public to make sure it works</a:t>
            </a:r>
          </a:p>
        </p:txBody>
      </p:sp>
      <p:pic>
        <p:nvPicPr>
          <p:cNvPr id="5" name="Picture 4" descr="Biocomplexity Logo">
            <a:extLst>
              <a:ext uri="{FF2B5EF4-FFF2-40B4-BE49-F238E27FC236}">
                <a16:creationId xmlns:a16="http://schemas.microsoft.com/office/drawing/2014/main" id="{C427FDB5-5438-4292-94F1-D3778D482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redblackblockiu">
            <a:extLst>
              <a:ext uri="{FF2B5EF4-FFF2-40B4-BE49-F238E27FC236}">
                <a16:creationId xmlns:a16="http://schemas.microsoft.com/office/drawing/2014/main" id="{481FCE1E-03FB-46E2-B977-A659A0C97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1721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2BF98-5D0E-494C-AEC3-D6E3FBDC9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What you’ll need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A03C9-B5FC-4E34-BDC7-9A29FB069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nanoHUB</a:t>
            </a:r>
            <a:r>
              <a:rPr lang="en-US" dirty="0"/>
              <a:t> account</a:t>
            </a:r>
          </a:p>
          <a:p>
            <a:r>
              <a:rPr lang="en-US" dirty="0"/>
              <a:t>A </a:t>
            </a:r>
            <a:r>
              <a:rPr lang="en-US" dirty="0" err="1"/>
              <a:t>github</a:t>
            </a:r>
            <a:r>
              <a:rPr lang="en-US" dirty="0"/>
              <a:t> account</a:t>
            </a:r>
          </a:p>
          <a:p>
            <a:r>
              <a:rPr lang="en-US" dirty="0"/>
              <a:t>Git bash (or some other way to interact with </a:t>
            </a:r>
            <a:r>
              <a:rPr lang="en-US" dirty="0" err="1"/>
              <a:t>github</a:t>
            </a:r>
            <a:r>
              <a:rPr lang="en-US" dirty="0"/>
              <a:t> on your machine)</a:t>
            </a:r>
          </a:p>
          <a:p>
            <a:r>
              <a:rPr lang="en-US" dirty="0"/>
              <a:t>A CompuCell3D model that you want to share</a:t>
            </a:r>
          </a:p>
          <a:p>
            <a:r>
              <a:rPr lang="en-US" dirty="0"/>
              <a:t>Being able to run a python script (a local python installation)</a:t>
            </a:r>
          </a:p>
        </p:txBody>
      </p:sp>
      <p:pic>
        <p:nvPicPr>
          <p:cNvPr id="7" name="Picture 6" descr="Biocomplexity Logo">
            <a:extLst>
              <a:ext uri="{FF2B5EF4-FFF2-40B4-BE49-F238E27FC236}">
                <a16:creationId xmlns:a16="http://schemas.microsoft.com/office/drawing/2014/main" id="{B9A03CAA-D382-462C-8E5D-2FFD651AF7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redblackblockiu">
            <a:extLst>
              <a:ext uri="{FF2B5EF4-FFF2-40B4-BE49-F238E27FC236}">
                <a16:creationId xmlns:a16="http://schemas.microsoft.com/office/drawing/2014/main" id="{BFA6B2D4-1908-4DC1-A559-B09E62A74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767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94F58-B74D-4C0D-841C-B15610EEC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Step 1: Download the </a:t>
            </a:r>
            <a:r>
              <a:rPr lang="en-US" b="1" dirty="0" err="1">
                <a:solidFill>
                  <a:srgbClr val="0000CC"/>
                </a:solidFill>
              </a:rPr>
              <a:t>nanoHUB</a:t>
            </a:r>
            <a:r>
              <a:rPr lang="en-US" b="1" dirty="0">
                <a:solidFill>
                  <a:srgbClr val="0000CC"/>
                </a:solidFill>
              </a:rPr>
              <a:t> CC3D tool generator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E4259-FFAF-4A98-B691-F6A004F8E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2514600"/>
          </a:xfrm>
        </p:spPr>
        <p:txBody>
          <a:bodyPr>
            <a:normAutofit/>
          </a:bodyPr>
          <a:lstStyle/>
          <a:p>
            <a:r>
              <a:rPr lang="en-US" sz="2400" dirty="0"/>
              <a:t>Go to </a:t>
            </a:r>
            <a:r>
              <a:rPr lang="en-US" sz="2400" dirty="0">
                <a:hlinkClick r:id="rId2"/>
              </a:rPr>
              <a:t>https://github.com/JulianoGianlupi/cc3d-nanoHub-tool-setuper</a:t>
            </a:r>
            <a:endParaRPr lang="en-US" sz="2400" dirty="0"/>
          </a:p>
          <a:p>
            <a:r>
              <a:rPr lang="en-US" sz="2400" dirty="0"/>
              <a:t>And either clone the repository or download it as a zip</a:t>
            </a:r>
          </a:p>
          <a:p>
            <a:r>
              <a:rPr lang="en-US" sz="2400" dirty="0"/>
              <a:t>If you downloaded it as a zip, unzip it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29F4587-064D-434E-8442-4D57AEC2293C}"/>
              </a:ext>
            </a:extLst>
          </p:cNvPr>
          <p:cNvGrpSpPr/>
          <p:nvPr/>
        </p:nvGrpSpPr>
        <p:grpSpPr>
          <a:xfrm>
            <a:off x="0" y="2971800"/>
            <a:ext cx="9144000" cy="3045530"/>
            <a:chOff x="0" y="3898807"/>
            <a:chExt cx="9144000" cy="304553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21D6067-84D3-440B-8A3C-4A476BAEC4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898807"/>
              <a:ext cx="9144000" cy="3045530"/>
            </a:xfrm>
            <a:prstGeom prst="rect">
              <a:avLst/>
            </a:prstGeom>
          </p:spPr>
        </p:pic>
        <p:sp>
          <p:nvSpPr>
            <p:cNvPr id="6" name="Arrow: Down 5">
              <a:extLst>
                <a:ext uri="{FF2B5EF4-FFF2-40B4-BE49-F238E27FC236}">
                  <a16:creationId xmlns:a16="http://schemas.microsoft.com/office/drawing/2014/main" id="{5DECC399-8202-4CD7-96FA-835C79CDC5C1}"/>
                </a:ext>
              </a:extLst>
            </p:cNvPr>
            <p:cNvSpPr/>
            <p:nvPr/>
          </p:nvSpPr>
          <p:spPr>
            <a:xfrm>
              <a:off x="8382000" y="4267198"/>
              <a:ext cx="609600" cy="609602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Arrow: Right 6">
              <a:extLst>
                <a:ext uri="{FF2B5EF4-FFF2-40B4-BE49-F238E27FC236}">
                  <a16:creationId xmlns:a16="http://schemas.microsoft.com/office/drawing/2014/main" id="{40DCC512-67F9-4A6A-B085-80CDAADBCFD2}"/>
                </a:ext>
              </a:extLst>
            </p:cNvPr>
            <p:cNvSpPr/>
            <p:nvPr/>
          </p:nvSpPr>
          <p:spPr>
            <a:xfrm>
              <a:off x="6096000" y="6413408"/>
              <a:ext cx="406730" cy="44459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Biocomplexity Logo">
            <a:extLst>
              <a:ext uri="{FF2B5EF4-FFF2-40B4-BE49-F238E27FC236}">
                <a16:creationId xmlns:a16="http://schemas.microsoft.com/office/drawing/2014/main" id="{06B8FE8A-805C-4954-8414-7C8343802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redblackblockiu">
            <a:extLst>
              <a:ext uri="{FF2B5EF4-FFF2-40B4-BE49-F238E27FC236}">
                <a16:creationId xmlns:a16="http://schemas.microsoft.com/office/drawing/2014/main" id="{510CACAA-3757-4118-AF3D-0093FEB48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625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B6D96-77E9-4048-87FB-747FDBC7B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CC"/>
                </a:solidFill>
              </a:rPr>
              <a:t>Step 2: Run the script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EB21E-32B0-433A-B4D3-3F67F2398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1"/>
            <a:ext cx="8229600" cy="1981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You need to be able to run a python script from the command terminal, in other words you need to be able to issue a command like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python script.py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If you have anaconda installed, for instance, you can use anaconda prompt</a:t>
            </a:r>
          </a:p>
          <a:p>
            <a:pPr lvl="1"/>
            <a:r>
              <a:rPr lang="en-US" dirty="0"/>
              <a:t>If you have CC3D installed locally you can use python from there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AEC275-3201-4860-82D3-035233BB76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6667"/>
          <a:stretch/>
        </p:blipFill>
        <p:spPr>
          <a:xfrm>
            <a:off x="762000" y="2819400"/>
            <a:ext cx="7620000" cy="7285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93412F-F376-4804-BF2E-3BD5DC045B10}"/>
              </a:ext>
            </a:extLst>
          </p:cNvPr>
          <p:cNvSpPr txBox="1"/>
          <p:nvPr/>
        </p:nvSpPr>
        <p:spPr>
          <a:xfrm>
            <a:off x="114300" y="3505200"/>
            <a:ext cx="8915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python script will take a three arguments</a:t>
            </a:r>
          </a:p>
          <a:p>
            <a:pPr marL="971550" lvl="1" indent="-514350">
              <a:buFont typeface="+mj-lt"/>
              <a:buAutoNum type="arabicPeriod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 short name for the tool, between 3 and 15 alphanumeric characters without spaces (choose this wisely)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Full path to where you wish the script to save the new files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Full path to where you have your model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414B815-38BB-49FE-A41F-F0F43498C5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046" y="5181600"/>
            <a:ext cx="8287907" cy="1009791"/>
          </a:xfrm>
          <a:prstGeom prst="rect">
            <a:avLst/>
          </a:prstGeom>
        </p:spPr>
      </p:pic>
      <p:pic>
        <p:nvPicPr>
          <p:cNvPr id="4" name="Picture 3" descr="Biocomplexity Logo">
            <a:extLst>
              <a:ext uri="{FF2B5EF4-FFF2-40B4-BE49-F238E27FC236}">
                <a16:creationId xmlns:a16="http://schemas.microsoft.com/office/drawing/2014/main" id="{325E4F1B-D701-4D47-B475-2C5BA18E2F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redblackblockiu">
            <a:extLst>
              <a:ext uri="{FF2B5EF4-FFF2-40B4-BE49-F238E27FC236}">
                <a16:creationId xmlns:a16="http://schemas.microsoft.com/office/drawing/2014/main" id="{0F2CE614-371E-44BC-95A6-1ADC9FCE3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1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BD008-A700-4F93-B65C-1E9FCD703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CC"/>
                </a:solidFill>
              </a:rPr>
              <a:t>Step 2: Run the script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EA43A-CC5E-42BC-AB61-E6F3E8D0C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25963"/>
          </a:xfrm>
        </p:spPr>
        <p:txBody>
          <a:bodyPr/>
          <a:lstStyle/>
          <a:p>
            <a:r>
              <a:rPr lang="en-US" dirty="0"/>
              <a:t>The python script will take a three arguments</a:t>
            </a:r>
          </a:p>
          <a:p>
            <a:pPr marL="971550" lvl="1" indent="-514350">
              <a:buFont typeface="+mj-lt"/>
              <a:buAutoNum type="arabicPeriod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 short name for the tool, between 3 and 15 alphanumeric characters without spaces (choose this wisely)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</a:rPr>
              <a:t>&lt;short-tool-name&gt;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Full path to where you wish the script to save the new files </a:t>
            </a:r>
            <a:r>
              <a:rPr lang="en-US" dirty="0">
                <a:solidFill>
                  <a:srgbClr val="0000FF"/>
                </a:solidFill>
              </a:rPr>
              <a:t>&lt;full-path-to-repo&gt;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Full path to where you have your model </a:t>
            </a:r>
            <a:r>
              <a:rPr lang="en-US" dirty="0">
                <a:solidFill>
                  <a:srgbClr val="009900"/>
                </a:solidFill>
              </a:rPr>
              <a:t>&lt;full-path-to-model&gt;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8F2132-49A9-4925-ADAE-592BE9EF5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95800"/>
            <a:ext cx="9144000" cy="26353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2F4626-28D3-4838-B95A-E9EFE70CC906}"/>
              </a:ext>
            </a:extLst>
          </p:cNvPr>
          <p:cNvSpPr txBox="1"/>
          <p:nvPr/>
        </p:nvSpPr>
        <p:spPr>
          <a:xfrm>
            <a:off x="228600" y="4876800"/>
            <a:ext cx="868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D:\&gt;</a:t>
            </a:r>
            <a:r>
              <a:rPr lang="en-US" dirty="0">
                <a:solidFill>
                  <a:srgbClr val="FF0000"/>
                </a:solidFill>
              </a:rPr>
              <a:t>D:\CompuCell3D-py3-64bit\python36\python.exe</a:t>
            </a:r>
            <a:r>
              <a:rPr lang="en-US" dirty="0"/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D:\nanoHub\cc3d-nanoHub-tool-setuper\tool_maker.py</a:t>
            </a:r>
            <a:r>
              <a:rPr lang="en-US" dirty="0"/>
              <a:t> </a:t>
            </a:r>
            <a:r>
              <a:rPr lang="en-US" dirty="0" err="1">
                <a:solidFill>
                  <a:srgbClr val="7030A0"/>
                </a:solidFill>
              </a:rPr>
              <a:t>testTool</a:t>
            </a:r>
            <a:r>
              <a:rPr lang="en-US" dirty="0"/>
              <a:t> </a:t>
            </a:r>
            <a:r>
              <a:rPr lang="en-US" dirty="0">
                <a:solidFill>
                  <a:srgbClr val="009900"/>
                </a:solidFill>
              </a:rPr>
              <a:t>D:\test_nanohub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D:\cc3d_ex_upload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Biocomplexity Logo">
            <a:extLst>
              <a:ext uri="{FF2B5EF4-FFF2-40B4-BE49-F238E27FC236}">
                <a16:creationId xmlns:a16="http://schemas.microsoft.com/office/drawing/2014/main" id="{E48F1291-D511-4F20-8C6A-BDF739531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redblackblockiu">
            <a:extLst>
              <a:ext uri="{FF2B5EF4-FFF2-40B4-BE49-F238E27FC236}">
                <a16:creationId xmlns:a16="http://schemas.microsoft.com/office/drawing/2014/main" id="{66DE0A41-50D1-4408-9313-2CCFD073BE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804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0689A-14C9-474E-90BB-37B476929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Step 3.1: Create a </a:t>
            </a:r>
            <a:r>
              <a:rPr lang="en-US" b="1" dirty="0" err="1">
                <a:solidFill>
                  <a:srgbClr val="0000CC"/>
                </a:solidFill>
              </a:rPr>
              <a:t>github</a:t>
            </a:r>
            <a:r>
              <a:rPr lang="en-US" b="1" dirty="0">
                <a:solidFill>
                  <a:srgbClr val="0000CC"/>
                </a:solidFill>
              </a:rPr>
              <a:t> repository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589C7-4B30-4D62-9C87-C1C8B0357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You need to create a new public repository on </a:t>
            </a:r>
            <a:r>
              <a:rPr lang="en-US" dirty="0" err="1"/>
              <a:t>github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After you created your new repository grab the cloning link to it and have it in a text file</a:t>
            </a:r>
          </a:p>
          <a:p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81886A8-50BF-4AB0-AD0F-A33529BFB4B6}"/>
              </a:ext>
            </a:extLst>
          </p:cNvPr>
          <p:cNvGrpSpPr/>
          <p:nvPr/>
        </p:nvGrpSpPr>
        <p:grpSpPr>
          <a:xfrm>
            <a:off x="2772121" y="1357140"/>
            <a:ext cx="3599757" cy="2071860"/>
            <a:chOff x="2133600" y="2629521"/>
            <a:chExt cx="4286848" cy="246731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94CCA81-0129-442C-938F-48A8F756E2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33600" y="2629521"/>
              <a:ext cx="4286848" cy="2467319"/>
            </a:xfrm>
            <a:prstGeom prst="rect">
              <a:avLst/>
            </a:prstGeom>
          </p:spPr>
        </p:pic>
        <p:sp>
          <p:nvSpPr>
            <p:cNvPr id="7" name="Arrow: Down 6">
              <a:extLst>
                <a:ext uri="{FF2B5EF4-FFF2-40B4-BE49-F238E27FC236}">
                  <a16:creationId xmlns:a16="http://schemas.microsoft.com/office/drawing/2014/main" id="{6C372288-694B-46E6-87EC-23FBCA165C97}"/>
                </a:ext>
              </a:extLst>
            </p:cNvPr>
            <p:cNvSpPr/>
            <p:nvPr/>
          </p:nvSpPr>
          <p:spPr>
            <a:xfrm>
              <a:off x="4601688" y="4114800"/>
              <a:ext cx="609600" cy="609602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149574B-3E7C-4F19-AF33-17188D933C3E}"/>
              </a:ext>
            </a:extLst>
          </p:cNvPr>
          <p:cNvGrpSpPr/>
          <p:nvPr/>
        </p:nvGrpSpPr>
        <p:grpSpPr>
          <a:xfrm>
            <a:off x="3276600" y="4661687"/>
            <a:ext cx="3327099" cy="2215116"/>
            <a:chOff x="3276600" y="4661687"/>
            <a:chExt cx="3327099" cy="2215116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01D5382E-5734-4E35-BB61-7EA5DC9A6C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76600" y="4676220"/>
              <a:ext cx="2821260" cy="2200583"/>
            </a:xfrm>
            <a:prstGeom prst="rect">
              <a:avLst/>
            </a:prstGeom>
          </p:spPr>
        </p:pic>
        <p:sp>
          <p:nvSpPr>
            <p:cNvPr id="22" name="Arrow: Down 21">
              <a:extLst>
                <a:ext uri="{FF2B5EF4-FFF2-40B4-BE49-F238E27FC236}">
                  <a16:creationId xmlns:a16="http://schemas.microsoft.com/office/drawing/2014/main" id="{77AD84BA-8922-4FE1-9BA3-5585D4606A0E}"/>
                </a:ext>
              </a:extLst>
            </p:cNvPr>
            <p:cNvSpPr/>
            <p:nvPr/>
          </p:nvSpPr>
          <p:spPr>
            <a:xfrm rot="5400000">
              <a:off x="6091804" y="4661686"/>
              <a:ext cx="511894" cy="511896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Arrow: Down 23">
              <a:extLst>
                <a:ext uri="{FF2B5EF4-FFF2-40B4-BE49-F238E27FC236}">
                  <a16:creationId xmlns:a16="http://schemas.microsoft.com/office/drawing/2014/main" id="{00ED7D18-01AE-44B2-8977-BDFA670B02F4}"/>
                </a:ext>
              </a:extLst>
            </p:cNvPr>
            <p:cNvSpPr/>
            <p:nvPr/>
          </p:nvSpPr>
          <p:spPr>
            <a:xfrm rot="5400000">
              <a:off x="5873838" y="5520563"/>
              <a:ext cx="511894" cy="511896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Biocomplexity Logo">
            <a:extLst>
              <a:ext uri="{FF2B5EF4-FFF2-40B4-BE49-F238E27FC236}">
                <a16:creationId xmlns:a16="http://schemas.microsoft.com/office/drawing/2014/main" id="{D16AB900-E52D-4B7C-BC19-D9A1F015D3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redblackblockiu">
            <a:extLst>
              <a:ext uri="{FF2B5EF4-FFF2-40B4-BE49-F238E27FC236}">
                <a16:creationId xmlns:a16="http://schemas.microsoft.com/office/drawing/2014/main" id="{AF75FD51-9520-4ABB-BB78-876578D19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2168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21C3E-D05B-40AF-BA5A-1859C9A2E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Step 3.2: Getting your simulation on </a:t>
            </a:r>
            <a:r>
              <a:rPr lang="en-US" b="1" dirty="0" err="1">
                <a:solidFill>
                  <a:srgbClr val="0000CC"/>
                </a:solidFill>
              </a:rPr>
              <a:t>github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ECE73-F2CF-4B70-BFBF-AAFD0BFA6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89037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Open </a:t>
            </a:r>
            <a:r>
              <a:rPr lang="en-US" sz="2800" dirty="0" err="1"/>
              <a:t>gitbash</a:t>
            </a:r>
            <a:r>
              <a:rPr lang="en-US" sz="2800" dirty="0"/>
              <a:t> on your local machine and navigate to </a:t>
            </a:r>
            <a:r>
              <a:rPr lang="en-US" sz="2800" dirty="0">
                <a:solidFill>
                  <a:srgbClr val="0000FF"/>
                </a:solidFill>
              </a:rPr>
              <a:t>&lt;full-path-to-repo&gt;</a:t>
            </a:r>
          </a:p>
          <a:p>
            <a:r>
              <a:rPr lang="en-US" sz="2800" dirty="0"/>
              <a:t>Now there are a few command that you’ll have to issue</a:t>
            </a:r>
          </a:p>
          <a:p>
            <a:pPr lvl="1"/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git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init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lvl="1"/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git add . </a:t>
            </a:r>
          </a:p>
          <a:p>
            <a:pPr lvl="1"/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git commit -m "First commit "</a:t>
            </a:r>
          </a:p>
          <a:p>
            <a:pPr lvl="1"/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git remote add origin &lt;remote repository Link&gt;</a:t>
            </a:r>
          </a:p>
          <a:p>
            <a:pPr lvl="1"/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git remote –v</a:t>
            </a:r>
          </a:p>
          <a:p>
            <a:pPr lvl="1"/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git push origin master	</a:t>
            </a:r>
          </a:p>
          <a:p>
            <a:r>
              <a:rPr lang="en-US" sz="2800" dirty="0"/>
              <a:t>Go to your </a:t>
            </a:r>
            <a:r>
              <a:rPr lang="en-US" sz="2800" dirty="0" err="1"/>
              <a:t>github</a:t>
            </a:r>
            <a:r>
              <a:rPr lang="en-US" sz="2800" dirty="0"/>
              <a:t> repository and make sure the files are there</a:t>
            </a:r>
          </a:p>
        </p:txBody>
      </p:sp>
      <p:pic>
        <p:nvPicPr>
          <p:cNvPr id="5" name="Picture 4" descr="Biocomplexity Logo">
            <a:extLst>
              <a:ext uri="{FF2B5EF4-FFF2-40B4-BE49-F238E27FC236}">
                <a16:creationId xmlns:a16="http://schemas.microsoft.com/office/drawing/2014/main" id="{000FFDCE-0DD0-4B72-8126-0A7FFA60B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redblackblockiu">
            <a:extLst>
              <a:ext uri="{FF2B5EF4-FFF2-40B4-BE49-F238E27FC236}">
                <a16:creationId xmlns:a16="http://schemas.microsoft.com/office/drawing/2014/main" id="{DC4FBC10-3BEA-41CE-8A44-444CC7948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4057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A71F1-7506-4C90-BDD5-6AE76B9AE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Step 3.3: Some files may need tweaking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7DBC8-0208-45FF-944C-6855B1232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562600"/>
          </a:xfrm>
        </p:spPr>
        <p:txBody>
          <a:bodyPr>
            <a:normAutofit/>
          </a:bodyPr>
          <a:lstStyle/>
          <a:p>
            <a:r>
              <a:rPr lang="en-US" dirty="0"/>
              <a:t>There are two files that need execution permission but may loose it during this process</a:t>
            </a:r>
          </a:p>
          <a:p>
            <a:r>
              <a:rPr lang="en-US" dirty="0"/>
              <a:t>They are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&lt;full-path-to-repo&gt;</a:t>
            </a:r>
            <a:r>
              <a:rPr lang="en-US" dirty="0"/>
              <a:t>/bin/&lt;name&gt;.</a:t>
            </a:r>
            <a:r>
              <a:rPr lang="en-US" dirty="0" err="1"/>
              <a:t>sh</a:t>
            </a:r>
            <a:endParaRPr lang="en-US" dirty="0"/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&lt;full-path-to-repo&gt;</a:t>
            </a:r>
            <a:r>
              <a:rPr lang="en-US" dirty="0"/>
              <a:t>/middleware/invoke</a:t>
            </a:r>
          </a:p>
          <a:p>
            <a:r>
              <a:rPr lang="en-US" dirty="0"/>
              <a:t>So we need to issue </a:t>
            </a:r>
          </a:p>
          <a:p>
            <a:pPr lvl="1"/>
            <a:r>
              <a:rPr lang="en-US" dirty="0"/>
              <a:t>git update-index --</a:t>
            </a:r>
            <a:r>
              <a:rPr lang="en-US" dirty="0" err="1"/>
              <a:t>chmod</a:t>
            </a:r>
            <a:r>
              <a:rPr lang="en-US" dirty="0"/>
              <a:t>=+x bin/&lt;name&gt;.</a:t>
            </a:r>
            <a:r>
              <a:rPr lang="en-US" dirty="0" err="1"/>
              <a:t>sh</a:t>
            </a:r>
            <a:endParaRPr lang="en-US" dirty="0"/>
          </a:p>
          <a:p>
            <a:pPr lvl="1"/>
            <a:r>
              <a:rPr lang="en-US" dirty="0"/>
              <a:t>git update-index --</a:t>
            </a:r>
            <a:r>
              <a:rPr lang="en-US" dirty="0" err="1"/>
              <a:t>chmod</a:t>
            </a:r>
            <a:r>
              <a:rPr lang="en-US" dirty="0"/>
              <a:t>=+x middleware/invoke</a:t>
            </a:r>
          </a:p>
          <a:p>
            <a:pPr lvl="1"/>
            <a:r>
              <a:rPr lang="en-US" dirty="0"/>
              <a:t>git commit -m "Changing file permissions“</a:t>
            </a:r>
          </a:p>
          <a:p>
            <a:pPr lvl="1"/>
            <a:r>
              <a:rPr lang="en-US" dirty="0"/>
              <a:t>git push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5" name="Picture 4" descr="Biocomplexity Logo">
            <a:extLst>
              <a:ext uri="{FF2B5EF4-FFF2-40B4-BE49-F238E27FC236}">
                <a16:creationId xmlns:a16="http://schemas.microsoft.com/office/drawing/2014/main" id="{ADBEB5B3-4C24-4200-9DB2-D6602A4AF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redblackblockiu">
            <a:extLst>
              <a:ext uri="{FF2B5EF4-FFF2-40B4-BE49-F238E27FC236}">
                <a16:creationId xmlns:a16="http://schemas.microsoft.com/office/drawing/2014/main" id="{DF686297-2B79-4822-B37E-BC072EC6A4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7075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27D25-3C0B-4384-8432-1597D6310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CC"/>
                </a:solidFill>
              </a:rPr>
              <a:t>Step 4: onto </a:t>
            </a:r>
            <a:r>
              <a:rPr lang="en-US" b="1" dirty="0" err="1">
                <a:solidFill>
                  <a:srgbClr val="0000CC"/>
                </a:solidFill>
              </a:rPr>
              <a:t>nanoHUB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5685E-9722-4B8D-853C-330E6F8E3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/>
          </a:bodyPr>
          <a:lstStyle/>
          <a:p>
            <a:r>
              <a:rPr lang="en-US" sz="2800" dirty="0">
                <a:hlinkClick r:id="rId2"/>
              </a:rPr>
              <a:t>https://nanohub.org/tools/create</a:t>
            </a:r>
            <a:endParaRPr lang="en-US" sz="2800" dirty="0"/>
          </a:p>
          <a:p>
            <a:r>
              <a:rPr lang="en-US" sz="2800" dirty="0"/>
              <a:t>Fill that form, things to look out for</a:t>
            </a:r>
          </a:p>
          <a:p>
            <a:pPr lvl="1"/>
            <a:r>
              <a:rPr lang="en-US" sz="2400" dirty="0"/>
              <a:t>The first box, Tool Name, </a:t>
            </a:r>
            <a:r>
              <a:rPr lang="en-US" sz="2400" b="1" dirty="0"/>
              <a:t>must be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</a:rPr>
              <a:t>&lt;short-tool-name&gt;</a:t>
            </a:r>
          </a:p>
          <a:p>
            <a:pPr lvl="1"/>
            <a:endParaRPr lang="en-US" altLang="en-US" sz="2400" dirty="0">
              <a:solidFill>
                <a:srgbClr val="7030A0"/>
              </a:solidFill>
            </a:endParaRPr>
          </a:p>
          <a:p>
            <a:pPr lvl="1"/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</a:endParaRPr>
          </a:p>
          <a:p>
            <a:pPr lvl="1"/>
            <a:r>
              <a:rPr lang="en-US" altLang="en-US" sz="2400" dirty="0"/>
              <a:t>You hosted the model on </a:t>
            </a:r>
            <a:r>
              <a:rPr lang="en-US" altLang="en-US" sz="2400" dirty="0" err="1"/>
              <a:t>github</a:t>
            </a:r>
            <a:endParaRPr lang="en-US" altLang="en-US" sz="2400" dirty="0"/>
          </a:p>
          <a:p>
            <a:pPr lvl="1"/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</a:endParaRPr>
          </a:p>
          <a:p>
            <a:pPr lvl="1"/>
            <a:endParaRPr lang="en-US" altLang="en-US" sz="2400" dirty="0"/>
          </a:p>
          <a:p>
            <a:pPr lvl="1"/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</a:endParaRPr>
          </a:p>
          <a:p>
            <a:pPr lvl="1"/>
            <a:endParaRPr lang="en-US" altLang="en-US" sz="2400" dirty="0"/>
          </a:p>
          <a:p>
            <a:pPr lvl="1"/>
            <a:r>
              <a:rPr lang="en-US" sz="2400" dirty="0"/>
              <a:t>Publish as a </a:t>
            </a:r>
            <a:r>
              <a:rPr lang="en-US" sz="2400" b="1" dirty="0"/>
              <a:t>standard hub tool</a:t>
            </a:r>
          </a:p>
          <a:p>
            <a:pPr lvl="1"/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</a:endParaRPr>
          </a:p>
          <a:p>
            <a:pPr lvl="1"/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8ADCC8-B648-4652-8CC7-9C690F9F30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099" y="1910432"/>
            <a:ext cx="6439799" cy="8859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4355FB-7964-4482-893C-FCC6F18E2F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6891" y="3270934"/>
            <a:ext cx="2610214" cy="15813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E879659-0BEE-4B8C-9357-488BCD20C8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4075" y="5656843"/>
            <a:ext cx="2295845" cy="1133633"/>
          </a:xfrm>
          <a:prstGeom prst="rect">
            <a:avLst/>
          </a:prstGeom>
        </p:spPr>
      </p:pic>
      <p:pic>
        <p:nvPicPr>
          <p:cNvPr id="4" name="Picture 3" descr="Biocomplexity Logo">
            <a:extLst>
              <a:ext uri="{FF2B5EF4-FFF2-40B4-BE49-F238E27FC236}">
                <a16:creationId xmlns:a16="http://schemas.microsoft.com/office/drawing/2014/main" id="{94DEA48A-F76B-4618-9D0C-4DBFF82693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redblackblockiu">
            <a:extLst>
              <a:ext uri="{FF2B5EF4-FFF2-40B4-BE49-F238E27FC236}">
                <a16:creationId xmlns:a16="http://schemas.microsoft.com/office/drawing/2014/main" id="{2DD6ACEA-F58C-4DC7-ABF8-F24F5B2F0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4134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16644</TotalTime>
  <Words>733</Words>
  <Application>Microsoft Office PowerPoint</Application>
  <PresentationFormat>On-screen Show (4:3)</PresentationFormat>
  <Paragraphs>83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Courier New</vt:lpstr>
      <vt:lpstr>Office Theme</vt:lpstr>
      <vt:lpstr>CC3D Workshop 4.5: Releasing CompuCell3D Models on nanoHUB</vt:lpstr>
      <vt:lpstr>What you’ll need</vt:lpstr>
      <vt:lpstr>Step 1: Download the nanoHUB CC3D tool generator</vt:lpstr>
      <vt:lpstr>Step 2: Run the script</vt:lpstr>
      <vt:lpstr>Step 2: Run the script</vt:lpstr>
      <vt:lpstr>Step 3.1: Create a github repository</vt:lpstr>
      <vt:lpstr>Step 3.2: Getting your simulation on github</vt:lpstr>
      <vt:lpstr>Step 3.3: Some files may need tweaking </vt:lpstr>
      <vt:lpstr>Step 4: onto nanoHUB</vt:lpstr>
      <vt:lpstr>Step 5: waiting for nanoHUB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Julio Monti Belmonte</dc:creator>
  <cp:lastModifiedBy>Juliano Gianlupi</cp:lastModifiedBy>
  <cp:revision>788</cp:revision>
  <dcterms:created xsi:type="dcterms:W3CDTF">2011-11-02T17:09:23Z</dcterms:created>
  <dcterms:modified xsi:type="dcterms:W3CDTF">2020-08-05T22:44:43Z</dcterms:modified>
</cp:coreProperties>
</file>