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1" r:id="rId3"/>
    <p:sldId id="264" r:id="rId4"/>
    <p:sldId id="265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lazier" initials="JAG" lastIdx="6" clrIdx="0"/>
  <p:cmAuthor id="2" name="jaglazier@gmail.com" initials="j" lastIdx="2" clrIdx="1">
    <p:extLst>
      <p:ext uri="{19B8F6BF-5375-455C-9EA6-DF929625EA0E}">
        <p15:presenceInfo xmlns:p15="http://schemas.microsoft.com/office/powerpoint/2012/main" userId="2c5f5f965c56f04d" providerId="Windows Live"/>
      </p:ext>
    </p:extLst>
  </p:cmAuthor>
  <p:cmAuthor id="3" name="Glazier, James Alexander" initials="GJA" lastIdx="1" clrIdx="2">
    <p:extLst>
      <p:ext uri="{19B8F6BF-5375-455C-9EA6-DF929625EA0E}">
        <p15:presenceInfo xmlns:p15="http://schemas.microsoft.com/office/powerpoint/2012/main" userId="Glazier, James Alexand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009900"/>
    <a:srgbClr val="FBE5D6"/>
    <a:srgbClr val="E3F0DB"/>
    <a:srgbClr val="F8E2D3"/>
    <a:srgbClr val="00FF00"/>
    <a:srgbClr val="808000"/>
    <a:srgbClr val="006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42" autoAdjust="0"/>
    <p:restoredTop sz="91362" autoAdjust="0"/>
  </p:normalViewPr>
  <p:slideViewPr>
    <p:cSldViewPr>
      <p:cViewPr varScale="1">
        <p:scale>
          <a:sx n="145" d="100"/>
          <a:sy n="145" d="100"/>
        </p:scale>
        <p:origin x="225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-4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D2428E-EE69-475E-BB11-BFD31B39ABC4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AC502-4B6B-4918-9C85-7501D5206E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4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8f5b5ca8c8_0_2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2</a:t>
            </a:fld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2" name="Google Shape;132;g8f5b5ca8c8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3" name="Google Shape;133;g8f5b5ca8c8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8f5b5ca8c8_0_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3</a:t>
            </a:fld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3" name="Google Shape;123;g8f5b5ca8c8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4" name="Google Shape;124;g8f5b5ca8c8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507579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8f5b5ca8c8_0_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4</a:t>
            </a:fld>
            <a:endParaRPr sz="120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3" name="Google Shape;123;g8f5b5ca8c8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4" name="Google Shape;124;g8f5b5ca8c8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44599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93999-1C14-439A-A3F0-4C076509F4C1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93999-1C14-439A-A3F0-4C076509F4C1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4D828-AE40-4E33-B3F8-A495C874A38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FEABE-3AC6-4358-961E-A4A28E7A6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1750"/>
            <a:ext cx="9144000" cy="11430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0000FF"/>
                </a:solidFill>
              </a:rPr>
              <a:t>CompuCell3D Hackathon 7.0: Welcome and Check-In</a:t>
            </a: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76BA9F20-E92D-4AC1-8B08-75F38D1A5904}"/>
              </a:ext>
            </a:extLst>
          </p:cNvPr>
          <p:cNvSpPr txBox="1">
            <a:spLocks noChangeArrowheads="1"/>
          </p:cNvSpPr>
          <p:nvPr/>
        </p:nvSpPr>
        <p:spPr>
          <a:xfrm>
            <a:off x="1388594" y="1381299"/>
            <a:ext cx="6400800" cy="163495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sz="2000" dirty="0">
                <a:solidFill>
                  <a:srgbClr val="000099"/>
                </a:solidFill>
              </a:rPr>
              <a:t>James  A. Glazier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US" sz="2000" dirty="0">
                <a:solidFill>
                  <a:srgbClr val="000099"/>
                </a:solidFill>
              </a:rPr>
              <a:t>Dept. of Intelligent Systems Engineering 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US" sz="2000" dirty="0">
                <a:solidFill>
                  <a:srgbClr val="000099"/>
                </a:solidFill>
              </a:rPr>
              <a:t>and Biocomplexity Institute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US" sz="2000" dirty="0">
                <a:solidFill>
                  <a:srgbClr val="000099"/>
                </a:solidFill>
              </a:rPr>
              <a:t>Indiana University 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US" sz="2000" dirty="0">
                <a:solidFill>
                  <a:srgbClr val="000099"/>
                </a:solidFill>
              </a:rPr>
              <a:t>Bloomington, IN 47408</a:t>
            </a:r>
          </a:p>
          <a:p>
            <a:pPr marL="0" indent="0" algn="ctr">
              <a:spcBef>
                <a:spcPct val="0"/>
              </a:spcBef>
              <a:buNone/>
            </a:pPr>
            <a:r>
              <a:rPr lang="en-US" sz="2000" b="1" dirty="0">
                <a:solidFill>
                  <a:srgbClr val="000099"/>
                </a:solidFill>
              </a:rPr>
              <a:t>USA</a:t>
            </a:r>
          </a:p>
        </p:txBody>
      </p:sp>
      <p:pic>
        <p:nvPicPr>
          <p:cNvPr id="10" name="Picture 5" descr="IU seal, red on white, large">
            <a:extLst>
              <a:ext uri="{FF2B5EF4-FFF2-40B4-BE49-F238E27FC236}">
                <a16:creationId xmlns:a16="http://schemas.microsoft.com/office/drawing/2014/main" id="{AE523CE1-E615-4543-8A53-A2D42B1D5D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143000"/>
            <a:ext cx="1944688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 descr="logo">
            <a:extLst>
              <a:ext uri="{FF2B5EF4-FFF2-40B4-BE49-F238E27FC236}">
                <a16:creationId xmlns:a16="http://schemas.microsoft.com/office/drawing/2014/main" id="{2065F247-5963-48D8-AABD-3368EF09DF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5240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9E3F31D-5FC1-4C41-906F-FADD467E8543}"/>
              </a:ext>
            </a:extLst>
          </p:cNvPr>
          <p:cNvSpPr txBox="1"/>
          <p:nvPr/>
        </p:nvSpPr>
        <p:spPr>
          <a:xfrm>
            <a:off x="190500" y="2904174"/>
            <a:ext cx="8763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Hackathon will begin at 11:00AM EDT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Screensharing and microphones are available for participants in the main session on request—they are available in breakout rooms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Please submit questions/concerns/suggestions via zoom chat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User support will be available in zoom breakout rooms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Workshop will be live-streamed, recorded and distributed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Make sure you save the zoom link after registering so you do not have to re-register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Please also join the workshop slack channel at  https://join.slack.com/t/multiscalemod-ags3330/shared_invite/zt-g0up1lz7-z5XGFC73UZk1j3BPeW7RVA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Funding Sources: NIH U24 EB028887, NIH R01 GM122424, NIH R01 GM123032, NIH P41 GM109824, NSF 1720625 and </a:t>
            </a:r>
            <a:r>
              <a:rPr lang="en-US" dirty="0" err="1"/>
              <a:t>nanoHUB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093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8f5b5ca8c8_0_23"/>
          <p:cNvSpPr txBox="1">
            <a:spLocks noGrp="1"/>
          </p:cNvSpPr>
          <p:nvPr>
            <p:ph type="title"/>
          </p:nvPr>
        </p:nvSpPr>
        <p:spPr>
          <a:xfrm>
            <a:off x="0" y="-21413"/>
            <a:ext cx="9144000" cy="8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400"/>
              <a:buFont typeface="Calibri"/>
              <a:buNone/>
            </a:pPr>
            <a:r>
              <a:rPr lang="en-US" b="1" dirty="0">
                <a:solidFill>
                  <a:srgbClr val="0000FF"/>
                </a:solidFill>
              </a:rPr>
              <a:t>Hackathon Day 3</a:t>
            </a:r>
            <a:endParaRPr dirty="0"/>
          </a:p>
        </p:txBody>
      </p:sp>
      <p:pic>
        <p:nvPicPr>
          <p:cNvPr id="136" name="Google Shape;136;g8f5b5ca8c8_0_23" descr="Biocomplexity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g8f5b5ca8c8_0_23" descr="redblackblockiu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g8f5b5ca8c8_0_23"/>
          <p:cNvSpPr txBox="1"/>
          <p:nvPr/>
        </p:nvSpPr>
        <p:spPr>
          <a:xfrm>
            <a:off x="242094" y="871763"/>
            <a:ext cx="8153400" cy="55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Char char="○"/>
            </a:pPr>
            <a:r>
              <a:rPr lang="en-US" sz="26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11:00 AM – 11:30 AM Check-in with full group</a:t>
            </a:r>
            <a:endParaRPr sz="26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■"/>
            </a:pPr>
            <a:r>
              <a:rPr lang="en-US" sz="26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Oral progress update</a:t>
            </a:r>
            <a:endParaRPr sz="26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■"/>
            </a:pPr>
            <a:r>
              <a:rPr lang="en-US" sz="26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Faculty feedback &amp; Cross Pollination</a:t>
            </a:r>
            <a:endParaRPr sz="21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93700">
              <a:buClr>
                <a:schemeClr val="hlink"/>
              </a:buClr>
              <a:buSzPts val="2600"/>
              <a:buFont typeface="Arial"/>
              <a:buChar char="○"/>
            </a:pPr>
            <a:r>
              <a:rPr lang="en-US" sz="26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11:30 AM to 4:00 PM Work on Models</a:t>
            </a:r>
            <a:endParaRPr sz="26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■"/>
            </a:pPr>
            <a:r>
              <a:rPr lang="en-US" sz="26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Help Appointments w/Faculty</a:t>
            </a:r>
            <a:endParaRPr sz="26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■"/>
            </a:pPr>
            <a:r>
              <a:rPr lang="en-US" sz="26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Suggested Goal: Integration of model components &amp; Definition of model metrics</a:t>
            </a:r>
          </a:p>
          <a:p>
            <a:pPr marL="1371600" lvl="2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■"/>
            </a:pPr>
            <a:r>
              <a:rPr lang="en-US" sz="26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Initial Runs of Model</a:t>
            </a:r>
          </a:p>
          <a:p>
            <a:pPr marL="914400" lvl="1" indent="-393700">
              <a:buClr>
                <a:schemeClr val="hlink"/>
              </a:buClr>
              <a:buSzPts val="2600"/>
              <a:buFont typeface="Arial"/>
              <a:buChar char="○"/>
            </a:pPr>
            <a:r>
              <a:rPr lang="en-US" sz="26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4:00 PM to 5:00 PM Write up Initial Results</a:t>
            </a:r>
            <a:endParaRPr sz="26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○"/>
            </a:pPr>
            <a:r>
              <a:rPr lang="en-US" sz="26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5:00 PM to 6:00 PM Present Results and Plan Future Steps </a:t>
            </a:r>
            <a:endParaRPr sz="26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■"/>
            </a:pPr>
            <a:r>
              <a:rPr lang="en-US" sz="26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Each group submits final summary of model progress. Lay-out future steps</a:t>
            </a:r>
            <a:endParaRPr sz="26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Font typeface="Calibri"/>
              <a:buChar char="■"/>
            </a:pPr>
            <a:r>
              <a:rPr lang="en-US" sz="26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Plan next hackathon</a:t>
            </a:r>
            <a:endParaRPr sz="26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269560D-5B18-4EF7-8E8B-54B310EECDE0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3B1"/>
              </a:clrFrom>
              <a:clrTo>
                <a:srgbClr val="FEF3B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50325" y="0"/>
            <a:ext cx="593675" cy="61786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8f5b5ca8c8_0_7"/>
          <p:cNvSpPr txBox="1">
            <a:spLocks noGrp="1"/>
          </p:cNvSpPr>
          <p:nvPr>
            <p:ph type="title"/>
          </p:nvPr>
        </p:nvSpPr>
        <p:spPr>
          <a:xfrm>
            <a:off x="0" y="-21413"/>
            <a:ext cx="9144000" cy="8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400"/>
              <a:buFont typeface="Calibri"/>
              <a:buNone/>
            </a:pPr>
            <a:r>
              <a:rPr lang="en-US" sz="4000" b="1" dirty="0">
                <a:solidFill>
                  <a:srgbClr val="0000FF"/>
                </a:solidFill>
              </a:rPr>
              <a:t>Hackathon Day 3—Morning Check In</a:t>
            </a:r>
            <a:endParaRPr sz="4000" dirty="0"/>
          </a:p>
        </p:txBody>
      </p:sp>
      <p:pic>
        <p:nvPicPr>
          <p:cNvPr id="127" name="Google Shape;127;g8f5b5ca8c8_0_7" descr="Biocomplexity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g8f5b5ca8c8_0_7" descr="redblackblockiu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g8f5b5ca8c8_0_7"/>
          <p:cNvSpPr txBox="1"/>
          <p:nvPr/>
        </p:nvSpPr>
        <p:spPr>
          <a:xfrm>
            <a:off x="101600" y="871763"/>
            <a:ext cx="8153400" cy="55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11:00 AM to 11:30 AM</a:t>
            </a:r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Please report on the following: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Problem definition—Updated goals?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Current state of conceptual/biological model?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What CC3D modules/components are you using (e.g., chemical fields, explicit forces, compartmental cells, 2D vs 3D, subcellular network models,….)?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Are there any scientific problems you want to discuss?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Are there any technical issues with CC3D modules you want to discuss?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Any bug reports or wish lists for CC3D?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Any initial results?</a:t>
            </a:r>
          </a:p>
          <a:p>
            <a:pPr marL="914400" lvl="1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You are free to change groups at any time. If you want to change groups please ask one of the organizers</a:t>
            </a:r>
          </a:p>
          <a:p>
            <a:pPr marL="914400" lvl="1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Suggestions for better ways to organize the Hackathon are welcome at any time</a:t>
            </a:r>
            <a:endParaRPr sz="20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071D2DD-6496-4D48-8F19-AC6F05F17D6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3B1"/>
              </a:clrFrom>
              <a:clrTo>
                <a:srgbClr val="FEF3B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50325" y="0"/>
            <a:ext cx="593675" cy="617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406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8f5b5ca8c8_0_7"/>
          <p:cNvSpPr txBox="1">
            <a:spLocks noGrp="1"/>
          </p:cNvSpPr>
          <p:nvPr>
            <p:ph type="title"/>
          </p:nvPr>
        </p:nvSpPr>
        <p:spPr>
          <a:xfrm>
            <a:off x="0" y="-21413"/>
            <a:ext cx="9144000" cy="86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400"/>
              <a:buFont typeface="Calibri"/>
              <a:buNone/>
            </a:pPr>
            <a:r>
              <a:rPr lang="en-US" sz="4000" b="1" dirty="0">
                <a:solidFill>
                  <a:srgbClr val="0000FF"/>
                </a:solidFill>
              </a:rPr>
              <a:t>Hackathon Day 3—Reports</a:t>
            </a:r>
            <a:endParaRPr sz="4000" dirty="0"/>
          </a:p>
        </p:txBody>
      </p:sp>
      <p:pic>
        <p:nvPicPr>
          <p:cNvPr id="127" name="Google Shape;127;g8f5b5ca8c8_0_7" descr="Biocomplexity Logo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50275" y="6264275"/>
            <a:ext cx="593725" cy="593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g8f5b5ca8c8_0_7" descr="redblackblockiu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6219825"/>
            <a:ext cx="484188" cy="638175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g8f5b5ca8c8_0_7"/>
          <p:cNvSpPr txBox="1"/>
          <p:nvPr/>
        </p:nvSpPr>
        <p:spPr>
          <a:xfrm>
            <a:off x="101600" y="871763"/>
            <a:ext cx="8153400" cy="55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5:00 PM to 6:00 PM</a:t>
            </a:r>
          </a:p>
          <a:p>
            <a:pPr marL="914400" lvl="1" indent="-393700" algn="l" rtl="0"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Please report on the following: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Problem Summary: Hypotheses to Test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Conceptual Model Structure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Computational Model Structure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Preliminary Results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Are there any technical issues with CC3D modules you want to discuss?</a:t>
            </a:r>
          </a:p>
          <a:p>
            <a:pPr marL="1371600" lvl="2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Any bug reports or wish lists for CC3D?</a:t>
            </a:r>
          </a:p>
          <a:p>
            <a:pPr marL="914400" lvl="1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Suggestions for Ways forward</a:t>
            </a:r>
          </a:p>
          <a:p>
            <a:pPr marL="914400" lvl="1" indent="-393700">
              <a:buClr>
                <a:schemeClr val="hlink"/>
              </a:buClr>
              <a:buSzPts val="2600"/>
              <a:buChar char="○"/>
            </a:pPr>
            <a:r>
              <a:rPr lang="en-US" sz="2000" b="1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Would you be interested in a follow-up Hackathon to work on these or other ideas?</a:t>
            </a:r>
            <a:endParaRPr sz="2000" b="1" dirty="0">
              <a:solidFill>
                <a:schemeClr val="hlink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071D2DD-6496-4D48-8F19-AC6F05F17D6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3B1"/>
              </a:clrFrom>
              <a:clrTo>
                <a:srgbClr val="FEF3B1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550325" y="0"/>
            <a:ext cx="593675" cy="617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022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16561</TotalTime>
  <Words>437</Words>
  <Application>Microsoft Office PowerPoint</Application>
  <PresentationFormat>On-screen Show (4:3)</PresentationFormat>
  <Paragraphs>54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Verdana</vt:lpstr>
      <vt:lpstr>Office Theme</vt:lpstr>
      <vt:lpstr>CompuCell3D Hackathon 7.0: Welcome and Check-In</vt:lpstr>
      <vt:lpstr>Hackathon Day 3</vt:lpstr>
      <vt:lpstr>Hackathon Day 3—Morning Check In</vt:lpstr>
      <vt:lpstr>Hackathon Day 3—Reports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Julio Monti Belmonte</dc:creator>
  <cp:lastModifiedBy>Glazier, James Alexander</cp:lastModifiedBy>
  <cp:revision>767</cp:revision>
  <dcterms:created xsi:type="dcterms:W3CDTF">2011-11-02T17:09:23Z</dcterms:created>
  <dcterms:modified xsi:type="dcterms:W3CDTF">2020-08-09T14:07:55Z</dcterms:modified>
</cp:coreProperties>
</file>