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98" r:id="rId8"/>
    <p:sldId id="299" r:id="rId9"/>
    <p:sldId id="262" r:id="rId10"/>
    <p:sldId id="263" r:id="rId11"/>
    <p:sldId id="264" r:id="rId12"/>
    <p:sldId id="265" r:id="rId13"/>
    <p:sldId id="269" r:id="rId14"/>
    <p:sldId id="270" r:id="rId15"/>
    <p:sldId id="271" r:id="rId16"/>
    <p:sldId id="272" r:id="rId17"/>
    <p:sldId id="300" r:id="rId18"/>
    <p:sldId id="273" r:id="rId19"/>
    <p:sldId id="274" r:id="rId20"/>
    <p:sldId id="275" r:id="rId21"/>
    <p:sldId id="276" r:id="rId22"/>
    <p:sldId id="277" r:id="rId23"/>
    <p:sldId id="278" r:id="rId24"/>
    <p:sldId id="301" r:id="rId25"/>
    <p:sldId id="280" r:id="rId26"/>
    <p:sldId id="302" r:id="rId27"/>
    <p:sldId id="281" r:id="rId28"/>
    <p:sldId id="282" r:id="rId29"/>
    <p:sldId id="305" r:id="rId30"/>
    <p:sldId id="303" r:id="rId31"/>
    <p:sldId id="306" r:id="rId32"/>
    <p:sldId id="288" r:id="rId33"/>
    <p:sldId id="289" r:id="rId34"/>
    <p:sldId id="290" r:id="rId35"/>
    <p:sldId id="292" r:id="rId36"/>
    <p:sldId id="293" r:id="rId37"/>
    <p:sldId id="294" r:id="rId38"/>
    <p:sldId id="297"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w4D45BSyZd6MsaL76XaUcRUAK5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lazier, James Alexand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1248" y="12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5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Verdana"/>
                <a:ea typeface="Verdana"/>
                <a:cs typeface="Verdana"/>
                <a:sym typeface="Verdana"/>
              </a:rPr>
              <a:t>10</a:t>
            </a:fld>
            <a:endParaRPr sz="1200">
              <a:solidFill>
                <a:schemeClr val="dk1"/>
              </a:solidFill>
              <a:latin typeface="Verdana"/>
              <a:ea typeface="Verdana"/>
              <a:cs typeface="Verdana"/>
              <a:sym typeface="Verdana"/>
            </a:endParaRPr>
          </a:p>
        </p:txBody>
      </p:sp>
      <p:sp>
        <p:nvSpPr>
          <p:cNvPr id="163" name="Google Shape;16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4" name="Google Shape;16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Verdana"/>
                <a:ea typeface="Verdana"/>
                <a:cs typeface="Verdana"/>
                <a:sym typeface="Verdana"/>
              </a:rPr>
              <a:t>11</a:t>
            </a:fld>
            <a:endParaRPr sz="1200">
              <a:solidFill>
                <a:schemeClr val="dk1"/>
              </a:solidFill>
              <a:latin typeface="Verdana"/>
              <a:ea typeface="Verdana"/>
              <a:cs typeface="Verdana"/>
              <a:sym typeface="Verdana"/>
            </a:endParaRPr>
          </a:p>
        </p:txBody>
      </p:sp>
      <p:sp>
        <p:nvSpPr>
          <p:cNvPr id="180" name="Google Shape;18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1" name="Google Shape;18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Verdana"/>
                <a:ea typeface="Verdana"/>
                <a:cs typeface="Verdana"/>
                <a:sym typeface="Verdana"/>
              </a:rPr>
              <a:t>12</a:t>
            </a:fld>
            <a:endParaRPr sz="1200">
              <a:solidFill>
                <a:schemeClr val="dk1"/>
              </a:solidFill>
              <a:latin typeface="Verdana"/>
              <a:ea typeface="Verdana"/>
              <a:cs typeface="Verdana"/>
              <a:sym typeface="Verdana"/>
            </a:endParaRPr>
          </a:p>
        </p:txBody>
      </p:sp>
      <p:sp>
        <p:nvSpPr>
          <p:cNvPr id="196" name="Google Shape;19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Verdana"/>
                <a:ea typeface="Verdana"/>
                <a:cs typeface="Verdana"/>
                <a:sym typeface="Verdana"/>
              </a:rPr>
              <a:t>13</a:t>
            </a:fld>
            <a:endParaRPr sz="1200">
              <a:solidFill>
                <a:schemeClr val="dk1"/>
              </a:solidFill>
              <a:latin typeface="Verdana"/>
              <a:ea typeface="Verdana"/>
              <a:cs typeface="Verdana"/>
              <a:sym typeface="Verdana"/>
            </a:endParaRPr>
          </a:p>
        </p:txBody>
      </p:sp>
      <p:sp>
        <p:nvSpPr>
          <p:cNvPr id="258" name="Google Shape;25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9" name="Google Shape;25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Verdana"/>
                <a:ea typeface="Verdana"/>
                <a:cs typeface="Verdana"/>
                <a:sym typeface="Verdana"/>
              </a:rPr>
              <a:t>14</a:t>
            </a:fld>
            <a:endParaRPr sz="1200">
              <a:solidFill>
                <a:schemeClr val="dk1"/>
              </a:solidFill>
              <a:latin typeface="Verdana"/>
              <a:ea typeface="Verdana"/>
              <a:cs typeface="Verdana"/>
              <a:sym typeface="Verdana"/>
            </a:endParaRPr>
          </a:p>
        </p:txBody>
      </p:sp>
      <p:sp>
        <p:nvSpPr>
          <p:cNvPr id="283" name="Google Shape;28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4" name="Google Shape;28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Verdana"/>
                <a:ea typeface="Verdana"/>
                <a:cs typeface="Verdana"/>
                <a:sym typeface="Verdana"/>
              </a:rPr>
              <a:t>15</a:t>
            </a:fld>
            <a:endParaRPr sz="1200">
              <a:solidFill>
                <a:schemeClr val="dk1"/>
              </a:solidFill>
              <a:latin typeface="Verdana"/>
              <a:ea typeface="Verdana"/>
              <a:cs typeface="Verdana"/>
              <a:sym typeface="Verdana"/>
            </a:endParaRPr>
          </a:p>
        </p:txBody>
      </p:sp>
      <p:sp>
        <p:nvSpPr>
          <p:cNvPr id="303" name="Google Shape;30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4" name="Google Shape;30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Remind people of the “r” function</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Verdana"/>
                <a:ea typeface="Verdana"/>
                <a:cs typeface="Verdana"/>
                <a:sym typeface="Verdana"/>
              </a:rPr>
              <a:t>16</a:t>
            </a:fld>
            <a:endParaRPr sz="1200">
              <a:solidFill>
                <a:schemeClr val="dk1"/>
              </a:solidFill>
              <a:latin typeface="Verdana"/>
              <a:ea typeface="Verdana"/>
              <a:cs typeface="Verdana"/>
              <a:sym typeface="Verdana"/>
            </a:endParaRPr>
          </a:p>
        </p:txBody>
      </p:sp>
      <p:sp>
        <p:nvSpPr>
          <p:cNvPr id="314" name="Google Shape;31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5" name="Google Shape;31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Verdana"/>
                <a:ea typeface="Verdana"/>
                <a:cs typeface="Verdana"/>
                <a:sym typeface="Verdana"/>
              </a:rPr>
              <a:t>18</a:t>
            </a:fld>
            <a:endParaRPr sz="1200">
              <a:solidFill>
                <a:schemeClr val="dk1"/>
              </a:solidFill>
              <a:latin typeface="Verdana"/>
              <a:ea typeface="Verdana"/>
              <a:cs typeface="Verdana"/>
              <a:sym typeface="Verdana"/>
            </a:endParaRPr>
          </a:p>
        </p:txBody>
      </p:sp>
      <p:sp>
        <p:nvSpPr>
          <p:cNvPr id="336" name="Google Shape;33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7" name="Google Shape;33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Verdana"/>
                <a:ea typeface="Verdana"/>
                <a:cs typeface="Verdana"/>
                <a:sym typeface="Verdana"/>
              </a:rPr>
              <a:t>19</a:t>
            </a:fld>
            <a:endParaRPr sz="1200">
              <a:solidFill>
                <a:schemeClr val="dk1"/>
              </a:solidFill>
              <a:latin typeface="Verdana"/>
              <a:ea typeface="Verdana"/>
              <a:cs typeface="Verdana"/>
              <a:sym typeface="Verdana"/>
            </a:endParaRPr>
          </a:p>
        </p:txBody>
      </p:sp>
      <p:sp>
        <p:nvSpPr>
          <p:cNvPr id="354" name="Google Shape;35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5" name="Google Shape;355;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Verdana"/>
                <a:ea typeface="Verdana"/>
                <a:cs typeface="Verdana"/>
                <a:sym typeface="Verdana"/>
              </a:rPr>
              <a:t>21</a:t>
            </a:fld>
            <a:endParaRPr sz="1200">
              <a:solidFill>
                <a:schemeClr val="dk1"/>
              </a:solidFill>
              <a:latin typeface="Verdana"/>
              <a:ea typeface="Verdana"/>
              <a:cs typeface="Verdana"/>
              <a:sym typeface="Verdana"/>
            </a:endParaRPr>
          </a:p>
        </p:txBody>
      </p:sp>
      <p:sp>
        <p:nvSpPr>
          <p:cNvPr id="371" name="Google Shape;37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2" name="Google Shape;37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8798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3439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7196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346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Verdana"/>
                <a:ea typeface="Verdana"/>
                <a:cs typeface="Verdana"/>
                <a:sym typeface="Verdana"/>
              </a:rPr>
              <a:t>3</a:t>
            </a:fld>
            <a:endParaRPr sz="1200">
              <a:solidFill>
                <a:schemeClr val="dk1"/>
              </a:solidFill>
              <a:latin typeface="Verdana"/>
              <a:ea typeface="Verdana"/>
              <a:cs typeface="Verdana"/>
              <a:sym typeface="Verdana"/>
            </a:endParaRPr>
          </a:p>
        </p:txBody>
      </p:sp>
      <p:sp>
        <p:nvSpPr>
          <p:cNvPr id="105" name="Google Shape;10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6" name="Google Shape;10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4435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Verdana"/>
                <a:ea typeface="Verdana"/>
                <a:cs typeface="Verdana"/>
                <a:sym typeface="Verdana"/>
              </a:rPr>
              <a:t>4</a:t>
            </a:fld>
            <a:endParaRPr sz="1200">
              <a:solidFill>
                <a:schemeClr val="dk1"/>
              </a:solidFill>
              <a:latin typeface="Verdana"/>
              <a:ea typeface="Verdana"/>
              <a:cs typeface="Verdana"/>
              <a:sym typeface="Verdana"/>
            </a:endParaRPr>
          </a:p>
        </p:txBody>
      </p:sp>
      <p:sp>
        <p:nvSpPr>
          <p:cNvPr id="115" name="Google Shape;11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Verdana"/>
                <a:ea typeface="Verdana"/>
                <a:cs typeface="Verdana"/>
                <a:sym typeface="Verdana"/>
              </a:rPr>
              <a:t>5</a:t>
            </a:fld>
            <a:endParaRPr sz="1200">
              <a:solidFill>
                <a:schemeClr val="dk1"/>
              </a:solidFill>
              <a:latin typeface="Verdana"/>
              <a:ea typeface="Verdana"/>
              <a:cs typeface="Verdana"/>
              <a:sym typeface="Verdana"/>
            </a:endParaRPr>
          </a:p>
        </p:txBody>
      </p:sp>
      <p:sp>
        <p:nvSpPr>
          <p:cNvPr id="126" name="Google Shape;1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Verdana"/>
                <a:ea typeface="Verdana"/>
                <a:cs typeface="Verdana"/>
                <a:sym typeface="Verdana"/>
              </a:rPr>
              <a:t>6</a:t>
            </a:fld>
            <a:endParaRPr sz="1200">
              <a:solidFill>
                <a:schemeClr val="dk1"/>
              </a:solidFill>
              <a:latin typeface="Verdana"/>
              <a:ea typeface="Verdana"/>
              <a:cs typeface="Verdana"/>
              <a:sym typeface="Verdana"/>
            </a:endParaRPr>
          </a:p>
        </p:txBody>
      </p:sp>
      <p:sp>
        <p:nvSpPr>
          <p:cNvPr id="134" name="Google Shape;13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d4ec31b01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d4ec31b01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g8d4ec31b01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d4ec31b01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d4ec31b01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8d4ec31b01_0_2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Verdana"/>
                <a:ea typeface="Verdana"/>
                <a:cs typeface="Verdana"/>
                <a:sym typeface="Verdana"/>
              </a:rPr>
              <a:t>9</a:t>
            </a:fld>
            <a:endParaRPr sz="1200">
              <a:solidFill>
                <a:schemeClr val="dk1"/>
              </a:solidFill>
              <a:latin typeface="Verdana"/>
              <a:ea typeface="Verdana"/>
              <a:cs typeface="Verdana"/>
              <a:sym typeface="Verdana"/>
            </a:endParaRPr>
          </a:p>
        </p:txBody>
      </p:sp>
      <p:sp>
        <p:nvSpPr>
          <p:cNvPr id="143" name="Google Shape;14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4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9" name="Google Shape;29;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4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4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4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4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4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5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5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3.png"/><Relationship Id="rId4" Type="http://schemas.openxmlformats.org/officeDocument/2006/relationships/image" Target="../media/image4.jp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4.jpg"/><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2.png"/><Relationship Id="rId7" Type="http://schemas.openxmlformats.org/officeDocument/2006/relationships/image" Target="../media/image4.jp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1.png"/><Relationship Id="rId10" Type="http://schemas.openxmlformats.org/officeDocument/2006/relationships/image" Target="../media/image3.png"/><Relationship Id="rId4" Type="http://schemas.openxmlformats.org/officeDocument/2006/relationships/image" Target="../media/image4.jp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png"/><Relationship Id="rId4" Type="http://schemas.openxmlformats.org/officeDocument/2006/relationships/image" Target="../media/image4.jp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multiscalemod-ags3330.slack.com/archives/C018H1EPUBB" TargetMode="External"/><Relationship Id="rId5" Type="http://schemas.openxmlformats.org/officeDocument/2006/relationships/hyperlink" Target="https://drive.google.com/drive/folders/18b5lTDBQrAe765wddu_eMw3PgLYTEvKz?usp=sharing" TargetMode="Externa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3.png"/><Relationship Id="rId7"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jpg"/><Relationship Id="rId4" Type="http://schemas.openxmlformats.org/officeDocument/2006/relationships/image" Target="../media/image2.png"/><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jp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png"/><Relationship Id="rId7"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jpg"/><Relationship Id="rId9"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6.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drive/folders/18b5lTDBQrAe765wddu_eMw3PgLYTEvKz?usp=sharing"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hyperlink" Target="http://www.compucell3d.org/workshop20"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png"/><Relationship Id="rId7"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8.png"/><Relationship Id="rId4" Type="http://schemas.openxmlformats.org/officeDocument/2006/relationships/image" Target="../media/image4.jpg"/><Relationship Id="rId9"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png"/><Relationship Id="rId7"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8.png"/><Relationship Id="rId4" Type="http://schemas.openxmlformats.org/officeDocument/2006/relationships/image" Target="../media/image4.jpg"/><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4.jp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jp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png"/><Relationship Id="rId7"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43.png"/><Relationship Id="rId9"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compucell3d.org/workshop20"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hyperlink" Target="https://join.slack.com/t/multiscalemod-ags3330/shared_invite/zt-g0up1lz7-z5XGFC73UZk1j3BPeW7RV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title"/>
          </p:nvPr>
        </p:nvSpPr>
        <p:spPr>
          <a:xfrm>
            <a:off x="0" y="31750"/>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FF"/>
              </a:buClr>
              <a:buSzPts val="3200"/>
              <a:buFont typeface="Calibri"/>
              <a:buNone/>
            </a:pPr>
            <a:r>
              <a:rPr lang="en-US" sz="3200" b="1">
                <a:solidFill>
                  <a:srgbClr val="0000FF"/>
                </a:solidFill>
              </a:rPr>
              <a:t>CC3D Workshop 1.1: Running CC3D, Core CC3D Tools—Twedit++ and Player</a:t>
            </a:r>
            <a:endParaRPr/>
          </a:p>
        </p:txBody>
      </p:sp>
      <p:sp>
        <p:nvSpPr>
          <p:cNvPr id="89" name="Google Shape;89;p1"/>
          <p:cNvSpPr txBox="1"/>
          <p:nvPr/>
        </p:nvSpPr>
        <p:spPr>
          <a:xfrm>
            <a:off x="1388594" y="1381299"/>
            <a:ext cx="6400800" cy="1634951"/>
          </a:xfrm>
          <a:prstGeom prst="rect">
            <a:avLst/>
          </a:prstGeom>
          <a:noFill/>
          <a:ln>
            <a:noFill/>
          </a:ln>
        </p:spPr>
        <p:txBody>
          <a:bodyPr spcFirstLastPara="1" wrap="square" lIns="91425" tIns="45700" rIns="91425" bIns="45700" anchor="t" anchorCtr="0">
            <a:normAutofit/>
          </a:bodyPr>
          <a:lstStyle/>
          <a:p>
            <a:pPr marL="0" marR="0" lvl="0" indent="0" algn="ctr" rtl="0">
              <a:lnSpc>
                <a:spcPct val="80000"/>
              </a:lnSpc>
              <a:spcBef>
                <a:spcPts val="0"/>
              </a:spcBef>
              <a:spcAft>
                <a:spcPts val="0"/>
              </a:spcAft>
              <a:buClr>
                <a:srgbClr val="000099"/>
              </a:buClr>
              <a:buSzPts val="1850"/>
              <a:buFont typeface="Arial"/>
              <a:buNone/>
            </a:pPr>
            <a:r>
              <a:rPr lang="en-US" sz="1850" b="0" i="0" u="none" strike="noStrike" cap="none">
                <a:solidFill>
                  <a:srgbClr val="000099"/>
                </a:solidFill>
                <a:latin typeface="Calibri"/>
                <a:ea typeface="Calibri"/>
                <a:cs typeface="Calibri"/>
                <a:sym typeface="Calibri"/>
              </a:rPr>
              <a:t>Juliano Ferrari Gianlupi</a:t>
            </a:r>
            <a:endParaRPr/>
          </a:p>
          <a:p>
            <a:pPr marL="0" marR="0" lvl="0" indent="0" algn="ctr" rtl="0">
              <a:lnSpc>
                <a:spcPct val="80000"/>
              </a:lnSpc>
              <a:spcBef>
                <a:spcPts val="0"/>
              </a:spcBef>
              <a:spcAft>
                <a:spcPts val="0"/>
              </a:spcAft>
              <a:buClr>
                <a:srgbClr val="000099"/>
              </a:buClr>
              <a:buSzPts val="1850"/>
              <a:buFont typeface="Arial"/>
              <a:buNone/>
            </a:pPr>
            <a:r>
              <a:rPr lang="en-US" sz="1850" b="0" i="0" u="none" strike="noStrike" cap="none">
                <a:solidFill>
                  <a:srgbClr val="000099"/>
                </a:solidFill>
                <a:latin typeface="Calibri"/>
                <a:ea typeface="Calibri"/>
                <a:cs typeface="Calibri"/>
                <a:sym typeface="Calibri"/>
              </a:rPr>
              <a:t>Dept. of Intelligent Systems Engineering </a:t>
            </a:r>
            <a:endParaRPr/>
          </a:p>
          <a:p>
            <a:pPr marL="0" marR="0" lvl="0" indent="0" algn="ctr" rtl="0">
              <a:lnSpc>
                <a:spcPct val="80000"/>
              </a:lnSpc>
              <a:spcBef>
                <a:spcPts val="0"/>
              </a:spcBef>
              <a:spcAft>
                <a:spcPts val="0"/>
              </a:spcAft>
              <a:buClr>
                <a:srgbClr val="000099"/>
              </a:buClr>
              <a:buSzPts val="1850"/>
              <a:buFont typeface="Arial"/>
              <a:buNone/>
            </a:pPr>
            <a:r>
              <a:rPr lang="en-US" sz="1850" b="0" i="0" u="none" strike="noStrike" cap="none">
                <a:solidFill>
                  <a:srgbClr val="000099"/>
                </a:solidFill>
                <a:latin typeface="Calibri"/>
                <a:ea typeface="Calibri"/>
                <a:cs typeface="Calibri"/>
                <a:sym typeface="Calibri"/>
              </a:rPr>
              <a:t>and Biocomplexity Institute</a:t>
            </a:r>
            <a:endParaRPr/>
          </a:p>
          <a:p>
            <a:pPr marL="0" marR="0" lvl="0" indent="0" algn="ctr" rtl="0">
              <a:lnSpc>
                <a:spcPct val="80000"/>
              </a:lnSpc>
              <a:spcBef>
                <a:spcPts val="0"/>
              </a:spcBef>
              <a:spcAft>
                <a:spcPts val="0"/>
              </a:spcAft>
              <a:buClr>
                <a:srgbClr val="000099"/>
              </a:buClr>
              <a:buSzPts val="1850"/>
              <a:buFont typeface="Arial"/>
              <a:buNone/>
            </a:pPr>
            <a:r>
              <a:rPr lang="en-US" sz="1850" b="0" i="0" u="none" strike="noStrike" cap="none">
                <a:solidFill>
                  <a:srgbClr val="000099"/>
                </a:solidFill>
                <a:latin typeface="Calibri"/>
                <a:ea typeface="Calibri"/>
                <a:cs typeface="Calibri"/>
                <a:sym typeface="Calibri"/>
              </a:rPr>
              <a:t>Indiana University </a:t>
            </a:r>
            <a:endParaRPr/>
          </a:p>
          <a:p>
            <a:pPr marL="0" marR="0" lvl="0" indent="0" algn="ctr" rtl="0">
              <a:lnSpc>
                <a:spcPct val="80000"/>
              </a:lnSpc>
              <a:spcBef>
                <a:spcPts val="0"/>
              </a:spcBef>
              <a:spcAft>
                <a:spcPts val="0"/>
              </a:spcAft>
              <a:buClr>
                <a:srgbClr val="000099"/>
              </a:buClr>
              <a:buSzPts val="1850"/>
              <a:buFont typeface="Arial"/>
              <a:buNone/>
            </a:pPr>
            <a:r>
              <a:rPr lang="en-US" sz="1850" b="0" i="0" u="none" strike="noStrike" cap="none">
                <a:solidFill>
                  <a:srgbClr val="000099"/>
                </a:solidFill>
                <a:latin typeface="Calibri"/>
                <a:ea typeface="Calibri"/>
                <a:cs typeface="Calibri"/>
                <a:sym typeface="Calibri"/>
              </a:rPr>
              <a:t>Bloomington, IN 47408</a:t>
            </a:r>
            <a:endParaRPr/>
          </a:p>
          <a:p>
            <a:pPr marL="0" marR="0" lvl="0" indent="0" algn="ctr" rtl="0">
              <a:lnSpc>
                <a:spcPct val="80000"/>
              </a:lnSpc>
              <a:spcBef>
                <a:spcPts val="0"/>
              </a:spcBef>
              <a:spcAft>
                <a:spcPts val="0"/>
              </a:spcAft>
              <a:buClr>
                <a:srgbClr val="000099"/>
              </a:buClr>
              <a:buSzPts val="1850"/>
              <a:buFont typeface="Arial"/>
              <a:buNone/>
            </a:pPr>
            <a:r>
              <a:rPr lang="en-US" sz="1850" b="1" i="0" u="none" strike="noStrike" cap="none">
                <a:solidFill>
                  <a:srgbClr val="000099"/>
                </a:solidFill>
                <a:latin typeface="Calibri"/>
                <a:ea typeface="Calibri"/>
                <a:cs typeface="Calibri"/>
                <a:sym typeface="Calibri"/>
              </a:rPr>
              <a:t>USA</a:t>
            </a:r>
            <a:endParaRPr/>
          </a:p>
        </p:txBody>
      </p:sp>
      <p:pic>
        <p:nvPicPr>
          <p:cNvPr id="90" name="Google Shape;90;p1" descr="IU seal, red on white, large"/>
          <p:cNvPicPr preferRelativeResize="0"/>
          <p:nvPr/>
        </p:nvPicPr>
        <p:blipFill rotWithShape="1">
          <a:blip r:embed="rId3">
            <a:alphaModFix/>
          </a:blip>
          <a:srcRect/>
          <a:stretch/>
        </p:blipFill>
        <p:spPr>
          <a:xfrm>
            <a:off x="6629400" y="1143000"/>
            <a:ext cx="1944688" cy="1873250"/>
          </a:xfrm>
          <a:prstGeom prst="rect">
            <a:avLst/>
          </a:prstGeom>
          <a:noFill/>
          <a:ln>
            <a:noFill/>
          </a:ln>
        </p:spPr>
      </p:pic>
      <p:pic>
        <p:nvPicPr>
          <p:cNvPr id="91" name="Google Shape;91;p1" descr="logo"/>
          <p:cNvPicPr preferRelativeResize="0"/>
          <p:nvPr/>
        </p:nvPicPr>
        <p:blipFill rotWithShape="1">
          <a:blip r:embed="rId4">
            <a:alphaModFix/>
          </a:blip>
          <a:srcRect/>
          <a:stretch/>
        </p:blipFill>
        <p:spPr>
          <a:xfrm>
            <a:off x="127000" y="1508125"/>
            <a:ext cx="1143000" cy="1143000"/>
          </a:xfrm>
          <a:prstGeom prst="rect">
            <a:avLst/>
          </a:prstGeom>
          <a:noFill/>
          <a:ln>
            <a:noFill/>
          </a:ln>
        </p:spPr>
      </p:pic>
      <p:sp>
        <p:nvSpPr>
          <p:cNvPr id="92" name="Google Shape;92;p1"/>
          <p:cNvSpPr txBox="1"/>
          <p:nvPr/>
        </p:nvSpPr>
        <p:spPr>
          <a:xfrm>
            <a:off x="190500" y="2904174"/>
            <a:ext cx="8763000" cy="369331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Screensharing and microphones have been disabled for participants in the main session—they are available in breakout rooms</a:t>
            </a:r>
            <a:endParaRPr dirty="0"/>
          </a:p>
          <a:p>
            <a:pPr marL="285750" marR="0" lvl="0"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Please submit questions/concerns/suggestions via zoom chat</a:t>
            </a:r>
            <a:endParaRPr dirty="0"/>
          </a:p>
          <a:p>
            <a:pPr marL="285750" marR="0" lvl="0"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User support will be available in zoom breakout rooms</a:t>
            </a:r>
            <a:endParaRPr dirty="0"/>
          </a:p>
          <a:p>
            <a:pPr marL="285750" marR="0" lvl="0"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Workshop will be live-streamed, recorded and distributed</a:t>
            </a:r>
            <a:endParaRPr dirty="0"/>
          </a:p>
          <a:p>
            <a:pPr marL="285750" marR="0" lvl="0"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Make sure you save the zoom link after registering so you do not have to re-register</a:t>
            </a:r>
            <a:endParaRPr dirty="0"/>
          </a:p>
          <a:p>
            <a:pPr marL="285750" marR="0" lvl="0"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Please take the time now to be sure you have a working </a:t>
            </a:r>
            <a:r>
              <a:rPr lang="en-US" sz="1800" b="0" i="0" u="none" strike="noStrike" cap="none" dirty="0" err="1">
                <a:solidFill>
                  <a:schemeClr val="dk1"/>
                </a:solidFill>
                <a:latin typeface="Calibri"/>
                <a:ea typeface="Calibri"/>
                <a:cs typeface="Calibri"/>
                <a:sym typeface="Calibri"/>
              </a:rPr>
              <a:t>nanoHUB</a:t>
            </a:r>
            <a:r>
              <a:rPr lang="en-US" sz="1800" b="0" i="0" u="none" strike="noStrike" cap="none" dirty="0">
                <a:solidFill>
                  <a:schemeClr val="dk1"/>
                </a:solidFill>
                <a:latin typeface="Calibri"/>
                <a:ea typeface="Calibri"/>
                <a:cs typeface="Calibri"/>
                <a:sym typeface="Calibri"/>
              </a:rPr>
              <a:t> account and to download and install CompuCell3D to your desktop if you are planning to run it locally</a:t>
            </a:r>
            <a:endParaRPr dirty="0"/>
          </a:p>
          <a:p>
            <a:pPr marL="285750" marR="0" lvl="0"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Please also join the workshop slack channel at  https://join.slack.com/t/multiscalemod-ags3330/shared_invite/zt-g0up1lz7-z5XGFC73UZk1j3BPeW7RVA</a:t>
            </a:r>
            <a:endParaRPr dirty="0"/>
          </a:p>
          <a:p>
            <a:pPr marL="285750" marR="0" lvl="0" indent="-171450" algn="l" rtl="0">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Funding Sources: NIH U24 EB028887, NIH R01 GM122424, NIH R01 GM123032, NIH P41 GM109824, NSF 1720625 and </a:t>
            </a:r>
            <a:r>
              <a:rPr lang="en-US" sz="1800" b="0" i="0" u="none" strike="noStrike" cap="none" dirty="0" err="1">
                <a:solidFill>
                  <a:schemeClr val="dk1"/>
                </a:solidFill>
                <a:latin typeface="Calibri"/>
                <a:ea typeface="Calibri"/>
                <a:cs typeface="Calibri"/>
                <a:sym typeface="Calibri"/>
              </a:rPr>
              <a:t>nanoHUB</a:t>
            </a:r>
            <a:endParaRPr sz="1800" dirty="0">
              <a:solidFill>
                <a:schemeClr val="dk1"/>
              </a:solidFill>
              <a:latin typeface="Calibri"/>
              <a:ea typeface="Calibri"/>
              <a:cs typeface="Calibri"/>
              <a:sym typeface="Calibri"/>
            </a:endParaRPr>
          </a:p>
        </p:txBody>
      </p:sp>
      <p:sp>
        <p:nvSpPr>
          <p:cNvPr id="93" name="Google Shape;9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pic>
        <p:nvPicPr>
          <p:cNvPr id="8" name="Picture 7">
            <a:extLst>
              <a:ext uri="{FF2B5EF4-FFF2-40B4-BE49-F238E27FC236}">
                <a16:creationId xmlns:a16="http://schemas.microsoft.com/office/drawing/2014/main" id="{457AC19E-6663-411B-9F3E-A30D4D793565}"/>
              </a:ext>
            </a:extLst>
          </p:cNvPr>
          <p:cNvPicPr>
            <a:picLocks noChangeAspect="1"/>
          </p:cNvPicPr>
          <p:nvPr/>
        </p:nvPicPr>
        <p:blipFill>
          <a:blip r:embed="rId5">
            <a:clrChange>
              <a:clrFrom>
                <a:srgbClr val="FEF3B1"/>
              </a:clrFrom>
              <a:clrTo>
                <a:srgbClr val="FEF3B1">
                  <a:alpha val="0"/>
                </a:srgbClr>
              </a:clrTo>
            </a:clrChange>
          </a:blip>
          <a:stretch>
            <a:fillRect/>
          </a:stretch>
        </p:blipFill>
        <p:spPr>
          <a:xfrm>
            <a:off x="1270000" y="1471845"/>
            <a:ext cx="1143000" cy="11895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8"/>
          <p:cNvSpPr txBox="1">
            <a:spLocks noGrp="1"/>
          </p:cNvSpPr>
          <p:nvPr>
            <p:ph type="title"/>
          </p:nvPr>
        </p:nvSpPr>
        <p:spPr>
          <a:xfrm>
            <a:off x="457200" y="-128024"/>
            <a:ext cx="8229600" cy="86836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CC"/>
              </a:buClr>
              <a:buSzPts val="3959"/>
              <a:buFont typeface="Calibri"/>
              <a:buNone/>
            </a:pPr>
            <a:r>
              <a:rPr lang="en-US" sz="3959" b="1">
                <a:solidFill>
                  <a:srgbClr val="0000CC"/>
                </a:solidFill>
              </a:rPr>
              <a:t>Launching CompuCell3D on nanoHUB</a:t>
            </a:r>
            <a:endParaRPr sz="3959" b="1">
              <a:solidFill>
                <a:srgbClr val="0000CC"/>
              </a:solidFill>
            </a:endParaRPr>
          </a:p>
        </p:txBody>
      </p:sp>
      <p:pic>
        <p:nvPicPr>
          <p:cNvPr id="167" name="Google Shape;167;p8"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168" name="Google Shape;168;p8"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sp>
        <p:nvSpPr>
          <p:cNvPr id="169" name="Google Shape;169;p8"/>
          <p:cNvSpPr txBox="1"/>
          <p:nvPr/>
        </p:nvSpPr>
        <p:spPr>
          <a:xfrm>
            <a:off x="152400" y="755459"/>
            <a:ext cx="4800600" cy="3416279"/>
          </a:xfrm>
          <a:prstGeom prst="rect">
            <a:avLst/>
          </a:prstGeom>
          <a:noFill/>
          <a:ln>
            <a:noFill/>
          </a:ln>
        </p:spPr>
        <p:txBody>
          <a:bodyPr spcFirstLastPara="1" wrap="square" lIns="91425" tIns="45700" rIns="91425" bIns="45700" anchor="t" anchorCtr="0">
            <a:spAutoFit/>
          </a:bodyPr>
          <a:lstStyle/>
          <a:p>
            <a:pPr marL="285750" lvl="0" indent="-285750">
              <a:buClr>
                <a:schemeClr val="dk1"/>
              </a:buClr>
              <a:buSzPts val="1800"/>
              <a:buFont typeface="Arial"/>
              <a:buChar char="•"/>
            </a:pPr>
            <a:r>
              <a:rPr lang="en-US" sz="1800" dirty="0">
                <a:solidFill>
                  <a:schemeClr val="dk1"/>
                </a:solidFill>
                <a:latin typeface="Calibri"/>
                <a:ea typeface="Calibri"/>
                <a:cs typeface="Calibri"/>
                <a:sym typeface="Calibri"/>
              </a:rPr>
              <a:t>On your dashboard under “MY TOOLS” search for CompuCell3D v4 (1,2,3) </a:t>
            </a:r>
          </a:p>
          <a:p>
            <a:pPr marL="285750" lvl="0" indent="-285750">
              <a:buClr>
                <a:schemeClr val="dk1"/>
              </a:buClr>
              <a:buSzPts val="1800"/>
              <a:buFont typeface="Arial"/>
              <a:buChar char="•"/>
            </a:pPr>
            <a:r>
              <a:rPr lang="en-US" sz="1800" dirty="0">
                <a:solidFill>
                  <a:schemeClr val="dk1"/>
                </a:solidFill>
                <a:latin typeface="Calibri"/>
                <a:ea typeface="Calibri"/>
                <a:cs typeface="Calibri"/>
                <a:sym typeface="Calibri"/>
              </a:rPr>
              <a:t>It’s a good idea to click on the heart, favoriting the tool (4)</a:t>
            </a: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To launch CC3D:</a:t>
            </a:r>
          </a:p>
          <a:p>
            <a:pPr marL="285750" marR="0" lvl="0"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Clicking on </a:t>
            </a:r>
            <a:r>
              <a:rPr lang="en-US" sz="1800" dirty="0">
                <a:solidFill>
                  <a:schemeClr val="dk1"/>
                </a:solidFill>
                <a:latin typeface="Calibri"/>
                <a:ea typeface="Calibri"/>
                <a:cs typeface="Calibri"/>
                <a:sym typeface="Calibri"/>
              </a:rPr>
              <a:t>“CompuCell3D v4 Main Tool” </a:t>
            </a:r>
            <a:r>
              <a:rPr lang="en-US" sz="1800" b="0" i="0" u="none" strike="noStrike" cap="none" dirty="0">
                <a:solidFill>
                  <a:schemeClr val="dk1"/>
                </a:solidFill>
                <a:latin typeface="Calibri"/>
                <a:ea typeface="Calibri"/>
                <a:cs typeface="Calibri"/>
                <a:sym typeface="Calibri"/>
              </a:rPr>
              <a:t>will take you to the “About” page of the tool, click on “Launch Tool” to launch it (5)</a:t>
            </a:r>
            <a:endParaRPr dirty="0"/>
          </a:p>
          <a:p>
            <a:pPr marL="742950" marR="0" lvl="1"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Clicking on         will also launch CC3D Player (6)</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While CC3D is launching you will see a blue box</a:t>
            </a:r>
            <a:endParaRPr dirty="0"/>
          </a:p>
        </p:txBody>
      </p:sp>
      <p:pic>
        <p:nvPicPr>
          <p:cNvPr id="170" name="Google Shape;170;p8"/>
          <p:cNvPicPr preferRelativeResize="0"/>
          <p:nvPr/>
        </p:nvPicPr>
        <p:blipFill rotWithShape="1">
          <a:blip r:embed="rId5">
            <a:alphaModFix/>
          </a:blip>
          <a:srcRect l="74776"/>
          <a:stretch/>
        </p:blipFill>
        <p:spPr>
          <a:xfrm>
            <a:off x="5713023" y="677454"/>
            <a:ext cx="3045268" cy="1592196"/>
          </a:xfrm>
          <a:prstGeom prst="rect">
            <a:avLst/>
          </a:prstGeom>
          <a:noFill/>
          <a:ln>
            <a:noFill/>
          </a:ln>
        </p:spPr>
      </p:pic>
      <p:grpSp>
        <p:nvGrpSpPr>
          <p:cNvPr id="171" name="Google Shape;171;p8"/>
          <p:cNvGrpSpPr/>
          <p:nvPr/>
        </p:nvGrpSpPr>
        <p:grpSpPr>
          <a:xfrm>
            <a:off x="5862692" y="2325077"/>
            <a:ext cx="2687583" cy="2000529"/>
            <a:chOff x="5791200" y="2984844"/>
            <a:chExt cx="2687583" cy="2000529"/>
          </a:xfrm>
        </p:grpSpPr>
        <p:pic>
          <p:nvPicPr>
            <p:cNvPr id="172" name="Google Shape;172;p8"/>
            <p:cNvPicPr preferRelativeResize="0"/>
            <p:nvPr/>
          </p:nvPicPr>
          <p:blipFill rotWithShape="1">
            <a:blip r:embed="rId6">
              <a:alphaModFix/>
            </a:blip>
            <a:srcRect/>
            <a:stretch/>
          </p:blipFill>
          <p:spPr>
            <a:xfrm>
              <a:off x="5963848" y="2984844"/>
              <a:ext cx="2400635" cy="2000529"/>
            </a:xfrm>
            <a:prstGeom prst="rect">
              <a:avLst/>
            </a:prstGeom>
            <a:noFill/>
            <a:ln>
              <a:noFill/>
            </a:ln>
          </p:spPr>
        </p:pic>
        <p:sp>
          <p:nvSpPr>
            <p:cNvPr id="173" name="Google Shape;173;p8"/>
            <p:cNvSpPr/>
            <p:nvPr/>
          </p:nvSpPr>
          <p:spPr>
            <a:xfrm>
              <a:off x="5791200" y="4664255"/>
              <a:ext cx="228600" cy="212545"/>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8"/>
            <p:cNvSpPr/>
            <p:nvPr/>
          </p:nvSpPr>
          <p:spPr>
            <a:xfrm rot="10800000">
              <a:off x="8250183" y="4664254"/>
              <a:ext cx="228600" cy="212545"/>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pic>
        <p:nvPicPr>
          <p:cNvPr id="175" name="Google Shape;175;p8"/>
          <p:cNvPicPr preferRelativeResize="0"/>
          <p:nvPr/>
        </p:nvPicPr>
        <p:blipFill rotWithShape="1">
          <a:blip r:embed="rId7">
            <a:alphaModFix/>
          </a:blip>
          <a:srcRect/>
          <a:stretch/>
        </p:blipFill>
        <p:spPr>
          <a:xfrm>
            <a:off x="1106392" y="3956870"/>
            <a:ext cx="3438394" cy="2880919"/>
          </a:xfrm>
          <a:prstGeom prst="rect">
            <a:avLst/>
          </a:prstGeom>
          <a:noFill/>
          <a:ln>
            <a:noFill/>
          </a:ln>
        </p:spPr>
      </p:pic>
      <p:pic>
        <p:nvPicPr>
          <p:cNvPr id="176" name="Google Shape;176;p8"/>
          <p:cNvPicPr preferRelativeResize="0"/>
          <p:nvPr/>
        </p:nvPicPr>
        <p:blipFill rotWithShape="1">
          <a:blip r:embed="rId8">
            <a:alphaModFix/>
          </a:blip>
          <a:srcRect/>
          <a:stretch/>
        </p:blipFill>
        <p:spPr>
          <a:xfrm>
            <a:off x="1981200" y="2942868"/>
            <a:ext cx="476250" cy="419100"/>
          </a:xfrm>
          <a:prstGeom prst="rect">
            <a:avLst/>
          </a:prstGeom>
          <a:noFill/>
          <a:ln>
            <a:noFill/>
          </a:ln>
        </p:spPr>
      </p:pic>
      <p:pic>
        <p:nvPicPr>
          <p:cNvPr id="177" name="Google Shape;177;p8"/>
          <p:cNvPicPr preferRelativeResize="0"/>
          <p:nvPr/>
        </p:nvPicPr>
        <p:blipFill rotWithShape="1">
          <a:blip r:embed="rId9">
            <a:alphaModFix/>
          </a:blip>
          <a:srcRect/>
          <a:stretch/>
        </p:blipFill>
        <p:spPr>
          <a:xfrm>
            <a:off x="5086350" y="4791686"/>
            <a:ext cx="4038600" cy="1457836"/>
          </a:xfrm>
          <a:prstGeom prst="rect">
            <a:avLst/>
          </a:prstGeom>
          <a:noFill/>
          <a:ln>
            <a:noFill/>
          </a:ln>
        </p:spPr>
      </p:pic>
      <p:sp>
        <p:nvSpPr>
          <p:cNvPr id="14" name="Google Shape;173;p8">
            <a:extLst>
              <a:ext uri="{FF2B5EF4-FFF2-40B4-BE49-F238E27FC236}">
                <a16:creationId xmlns:a16="http://schemas.microsoft.com/office/drawing/2014/main" id="{31C65CB1-4AA4-4DE2-A3F8-4D73D7CB2BF4}"/>
              </a:ext>
            </a:extLst>
          </p:cNvPr>
          <p:cNvSpPr/>
          <p:nvPr/>
        </p:nvSpPr>
        <p:spPr>
          <a:xfrm>
            <a:off x="5838934" y="2396503"/>
            <a:ext cx="228600" cy="212545"/>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173;p8">
            <a:extLst>
              <a:ext uri="{FF2B5EF4-FFF2-40B4-BE49-F238E27FC236}">
                <a16:creationId xmlns:a16="http://schemas.microsoft.com/office/drawing/2014/main" id="{BD694198-268E-44B9-9B62-8B950D0F19A1}"/>
              </a:ext>
            </a:extLst>
          </p:cNvPr>
          <p:cNvSpPr/>
          <p:nvPr/>
        </p:nvSpPr>
        <p:spPr>
          <a:xfrm>
            <a:off x="5862692" y="3075128"/>
            <a:ext cx="228600" cy="212545"/>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73;p8">
            <a:extLst>
              <a:ext uri="{FF2B5EF4-FFF2-40B4-BE49-F238E27FC236}">
                <a16:creationId xmlns:a16="http://schemas.microsoft.com/office/drawing/2014/main" id="{A1BD9736-3E8D-4E21-87E0-59950DEAF323}"/>
              </a:ext>
            </a:extLst>
          </p:cNvPr>
          <p:cNvSpPr/>
          <p:nvPr/>
        </p:nvSpPr>
        <p:spPr>
          <a:xfrm rot="10800000">
            <a:off x="8469366" y="2763964"/>
            <a:ext cx="228600" cy="212545"/>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6E97B3B9-CEED-4CDC-B221-3A047404AE75}"/>
              </a:ext>
            </a:extLst>
          </p:cNvPr>
          <p:cNvSpPr txBox="1"/>
          <p:nvPr/>
        </p:nvSpPr>
        <p:spPr>
          <a:xfrm>
            <a:off x="5538842" y="2348886"/>
            <a:ext cx="438150" cy="307777"/>
          </a:xfrm>
          <a:prstGeom prst="rect">
            <a:avLst/>
          </a:prstGeom>
          <a:noFill/>
        </p:spPr>
        <p:txBody>
          <a:bodyPr wrap="square" rtlCol="0">
            <a:spAutoFit/>
          </a:bodyPr>
          <a:lstStyle/>
          <a:p>
            <a:r>
              <a:rPr lang="en-US" b="1" dirty="0">
                <a:solidFill>
                  <a:srgbClr val="0070C0"/>
                </a:solidFill>
              </a:rPr>
              <a:t>1</a:t>
            </a:r>
          </a:p>
        </p:txBody>
      </p:sp>
      <p:sp>
        <p:nvSpPr>
          <p:cNvPr id="18" name="TextBox 17">
            <a:extLst>
              <a:ext uri="{FF2B5EF4-FFF2-40B4-BE49-F238E27FC236}">
                <a16:creationId xmlns:a16="http://schemas.microsoft.com/office/drawing/2014/main" id="{AEBD0574-4052-442C-97F9-17CA30E92018}"/>
              </a:ext>
            </a:extLst>
          </p:cNvPr>
          <p:cNvSpPr txBox="1"/>
          <p:nvPr/>
        </p:nvSpPr>
        <p:spPr>
          <a:xfrm>
            <a:off x="8686800" y="2716347"/>
            <a:ext cx="438150" cy="307777"/>
          </a:xfrm>
          <a:prstGeom prst="rect">
            <a:avLst/>
          </a:prstGeom>
          <a:noFill/>
        </p:spPr>
        <p:txBody>
          <a:bodyPr wrap="square" rtlCol="0">
            <a:spAutoFit/>
          </a:bodyPr>
          <a:lstStyle/>
          <a:p>
            <a:r>
              <a:rPr lang="en-US" b="1" dirty="0">
                <a:solidFill>
                  <a:srgbClr val="0070C0"/>
                </a:solidFill>
              </a:rPr>
              <a:t>2</a:t>
            </a:r>
          </a:p>
        </p:txBody>
      </p:sp>
      <p:sp>
        <p:nvSpPr>
          <p:cNvPr id="19" name="TextBox 18">
            <a:extLst>
              <a:ext uri="{FF2B5EF4-FFF2-40B4-BE49-F238E27FC236}">
                <a16:creationId xmlns:a16="http://schemas.microsoft.com/office/drawing/2014/main" id="{7DA363BD-C7E7-4842-A371-F54D6FB0F6FD}"/>
              </a:ext>
            </a:extLst>
          </p:cNvPr>
          <p:cNvSpPr txBox="1"/>
          <p:nvPr/>
        </p:nvSpPr>
        <p:spPr>
          <a:xfrm>
            <a:off x="5565440" y="3024124"/>
            <a:ext cx="438150" cy="307777"/>
          </a:xfrm>
          <a:prstGeom prst="rect">
            <a:avLst/>
          </a:prstGeom>
          <a:noFill/>
        </p:spPr>
        <p:txBody>
          <a:bodyPr wrap="square" rtlCol="0">
            <a:spAutoFit/>
          </a:bodyPr>
          <a:lstStyle/>
          <a:p>
            <a:r>
              <a:rPr lang="en-US" b="1" dirty="0">
                <a:solidFill>
                  <a:srgbClr val="0070C0"/>
                </a:solidFill>
              </a:rPr>
              <a:t>3</a:t>
            </a:r>
          </a:p>
        </p:txBody>
      </p:sp>
      <p:sp>
        <p:nvSpPr>
          <p:cNvPr id="20" name="TextBox 19">
            <a:extLst>
              <a:ext uri="{FF2B5EF4-FFF2-40B4-BE49-F238E27FC236}">
                <a16:creationId xmlns:a16="http://schemas.microsoft.com/office/drawing/2014/main" id="{9BB0B2D1-79C9-4730-AF7B-3A912071BD57}"/>
              </a:ext>
            </a:extLst>
          </p:cNvPr>
          <p:cNvSpPr txBox="1"/>
          <p:nvPr/>
        </p:nvSpPr>
        <p:spPr>
          <a:xfrm>
            <a:off x="5581315" y="3956870"/>
            <a:ext cx="438150" cy="307777"/>
          </a:xfrm>
          <a:prstGeom prst="rect">
            <a:avLst/>
          </a:prstGeom>
          <a:noFill/>
        </p:spPr>
        <p:txBody>
          <a:bodyPr wrap="square" rtlCol="0">
            <a:spAutoFit/>
          </a:bodyPr>
          <a:lstStyle/>
          <a:p>
            <a:r>
              <a:rPr lang="en-US" b="1" dirty="0">
                <a:solidFill>
                  <a:srgbClr val="0070C0"/>
                </a:solidFill>
              </a:rPr>
              <a:t>1</a:t>
            </a:r>
          </a:p>
        </p:txBody>
      </p:sp>
      <p:sp>
        <p:nvSpPr>
          <p:cNvPr id="22" name="Google Shape;159;p7">
            <a:extLst>
              <a:ext uri="{FF2B5EF4-FFF2-40B4-BE49-F238E27FC236}">
                <a16:creationId xmlns:a16="http://schemas.microsoft.com/office/drawing/2014/main" id="{FCCAF48A-6E9E-484D-8B8C-F49F7303542D}"/>
              </a:ext>
            </a:extLst>
          </p:cNvPr>
          <p:cNvSpPr/>
          <p:nvPr/>
        </p:nvSpPr>
        <p:spPr>
          <a:xfrm rot="16200000">
            <a:off x="7674907" y="4301716"/>
            <a:ext cx="529888" cy="301486"/>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TextBox 20">
            <a:extLst>
              <a:ext uri="{FF2B5EF4-FFF2-40B4-BE49-F238E27FC236}">
                <a16:creationId xmlns:a16="http://schemas.microsoft.com/office/drawing/2014/main" id="{F06F5D02-3605-4D65-964B-ADF19D176DDC}"/>
              </a:ext>
            </a:extLst>
          </p:cNvPr>
          <p:cNvSpPr txBox="1"/>
          <p:nvPr/>
        </p:nvSpPr>
        <p:spPr>
          <a:xfrm>
            <a:off x="7797797" y="4318789"/>
            <a:ext cx="438150" cy="307777"/>
          </a:xfrm>
          <a:prstGeom prst="rect">
            <a:avLst/>
          </a:prstGeom>
          <a:noFill/>
        </p:spPr>
        <p:txBody>
          <a:bodyPr wrap="square" rtlCol="0">
            <a:spAutoFit/>
          </a:bodyPr>
          <a:lstStyle/>
          <a:p>
            <a:r>
              <a:rPr lang="en-US" b="1" dirty="0">
                <a:solidFill>
                  <a:srgbClr val="0070C0"/>
                </a:solidFill>
              </a:rPr>
              <a:t>4</a:t>
            </a:r>
          </a:p>
        </p:txBody>
      </p:sp>
      <p:sp>
        <p:nvSpPr>
          <p:cNvPr id="23" name="Google Shape;159;p7">
            <a:extLst>
              <a:ext uri="{FF2B5EF4-FFF2-40B4-BE49-F238E27FC236}">
                <a16:creationId xmlns:a16="http://schemas.microsoft.com/office/drawing/2014/main" id="{2BE203B9-C88C-4A2E-A976-FEAAE9623F6A}"/>
              </a:ext>
            </a:extLst>
          </p:cNvPr>
          <p:cNvSpPr/>
          <p:nvPr/>
        </p:nvSpPr>
        <p:spPr>
          <a:xfrm rot="5400000">
            <a:off x="5924730" y="4603802"/>
            <a:ext cx="529888" cy="301486"/>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 name="TextBox 23">
            <a:extLst>
              <a:ext uri="{FF2B5EF4-FFF2-40B4-BE49-F238E27FC236}">
                <a16:creationId xmlns:a16="http://schemas.microsoft.com/office/drawing/2014/main" id="{BD086213-D85D-4AD6-BBD0-652FFE15E286}"/>
              </a:ext>
            </a:extLst>
          </p:cNvPr>
          <p:cNvSpPr txBox="1"/>
          <p:nvPr/>
        </p:nvSpPr>
        <p:spPr>
          <a:xfrm>
            <a:off x="6054390" y="4568504"/>
            <a:ext cx="438150" cy="307777"/>
          </a:xfrm>
          <a:prstGeom prst="rect">
            <a:avLst/>
          </a:prstGeom>
          <a:noFill/>
        </p:spPr>
        <p:txBody>
          <a:bodyPr wrap="square" rtlCol="0">
            <a:spAutoFit/>
          </a:bodyPr>
          <a:lstStyle/>
          <a:p>
            <a:r>
              <a:rPr lang="en-US" b="1" dirty="0">
                <a:solidFill>
                  <a:srgbClr val="0070C0"/>
                </a:solidFill>
              </a:rPr>
              <a:t>5</a:t>
            </a:r>
          </a:p>
        </p:txBody>
      </p:sp>
      <p:sp>
        <p:nvSpPr>
          <p:cNvPr id="25" name="TextBox 24">
            <a:extLst>
              <a:ext uri="{FF2B5EF4-FFF2-40B4-BE49-F238E27FC236}">
                <a16:creationId xmlns:a16="http://schemas.microsoft.com/office/drawing/2014/main" id="{7C431B33-5BCE-4600-AC87-93990DF81E28}"/>
              </a:ext>
            </a:extLst>
          </p:cNvPr>
          <p:cNvSpPr txBox="1"/>
          <p:nvPr/>
        </p:nvSpPr>
        <p:spPr>
          <a:xfrm>
            <a:off x="8562281" y="3930938"/>
            <a:ext cx="438150" cy="307777"/>
          </a:xfrm>
          <a:prstGeom prst="rect">
            <a:avLst/>
          </a:prstGeom>
          <a:noFill/>
        </p:spPr>
        <p:txBody>
          <a:bodyPr wrap="square" rtlCol="0">
            <a:spAutoFit/>
          </a:bodyPr>
          <a:lstStyle/>
          <a:p>
            <a:r>
              <a:rPr lang="en-US" b="1" dirty="0">
                <a:solidFill>
                  <a:srgbClr val="0070C0"/>
                </a:solidFill>
              </a:rPr>
              <a:t>6</a:t>
            </a:r>
          </a:p>
        </p:txBody>
      </p:sp>
      <p:pic>
        <p:nvPicPr>
          <p:cNvPr id="26" name="Picture 25">
            <a:extLst>
              <a:ext uri="{FF2B5EF4-FFF2-40B4-BE49-F238E27FC236}">
                <a16:creationId xmlns:a16="http://schemas.microsoft.com/office/drawing/2014/main" id="{6BAA2BA8-25A8-4BFC-8658-3FC770575BB2}"/>
              </a:ext>
            </a:extLst>
          </p:cNvPr>
          <p:cNvPicPr>
            <a:picLocks noChangeAspect="1"/>
          </p:cNvPicPr>
          <p:nvPr/>
        </p:nvPicPr>
        <p:blipFill>
          <a:blip r:embed="rId10">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
          <p:cNvSpPr txBox="1">
            <a:spLocks noGrp="1"/>
          </p:cNvSpPr>
          <p:nvPr>
            <p:ph type="title"/>
          </p:nvPr>
        </p:nvSpPr>
        <p:spPr>
          <a:xfrm>
            <a:off x="0" y="-1"/>
            <a:ext cx="9144000" cy="72377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CC"/>
              </a:buClr>
              <a:buSzPts val="3959"/>
              <a:buFont typeface="Calibri"/>
              <a:buNone/>
            </a:pPr>
            <a:r>
              <a:rPr lang="en-US" sz="3959" b="1">
                <a:solidFill>
                  <a:srgbClr val="0000CC"/>
                </a:solidFill>
              </a:rPr>
              <a:t>Manipulating CC3D Player in nanoHUB</a:t>
            </a:r>
            <a:endParaRPr sz="3959" b="1">
              <a:solidFill>
                <a:srgbClr val="0000CC"/>
              </a:solidFill>
            </a:endParaRPr>
          </a:p>
        </p:txBody>
      </p:sp>
      <p:pic>
        <p:nvPicPr>
          <p:cNvPr id="184" name="Google Shape;184;p9"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185" name="Google Shape;185;p9"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sp>
        <p:nvSpPr>
          <p:cNvPr id="186" name="Google Shape;186;p9"/>
          <p:cNvSpPr txBox="1"/>
          <p:nvPr/>
        </p:nvSpPr>
        <p:spPr>
          <a:xfrm>
            <a:off x="152400" y="762000"/>
            <a:ext cx="4800600" cy="230828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After CC3D Player has launched, it works as a normal computer program, you can resize it (1, 2) or maximize or minimize the window, using</a:t>
            </a: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You can resize the tool area by dragging on the boundary box (3)</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You can also shrink the “Model Editor” box (4)</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187" name="Google Shape;187;p9"/>
          <p:cNvPicPr preferRelativeResize="0"/>
          <p:nvPr/>
        </p:nvPicPr>
        <p:blipFill rotWithShape="1">
          <a:blip r:embed="rId5">
            <a:alphaModFix/>
          </a:blip>
          <a:srcRect/>
          <a:stretch/>
        </p:blipFill>
        <p:spPr>
          <a:xfrm>
            <a:off x="5778450" y="578345"/>
            <a:ext cx="2891149" cy="2408238"/>
          </a:xfrm>
          <a:prstGeom prst="rect">
            <a:avLst/>
          </a:prstGeom>
          <a:noFill/>
          <a:ln>
            <a:noFill/>
          </a:ln>
        </p:spPr>
      </p:pic>
      <p:pic>
        <p:nvPicPr>
          <p:cNvPr id="188" name="Google Shape;188;p9"/>
          <p:cNvPicPr preferRelativeResize="0"/>
          <p:nvPr/>
        </p:nvPicPr>
        <p:blipFill rotWithShape="1">
          <a:blip r:embed="rId6">
            <a:alphaModFix/>
          </a:blip>
          <a:srcRect/>
          <a:stretch/>
        </p:blipFill>
        <p:spPr>
          <a:xfrm>
            <a:off x="381000" y="2802618"/>
            <a:ext cx="7835106" cy="3417207"/>
          </a:xfrm>
          <a:prstGeom prst="rect">
            <a:avLst/>
          </a:prstGeom>
          <a:noFill/>
          <a:ln>
            <a:noFill/>
          </a:ln>
        </p:spPr>
      </p:pic>
      <p:sp>
        <p:nvSpPr>
          <p:cNvPr id="189" name="Google Shape;189;p9"/>
          <p:cNvSpPr/>
          <p:nvPr/>
        </p:nvSpPr>
        <p:spPr>
          <a:xfrm rot="10800000">
            <a:off x="8222853" y="6004172"/>
            <a:ext cx="748506" cy="183655"/>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9"/>
          <p:cNvSpPr/>
          <p:nvPr/>
        </p:nvSpPr>
        <p:spPr>
          <a:xfrm>
            <a:off x="1143000" y="3962400"/>
            <a:ext cx="762000" cy="346911"/>
          </a:xfrm>
          <a:prstGeom prst="lef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9"/>
          <p:cNvSpPr/>
          <p:nvPr/>
        </p:nvSpPr>
        <p:spPr>
          <a:xfrm rot="5400000">
            <a:off x="6345656" y="1990987"/>
            <a:ext cx="762000" cy="346911"/>
          </a:xfrm>
          <a:prstGeom prst="lef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9"/>
          <p:cNvSpPr/>
          <p:nvPr/>
        </p:nvSpPr>
        <p:spPr>
          <a:xfrm rot="-8453511">
            <a:off x="7293862" y="1983832"/>
            <a:ext cx="762000" cy="346911"/>
          </a:xfrm>
          <a:prstGeom prst="lef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3" name="Google Shape;193;p9"/>
          <p:cNvPicPr preferRelativeResize="0"/>
          <p:nvPr/>
        </p:nvPicPr>
        <p:blipFill rotWithShape="1">
          <a:blip r:embed="rId7">
            <a:alphaModFix/>
          </a:blip>
          <a:srcRect/>
          <a:stretch/>
        </p:blipFill>
        <p:spPr>
          <a:xfrm>
            <a:off x="1064085" y="1629600"/>
            <a:ext cx="863600" cy="305419"/>
          </a:xfrm>
          <a:prstGeom prst="rect">
            <a:avLst/>
          </a:prstGeom>
          <a:noFill/>
          <a:ln>
            <a:noFill/>
          </a:ln>
        </p:spPr>
      </p:pic>
      <p:sp>
        <p:nvSpPr>
          <p:cNvPr id="13" name="TextBox 12">
            <a:extLst>
              <a:ext uri="{FF2B5EF4-FFF2-40B4-BE49-F238E27FC236}">
                <a16:creationId xmlns:a16="http://schemas.microsoft.com/office/drawing/2014/main" id="{7037AB9B-8EEA-4071-917F-D9786BFE2CD2}"/>
              </a:ext>
            </a:extLst>
          </p:cNvPr>
          <p:cNvSpPr txBox="1"/>
          <p:nvPr/>
        </p:nvSpPr>
        <p:spPr>
          <a:xfrm>
            <a:off x="6576333" y="2032619"/>
            <a:ext cx="438150" cy="307777"/>
          </a:xfrm>
          <a:prstGeom prst="rect">
            <a:avLst/>
          </a:prstGeom>
          <a:noFill/>
        </p:spPr>
        <p:txBody>
          <a:bodyPr wrap="square" rtlCol="0">
            <a:spAutoFit/>
          </a:bodyPr>
          <a:lstStyle/>
          <a:p>
            <a:r>
              <a:rPr lang="en-US" b="1" dirty="0">
                <a:solidFill>
                  <a:srgbClr val="0070C0"/>
                </a:solidFill>
              </a:rPr>
              <a:t>1</a:t>
            </a:r>
          </a:p>
        </p:txBody>
      </p:sp>
      <p:sp>
        <p:nvSpPr>
          <p:cNvPr id="14" name="TextBox 13">
            <a:extLst>
              <a:ext uri="{FF2B5EF4-FFF2-40B4-BE49-F238E27FC236}">
                <a16:creationId xmlns:a16="http://schemas.microsoft.com/office/drawing/2014/main" id="{266DC48E-7BF6-4F9D-9816-F77EB2C54BD0}"/>
              </a:ext>
            </a:extLst>
          </p:cNvPr>
          <p:cNvSpPr txBox="1"/>
          <p:nvPr/>
        </p:nvSpPr>
        <p:spPr>
          <a:xfrm>
            <a:off x="7506487" y="2003398"/>
            <a:ext cx="438150" cy="307777"/>
          </a:xfrm>
          <a:prstGeom prst="rect">
            <a:avLst/>
          </a:prstGeom>
          <a:noFill/>
        </p:spPr>
        <p:txBody>
          <a:bodyPr wrap="square" rtlCol="0">
            <a:spAutoFit/>
          </a:bodyPr>
          <a:lstStyle/>
          <a:p>
            <a:r>
              <a:rPr lang="en-US" b="1" dirty="0">
                <a:solidFill>
                  <a:srgbClr val="0070C0"/>
                </a:solidFill>
              </a:rPr>
              <a:t>2</a:t>
            </a:r>
          </a:p>
        </p:txBody>
      </p:sp>
      <p:sp>
        <p:nvSpPr>
          <p:cNvPr id="15" name="TextBox 14">
            <a:extLst>
              <a:ext uri="{FF2B5EF4-FFF2-40B4-BE49-F238E27FC236}">
                <a16:creationId xmlns:a16="http://schemas.microsoft.com/office/drawing/2014/main" id="{67B32844-CBD6-479B-A73A-8C6B3FA68B84}"/>
              </a:ext>
            </a:extLst>
          </p:cNvPr>
          <p:cNvSpPr txBox="1"/>
          <p:nvPr/>
        </p:nvSpPr>
        <p:spPr>
          <a:xfrm>
            <a:off x="1365247" y="3981966"/>
            <a:ext cx="438150" cy="307777"/>
          </a:xfrm>
          <a:prstGeom prst="rect">
            <a:avLst/>
          </a:prstGeom>
          <a:noFill/>
        </p:spPr>
        <p:txBody>
          <a:bodyPr wrap="square" rtlCol="0">
            <a:spAutoFit/>
          </a:bodyPr>
          <a:lstStyle/>
          <a:p>
            <a:r>
              <a:rPr lang="en-US" b="1" dirty="0">
                <a:solidFill>
                  <a:srgbClr val="0070C0"/>
                </a:solidFill>
              </a:rPr>
              <a:t>4</a:t>
            </a:r>
          </a:p>
        </p:txBody>
      </p:sp>
      <p:sp>
        <p:nvSpPr>
          <p:cNvPr id="16" name="TextBox 15">
            <a:extLst>
              <a:ext uri="{FF2B5EF4-FFF2-40B4-BE49-F238E27FC236}">
                <a16:creationId xmlns:a16="http://schemas.microsoft.com/office/drawing/2014/main" id="{963DE119-09A0-443C-A562-9AC1C2E4A5AD}"/>
              </a:ext>
            </a:extLst>
          </p:cNvPr>
          <p:cNvSpPr txBox="1"/>
          <p:nvPr/>
        </p:nvSpPr>
        <p:spPr>
          <a:xfrm>
            <a:off x="8450524" y="5764386"/>
            <a:ext cx="438150" cy="307777"/>
          </a:xfrm>
          <a:prstGeom prst="rect">
            <a:avLst/>
          </a:prstGeom>
          <a:noFill/>
        </p:spPr>
        <p:txBody>
          <a:bodyPr wrap="square" rtlCol="0">
            <a:spAutoFit/>
          </a:bodyPr>
          <a:lstStyle/>
          <a:p>
            <a:r>
              <a:rPr lang="en-US" b="1" dirty="0">
                <a:solidFill>
                  <a:srgbClr val="0070C0"/>
                </a:solidFill>
              </a:rPr>
              <a:t>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0"/>
          <p:cNvSpPr txBox="1"/>
          <p:nvPr/>
        </p:nvSpPr>
        <p:spPr>
          <a:xfrm>
            <a:off x="0" y="762000"/>
            <a:ext cx="8936400" cy="443194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In Player click on File &gt; Open Simulation File</a:t>
            </a:r>
            <a:endParaRPr dirty="0"/>
          </a:p>
          <a:p>
            <a:pPr marL="285750" marR="0" lvl="0" indent="-285750" algn="l" rtl="0">
              <a:spcBef>
                <a:spcPts val="0"/>
              </a:spcBef>
              <a:spcAft>
                <a:spcPts val="0"/>
              </a:spcAft>
              <a:buClr>
                <a:schemeClr val="dk1"/>
              </a:buClr>
              <a:buSzPts val="1800"/>
              <a:buFont typeface="Arial"/>
              <a:buChar char="•"/>
            </a:pPr>
            <a:r>
              <a:rPr lang="en-US" sz="1800" b="1" dirty="0">
                <a:solidFill>
                  <a:schemeClr val="dk1"/>
                </a:solidFill>
                <a:latin typeface="Calibri"/>
                <a:ea typeface="Calibri"/>
                <a:cs typeface="Calibri"/>
                <a:sym typeface="Calibri"/>
              </a:rPr>
              <a:t>Click on your username </a:t>
            </a:r>
            <a:r>
              <a:rPr lang="en-US" sz="1800" dirty="0">
                <a:solidFill>
                  <a:schemeClr val="dk1"/>
                </a:solidFill>
                <a:latin typeface="Calibri"/>
                <a:ea typeface="Calibri"/>
                <a:cs typeface="Calibri"/>
                <a:sym typeface="Calibri"/>
              </a:rPr>
              <a:t>on the left of the open </a:t>
            </a:r>
            <a:br>
              <a:rPr lang="en-US" sz="1800" dirty="0">
                <a:solidFill>
                  <a:schemeClr val="dk1"/>
                </a:solidFill>
                <a:latin typeface="Calibri"/>
                <a:ea typeface="Calibri"/>
                <a:cs typeface="Calibri"/>
                <a:sym typeface="Calibri"/>
              </a:rPr>
            </a:br>
            <a:r>
              <a:rPr lang="en-US" sz="1800" dirty="0">
                <a:solidFill>
                  <a:schemeClr val="dk1"/>
                </a:solidFill>
                <a:latin typeface="Calibri"/>
                <a:ea typeface="Calibri"/>
                <a:cs typeface="Calibri"/>
                <a:sym typeface="Calibri"/>
              </a:rPr>
              <a:t>file window and go to: </a:t>
            </a:r>
            <a:endParaRPr sz="1800" dirty="0">
              <a:solidFill>
                <a:schemeClr val="dk1"/>
              </a:solidFill>
              <a:latin typeface="Calibri"/>
              <a:ea typeface="Calibri"/>
              <a:cs typeface="Calibri"/>
              <a:sym typeface="Calibri"/>
            </a:endParaRPr>
          </a:p>
          <a:p>
            <a:pPr marL="0" marR="0" lvl="0" indent="457200" algn="l" rtl="0">
              <a:spcBef>
                <a:spcPts val="0"/>
              </a:spcBef>
              <a:spcAft>
                <a:spcPts val="0"/>
              </a:spcAft>
              <a:buNone/>
            </a:pPr>
            <a:r>
              <a:rPr lang="en-US" sz="1800" dirty="0">
                <a:solidFill>
                  <a:schemeClr val="dk1"/>
                </a:solidFill>
                <a:latin typeface="Calibri"/>
                <a:ea typeface="Calibri"/>
                <a:cs typeface="Calibri"/>
                <a:sym typeface="Calibri"/>
              </a:rPr>
              <a:t>../</a:t>
            </a:r>
            <a:r>
              <a:rPr lang="en-US" sz="1500" dirty="0">
                <a:solidFill>
                  <a:schemeClr val="dk1"/>
                </a:solidFill>
                <a:latin typeface="Courier New"/>
                <a:ea typeface="Courier New"/>
                <a:cs typeface="Courier New"/>
                <a:sym typeface="Courier New"/>
              </a:rPr>
              <a:t>&lt;username&gt;</a:t>
            </a:r>
            <a:endParaRPr sz="1500" dirty="0">
              <a:solidFill>
                <a:schemeClr val="dk1"/>
              </a:solidFill>
              <a:latin typeface="Courier New"/>
              <a:ea typeface="Courier New"/>
              <a:cs typeface="Courier New"/>
              <a:sym typeface="Courier New"/>
            </a:endParaRPr>
          </a:p>
          <a:p>
            <a:pPr marL="457200" marR="0" lvl="0" indent="457200" algn="l" rtl="0">
              <a:spcBef>
                <a:spcPts val="0"/>
              </a:spcBef>
              <a:spcAft>
                <a:spcPts val="0"/>
              </a:spcAft>
              <a:buNone/>
            </a:pPr>
            <a:r>
              <a:rPr lang="en-US" sz="1500" dirty="0">
                <a:solidFill>
                  <a:schemeClr val="dk1"/>
                </a:solidFill>
                <a:latin typeface="Courier New"/>
                <a:ea typeface="Courier New"/>
                <a:cs typeface="Courier New"/>
                <a:sym typeface="Courier New"/>
              </a:rPr>
              <a:t>/CompuCell3D_Demos</a:t>
            </a:r>
            <a:endParaRPr sz="1500" dirty="0">
              <a:solidFill>
                <a:schemeClr val="dk1"/>
              </a:solidFill>
              <a:latin typeface="Courier New"/>
              <a:ea typeface="Courier New"/>
              <a:cs typeface="Courier New"/>
              <a:sym typeface="Courier New"/>
            </a:endParaRPr>
          </a:p>
          <a:p>
            <a:pPr marL="914400" marR="0" lvl="0" indent="457200" algn="l" rtl="0">
              <a:spcBef>
                <a:spcPts val="0"/>
              </a:spcBef>
              <a:spcAft>
                <a:spcPts val="0"/>
              </a:spcAft>
              <a:buNone/>
            </a:pPr>
            <a:r>
              <a:rPr lang="en-US" sz="1500" dirty="0">
                <a:solidFill>
                  <a:schemeClr val="dk1"/>
                </a:solidFill>
                <a:latin typeface="Courier New"/>
                <a:ea typeface="Courier New"/>
                <a:cs typeface="Courier New"/>
                <a:sym typeface="Courier New"/>
              </a:rPr>
              <a:t>/Demos</a:t>
            </a:r>
            <a:endParaRPr sz="1500" dirty="0">
              <a:solidFill>
                <a:schemeClr val="dk1"/>
              </a:solidFill>
              <a:latin typeface="Courier New"/>
              <a:ea typeface="Courier New"/>
              <a:cs typeface="Courier New"/>
              <a:sym typeface="Courier New"/>
            </a:endParaRPr>
          </a:p>
          <a:p>
            <a:pPr marL="1371600" marR="0" lvl="0" indent="457200" algn="l" rtl="0">
              <a:spcBef>
                <a:spcPts val="0"/>
              </a:spcBef>
              <a:spcAft>
                <a:spcPts val="0"/>
              </a:spcAft>
              <a:buNone/>
            </a:pPr>
            <a:r>
              <a:rPr lang="en-US" sz="1500" dirty="0">
                <a:solidFill>
                  <a:schemeClr val="dk1"/>
                </a:solidFill>
                <a:latin typeface="Courier New"/>
                <a:ea typeface="Courier New"/>
                <a:cs typeface="Courier New"/>
                <a:sym typeface="Courier New"/>
              </a:rPr>
              <a:t>/</a:t>
            </a:r>
            <a:r>
              <a:rPr lang="en-US" sz="1500" dirty="0" err="1">
                <a:solidFill>
                  <a:schemeClr val="dk1"/>
                </a:solidFill>
                <a:latin typeface="Courier New"/>
                <a:ea typeface="Courier New"/>
                <a:cs typeface="Courier New"/>
                <a:sym typeface="Courier New"/>
              </a:rPr>
              <a:t>BookChapterDemos_ComputationalMethodsInCellBiology</a:t>
            </a:r>
            <a:endParaRPr sz="1500" dirty="0">
              <a:solidFill>
                <a:schemeClr val="dk1"/>
              </a:solidFill>
              <a:latin typeface="Courier New"/>
              <a:ea typeface="Courier New"/>
              <a:cs typeface="Courier New"/>
              <a:sym typeface="Courier New"/>
            </a:endParaRPr>
          </a:p>
          <a:p>
            <a:pPr marL="1828800" marR="0" lvl="0" indent="457200" algn="l" rtl="0">
              <a:spcBef>
                <a:spcPts val="0"/>
              </a:spcBef>
              <a:spcAft>
                <a:spcPts val="0"/>
              </a:spcAft>
              <a:buNone/>
            </a:pPr>
            <a:r>
              <a:rPr lang="en-US" sz="1500" dirty="0">
                <a:solidFill>
                  <a:schemeClr val="dk1"/>
                </a:solidFill>
                <a:latin typeface="Courier New"/>
                <a:ea typeface="Courier New"/>
                <a:cs typeface="Courier New"/>
                <a:sym typeface="Courier New"/>
              </a:rPr>
              <a:t>/Angiogenesis</a:t>
            </a:r>
            <a:endParaRPr sz="1500" dirty="0">
              <a:solidFill>
                <a:schemeClr val="dk1"/>
              </a:solidFill>
              <a:latin typeface="Courier New"/>
              <a:ea typeface="Courier New"/>
              <a:cs typeface="Courier New"/>
              <a:sym typeface="Courier New"/>
            </a:endParaRPr>
          </a:p>
          <a:p>
            <a:pPr marL="1828800" marR="0" lvl="0" indent="457200" algn="l" rtl="0">
              <a:spcBef>
                <a:spcPts val="0"/>
              </a:spcBef>
              <a:spcAft>
                <a:spcPts val="0"/>
              </a:spcAft>
              <a:buNone/>
            </a:pPr>
            <a:r>
              <a:rPr lang="en-US" sz="1500" dirty="0">
                <a:solidFill>
                  <a:schemeClr val="dk1"/>
                </a:solidFill>
                <a:latin typeface="Courier New"/>
                <a:ea typeface="Courier New"/>
                <a:cs typeface="Courier New"/>
                <a:sym typeface="Courier New"/>
              </a:rPr>
              <a:t>	/Angiogenesis.cc3d</a:t>
            </a:r>
            <a:endParaRPr sz="1500" dirty="0">
              <a:solidFill>
                <a:schemeClr val="dk1"/>
              </a:solidFill>
              <a:latin typeface="Courier New"/>
              <a:ea typeface="Courier New"/>
              <a:cs typeface="Courier New"/>
              <a:sym typeface="Courier New"/>
            </a:endParaRPr>
          </a:p>
          <a:p>
            <a:pPr marL="1828800" marR="0" lvl="0" indent="457200" algn="l" rtl="0">
              <a:spcBef>
                <a:spcPts val="0"/>
              </a:spcBef>
              <a:spcAft>
                <a:spcPts val="0"/>
              </a:spcAft>
              <a:buNone/>
            </a:pPr>
            <a:endParaRPr sz="1500" dirty="0">
              <a:solidFill>
                <a:schemeClr val="dk1"/>
              </a:solidFill>
              <a:latin typeface="Courier New"/>
              <a:ea typeface="Courier New"/>
              <a:cs typeface="Courier New"/>
              <a:sym typeface="Courier New"/>
            </a:endParaRPr>
          </a:p>
          <a:p>
            <a:pPr marL="0" marR="0" lvl="0" indent="0" algn="l" rtl="0">
              <a:spcBef>
                <a:spcPts val="0"/>
              </a:spcBef>
              <a:spcAft>
                <a:spcPts val="0"/>
              </a:spcAft>
              <a:buNone/>
            </a:pPr>
            <a:endParaRPr sz="1500" dirty="0">
              <a:solidFill>
                <a:srgbClr val="009900"/>
              </a:solidFill>
              <a:latin typeface="Calibri"/>
              <a:ea typeface="Calibri"/>
              <a:cs typeface="Calibri"/>
              <a:sym typeface="Calibri"/>
            </a:endParaRPr>
          </a:p>
          <a:p>
            <a:pPr marL="0" marR="0" lvl="0" indent="0" algn="l" rtl="0">
              <a:spcBef>
                <a:spcPts val="0"/>
              </a:spcBef>
              <a:spcAft>
                <a:spcPts val="0"/>
              </a:spcAft>
              <a:buNone/>
            </a:pPr>
            <a:endParaRPr sz="1500" dirty="0">
              <a:solidFill>
                <a:srgbClr val="009900"/>
              </a:solidFill>
              <a:latin typeface="Calibri"/>
              <a:ea typeface="Calibri"/>
              <a:cs typeface="Calibri"/>
              <a:sym typeface="Calibri"/>
            </a:endParaRPr>
          </a:p>
          <a:p>
            <a:pPr marL="0" marR="0" lvl="0" indent="0" algn="l" rtl="0">
              <a:spcBef>
                <a:spcPts val="0"/>
              </a:spcBef>
              <a:spcAft>
                <a:spcPts val="0"/>
              </a:spcAft>
              <a:buNone/>
            </a:pPr>
            <a:r>
              <a:rPr lang="en-US" sz="1500" b="1" dirty="0">
                <a:solidFill>
                  <a:srgbClr val="FF0000"/>
                </a:solidFill>
                <a:latin typeface="Calibri"/>
                <a:ea typeface="Calibri"/>
                <a:cs typeface="Calibri"/>
                <a:sym typeface="Calibri"/>
              </a:rPr>
              <a:t>Make </a:t>
            </a:r>
            <a:r>
              <a:rPr lang="en-US" sz="1500" b="1" u="sng" dirty="0">
                <a:solidFill>
                  <a:srgbClr val="FF0000"/>
                </a:solidFill>
                <a:latin typeface="Calibri"/>
                <a:ea typeface="Calibri"/>
                <a:cs typeface="Calibri"/>
                <a:sym typeface="Calibri"/>
              </a:rPr>
              <a:t>Sure</a:t>
            </a:r>
            <a:r>
              <a:rPr lang="en-US" sz="1500" b="1" dirty="0">
                <a:solidFill>
                  <a:srgbClr val="FF0000"/>
                </a:solidFill>
                <a:latin typeface="Calibri"/>
                <a:ea typeface="Calibri"/>
                <a:cs typeface="Calibri"/>
                <a:sym typeface="Calibri"/>
              </a:rPr>
              <a:t> you open the file </a:t>
            </a:r>
            <a:r>
              <a:rPr lang="en-US" sz="1500" b="1" u="sng" dirty="0">
                <a:solidFill>
                  <a:srgbClr val="FF0000"/>
                </a:solidFill>
                <a:latin typeface="Calibri"/>
                <a:ea typeface="Calibri"/>
                <a:cs typeface="Calibri"/>
                <a:sym typeface="Calibri"/>
              </a:rPr>
              <a:t>in your </a:t>
            </a:r>
            <a:br>
              <a:rPr lang="en-US" sz="1500" b="1" u="sng" dirty="0">
                <a:solidFill>
                  <a:srgbClr val="FF0000"/>
                </a:solidFill>
                <a:latin typeface="Calibri"/>
                <a:ea typeface="Calibri"/>
                <a:cs typeface="Calibri"/>
                <a:sym typeface="Calibri"/>
              </a:rPr>
            </a:br>
            <a:r>
              <a:rPr lang="en-US" sz="1500" b="1" u="sng" dirty="0">
                <a:solidFill>
                  <a:srgbClr val="FF0000"/>
                </a:solidFill>
                <a:latin typeface="Calibri"/>
                <a:ea typeface="Calibri"/>
                <a:cs typeface="Calibri"/>
                <a:sym typeface="Calibri"/>
              </a:rPr>
              <a:t>user directory</a:t>
            </a:r>
            <a:r>
              <a:rPr lang="en-US" sz="1500" b="1" dirty="0">
                <a:solidFill>
                  <a:srgbClr val="FF0000"/>
                </a:solidFill>
                <a:latin typeface="Calibri"/>
                <a:ea typeface="Calibri"/>
                <a:cs typeface="Calibri"/>
                <a:sym typeface="Calibri"/>
              </a:rPr>
              <a:t> and not the one in </a:t>
            </a:r>
            <a:br>
              <a:rPr lang="en-US" sz="1500" b="1" dirty="0">
                <a:solidFill>
                  <a:srgbClr val="FF0000"/>
                </a:solidFill>
                <a:latin typeface="Calibri"/>
                <a:ea typeface="Calibri"/>
                <a:cs typeface="Calibri"/>
                <a:sym typeface="Calibri"/>
              </a:rPr>
            </a:br>
            <a:r>
              <a:rPr lang="en-US" sz="1500" b="1" dirty="0">
                <a:solidFill>
                  <a:srgbClr val="FF0000"/>
                </a:solidFill>
                <a:latin typeface="Calibri"/>
                <a:ea typeface="Calibri"/>
                <a:cs typeface="Calibri"/>
                <a:sym typeface="Calibri"/>
              </a:rPr>
              <a:t>the CC3D tool directory! If CC3D </a:t>
            </a:r>
            <a:br>
              <a:rPr lang="en-US" sz="1500" b="1" dirty="0">
                <a:solidFill>
                  <a:srgbClr val="FF0000"/>
                </a:solidFill>
                <a:latin typeface="Calibri"/>
                <a:ea typeface="Calibri"/>
                <a:cs typeface="Calibri"/>
                <a:sym typeface="Calibri"/>
              </a:rPr>
            </a:br>
            <a:r>
              <a:rPr lang="en-US" sz="1500" b="1" dirty="0">
                <a:solidFill>
                  <a:srgbClr val="FF0000"/>
                </a:solidFill>
                <a:latin typeface="Calibri"/>
                <a:ea typeface="Calibri"/>
                <a:cs typeface="Calibri"/>
                <a:sym typeface="Calibri"/>
              </a:rPr>
              <a:t>Player crashes immediately, this is </a:t>
            </a:r>
            <a:br>
              <a:rPr lang="en-US" sz="1500" b="1" dirty="0">
                <a:solidFill>
                  <a:srgbClr val="FF0000"/>
                </a:solidFill>
                <a:latin typeface="Calibri"/>
                <a:ea typeface="Calibri"/>
                <a:cs typeface="Calibri"/>
                <a:sym typeface="Calibri"/>
              </a:rPr>
            </a:br>
            <a:r>
              <a:rPr lang="en-US" sz="1500" b="1" dirty="0">
                <a:solidFill>
                  <a:srgbClr val="FF0000"/>
                </a:solidFill>
                <a:latin typeface="Calibri"/>
                <a:ea typeface="Calibri"/>
                <a:cs typeface="Calibri"/>
                <a:sym typeface="Calibri"/>
              </a:rPr>
              <a:t>probably why</a:t>
            </a:r>
            <a:endParaRPr sz="1100" dirty="0">
              <a:solidFill>
                <a:srgbClr val="009900"/>
              </a:solidFill>
            </a:endParaRPr>
          </a:p>
          <a:p>
            <a:pPr marL="285750" marR="0" lvl="0" indent="-171450" algn="l" rtl="0">
              <a:spcBef>
                <a:spcPts val="0"/>
              </a:spcBef>
              <a:spcAft>
                <a:spcPts val="0"/>
              </a:spcAft>
              <a:buClr>
                <a:schemeClr val="dk1"/>
              </a:buClr>
              <a:buSzPts val="1800"/>
              <a:buFont typeface="Arial"/>
              <a:buNone/>
            </a:pPr>
            <a:endParaRPr sz="1500" dirty="0">
              <a:solidFill>
                <a:schemeClr val="dk1"/>
              </a:solidFill>
              <a:latin typeface="Calibri"/>
              <a:ea typeface="Calibri"/>
              <a:cs typeface="Calibri"/>
              <a:sym typeface="Calibri"/>
            </a:endParaRPr>
          </a:p>
        </p:txBody>
      </p:sp>
      <p:sp>
        <p:nvSpPr>
          <p:cNvPr id="200" name="Google Shape;200;p10"/>
          <p:cNvSpPr txBox="1">
            <a:spLocks noGrp="1"/>
          </p:cNvSpPr>
          <p:nvPr>
            <p:ph type="title"/>
          </p:nvPr>
        </p:nvSpPr>
        <p:spPr>
          <a:xfrm>
            <a:off x="0" y="-93333"/>
            <a:ext cx="9144000" cy="86836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CC"/>
              </a:buClr>
              <a:buSzPts val="4400"/>
              <a:buFont typeface="Calibri"/>
              <a:buNone/>
            </a:pPr>
            <a:r>
              <a:rPr lang="en-US" sz="4000" b="1" dirty="0">
                <a:solidFill>
                  <a:srgbClr val="0000CC"/>
                </a:solidFill>
              </a:rPr>
              <a:t>Opening a Simulation in CC3D Player</a:t>
            </a:r>
            <a:endParaRPr sz="4000" dirty="0"/>
          </a:p>
        </p:txBody>
      </p:sp>
      <p:pic>
        <p:nvPicPr>
          <p:cNvPr id="201" name="Google Shape;201;p10"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202" name="Google Shape;202;p10"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203" name="Google Shape;203;p10"/>
          <p:cNvPicPr preferRelativeResize="0"/>
          <p:nvPr/>
        </p:nvPicPr>
        <p:blipFill rotWithShape="1">
          <a:blip r:embed="rId5">
            <a:alphaModFix/>
          </a:blip>
          <a:srcRect/>
          <a:stretch/>
        </p:blipFill>
        <p:spPr>
          <a:xfrm>
            <a:off x="5332752" y="744941"/>
            <a:ext cx="3267531" cy="1219370"/>
          </a:xfrm>
          <a:prstGeom prst="rect">
            <a:avLst/>
          </a:prstGeom>
          <a:noFill/>
          <a:ln>
            <a:noFill/>
          </a:ln>
        </p:spPr>
      </p:pic>
      <p:sp>
        <p:nvSpPr>
          <p:cNvPr id="204" name="Google Shape;204;p10"/>
          <p:cNvSpPr/>
          <p:nvPr/>
        </p:nvSpPr>
        <p:spPr>
          <a:xfrm rot="10800000" flipH="1">
            <a:off x="4902852" y="958591"/>
            <a:ext cx="429900" cy="211800"/>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5" name="Google Shape;205;p10"/>
          <p:cNvPicPr preferRelativeResize="0"/>
          <p:nvPr/>
        </p:nvPicPr>
        <p:blipFill rotWithShape="1">
          <a:blip r:embed="rId6">
            <a:alphaModFix/>
          </a:blip>
          <a:srcRect b="50857"/>
          <a:stretch/>
        </p:blipFill>
        <p:spPr>
          <a:xfrm>
            <a:off x="3314875" y="3111401"/>
            <a:ext cx="5334750" cy="1825725"/>
          </a:xfrm>
          <a:prstGeom prst="rect">
            <a:avLst/>
          </a:prstGeom>
          <a:noFill/>
          <a:ln>
            <a:noFill/>
          </a:ln>
        </p:spPr>
      </p:pic>
      <p:sp>
        <p:nvSpPr>
          <p:cNvPr id="206" name="Google Shape;206;p10"/>
          <p:cNvSpPr/>
          <p:nvPr/>
        </p:nvSpPr>
        <p:spPr>
          <a:xfrm>
            <a:off x="3028075" y="3887078"/>
            <a:ext cx="286800" cy="186900"/>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10"/>
          <p:cNvSpPr/>
          <p:nvPr/>
        </p:nvSpPr>
        <p:spPr>
          <a:xfrm>
            <a:off x="3765650" y="4593025"/>
            <a:ext cx="429900" cy="183600"/>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8" name="Google Shape;208;p10"/>
          <p:cNvPicPr preferRelativeResize="0"/>
          <p:nvPr/>
        </p:nvPicPr>
        <p:blipFill rotWithShape="1">
          <a:blip r:embed="rId7">
            <a:alphaModFix/>
          </a:blip>
          <a:srcRect r="26280" b="6664"/>
          <a:stretch/>
        </p:blipFill>
        <p:spPr>
          <a:xfrm>
            <a:off x="5076400" y="4776625"/>
            <a:ext cx="3982625" cy="2005175"/>
          </a:xfrm>
          <a:prstGeom prst="rect">
            <a:avLst/>
          </a:prstGeom>
          <a:noFill/>
          <a:ln>
            <a:noFill/>
          </a:ln>
        </p:spPr>
      </p:pic>
      <p:sp>
        <p:nvSpPr>
          <p:cNvPr id="209" name="Google Shape;209;p10"/>
          <p:cNvSpPr/>
          <p:nvPr/>
        </p:nvSpPr>
        <p:spPr>
          <a:xfrm>
            <a:off x="5532125" y="5681050"/>
            <a:ext cx="429900" cy="183600"/>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10"/>
          <p:cNvSpPr/>
          <p:nvPr/>
        </p:nvSpPr>
        <p:spPr>
          <a:xfrm>
            <a:off x="4478650" y="4937125"/>
            <a:ext cx="119400" cy="1314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0"/>
          <p:cNvSpPr/>
          <p:nvPr/>
        </p:nvSpPr>
        <p:spPr>
          <a:xfrm>
            <a:off x="4631050" y="5089525"/>
            <a:ext cx="119400" cy="1314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0"/>
          <p:cNvSpPr/>
          <p:nvPr/>
        </p:nvSpPr>
        <p:spPr>
          <a:xfrm>
            <a:off x="4783450" y="5241925"/>
            <a:ext cx="119400" cy="1314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Picture 15">
            <a:extLst>
              <a:ext uri="{FF2B5EF4-FFF2-40B4-BE49-F238E27FC236}">
                <a16:creationId xmlns:a16="http://schemas.microsoft.com/office/drawing/2014/main" id="{BC184220-C89A-4146-BA23-C6321E872DAD}"/>
              </a:ext>
            </a:extLst>
          </p:cNvPr>
          <p:cNvPicPr>
            <a:picLocks noChangeAspect="1"/>
          </p:cNvPicPr>
          <p:nvPr/>
        </p:nvPicPr>
        <p:blipFill>
          <a:blip r:embed="rId8">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4"/>
          <p:cNvSpPr txBox="1">
            <a:spLocks noGrp="1"/>
          </p:cNvSpPr>
          <p:nvPr>
            <p:ph type="title"/>
          </p:nvPr>
        </p:nvSpPr>
        <p:spPr>
          <a:xfrm>
            <a:off x="0" y="152400"/>
            <a:ext cx="9144000" cy="8683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CC"/>
              </a:buClr>
              <a:buSzPts val="3600"/>
              <a:buFont typeface="Calibri"/>
              <a:buNone/>
            </a:pPr>
            <a:r>
              <a:rPr lang="en-US" sz="3600" b="1">
                <a:solidFill>
                  <a:srgbClr val="0000CC"/>
                </a:solidFill>
              </a:rPr>
              <a:t>Starting, Stepping, Pausing and Stopping Simulations in CC3D Player</a:t>
            </a:r>
            <a:endParaRPr/>
          </a:p>
        </p:txBody>
      </p:sp>
      <p:pic>
        <p:nvPicPr>
          <p:cNvPr id="262" name="Google Shape;262;p14"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263" name="Google Shape;263;p14"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sp>
        <p:nvSpPr>
          <p:cNvPr id="264" name="Google Shape;264;p14"/>
          <p:cNvSpPr txBox="1"/>
          <p:nvPr/>
        </p:nvSpPr>
        <p:spPr>
          <a:xfrm>
            <a:off x="148900" y="1143681"/>
            <a:ext cx="4118299" cy="618630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1800"/>
            </a:pPr>
            <a:r>
              <a:rPr lang="en-US" sz="1800" dirty="0">
                <a:solidFill>
                  <a:schemeClr val="dk1"/>
                </a:solidFill>
                <a:latin typeface="Calibri"/>
                <a:ea typeface="Calibri"/>
                <a:cs typeface="Calibri"/>
                <a:sym typeface="Calibri"/>
              </a:rPr>
              <a:t>The four buttons in the menu bar control simulation operation</a:t>
            </a:r>
            <a:endParaRPr dirty="0"/>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“Run” Puts the simulation into continuous execution</a:t>
            </a:r>
            <a:endParaRPr dirty="0"/>
          </a:p>
          <a:p>
            <a:pPr marL="457200" marR="0" lvl="1"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“Step” Single steps the simulation if it is not yet executing or is paused and then pauses, or executes one additional step if the simulation is currently executing</a:t>
            </a:r>
            <a:endParaRPr dirty="0"/>
          </a:p>
          <a:p>
            <a:pPr marL="457200" marR="0" lvl="1"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“Pause” Pauses simulation execution allowing restart of the current run</a:t>
            </a:r>
            <a:endParaRPr dirty="0"/>
          </a:p>
          <a:p>
            <a:pPr marL="457200" marR="0" lvl="1"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“Stop” terminates simulation execution and does not allow restart of the current run</a:t>
            </a:r>
            <a:endParaRPr dirty="0"/>
          </a:p>
          <a:p>
            <a:pPr marL="457200" marR="0" lvl="1"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800" b="1" i="0" u="none" strike="noStrike" cap="none" dirty="0">
                <a:solidFill>
                  <a:srgbClr val="FF0000"/>
                </a:solidFill>
                <a:latin typeface="Calibri"/>
                <a:ea typeface="Calibri"/>
                <a:cs typeface="Calibri"/>
                <a:sym typeface="Calibri"/>
              </a:rPr>
              <a:t>Don’t hit “Stop” unless you want to restart the simulation</a:t>
            </a:r>
            <a:endParaRPr dirty="0"/>
          </a:p>
          <a:p>
            <a:pPr marL="457200" marR="0" lvl="1"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nvGrpSpPr>
          <p:cNvPr id="265" name="Google Shape;265;p14"/>
          <p:cNvGrpSpPr/>
          <p:nvPr/>
        </p:nvGrpSpPr>
        <p:grpSpPr>
          <a:xfrm>
            <a:off x="4953000" y="1447800"/>
            <a:ext cx="3724795" cy="796763"/>
            <a:chOff x="4343400" y="2971800"/>
            <a:chExt cx="3724795" cy="796763"/>
          </a:xfrm>
        </p:grpSpPr>
        <p:pic>
          <p:nvPicPr>
            <p:cNvPr id="266" name="Google Shape;266;p14"/>
            <p:cNvPicPr preferRelativeResize="0"/>
            <p:nvPr/>
          </p:nvPicPr>
          <p:blipFill rotWithShape="1">
            <a:blip r:embed="rId5">
              <a:alphaModFix/>
            </a:blip>
            <a:srcRect/>
            <a:stretch/>
          </p:blipFill>
          <p:spPr>
            <a:xfrm>
              <a:off x="4343400" y="2971800"/>
              <a:ext cx="3724795" cy="619211"/>
            </a:xfrm>
            <a:prstGeom prst="rect">
              <a:avLst/>
            </a:prstGeom>
            <a:noFill/>
            <a:ln>
              <a:noFill/>
            </a:ln>
          </p:spPr>
        </p:pic>
        <p:sp>
          <p:nvSpPr>
            <p:cNvPr id="267" name="Google Shape;267;p14"/>
            <p:cNvSpPr/>
            <p:nvPr/>
          </p:nvSpPr>
          <p:spPr>
            <a:xfrm rot="-5400000">
              <a:off x="4447894" y="3590789"/>
              <a:ext cx="177552" cy="177996"/>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68" name="Google Shape;268;p14"/>
          <p:cNvPicPr preferRelativeResize="0"/>
          <p:nvPr/>
        </p:nvPicPr>
        <p:blipFill rotWithShape="1">
          <a:blip r:embed="rId5">
            <a:alphaModFix/>
          </a:blip>
          <a:srcRect l="9152" t="61898" r="84711" b="1184"/>
          <a:stretch/>
        </p:blipFill>
        <p:spPr>
          <a:xfrm>
            <a:off x="242094" y="2587943"/>
            <a:ext cx="396542" cy="396542"/>
          </a:xfrm>
          <a:prstGeom prst="rect">
            <a:avLst/>
          </a:prstGeom>
          <a:noFill/>
          <a:ln>
            <a:noFill/>
          </a:ln>
        </p:spPr>
      </p:pic>
      <p:pic>
        <p:nvPicPr>
          <p:cNvPr id="269" name="Google Shape;269;p14"/>
          <p:cNvPicPr preferRelativeResize="0"/>
          <p:nvPr/>
        </p:nvPicPr>
        <p:blipFill rotWithShape="1">
          <a:blip r:embed="rId5">
            <a:alphaModFix/>
          </a:blip>
          <a:srcRect l="2359" t="62145" r="91504" b="937"/>
          <a:stretch/>
        </p:blipFill>
        <p:spPr>
          <a:xfrm>
            <a:off x="234073" y="1778463"/>
            <a:ext cx="396542" cy="396542"/>
          </a:xfrm>
          <a:prstGeom prst="rect">
            <a:avLst/>
          </a:prstGeom>
          <a:noFill/>
          <a:ln>
            <a:noFill/>
          </a:ln>
        </p:spPr>
      </p:pic>
      <p:grpSp>
        <p:nvGrpSpPr>
          <p:cNvPr id="270" name="Google Shape;270;p14"/>
          <p:cNvGrpSpPr/>
          <p:nvPr/>
        </p:nvGrpSpPr>
        <p:grpSpPr>
          <a:xfrm>
            <a:off x="4953000" y="2371560"/>
            <a:ext cx="3724795" cy="782021"/>
            <a:chOff x="4343400" y="2971800"/>
            <a:chExt cx="3724795" cy="782021"/>
          </a:xfrm>
        </p:grpSpPr>
        <p:pic>
          <p:nvPicPr>
            <p:cNvPr id="271" name="Google Shape;271;p14"/>
            <p:cNvPicPr preferRelativeResize="0"/>
            <p:nvPr/>
          </p:nvPicPr>
          <p:blipFill rotWithShape="1">
            <a:blip r:embed="rId5">
              <a:alphaModFix/>
            </a:blip>
            <a:srcRect/>
            <a:stretch/>
          </p:blipFill>
          <p:spPr>
            <a:xfrm>
              <a:off x="4343400" y="2971800"/>
              <a:ext cx="3724795" cy="619211"/>
            </a:xfrm>
            <a:prstGeom prst="rect">
              <a:avLst/>
            </a:prstGeom>
            <a:noFill/>
            <a:ln>
              <a:noFill/>
            </a:ln>
          </p:spPr>
        </p:pic>
        <p:sp>
          <p:nvSpPr>
            <p:cNvPr id="272" name="Google Shape;272;p14"/>
            <p:cNvSpPr/>
            <p:nvPr/>
          </p:nvSpPr>
          <p:spPr>
            <a:xfrm rot="-5400000">
              <a:off x="4705628" y="3576047"/>
              <a:ext cx="177552" cy="177996"/>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73" name="Google Shape;273;p14"/>
          <p:cNvPicPr preferRelativeResize="0"/>
          <p:nvPr/>
        </p:nvPicPr>
        <p:blipFill rotWithShape="1">
          <a:blip r:embed="rId6">
            <a:alphaModFix/>
          </a:blip>
          <a:srcRect l="10707" t="59125" r="86181" b="17550"/>
          <a:stretch/>
        </p:blipFill>
        <p:spPr>
          <a:xfrm>
            <a:off x="230468" y="4267200"/>
            <a:ext cx="408168" cy="379700"/>
          </a:xfrm>
          <a:prstGeom prst="rect">
            <a:avLst/>
          </a:prstGeom>
          <a:noFill/>
          <a:ln>
            <a:noFill/>
          </a:ln>
        </p:spPr>
      </p:pic>
      <p:pic>
        <p:nvPicPr>
          <p:cNvPr id="274" name="Google Shape;274;p14"/>
          <p:cNvPicPr preferRelativeResize="0"/>
          <p:nvPr/>
        </p:nvPicPr>
        <p:blipFill rotWithShape="1">
          <a:blip r:embed="rId6">
            <a:alphaModFix/>
          </a:blip>
          <a:srcRect l="14524" t="58446" r="82364" b="18230"/>
          <a:stretch/>
        </p:blipFill>
        <p:spPr>
          <a:xfrm>
            <a:off x="236281" y="5029590"/>
            <a:ext cx="408168" cy="379700"/>
          </a:xfrm>
          <a:prstGeom prst="rect">
            <a:avLst/>
          </a:prstGeom>
          <a:noFill/>
          <a:ln>
            <a:noFill/>
          </a:ln>
        </p:spPr>
      </p:pic>
      <p:grpSp>
        <p:nvGrpSpPr>
          <p:cNvPr id="275" name="Google Shape;275;p14"/>
          <p:cNvGrpSpPr/>
          <p:nvPr/>
        </p:nvGrpSpPr>
        <p:grpSpPr>
          <a:xfrm>
            <a:off x="4806867" y="4114800"/>
            <a:ext cx="4329112" cy="626055"/>
            <a:chOff x="4650840" y="3524373"/>
            <a:chExt cx="4329112" cy="626055"/>
          </a:xfrm>
        </p:grpSpPr>
        <p:pic>
          <p:nvPicPr>
            <p:cNvPr id="276" name="Google Shape;276;p14"/>
            <p:cNvPicPr preferRelativeResize="0"/>
            <p:nvPr/>
          </p:nvPicPr>
          <p:blipFill rotWithShape="1">
            <a:blip r:embed="rId6">
              <a:alphaModFix/>
            </a:blip>
            <a:srcRect/>
            <a:stretch/>
          </p:blipFill>
          <p:spPr>
            <a:xfrm>
              <a:off x="4650840" y="3524373"/>
              <a:ext cx="4329112" cy="537279"/>
            </a:xfrm>
            <a:prstGeom prst="rect">
              <a:avLst/>
            </a:prstGeom>
            <a:noFill/>
            <a:ln>
              <a:noFill/>
            </a:ln>
          </p:spPr>
        </p:pic>
        <p:sp>
          <p:nvSpPr>
            <p:cNvPr id="277" name="Google Shape;277;p14"/>
            <p:cNvSpPr/>
            <p:nvPr/>
          </p:nvSpPr>
          <p:spPr>
            <a:xfrm rot="-5400000">
              <a:off x="5099132" y="3972654"/>
              <a:ext cx="177552" cy="177996"/>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78" name="Google Shape;278;p14"/>
          <p:cNvGrpSpPr/>
          <p:nvPr/>
        </p:nvGrpSpPr>
        <p:grpSpPr>
          <a:xfrm>
            <a:off x="4800851" y="4987243"/>
            <a:ext cx="4329112" cy="644102"/>
            <a:chOff x="4650840" y="3524373"/>
            <a:chExt cx="4329112" cy="644102"/>
          </a:xfrm>
        </p:grpSpPr>
        <p:pic>
          <p:nvPicPr>
            <p:cNvPr id="279" name="Google Shape;279;p14"/>
            <p:cNvPicPr preferRelativeResize="0"/>
            <p:nvPr/>
          </p:nvPicPr>
          <p:blipFill rotWithShape="1">
            <a:blip r:embed="rId6">
              <a:alphaModFix/>
            </a:blip>
            <a:srcRect/>
            <a:stretch/>
          </p:blipFill>
          <p:spPr>
            <a:xfrm>
              <a:off x="4650840" y="3524373"/>
              <a:ext cx="4329112" cy="537279"/>
            </a:xfrm>
            <a:prstGeom prst="rect">
              <a:avLst/>
            </a:prstGeom>
            <a:noFill/>
            <a:ln>
              <a:noFill/>
            </a:ln>
          </p:spPr>
        </p:pic>
        <p:sp>
          <p:nvSpPr>
            <p:cNvPr id="280" name="Google Shape;280;p14"/>
            <p:cNvSpPr/>
            <p:nvPr/>
          </p:nvSpPr>
          <p:spPr>
            <a:xfrm rot="-5400000">
              <a:off x="5268072" y="3990701"/>
              <a:ext cx="177552" cy="177996"/>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2" name="Picture 21">
            <a:extLst>
              <a:ext uri="{FF2B5EF4-FFF2-40B4-BE49-F238E27FC236}">
                <a16:creationId xmlns:a16="http://schemas.microsoft.com/office/drawing/2014/main" id="{FC454D2A-370A-471E-AEA2-7871E14065E0}"/>
              </a:ext>
            </a:extLst>
          </p:cNvPr>
          <p:cNvPicPr>
            <a:picLocks noChangeAspect="1"/>
          </p:cNvPicPr>
          <p:nvPr/>
        </p:nvPicPr>
        <p:blipFill>
          <a:blip r:embed="rId7">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5"/>
          <p:cNvSpPr txBox="1">
            <a:spLocks noGrp="1"/>
          </p:cNvSpPr>
          <p:nvPr>
            <p:ph type="title"/>
          </p:nvPr>
        </p:nvSpPr>
        <p:spPr>
          <a:xfrm>
            <a:off x="0" y="-228600"/>
            <a:ext cx="9144000" cy="8683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CC"/>
              </a:buClr>
              <a:buSzPts val="3600"/>
              <a:buFont typeface="Calibri"/>
              <a:buNone/>
            </a:pPr>
            <a:r>
              <a:rPr lang="en-US" sz="3200" b="1" dirty="0">
                <a:solidFill>
                  <a:srgbClr val="0000CC"/>
                </a:solidFill>
              </a:rPr>
              <a:t>Controlling Cell Visualization in CC3D Player</a:t>
            </a:r>
            <a:endParaRPr sz="4000" dirty="0"/>
          </a:p>
        </p:txBody>
      </p:sp>
      <p:pic>
        <p:nvPicPr>
          <p:cNvPr id="287" name="Google Shape;287;p15"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288" name="Google Shape;288;p15"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sp>
        <p:nvSpPr>
          <p:cNvPr id="289" name="Google Shape;289;p15"/>
          <p:cNvSpPr txBox="1"/>
          <p:nvPr/>
        </p:nvSpPr>
        <p:spPr>
          <a:xfrm>
            <a:off x="152400" y="457200"/>
            <a:ext cx="5800944" cy="507827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Hit step         (the blue circle in circle next to the play button)</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A </a:t>
            </a:r>
            <a:r>
              <a:rPr lang="en-US" sz="1800" dirty="0" err="1">
                <a:solidFill>
                  <a:schemeClr val="dk1"/>
                </a:solidFill>
                <a:latin typeface="Calibri"/>
                <a:ea typeface="Calibri"/>
                <a:cs typeface="Calibri"/>
                <a:sym typeface="Calibri"/>
              </a:rPr>
              <a:t>subwindow</a:t>
            </a:r>
            <a:r>
              <a:rPr lang="en-US" sz="1800" dirty="0">
                <a:solidFill>
                  <a:schemeClr val="dk1"/>
                </a:solidFill>
                <a:latin typeface="Calibri"/>
                <a:ea typeface="Calibri"/>
                <a:cs typeface="Calibri"/>
                <a:sym typeface="Calibri"/>
              </a:rPr>
              <a:t> labeled “Graphics 0” containing the cell lattice field will appear</a:t>
            </a:r>
            <a:endParaRPr dirty="0"/>
          </a:p>
          <a:p>
            <a:pPr marL="742950" marR="0" lvl="1" indent="-285750" algn="l" rtl="0">
              <a:spcBef>
                <a:spcPts val="0"/>
              </a:spcBef>
              <a:spcAft>
                <a:spcPts val="0"/>
              </a:spcAft>
              <a:buClr>
                <a:schemeClr val="dk1"/>
              </a:buClr>
              <a:buSzPts val="1800"/>
              <a:buFont typeface="Arial"/>
              <a:buChar char="•"/>
            </a:pPr>
            <a:r>
              <a:rPr lang="en-US" sz="1800" b="1" dirty="0">
                <a:solidFill>
                  <a:srgbClr val="FF0000"/>
                </a:solidFill>
                <a:latin typeface="Calibri"/>
                <a:ea typeface="Calibri"/>
                <a:cs typeface="Calibri"/>
                <a:sym typeface="Calibri"/>
              </a:rPr>
              <a:t>I</a:t>
            </a:r>
            <a:r>
              <a:rPr lang="en-US" sz="1800" b="1" i="0" u="none" strike="noStrike" cap="none" dirty="0">
                <a:solidFill>
                  <a:srgbClr val="FF0000"/>
                </a:solidFill>
                <a:latin typeface="Calibri"/>
                <a:ea typeface="Calibri"/>
                <a:cs typeface="Calibri"/>
                <a:sym typeface="Calibri"/>
              </a:rPr>
              <a:t>f a second console sub window appears drag the resize area a tiny bit</a:t>
            </a:r>
            <a:endParaRPr b="1" dirty="0">
              <a:solidFill>
                <a:srgbClr val="FF0000"/>
              </a:solidFill>
            </a:endParaRPr>
          </a:p>
          <a:p>
            <a:pPr marL="742950" marR="0" lvl="1" indent="-171450" algn="l" rtl="0">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You are seeing a section in the </a:t>
            </a:r>
            <a:r>
              <a:rPr lang="en-US" sz="1800" dirty="0" err="1">
                <a:solidFill>
                  <a:schemeClr val="dk1"/>
                </a:solidFill>
                <a:latin typeface="Calibri"/>
                <a:ea typeface="Calibri"/>
                <a:cs typeface="Calibri"/>
                <a:sym typeface="Calibri"/>
              </a:rPr>
              <a:t>xy</a:t>
            </a:r>
            <a:r>
              <a:rPr lang="en-US" sz="1800" dirty="0">
                <a:solidFill>
                  <a:schemeClr val="dk1"/>
                </a:solidFill>
                <a:latin typeface="Calibri"/>
                <a:ea typeface="Calibri"/>
                <a:cs typeface="Calibri"/>
                <a:sym typeface="Calibri"/>
              </a:rPr>
              <a:t> plane of a 3D simulation</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grpSp>
        <p:nvGrpSpPr>
          <p:cNvPr id="290" name="Google Shape;290;p15"/>
          <p:cNvGrpSpPr/>
          <p:nvPr/>
        </p:nvGrpSpPr>
        <p:grpSpPr>
          <a:xfrm>
            <a:off x="5571605" y="490405"/>
            <a:ext cx="3275532" cy="620938"/>
            <a:chOff x="4343400" y="2973905"/>
            <a:chExt cx="3275532" cy="620938"/>
          </a:xfrm>
        </p:grpSpPr>
        <p:pic>
          <p:nvPicPr>
            <p:cNvPr id="291" name="Google Shape;291;p15"/>
            <p:cNvPicPr preferRelativeResize="0"/>
            <p:nvPr/>
          </p:nvPicPr>
          <p:blipFill rotWithShape="1">
            <a:blip r:embed="rId5">
              <a:alphaModFix/>
            </a:blip>
            <a:srcRect/>
            <a:stretch/>
          </p:blipFill>
          <p:spPr>
            <a:xfrm>
              <a:off x="4343400" y="2973905"/>
              <a:ext cx="3275532" cy="467749"/>
            </a:xfrm>
            <a:prstGeom prst="rect">
              <a:avLst/>
            </a:prstGeom>
            <a:noFill/>
            <a:ln>
              <a:noFill/>
            </a:ln>
          </p:spPr>
        </p:pic>
        <p:sp>
          <p:nvSpPr>
            <p:cNvPr id="292" name="Google Shape;292;p15"/>
            <p:cNvSpPr/>
            <p:nvPr/>
          </p:nvSpPr>
          <p:spPr>
            <a:xfrm rot="16200000">
              <a:off x="4644737" y="3417069"/>
              <a:ext cx="177552" cy="177996"/>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3" name="Google Shape;293;p15"/>
          <p:cNvSpPr txBox="1"/>
          <p:nvPr/>
        </p:nvSpPr>
        <p:spPr>
          <a:xfrm>
            <a:off x="377221" y="4909185"/>
            <a:ext cx="5770867" cy="147732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We want to see the simulation in 3D </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Select the drop down that says </a:t>
            </a:r>
            <a:r>
              <a:rPr lang="en-US" sz="1800" dirty="0" err="1">
                <a:solidFill>
                  <a:schemeClr val="dk1"/>
                </a:solidFill>
                <a:latin typeface="Calibri"/>
                <a:ea typeface="Calibri"/>
                <a:cs typeface="Calibri"/>
                <a:sym typeface="Calibri"/>
              </a:rPr>
              <a:t>xy</a:t>
            </a:r>
            <a:r>
              <a:rPr lang="en-US" sz="1800" dirty="0">
                <a:solidFill>
                  <a:schemeClr val="dk1"/>
                </a:solidFill>
                <a:latin typeface="Calibri"/>
                <a:ea typeface="Calibri"/>
                <a:cs typeface="Calibri"/>
                <a:sym typeface="Calibri"/>
              </a:rPr>
              <a:t> (3) and select 3D (4)</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Now hit play (5)</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grpSp>
        <p:nvGrpSpPr>
          <p:cNvPr id="294" name="Google Shape;294;p15"/>
          <p:cNvGrpSpPr/>
          <p:nvPr/>
        </p:nvGrpSpPr>
        <p:grpSpPr>
          <a:xfrm>
            <a:off x="5953344" y="1365467"/>
            <a:ext cx="3024219" cy="2333908"/>
            <a:chOff x="3560428" y="3885917"/>
            <a:chExt cx="3024219" cy="2333908"/>
          </a:xfrm>
        </p:grpSpPr>
        <p:pic>
          <p:nvPicPr>
            <p:cNvPr id="295" name="Google Shape;295;p15"/>
            <p:cNvPicPr preferRelativeResize="0"/>
            <p:nvPr/>
          </p:nvPicPr>
          <p:blipFill rotWithShape="1">
            <a:blip r:embed="rId6">
              <a:alphaModFix/>
            </a:blip>
            <a:srcRect/>
            <a:stretch/>
          </p:blipFill>
          <p:spPr>
            <a:xfrm>
              <a:off x="3560428" y="3885917"/>
              <a:ext cx="3024219" cy="2333908"/>
            </a:xfrm>
            <a:prstGeom prst="rect">
              <a:avLst/>
            </a:prstGeom>
            <a:noFill/>
            <a:ln>
              <a:noFill/>
            </a:ln>
          </p:spPr>
        </p:pic>
        <p:sp>
          <p:nvSpPr>
            <p:cNvPr id="296" name="Google Shape;296;p15"/>
            <p:cNvSpPr/>
            <p:nvPr/>
          </p:nvSpPr>
          <p:spPr>
            <a:xfrm rot="-5400000">
              <a:off x="4033793" y="4259864"/>
              <a:ext cx="177552" cy="177996"/>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97" name="Google Shape;297;p15"/>
          <p:cNvPicPr preferRelativeResize="0"/>
          <p:nvPr/>
        </p:nvPicPr>
        <p:blipFill rotWithShape="1">
          <a:blip r:embed="rId7">
            <a:alphaModFix/>
          </a:blip>
          <a:srcRect/>
          <a:stretch/>
        </p:blipFill>
        <p:spPr>
          <a:xfrm>
            <a:off x="6148088" y="3959257"/>
            <a:ext cx="2699049" cy="2370469"/>
          </a:xfrm>
          <a:prstGeom prst="rect">
            <a:avLst/>
          </a:prstGeom>
          <a:noFill/>
          <a:ln>
            <a:noFill/>
          </a:ln>
        </p:spPr>
      </p:pic>
      <p:sp>
        <p:nvSpPr>
          <p:cNvPr id="298" name="Google Shape;298;p15"/>
          <p:cNvSpPr/>
          <p:nvPr/>
        </p:nvSpPr>
        <p:spPr>
          <a:xfrm rot="-5400000">
            <a:off x="6261247" y="4342076"/>
            <a:ext cx="177552" cy="177996"/>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9" name="Google Shape;299;p15"/>
          <p:cNvPicPr preferRelativeResize="0"/>
          <p:nvPr/>
        </p:nvPicPr>
        <p:blipFill rotWithShape="1">
          <a:blip r:embed="rId5">
            <a:alphaModFix/>
          </a:blip>
          <a:srcRect l="9152" t="61898" r="84711" b="1184"/>
          <a:stretch/>
        </p:blipFill>
        <p:spPr>
          <a:xfrm>
            <a:off x="1295400" y="460482"/>
            <a:ext cx="396542" cy="396542"/>
          </a:xfrm>
          <a:prstGeom prst="rect">
            <a:avLst/>
          </a:prstGeom>
          <a:noFill/>
          <a:ln>
            <a:noFill/>
          </a:ln>
        </p:spPr>
      </p:pic>
      <p:pic>
        <p:nvPicPr>
          <p:cNvPr id="300" name="Google Shape;300;p15"/>
          <p:cNvPicPr preferRelativeResize="0"/>
          <p:nvPr/>
        </p:nvPicPr>
        <p:blipFill rotWithShape="1">
          <a:blip r:embed="rId8">
            <a:alphaModFix/>
          </a:blip>
          <a:srcRect/>
          <a:stretch/>
        </p:blipFill>
        <p:spPr>
          <a:xfrm>
            <a:off x="3429000" y="2294212"/>
            <a:ext cx="1900273" cy="1586219"/>
          </a:xfrm>
          <a:prstGeom prst="rect">
            <a:avLst/>
          </a:prstGeom>
          <a:noFill/>
          <a:ln>
            <a:noFill/>
          </a:ln>
        </p:spPr>
      </p:pic>
      <p:sp>
        <p:nvSpPr>
          <p:cNvPr id="17" name="Google Shape;204;p10">
            <a:extLst>
              <a:ext uri="{FF2B5EF4-FFF2-40B4-BE49-F238E27FC236}">
                <a16:creationId xmlns:a16="http://schemas.microsoft.com/office/drawing/2014/main" id="{D7660EF5-9E01-45EE-A662-53885FD32EDB}"/>
              </a:ext>
            </a:extLst>
          </p:cNvPr>
          <p:cNvSpPr/>
          <p:nvPr/>
        </p:nvSpPr>
        <p:spPr>
          <a:xfrm rot="2440636" flipH="1">
            <a:off x="5266723" y="3917690"/>
            <a:ext cx="429900" cy="211800"/>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 name="Google Shape;290;p15">
            <a:extLst>
              <a:ext uri="{FF2B5EF4-FFF2-40B4-BE49-F238E27FC236}">
                <a16:creationId xmlns:a16="http://schemas.microsoft.com/office/drawing/2014/main" id="{4D80FD7C-4D9C-4E76-98AF-090FAE52AE25}"/>
              </a:ext>
            </a:extLst>
          </p:cNvPr>
          <p:cNvGrpSpPr/>
          <p:nvPr/>
        </p:nvGrpSpPr>
        <p:grpSpPr>
          <a:xfrm>
            <a:off x="2435884" y="5862816"/>
            <a:ext cx="3275532" cy="664314"/>
            <a:chOff x="4343400" y="2973905"/>
            <a:chExt cx="3275532" cy="664314"/>
          </a:xfrm>
        </p:grpSpPr>
        <p:pic>
          <p:nvPicPr>
            <p:cNvPr id="19" name="Google Shape;291;p15">
              <a:extLst>
                <a:ext uri="{FF2B5EF4-FFF2-40B4-BE49-F238E27FC236}">
                  <a16:creationId xmlns:a16="http://schemas.microsoft.com/office/drawing/2014/main" id="{9150ABB7-BFB8-4105-9632-E7A940891E76}"/>
                </a:ext>
              </a:extLst>
            </p:cNvPr>
            <p:cNvPicPr preferRelativeResize="0"/>
            <p:nvPr/>
          </p:nvPicPr>
          <p:blipFill rotWithShape="1">
            <a:blip r:embed="rId5">
              <a:alphaModFix/>
            </a:blip>
            <a:srcRect/>
            <a:stretch/>
          </p:blipFill>
          <p:spPr>
            <a:xfrm>
              <a:off x="4343400" y="2973905"/>
              <a:ext cx="3275532" cy="467749"/>
            </a:xfrm>
            <a:prstGeom prst="rect">
              <a:avLst/>
            </a:prstGeom>
            <a:noFill/>
            <a:ln>
              <a:noFill/>
            </a:ln>
          </p:spPr>
        </p:pic>
        <p:sp>
          <p:nvSpPr>
            <p:cNvPr id="20" name="Google Shape;292;p15">
              <a:extLst>
                <a:ext uri="{FF2B5EF4-FFF2-40B4-BE49-F238E27FC236}">
                  <a16:creationId xmlns:a16="http://schemas.microsoft.com/office/drawing/2014/main" id="{AFF7A853-3066-4B1D-9197-88882D0FD302}"/>
                </a:ext>
              </a:extLst>
            </p:cNvPr>
            <p:cNvSpPr/>
            <p:nvPr/>
          </p:nvSpPr>
          <p:spPr>
            <a:xfrm rot="16200000">
              <a:off x="4428837" y="3460445"/>
              <a:ext cx="177552" cy="177996"/>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1" name="TextBox 20">
            <a:extLst>
              <a:ext uri="{FF2B5EF4-FFF2-40B4-BE49-F238E27FC236}">
                <a16:creationId xmlns:a16="http://schemas.microsoft.com/office/drawing/2014/main" id="{F16D8E1E-EA9D-4DF5-8BD1-AD480C162BED}"/>
              </a:ext>
            </a:extLst>
          </p:cNvPr>
          <p:cNvSpPr txBox="1"/>
          <p:nvPr/>
        </p:nvSpPr>
        <p:spPr>
          <a:xfrm>
            <a:off x="6000871" y="886120"/>
            <a:ext cx="438150" cy="307777"/>
          </a:xfrm>
          <a:prstGeom prst="rect">
            <a:avLst/>
          </a:prstGeom>
          <a:noFill/>
        </p:spPr>
        <p:txBody>
          <a:bodyPr wrap="square" rtlCol="0">
            <a:spAutoFit/>
          </a:bodyPr>
          <a:lstStyle/>
          <a:p>
            <a:r>
              <a:rPr lang="en-US" b="1" dirty="0">
                <a:solidFill>
                  <a:srgbClr val="0070C0"/>
                </a:solidFill>
              </a:rPr>
              <a:t>1</a:t>
            </a:r>
          </a:p>
        </p:txBody>
      </p:sp>
      <p:sp>
        <p:nvSpPr>
          <p:cNvPr id="22" name="TextBox 21">
            <a:extLst>
              <a:ext uri="{FF2B5EF4-FFF2-40B4-BE49-F238E27FC236}">
                <a16:creationId xmlns:a16="http://schemas.microsoft.com/office/drawing/2014/main" id="{483BE9BE-DD08-4F10-B525-EE1D35761158}"/>
              </a:ext>
            </a:extLst>
          </p:cNvPr>
          <p:cNvSpPr txBox="1"/>
          <p:nvPr/>
        </p:nvSpPr>
        <p:spPr>
          <a:xfrm>
            <a:off x="5249631" y="4018086"/>
            <a:ext cx="438150" cy="307777"/>
          </a:xfrm>
          <a:prstGeom prst="rect">
            <a:avLst/>
          </a:prstGeom>
          <a:noFill/>
        </p:spPr>
        <p:txBody>
          <a:bodyPr wrap="square" rtlCol="0">
            <a:spAutoFit/>
          </a:bodyPr>
          <a:lstStyle/>
          <a:p>
            <a:r>
              <a:rPr lang="en-US" b="1" dirty="0">
                <a:solidFill>
                  <a:srgbClr val="0070C0"/>
                </a:solidFill>
              </a:rPr>
              <a:t>2</a:t>
            </a:r>
          </a:p>
        </p:txBody>
      </p:sp>
      <p:sp>
        <p:nvSpPr>
          <p:cNvPr id="23" name="TextBox 22">
            <a:extLst>
              <a:ext uri="{FF2B5EF4-FFF2-40B4-BE49-F238E27FC236}">
                <a16:creationId xmlns:a16="http://schemas.microsoft.com/office/drawing/2014/main" id="{8CEDF774-F717-4DEF-8D91-55C213A1BC65}"/>
              </a:ext>
            </a:extLst>
          </p:cNvPr>
          <p:cNvSpPr txBox="1"/>
          <p:nvPr/>
        </p:nvSpPr>
        <p:spPr>
          <a:xfrm>
            <a:off x="6372708" y="1683859"/>
            <a:ext cx="438150" cy="307777"/>
          </a:xfrm>
          <a:prstGeom prst="rect">
            <a:avLst/>
          </a:prstGeom>
          <a:noFill/>
        </p:spPr>
        <p:txBody>
          <a:bodyPr wrap="square" rtlCol="0">
            <a:spAutoFit/>
          </a:bodyPr>
          <a:lstStyle/>
          <a:p>
            <a:r>
              <a:rPr lang="en-US" b="1" dirty="0">
                <a:solidFill>
                  <a:srgbClr val="0070C0"/>
                </a:solidFill>
              </a:rPr>
              <a:t>3</a:t>
            </a:r>
          </a:p>
        </p:txBody>
      </p:sp>
      <p:sp>
        <p:nvSpPr>
          <p:cNvPr id="24" name="TextBox 23">
            <a:extLst>
              <a:ext uri="{FF2B5EF4-FFF2-40B4-BE49-F238E27FC236}">
                <a16:creationId xmlns:a16="http://schemas.microsoft.com/office/drawing/2014/main" id="{9DF5D8C1-655D-43AB-9F20-61C0919F0024}"/>
              </a:ext>
            </a:extLst>
          </p:cNvPr>
          <p:cNvSpPr txBox="1"/>
          <p:nvPr/>
        </p:nvSpPr>
        <p:spPr>
          <a:xfrm>
            <a:off x="6207412" y="4271191"/>
            <a:ext cx="438150" cy="307777"/>
          </a:xfrm>
          <a:prstGeom prst="rect">
            <a:avLst/>
          </a:prstGeom>
          <a:noFill/>
        </p:spPr>
        <p:txBody>
          <a:bodyPr wrap="square" rtlCol="0">
            <a:spAutoFit/>
          </a:bodyPr>
          <a:lstStyle/>
          <a:p>
            <a:r>
              <a:rPr lang="en-US" b="1" dirty="0">
                <a:solidFill>
                  <a:srgbClr val="0070C0"/>
                </a:solidFill>
              </a:rPr>
              <a:t>4</a:t>
            </a:r>
          </a:p>
        </p:txBody>
      </p:sp>
      <p:sp>
        <p:nvSpPr>
          <p:cNvPr id="25" name="TextBox 24">
            <a:extLst>
              <a:ext uri="{FF2B5EF4-FFF2-40B4-BE49-F238E27FC236}">
                <a16:creationId xmlns:a16="http://schemas.microsoft.com/office/drawing/2014/main" id="{6CF6636C-EFD9-4011-923A-F76FBB869A99}"/>
              </a:ext>
            </a:extLst>
          </p:cNvPr>
          <p:cNvSpPr txBox="1"/>
          <p:nvPr/>
        </p:nvSpPr>
        <p:spPr>
          <a:xfrm>
            <a:off x="2667300" y="6293440"/>
            <a:ext cx="438150" cy="307777"/>
          </a:xfrm>
          <a:prstGeom prst="rect">
            <a:avLst/>
          </a:prstGeom>
          <a:noFill/>
        </p:spPr>
        <p:txBody>
          <a:bodyPr wrap="square" rtlCol="0">
            <a:spAutoFit/>
          </a:bodyPr>
          <a:lstStyle/>
          <a:p>
            <a:r>
              <a:rPr lang="en-US" b="1" dirty="0">
                <a:solidFill>
                  <a:srgbClr val="0070C0"/>
                </a:solidFill>
              </a:rPr>
              <a:t>5</a:t>
            </a:r>
          </a:p>
        </p:txBody>
      </p:sp>
      <p:pic>
        <p:nvPicPr>
          <p:cNvPr id="26" name="Picture 25">
            <a:extLst>
              <a:ext uri="{FF2B5EF4-FFF2-40B4-BE49-F238E27FC236}">
                <a16:creationId xmlns:a16="http://schemas.microsoft.com/office/drawing/2014/main" id="{FBFA096E-CF45-4E55-9A75-932962333688}"/>
              </a:ext>
            </a:extLst>
          </p:cNvPr>
          <p:cNvPicPr>
            <a:picLocks noChangeAspect="1"/>
          </p:cNvPicPr>
          <p:nvPr/>
        </p:nvPicPr>
        <p:blipFill>
          <a:blip r:embed="rId9">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6"/>
          <p:cNvSpPr txBox="1">
            <a:spLocks noGrp="1"/>
          </p:cNvSpPr>
          <p:nvPr>
            <p:ph type="title"/>
          </p:nvPr>
        </p:nvSpPr>
        <p:spPr>
          <a:xfrm>
            <a:off x="0" y="-152400"/>
            <a:ext cx="9144000" cy="8683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CC"/>
              </a:buClr>
              <a:buSzPts val="3600"/>
              <a:buFont typeface="Calibri"/>
              <a:buNone/>
            </a:pPr>
            <a:r>
              <a:rPr lang="en-US" sz="3600" b="1">
                <a:solidFill>
                  <a:srgbClr val="0000CC"/>
                </a:solidFill>
              </a:rPr>
              <a:t>Zooming and Panning in CC3D Player</a:t>
            </a:r>
            <a:endParaRPr/>
          </a:p>
        </p:txBody>
      </p:sp>
      <p:pic>
        <p:nvPicPr>
          <p:cNvPr id="307" name="Google Shape;307;p16"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308" name="Google Shape;308;p16"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sp>
        <p:nvSpPr>
          <p:cNvPr id="309" name="Google Shape;309;p16"/>
          <p:cNvSpPr txBox="1"/>
          <p:nvPr/>
        </p:nvSpPr>
        <p:spPr>
          <a:xfrm>
            <a:off x="166437" y="633746"/>
            <a:ext cx="5770867" cy="341627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Watch the simulation run</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You can rotate the simulation, zoom in or out, pan, </a:t>
            </a:r>
            <a:r>
              <a:rPr lang="en-US" sz="1800" i="1" dirty="0" err="1">
                <a:solidFill>
                  <a:schemeClr val="dk1"/>
                </a:solidFill>
                <a:latin typeface="Calibri"/>
                <a:ea typeface="Calibri"/>
                <a:cs typeface="Calibri"/>
                <a:sym typeface="Calibri"/>
              </a:rPr>
              <a:t>etc</a:t>
            </a:r>
            <a:r>
              <a:rPr lang="en-US" sz="1800" dirty="0">
                <a:solidFill>
                  <a:schemeClr val="dk1"/>
                </a:solidFill>
                <a:latin typeface="Calibri"/>
                <a:ea typeface="Calibri"/>
                <a:cs typeface="Calibri"/>
                <a:sym typeface="Calibri"/>
              </a:rPr>
              <a:t>… using the standard mouse or touchpad functions for your operating system</a:t>
            </a:r>
          </a:p>
          <a:p>
            <a:pPr marL="285750" marR="0" lvl="0" indent="-285750" algn="l" rtl="0">
              <a:spcBef>
                <a:spcPts val="0"/>
              </a:spcBef>
              <a:spcAft>
                <a:spcPts val="0"/>
              </a:spcAft>
              <a:buClr>
                <a:schemeClr val="dk1"/>
              </a:buClr>
              <a:buSzPts val="1800"/>
              <a:buFont typeface="Arial"/>
              <a:buChar char="•"/>
            </a:pPr>
            <a:endParaRPr lang="en-US" sz="1800" dirty="0">
              <a:solidFill>
                <a:schemeClr val="dk1"/>
              </a:solidFill>
              <a:latin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cs typeface="Calibri"/>
                <a:sym typeface="Calibri"/>
              </a:rPr>
              <a:t>If you type “r” (for reset) when in a graphics window it resets the zoom and displacement in the window</a:t>
            </a:r>
          </a:p>
          <a:p>
            <a:pPr marL="285750" marR="0" lvl="0" indent="-285750" algn="l" rtl="0">
              <a:spcBef>
                <a:spcPts val="0"/>
              </a:spcBef>
              <a:spcAft>
                <a:spcPts val="0"/>
              </a:spcAft>
              <a:buClr>
                <a:schemeClr val="dk1"/>
              </a:buClr>
              <a:buSzPts val="1800"/>
              <a:buFont typeface="Arial"/>
              <a:buChar char="•"/>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Play a little to familiarize yourself with some of these functions</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10" name="Google Shape;310;p16"/>
          <p:cNvPicPr preferRelativeResize="0"/>
          <p:nvPr/>
        </p:nvPicPr>
        <p:blipFill rotWithShape="1">
          <a:blip r:embed="rId5">
            <a:alphaModFix/>
          </a:blip>
          <a:srcRect/>
          <a:stretch/>
        </p:blipFill>
        <p:spPr>
          <a:xfrm>
            <a:off x="6230238" y="715962"/>
            <a:ext cx="2699049" cy="2370469"/>
          </a:xfrm>
          <a:prstGeom prst="rect">
            <a:avLst/>
          </a:prstGeom>
          <a:noFill/>
          <a:ln>
            <a:noFill/>
          </a:ln>
        </p:spPr>
      </p:pic>
      <p:pic>
        <p:nvPicPr>
          <p:cNvPr id="311" name="Google Shape;311;p16"/>
          <p:cNvPicPr preferRelativeResize="0"/>
          <p:nvPr/>
        </p:nvPicPr>
        <p:blipFill rotWithShape="1">
          <a:blip r:embed="rId6">
            <a:alphaModFix/>
          </a:blip>
          <a:srcRect/>
          <a:stretch/>
        </p:blipFill>
        <p:spPr>
          <a:xfrm>
            <a:off x="6230238" y="3200400"/>
            <a:ext cx="2644327" cy="2287514"/>
          </a:xfrm>
          <a:prstGeom prst="rect">
            <a:avLst/>
          </a:prstGeom>
          <a:noFill/>
          <a:ln>
            <a:noFill/>
          </a:ln>
        </p:spPr>
      </p:pic>
      <p:pic>
        <p:nvPicPr>
          <p:cNvPr id="8" name="Picture 7">
            <a:extLst>
              <a:ext uri="{FF2B5EF4-FFF2-40B4-BE49-F238E27FC236}">
                <a16:creationId xmlns:a16="http://schemas.microsoft.com/office/drawing/2014/main" id="{F983DF4F-4945-4E05-9655-1B5C7E838693}"/>
              </a:ext>
            </a:extLst>
          </p:cNvPr>
          <p:cNvPicPr>
            <a:picLocks noChangeAspect="1"/>
          </p:cNvPicPr>
          <p:nvPr/>
        </p:nvPicPr>
        <p:blipFill>
          <a:blip r:embed="rId7">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7"/>
          <p:cNvSpPr txBox="1">
            <a:spLocks noGrp="1"/>
          </p:cNvSpPr>
          <p:nvPr>
            <p:ph type="title"/>
          </p:nvPr>
        </p:nvSpPr>
        <p:spPr>
          <a:xfrm>
            <a:off x="0" y="-152400"/>
            <a:ext cx="9144000" cy="8683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CC"/>
              </a:buClr>
              <a:buSzPts val="3600"/>
              <a:buFont typeface="Calibri"/>
              <a:buNone/>
            </a:pPr>
            <a:r>
              <a:rPr lang="en-US" sz="3200" b="1" dirty="0">
                <a:solidFill>
                  <a:srgbClr val="0000CC"/>
                </a:solidFill>
              </a:rPr>
              <a:t>Controlling Cell Visualization in CC3D Player</a:t>
            </a:r>
            <a:endParaRPr sz="4000" dirty="0"/>
          </a:p>
        </p:txBody>
      </p:sp>
      <p:pic>
        <p:nvPicPr>
          <p:cNvPr id="318" name="Google Shape;318;p17"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319" name="Google Shape;319;p17"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sp>
        <p:nvSpPr>
          <p:cNvPr id="320" name="Google Shape;320;p17"/>
          <p:cNvSpPr txBox="1"/>
          <p:nvPr/>
        </p:nvSpPr>
        <p:spPr>
          <a:xfrm>
            <a:off x="77027" y="645922"/>
            <a:ext cx="5770867" cy="535527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Player offers a lot of visualization options which we will explore later</a:t>
            </a:r>
            <a:endParaRPr dirty="0"/>
          </a:p>
          <a:p>
            <a:pPr marL="742950" marR="0" lvl="1"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To change whether the borders of the cells are drawn use the “Visualization” Pulldown Menu</a:t>
            </a:r>
            <a:endParaRPr sz="18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endParaRPr lang="en-US" sz="1800" b="1" i="0" u="none" strike="noStrike" cap="none" dirty="0">
              <a:solidFill>
                <a:srgbClr val="009900"/>
              </a:solidFill>
              <a:latin typeface="Calibri"/>
              <a:ea typeface="Calibri"/>
              <a:cs typeface="Calibri"/>
              <a:sym typeface="Calibri"/>
            </a:endParaRPr>
          </a:p>
          <a:p>
            <a:pPr marL="457200"/>
            <a:endParaRPr lang="en-US" sz="1800" b="1" dirty="0">
              <a:solidFill>
                <a:srgbClr val="009900"/>
              </a:solidFill>
              <a:latin typeface="Calibri"/>
              <a:ea typeface="Calibri"/>
              <a:cs typeface="Calibri"/>
              <a:sym typeface="Calibri"/>
            </a:endParaRPr>
          </a:p>
          <a:p>
            <a:pPr marL="457200"/>
            <a:endParaRPr lang="en-US" sz="1800" b="1" i="0" u="none" strike="noStrike" cap="none" dirty="0">
              <a:solidFill>
                <a:srgbClr val="009900"/>
              </a:solidFill>
              <a:latin typeface="Calibri"/>
              <a:ea typeface="Calibri"/>
              <a:cs typeface="Calibri"/>
              <a:sym typeface="Calibri"/>
            </a:endParaRPr>
          </a:p>
          <a:p>
            <a:pPr marL="457200"/>
            <a:endParaRPr lang="en-US" sz="1800" b="1" dirty="0">
              <a:solidFill>
                <a:srgbClr val="009900"/>
              </a:solidFill>
              <a:latin typeface="Calibri"/>
              <a:ea typeface="Calibri"/>
              <a:cs typeface="Calibri"/>
              <a:sym typeface="Calibri"/>
            </a:endParaRPr>
          </a:p>
          <a:p>
            <a:pPr marL="457200"/>
            <a:r>
              <a:rPr lang="en-US" sz="1800" b="1" i="0" u="none" strike="noStrike" cap="none" dirty="0">
                <a:solidFill>
                  <a:srgbClr val="009900"/>
                </a:solidFill>
                <a:latin typeface="Calibri"/>
                <a:ea typeface="Calibri"/>
                <a:cs typeface="Calibri"/>
                <a:sym typeface="Calibri"/>
              </a:rPr>
              <a:t>We recommend pausing the simulation before changing the visualization settings</a:t>
            </a:r>
            <a:endParaRPr dirty="0"/>
          </a:p>
          <a:p>
            <a:pPr marL="1200150" lvl="1" indent="-285750">
              <a:buClr>
                <a:srgbClr val="009900"/>
              </a:buClr>
              <a:buSzPts val="1800"/>
              <a:buFont typeface="Arial"/>
              <a:buChar char="•"/>
            </a:pPr>
            <a:r>
              <a:rPr lang="en-US" sz="1800" b="1" i="0" u="none" strike="noStrike" cap="none" dirty="0">
                <a:solidFill>
                  <a:srgbClr val="009900"/>
                </a:solidFill>
                <a:latin typeface="Calibri"/>
                <a:ea typeface="Calibri"/>
                <a:cs typeface="Calibri"/>
                <a:sym typeface="Calibri"/>
              </a:rPr>
              <a:t>Usually changing the visualization configuration while running will pause the simulation</a:t>
            </a:r>
            <a:endParaRPr dirty="0"/>
          </a:p>
          <a:p>
            <a:pPr marL="1200150" lvl="1" indent="-285750">
              <a:buClr>
                <a:srgbClr val="009900"/>
              </a:buClr>
              <a:buSzPts val="1800"/>
              <a:buFont typeface="Arial"/>
              <a:buChar char="•"/>
            </a:pPr>
            <a:r>
              <a:rPr lang="en-US" sz="1800" b="1" i="0" u="none" strike="noStrike" cap="none" dirty="0">
                <a:solidFill>
                  <a:srgbClr val="009900"/>
                </a:solidFill>
                <a:latin typeface="Calibri"/>
                <a:ea typeface="Calibri"/>
                <a:cs typeface="Calibri"/>
                <a:sym typeface="Calibri"/>
              </a:rPr>
              <a:t>Remember to his “OK” to save a configuration change</a:t>
            </a:r>
            <a:endParaRPr dirty="0"/>
          </a:p>
          <a:p>
            <a:pPr marL="1200150" lvl="1" indent="-285750">
              <a:buClr>
                <a:srgbClr val="009900"/>
              </a:buClr>
              <a:buSzPts val="1800"/>
              <a:buFont typeface="Arial"/>
              <a:buChar char="•"/>
            </a:pPr>
            <a:r>
              <a:rPr lang="en-US" sz="1800" b="1" i="0" u="none" strike="noStrike" cap="none" dirty="0">
                <a:solidFill>
                  <a:srgbClr val="009900"/>
                </a:solidFill>
                <a:latin typeface="Calibri"/>
                <a:ea typeface="Calibri"/>
                <a:cs typeface="Calibri"/>
                <a:sym typeface="Calibri"/>
              </a:rPr>
              <a:t>In either case, hit “Play” to resume</a:t>
            </a:r>
            <a:endParaRPr dirty="0"/>
          </a:p>
          <a:p>
            <a:pPr marL="1200150" marR="0" lvl="2" indent="-171450" algn="l" rtl="0">
              <a:spcBef>
                <a:spcPts val="0"/>
              </a:spcBef>
              <a:spcAft>
                <a:spcPts val="0"/>
              </a:spcAft>
              <a:buClr>
                <a:schemeClr val="dk1"/>
              </a:buClr>
              <a:buSzPts val="1800"/>
              <a:buFont typeface="Arial"/>
              <a:buNone/>
            </a:pPr>
            <a:endParaRPr sz="1800" b="1" i="0" u="none" strike="noStrike" cap="none" dirty="0">
              <a:solidFill>
                <a:srgbClr val="FF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21" name="Google Shape;321;p17"/>
          <p:cNvPicPr preferRelativeResize="0"/>
          <p:nvPr/>
        </p:nvPicPr>
        <p:blipFill rotWithShape="1">
          <a:blip r:embed="rId5">
            <a:alphaModFix/>
          </a:blip>
          <a:srcRect/>
          <a:stretch/>
        </p:blipFill>
        <p:spPr>
          <a:xfrm>
            <a:off x="5559552" y="2968023"/>
            <a:ext cx="3386385" cy="2000561"/>
          </a:xfrm>
          <a:prstGeom prst="rect">
            <a:avLst/>
          </a:prstGeom>
          <a:noFill/>
          <a:ln>
            <a:noFill/>
          </a:ln>
        </p:spPr>
      </p:pic>
      <p:sp>
        <p:nvSpPr>
          <p:cNvPr id="322" name="Google Shape;322;p17"/>
          <p:cNvSpPr/>
          <p:nvPr/>
        </p:nvSpPr>
        <p:spPr>
          <a:xfrm rot="10800000">
            <a:off x="6668859" y="2787518"/>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BE06A561-0115-4C2C-8160-70EA4D151B6D}"/>
              </a:ext>
            </a:extLst>
          </p:cNvPr>
          <p:cNvPicPr>
            <a:picLocks noChangeAspect="1"/>
          </p:cNvPicPr>
          <p:nvPr/>
        </p:nvPicPr>
        <p:blipFill>
          <a:blip r:embed="rId6">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320;p17">
            <a:extLst>
              <a:ext uri="{FF2B5EF4-FFF2-40B4-BE49-F238E27FC236}">
                <a16:creationId xmlns:a16="http://schemas.microsoft.com/office/drawing/2014/main" id="{14A0AF7A-B1FC-4A43-BF3E-9C99E8CED3FD}"/>
              </a:ext>
            </a:extLst>
          </p:cNvPr>
          <p:cNvSpPr txBox="1"/>
          <p:nvPr/>
        </p:nvSpPr>
        <p:spPr>
          <a:xfrm>
            <a:off x="-20785" y="1577848"/>
            <a:ext cx="5770867" cy="5355272"/>
          </a:xfrm>
          <a:prstGeom prst="rect">
            <a:avLst/>
          </a:prstGeom>
          <a:noFill/>
          <a:ln>
            <a:noFill/>
          </a:ln>
        </p:spPr>
        <p:txBody>
          <a:bodyPr spcFirstLastPara="1" wrap="square" lIns="91425" tIns="45700" rIns="91425" bIns="45700" anchor="t" anchorCtr="0">
            <a:spAutoFit/>
          </a:bodyPr>
          <a:lstStyle/>
          <a:p>
            <a:pPr marL="742950" marR="0" lvl="1"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Most controls for the visualization are in the “Configuration” Menus: either select “Tools” (1) and then “Configuration” (2) or hit (3)</a:t>
            </a:r>
            <a:endParaRPr dirty="0"/>
          </a:p>
          <a:p>
            <a:pPr marL="742950" marR="0" lvl="1" indent="-171450" algn="l" rtl="0">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You can then select “Cells/Colors” (4) or “3D” (5) for more display options  </a:t>
            </a:r>
            <a:endParaRPr dirty="0"/>
          </a:p>
          <a:p>
            <a:pPr marL="742950" marR="0" lvl="1" indent="-171450" algn="l" rtl="0">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800" b="1" i="0" u="none" strike="noStrike" cap="none" dirty="0">
                <a:solidFill>
                  <a:srgbClr val="009900"/>
                </a:solidFill>
                <a:latin typeface="Calibri"/>
                <a:ea typeface="Calibri"/>
                <a:cs typeface="Calibri"/>
                <a:sym typeface="Calibri"/>
              </a:rPr>
              <a:t>We recommend pausing the simulation before changing the visualization settings</a:t>
            </a:r>
            <a:endParaRPr dirty="0"/>
          </a:p>
          <a:p>
            <a:pPr marL="1200150" marR="0" lvl="2" indent="-285750" algn="l" rtl="0">
              <a:spcBef>
                <a:spcPts val="0"/>
              </a:spcBef>
              <a:spcAft>
                <a:spcPts val="0"/>
              </a:spcAft>
              <a:buClr>
                <a:srgbClr val="009900"/>
              </a:buClr>
              <a:buSzPts val="1800"/>
              <a:buFont typeface="Arial"/>
              <a:buChar char="•"/>
            </a:pPr>
            <a:r>
              <a:rPr lang="en-US" sz="1800" b="1" i="0" u="none" strike="noStrike" cap="none" dirty="0">
                <a:solidFill>
                  <a:srgbClr val="009900"/>
                </a:solidFill>
                <a:latin typeface="Calibri"/>
                <a:ea typeface="Calibri"/>
                <a:cs typeface="Calibri"/>
                <a:sym typeface="Calibri"/>
              </a:rPr>
              <a:t>Usually changing the visualization configuration while running will pause the simulation</a:t>
            </a:r>
            <a:endParaRPr dirty="0"/>
          </a:p>
          <a:p>
            <a:pPr marL="1200150" marR="0" lvl="2" indent="-285750" algn="l" rtl="0">
              <a:spcBef>
                <a:spcPts val="0"/>
              </a:spcBef>
              <a:spcAft>
                <a:spcPts val="0"/>
              </a:spcAft>
              <a:buClr>
                <a:srgbClr val="009900"/>
              </a:buClr>
              <a:buSzPts val="1800"/>
              <a:buFont typeface="Arial"/>
              <a:buChar char="•"/>
            </a:pPr>
            <a:r>
              <a:rPr lang="en-US" sz="1800" b="1" i="0" u="none" strike="noStrike" cap="none" dirty="0">
                <a:solidFill>
                  <a:srgbClr val="009900"/>
                </a:solidFill>
                <a:latin typeface="Calibri"/>
                <a:ea typeface="Calibri"/>
                <a:cs typeface="Calibri"/>
                <a:sym typeface="Calibri"/>
              </a:rPr>
              <a:t>Remember to his “OK” (6) to save a configuration change</a:t>
            </a:r>
            <a:endParaRPr dirty="0"/>
          </a:p>
          <a:p>
            <a:pPr marL="1200150" marR="0" lvl="2" indent="-285750" algn="l" rtl="0">
              <a:spcBef>
                <a:spcPts val="0"/>
              </a:spcBef>
              <a:spcAft>
                <a:spcPts val="0"/>
              </a:spcAft>
              <a:buClr>
                <a:srgbClr val="009900"/>
              </a:buClr>
              <a:buSzPts val="1800"/>
              <a:buFont typeface="Arial"/>
              <a:buChar char="•"/>
            </a:pPr>
            <a:r>
              <a:rPr lang="en-US" sz="1800" b="1" i="0" u="none" strike="noStrike" cap="none" dirty="0">
                <a:solidFill>
                  <a:srgbClr val="009900"/>
                </a:solidFill>
                <a:latin typeface="Calibri"/>
                <a:ea typeface="Calibri"/>
                <a:cs typeface="Calibri"/>
                <a:sym typeface="Calibri"/>
              </a:rPr>
              <a:t>In either case, hit “Play” to resume the simulation (7)</a:t>
            </a:r>
            <a:endParaRPr dirty="0"/>
          </a:p>
          <a:p>
            <a:pPr marL="1200150" marR="0" lvl="2" indent="-171450" algn="l" rtl="0">
              <a:spcBef>
                <a:spcPts val="0"/>
              </a:spcBef>
              <a:spcAft>
                <a:spcPts val="0"/>
              </a:spcAft>
              <a:buClr>
                <a:schemeClr val="dk1"/>
              </a:buClr>
              <a:buSzPts val="1800"/>
              <a:buFont typeface="Arial"/>
              <a:buNone/>
            </a:pPr>
            <a:endParaRPr sz="1800" b="1" i="0" u="none" strike="noStrike" cap="none" dirty="0">
              <a:solidFill>
                <a:srgbClr val="FF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236F8D90-8B31-4982-9565-5E523EFA4676}"/>
              </a:ext>
            </a:extLst>
          </p:cNvPr>
          <p:cNvSpPr>
            <a:spLocks noGrp="1"/>
          </p:cNvSpPr>
          <p:nvPr>
            <p:ph type="title"/>
          </p:nvPr>
        </p:nvSpPr>
        <p:spPr>
          <a:xfrm>
            <a:off x="457200" y="54195"/>
            <a:ext cx="8229600" cy="1143000"/>
          </a:xfrm>
        </p:spPr>
        <p:txBody>
          <a:bodyPr>
            <a:normAutofit fontScale="90000"/>
          </a:bodyPr>
          <a:lstStyle/>
          <a:p>
            <a:r>
              <a:rPr lang="en-US" sz="4400" b="1" dirty="0">
                <a:solidFill>
                  <a:srgbClr val="0000CC"/>
                </a:solidFill>
              </a:rPr>
              <a:t>Controlling Cell Visualization in CC3D Player</a:t>
            </a:r>
            <a:endParaRPr lang="en-US" dirty="0"/>
          </a:p>
        </p:txBody>
      </p:sp>
      <p:grpSp>
        <p:nvGrpSpPr>
          <p:cNvPr id="3" name="Group 2">
            <a:extLst>
              <a:ext uri="{FF2B5EF4-FFF2-40B4-BE49-F238E27FC236}">
                <a16:creationId xmlns:a16="http://schemas.microsoft.com/office/drawing/2014/main" id="{B255BD1D-04F5-4471-9F08-1D7449C4F8A2}"/>
              </a:ext>
            </a:extLst>
          </p:cNvPr>
          <p:cNvGrpSpPr/>
          <p:nvPr/>
        </p:nvGrpSpPr>
        <p:grpSpPr>
          <a:xfrm>
            <a:off x="5692489" y="2578697"/>
            <a:ext cx="3406262" cy="1294251"/>
            <a:chOff x="5692489" y="2578697"/>
            <a:chExt cx="3406262" cy="1294251"/>
          </a:xfrm>
        </p:grpSpPr>
        <p:pic>
          <p:nvPicPr>
            <p:cNvPr id="4" name="Google Shape;324;p17">
              <a:extLst>
                <a:ext uri="{FF2B5EF4-FFF2-40B4-BE49-F238E27FC236}">
                  <a16:creationId xmlns:a16="http://schemas.microsoft.com/office/drawing/2014/main" id="{05F24F5D-5A15-4A6C-A062-D54932075FD4}"/>
                </a:ext>
              </a:extLst>
            </p:cNvPr>
            <p:cNvPicPr preferRelativeResize="0"/>
            <p:nvPr/>
          </p:nvPicPr>
          <p:blipFill rotWithShape="1">
            <a:blip r:embed="rId2">
              <a:alphaModFix/>
            </a:blip>
            <a:srcRect/>
            <a:stretch/>
          </p:blipFill>
          <p:spPr>
            <a:xfrm>
              <a:off x="5692489" y="2682323"/>
              <a:ext cx="3406262" cy="1190625"/>
            </a:xfrm>
            <a:prstGeom prst="rect">
              <a:avLst/>
            </a:prstGeom>
            <a:noFill/>
            <a:ln>
              <a:noFill/>
            </a:ln>
          </p:spPr>
        </p:pic>
        <p:sp>
          <p:nvSpPr>
            <p:cNvPr id="5" name="Google Shape;325;p17">
              <a:extLst>
                <a:ext uri="{FF2B5EF4-FFF2-40B4-BE49-F238E27FC236}">
                  <a16:creationId xmlns:a16="http://schemas.microsoft.com/office/drawing/2014/main" id="{1F68FE30-C61E-47F6-879C-212A82849EFF}"/>
                </a:ext>
              </a:extLst>
            </p:cNvPr>
            <p:cNvSpPr/>
            <p:nvPr/>
          </p:nvSpPr>
          <p:spPr>
            <a:xfrm rot="10800000">
              <a:off x="7672285" y="2578697"/>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327;p17">
              <a:extLst>
                <a:ext uri="{FF2B5EF4-FFF2-40B4-BE49-F238E27FC236}">
                  <a16:creationId xmlns:a16="http://schemas.microsoft.com/office/drawing/2014/main" id="{746A9D2F-30DC-48FE-AAEB-01E6F5D4357B}"/>
                </a:ext>
              </a:extLst>
            </p:cNvPr>
            <p:cNvSpPr/>
            <p:nvPr/>
          </p:nvSpPr>
          <p:spPr>
            <a:xfrm rot="10800000">
              <a:off x="6400800" y="2769634"/>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 name="Group 6">
            <a:extLst>
              <a:ext uri="{FF2B5EF4-FFF2-40B4-BE49-F238E27FC236}">
                <a16:creationId xmlns:a16="http://schemas.microsoft.com/office/drawing/2014/main" id="{5E446337-4291-4283-8169-742117386B51}"/>
              </a:ext>
            </a:extLst>
          </p:cNvPr>
          <p:cNvGrpSpPr/>
          <p:nvPr/>
        </p:nvGrpSpPr>
        <p:grpSpPr>
          <a:xfrm>
            <a:off x="5722937" y="3982390"/>
            <a:ext cx="3124200" cy="1014474"/>
            <a:chOff x="5722937" y="3982390"/>
            <a:chExt cx="3124200" cy="1014474"/>
          </a:xfrm>
        </p:grpSpPr>
        <p:pic>
          <p:nvPicPr>
            <p:cNvPr id="8" name="Google Shape;326;p17">
              <a:extLst>
                <a:ext uri="{FF2B5EF4-FFF2-40B4-BE49-F238E27FC236}">
                  <a16:creationId xmlns:a16="http://schemas.microsoft.com/office/drawing/2014/main" id="{D70BF6A4-D316-4E8F-8109-C56B70FCE2D4}"/>
                </a:ext>
              </a:extLst>
            </p:cNvPr>
            <p:cNvPicPr preferRelativeResize="0"/>
            <p:nvPr/>
          </p:nvPicPr>
          <p:blipFill rotWithShape="1">
            <a:blip r:embed="rId3">
              <a:alphaModFix/>
            </a:blip>
            <a:srcRect/>
            <a:stretch/>
          </p:blipFill>
          <p:spPr>
            <a:xfrm>
              <a:off x="5722937" y="4034128"/>
              <a:ext cx="3124200" cy="962736"/>
            </a:xfrm>
            <a:prstGeom prst="rect">
              <a:avLst/>
            </a:prstGeom>
            <a:noFill/>
            <a:ln>
              <a:noFill/>
            </a:ln>
          </p:spPr>
        </p:pic>
        <p:sp>
          <p:nvSpPr>
            <p:cNvPr id="9" name="Google Shape;328;p17">
              <a:extLst>
                <a:ext uri="{FF2B5EF4-FFF2-40B4-BE49-F238E27FC236}">
                  <a16:creationId xmlns:a16="http://schemas.microsoft.com/office/drawing/2014/main" id="{D5A93243-DEE3-4F37-A56B-BAF04F02E446}"/>
                </a:ext>
              </a:extLst>
            </p:cNvPr>
            <p:cNvSpPr/>
            <p:nvPr/>
          </p:nvSpPr>
          <p:spPr>
            <a:xfrm rot="10800000">
              <a:off x="7180841" y="3982390"/>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 name="Google Shape;329;p17">
            <a:extLst>
              <a:ext uri="{FF2B5EF4-FFF2-40B4-BE49-F238E27FC236}">
                <a16:creationId xmlns:a16="http://schemas.microsoft.com/office/drawing/2014/main" id="{775375E6-359A-4706-AC6A-E96304FBCE21}"/>
              </a:ext>
            </a:extLst>
          </p:cNvPr>
          <p:cNvGrpSpPr/>
          <p:nvPr/>
        </p:nvGrpSpPr>
        <p:grpSpPr>
          <a:xfrm>
            <a:off x="6514991" y="5078619"/>
            <a:ext cx="1878192" cy="1691760"/>
            <a:chOff x="6191346" y="5034565"/>
            <a:chExt cx="1878192" cy="1691760"/>
          </a:xfrm>
        </p:grpSpPr>
        <p:pic>
          <p:nvPicPr>
            <p:cNvPr id="11" name="Google Shape;330;p17">
              <a:extLst>
                <a:ext uri="{FF2B5EF4-FFF2-40B4-BE49-F238E27FC236}">
                  <a16:creationId xmlns:a16="http://schemas.microsoft.com/office/drawing/2014/main" id="{BEBF4E96-C8DA-4330-B288-CD216164851C}"/>
                </a:ext>
              </a:extLst>
            </p:cNvPr>
            <p:cNvPicPr preferRelativeResize="0"/>
            <p:nvPr/>
          </p:nvPicPr>
          <p:blipFill rotWithShape="1">
            <a:blip r:embed="rId4">
              <a:alphaModFix/>
            </a:blip>
            <a:srcRect/>
            <a:stretch/>
          </p:blipFill>
          <p:spPr>
            <a:xfrm>
              <a:off x="6191346" y="5257800"/>
              <a:ext cx="1878192" cy="1468525"/>
            </a:xfrm>
            <a:prstGeom prst="rect">
              <a:avLst/>
            </a:prstGeom>
            <a:noFill/>
            <a:ln>
              <a:noFill/>
            </a:ln>
          </p:spPr>
        </p:pic>
        <p:sp>
          <p:nvSpPr>
            <p:cNvPr id="12" name="Google Shape;331;p17">
              <a:extLst>
                <a:ext uri="{FF2B5EF4-FFF2-40B4-BE49-F238E27FC236}">
                  <a16:creationId xmlns:a16="http://schemas.microsoft.com/office/drawing/2014/main" id="{4FB03B9A-51CF-45A8-86BE-BDEEA9E6F329}"/>
                </a:ext>
              </a:extLst>
            </p:cNvPr>
            <p:cNvSpPr/>
            <p:nvPr/>
          </p:nvSpPr>
          <p:spPr>
            <a:xfrm rot="10800000">
              <a:off x="6793831" y="5034565"/>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332;p17">
              <a:extLst>
                <a:ext uri="{FF2B5EF4-FFF2-40B4-BE49-F238E27FC236}">
                  <a16:creationId xmlns:a16="http://schemas.microsoft.com/office/drawing/2014/main" id="{166634CA-BDB8-43D2-B70D-DF06F27B744A}"/>
                </a:ext>
              </a:extLst>
            </p:cNvPr>
            <p:cNvSpPr/>
            <p:nvPr/>
          </p:nvSpPr>
          <p:spPr>
            <a:xfrm rot="10800000">
              <a:off x="7203466" y="5034565"/>
              <a:ext cx="304800" cy="389931"/>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4" name="Google Shape;333;p17">
            <a:extLst>
              <a:ext uri="{FF2B5EF4-FFF2-40B4-BE49-F238E27FC236}">
                <a16:creationId xmlns:a16="http://schemas.microsoft.com/office/drawing/2014/main" id="{8A1D5358-794D-4B52-AA74-F3C4BD83F32B}"/>
              </a:ext>
            </a:extLst>
          </p:cNvPr>
          <p:cNvPicPr preferRelativeResize="0"/>
          <p:nvPr/>
        </p:nvPicPr>
        <p:blipFill rotWithShape="1">
          <a:blip r:embed="rId5">
            <a:alphaModFix/>
          </a:blip>
          <a:srcRect/>
          <a:stretch/>
        </p:blipFill>
        <p:spPr>
          <a:xfrm>
            <a:off x="5262880" y="5261020"/>
            <a:ext cx="1100100" cy="1012209"/>
          </a:xfrm>
          <a:prstGeom prst="rect">
            <a:avLst/>
          </a:prstGeom>
          <a:noFill/>
          <a:ln>
            <a:noFill/>
          </a:ln>
        </p:spPr>
      </p:pic>
      <p:pic>
        <p:nvPicPr>
          <p:cNvPr id="16" name="Google Shape;307;p16" descr="Biocomplexity Logo">
            <a:extLst>
              <a:ext uri="{FF2B5EF4-FFF2-40B4-BE49-F238E27FC236}">
                <a16:creationId xmlns:a16="http://schemas.microsoft.com/office/drawing/2014/main" id="{F51DCD81-0CE6-4035-B7FA-CE9E989915C9}"/>
              </a:ext>
            </a:extLst>
          </p:cNvPr>
          <p:cNvPicPr preferRelativeResize="0"/>
          <p:nvPr/>
        </p:nvPicPr>
        <p:blipFill rotWithShape="1">
          <a:blip r:embed="rId6">
            <a:alphaModFix/>
          </a:blip>
          <a:srcRect/>
          <a:stretch/>
        </p:blipFill>
        <p:spPr>
          <a:xfrm>
            <a:off x="8550275" y="6264275"/>
            <a:ext cx="593725" cy="593725"/>
          </a:xfrm>
          <a:prstGeom prst="rect">
            <a:avLst/>
          </a:prstGeom>
          <a:noFill/>
          <a:ln>
            <a:noFill/>
          </a:ln>
        </p:spPr>
      </p:pic>
      <p:pic>
        <p:nvPicPr>
          <p:cNvPr id="17" name="Google Shape;308;p16" descr="redblackblockiu">
            <a:extLst>
              <a:ext uri="{FF2B5EF4-FFF2-40B4-BE49-F238E27FC236}">
                <a16:creationId xmlns:a16="http://schemas.microsoft.com/office/drawing/2014/main" id="{C0EF44F5-0B8D-497A-AC79-7208A18C41F6}"/>
              </a:ext>
            </a:extLst>
          </p:cNvPr>
          <p:cNvPicPr preferRelativeResize="0"/>
          <p:nvPr/>
        </p:nvPicPr>
        <p:blipFill rotWithShape="1">
          <a:blip r:embed="rId7">
            <a:alphaModFix/>
          </a:blip>
          <a:srcRect/>
          <a:stretch/>
        </p:blipFill>
        <p:spPr>
          <a:xfrm>
            <a:off x="0" y="6219825"/>
            <a:ext cx="484188" cy="638175"/>
          </a:xfrm>
          <a:prstGeom prst="rect">
            <a:avLst/>
          </a:prstGeom>
          <a:noFill/>
          <a:ln>
            <a:noFill/>
          </a:ln>
        </p:spPr>
      </p:pic>
      <p:pic>
        <p:nvPicPr>
          <p:cNvPr id="18" name="Google Shape;324;p17">
            <a:extLst>
              <a:ext uri="{FF2B5EF4-FFF2-40B4-BE49-F238E27FC236}">
                <a16:creationId xmlns:a16="http://schemas.microsoft.com/office/drawing/2014/main" id="{3A0B16C2-9E2D-4345-8BB7-50D6FA70CEFB}"/>
              </a:ext>
            </a:extLst>
          </p:cNvPr>
          <p:cNvPicPr preferRelativeResize="0"/>
          <p:nvPr/>
        </p:nvPicPr>
        <p:blipFill rotWithShape="1">
          <a:blip r:embed="rId2">
            <a:alphaModFix/>
          </a:blip>
          <a:srcRect l="23906" t="36740" r="73329" b="54434"/>
          <a:stretch/>
        </p:blipFill>
        <p:spPr>
          <a:xfrm>
            <a:off x="4400550" y="2155563"/>
            <a:ext cx="342900" cy="383017"/>
          </a:xfrm>
          <a:prstGeom prst="rect">
            <a:avLst/>
          </a:prstGeom>
          <a:noFill/>
          <a:ln>
            <a:noFill/>
          </a:ln>
        </p:spPr>
      </p:pic>
      <p:sp>
        <p:nvSpPr>
          <p:cNvPr id="19" name="TextBox 18">
            <a:extLst>
              <a:ext uri="{FF2B5EF4-FFF2-40B4-BE49-F238E27FC236}">
                <a16:creationId xmlns:a16="http://schemas.microsoft.com/office/drawing/2014/main" id="{DE329332-DC0F-43DB-8A70-8FBBC7013DF3}"/>
              </a:ext>
            </a:extLst>
          </p:cNvPr>
          <p:cNvSpPr txBox="1"/>
          <p:nvPr/>
        </p:nvSpPr>
        <p:spPr>
          <a:xfrm>
            <a:off x="7679510" y="2578411"/>
            <a:ext cx="438150" cy="307777"/>
          </a:xfrm>
          <a:prstGeom prst="rect">
            <a:avLst/>
          </a:prstGeom>
          <a:noFill/>
        </p:spPr>
        <p:txBody>
          <a:bodyPr wrap="square" rtlCol="0">
            <a:spAutoFit/>
          </a:bodyPr>
          <a:lstStyle/>
          <a:p>
            <a:r>
              <a:rPr lang="en-US" b="1" dirty="0">
                <a:solidFill>
                  <a:srgbClr val="0070C0"/>
                </a:solidFill>
              </a:rPr>
              <a:t>1</a:t>
            </a:r>
          </a:p>
        </p:txBody>
      </p:sp>
      <p:sp>
        <p:nvSpPr>
          <p:cNvPr id="20" name="TextBox 19">
            <a:extLst>
              <a:ext uri="{FF2B5EF4-FFF2-40B4-BE49-F238E27FC236}">
                <a16:creationId xmlns:a16="http://schemas.microsoft.com/office/drawing/2014/main" id="{83DDEE02-C4A7-4858-9D4E-1F98945F3060}"/>
              </a:ext>
            </a:extLst>
          </p:cNvPr>
          <p:cNvSpPr txBox="1"/>
          <p:nvPr/>
        </p:nvSpPr>
        <p:spPr>
          <a:xfrm>
            <a:off x="7185282" y="3976574"/>
            <a:ext cx="438150" cy="307777"/>
          </a:xfrm>
          <a:prstGeom prst="rect">
            <a:avLst/>
          </a:prstGeom>
          <a:noFill/>
        </p:spPr>
        <p:txBody>
          <a:bodyPr wrap="square" rtlCol="0">
            <a:spAutoFit/>
          </a:bodyPr>
          <a:lstStyle/>
          <a:p>
            <a:r>
              <a:rPr lang="en-US" b="1" dirty="0">
                <a:solidFill>
                  <a:srgbClr val="0070C0"/>
                </a:solidFill>
              </a:rPr>
              <a:t>2</a:t>
            </a:r>
          </a:p>
        </p:txBody>
      </p:sp>
      <p:sp>
        <p:nvSpPr>
          <p:cNvPr id="21" name="TextBox 20">
            <a:extLst>
              <a:ext uri="{FF2B5EF4-FFF2-40B4-BE49-F238E27FC236}">
                <a16:creationId xmlns:a16="http://schemas.microsoft.com/office/drawing/2014/main" id="{62E5D6C6-8878-4936-8C6B-7AEC0D0B787B}"/>
              </a:ext>
            </a:extLst>
          </p:cNvPr>
          <p:cNvSpPr txBox="1"/>
          <p:nvPr/>
        </p:nvSpPr>
        <p:spPr>
          <a:xfrm>
            <a:off x="6419521" y="2785818"/>
            <a:ext cx="438150" cy="307777"/>
          </a:xfrm>
          <a:prstGeom prst="rect">
            <a:avLst/>
          </a:prstGeom>
          <a:noFill/>
        </p:spPr>
        <p:txBody>
          <a:bodyPr wrap="square" rtlCol="0">
            <a:spAutoFit/>
          </a:bodyPr>
          <a:lstStyle/>
          <a:p>
            <a:r>
              <a:rPr lang="en-US" b="1" dirty="0">
                <a:solidFill>
                  <a:srgbClr val="0070C0"/>
                </a:solidFill>
              </a:rPr>
              <a:t>3</a:t>
            </a:r>
          </a:p>
        </p:txBody>
      </p:sp>
      <p:sp>
        <p:nvSpPr>
          <p:cNvPr id="22" name="TextBox 21">
            <a:extLst>
              <a:ext uri="{FF2B5EF4-FFF2-40B4-BE49-F238E27FC236}">
                <a16:creationId xmlns:a16="http://schemas.microsoft.com/office/drawing/2014/main" id="{36C67270-9284-435D-A651-60C5626DEB13}"/>
              </a:ext>
            </a:extLst>
          </p:cNvPr>
          <p:cNvSpPr txBox="1"/>
          <p:nvPr/>
        </p:nvSpPr>
        <p:spPr>
          <a:xfrm>
            <a:off x="7138885" y="5078619"/>
            <a:ext cx="438150" cy="307777"/>
          </a:xfrm>
          <a:prstGeom prst="rect">
            <a:avLst/>
          </a:prstGeom>
          <a:noFill/>
        </p:spPr>
        <p:txBody>
          <a:bodyPr wrap="square" rtlCol="0">
            <a:spAutoFit/>
          </a:bodyPr>
          <a:lstStyle/>
          <a:p>
            <a:r>
              <a:rPr lang="en-US" b="1" dirty="0">
                <a:solidFill>
                  <a:srgbClr val="0070C0"/>
                </a:solidFill>
              </a:rPr>
              <a:t>4</a:t>
            </a:r>
          </a:p>
        </p:txBody>
      </p:sp>
      <p:sp>
        <p:nvSpPr>
          <p:cNvPr id="23" name="TextBox 22">
            <a:extLst>
              <a:ext uri="{FF2B5EF4-FFF2-40B4-BE49-F238E27FC236}">
                <a16:creationId xmlns:a16="http://schemas.microsoft.com/office/drawing/2014/main" id="{37086223-AB2B-4C02-AE3F-6FDA7115AA4B}"/>
              </a:ext>
            </a:extLst>
          </p:cNvPr>
          <p:cNvSpPr txBox="1"/>
          <p:nvPr/>
        </p:nvSpPr>
        <p:spPr>
          <a:xfrm>
            <a:off x="7536956" y="5078618"/>
            <a:ext cx="438150" cy="307777"/>
          </a:xfrm>
          <a:prstGeom prst="rect">
            <a:avLst/>
          </a:prstGeom>
          <a:noFill/>
        </p:spPr>
        <p:txBody>
          <a:bodyPr wrap="square" rtlCol="0">
            <a:spAutoFit/>
          </a:bodyPr>
          <a:lstStyle/>
          <a:p>
            <a:r>
              <a:rPr lang="en-US" b="1" dirty="0">
                <a:solidFill>
                  <a:srgbClr val="0070C0"/>
                </a:solidFill>
              </a:rPr>
              <a:t>5</a:t>
            </a:r>
          </a:p>
        </p:txBody>
      </p:sp>
      <p:sp>
        <p:nvSpPr>
          <p:cNvPr id="25" name="Google Shape;325;p17">
            <a:extLst>
              <a:ext uri="{FF2B5EF4-FFF2-40B4-BE49-F238E27FC236}">
                <a16:creationId xmlns:a16="http://schemas.microsoft.com/office/drawing/2014/main" id="{45D92845-D86A-4C7F-9BB9-5BA15AB450CD}"/>
              </a:ext>
            </a:extLst>
          </p:cNvPr>
          <p:cNvSpPr/>
          <p:nvPr/>
        </p:nvSpPr>
        <p:spPr>
          <a:xfrm rot="10800000">
            <a:off x="7756031" y="6295111"/>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TextBox 23">
            <a:extLst>
              <a:ext uri="{FF2B5EF4-FFF2-40B4-BE49-F238E27FC236}">
                <a16:creationId xmlns:a16="http://schemas.microsoft.com/office/drawing/2014/main" id="{C1BFDDA8-F008-4D3E-B123-5AE5E01644CA}"/>
              </a:ext>
            </a:extLst>
          </p:cNvPr>
          <p:cNvSpPr txBox="1"/>
          <p:nvPr/>
        </p:nvSpPr>
        <p:spPr>
          <a:xfrm>
            <a:off x="7756031" y="6295111"/>
            <a:ext cx="438150" cy="307777"/>
          </a:xfrm>
          <a:prstGeom prst="rect">
            <a:avLst/>
          </a:prstGeom>
          <a:noFill/>
        </p:spPr>
        <p:txBody>
          <a:bodyPr wrap="square" rtlCol="0">
            <a:spAutoFit/>
          </a:bodyPr>
          <a:lstStyle/>
          <a:p>
            <a:r>
              <a:rPr lang="en-US" b="1" dirty="0">
                <a:solidFill>
                  <a:srgbClr val="0070C0"/>
                </a:solidFill>
              </a:rPr>
              <a:t>6</a:t>
            </a:r>
          </a:p>
        </p:txBody>
      </p:sp>
      <p:sp>
        <p:nvSpPr>
          <p:cNvPr id="27" name="Google Shape;325;p17">
            <a:extLst>
              <a:ext uri="{FF2B5EF4-FFF2-40B4-BE49-F238E27FC236}">
                <a16:creationId xmlns:a16="http://schemas.microsoft.com/office/drawing/2014/main" id="{AE916358-38AA-4A0F-86F2-967F46AA1F24}"/>
              </a:ext>
            </a:extLst>
          </p:cNvPr>
          <p:cNvSpPr/>
          <p:nvPr/>
        </p:nvSpPr>
        <p:spPr>
          <a:xfrm>
            <a:off x="5781802" y="6264275"/>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TextBox 25">
            <a:extLst>
              <a:ext uri="{FF2B5EF4-FFF2-40B4-BE49-F238E27FC236}">
                <a16:creationId xmlns:a16="http://schemas.microsoft.com/office/drawing/2014/main" id="{927D8A17-8B36-4CA1-A2CB-CE85D873B99A}"/>
              </a:ext>
            </a:extLst>
          </p:cNvPr>
          <p:cNvSpPr txBox="1"/>
          <p:nvPr/>
        </p:nvSpPr>
        <p:spPr>
          <a:xfrm>
            <a:off x="5787258" y="6321727"/>
            <a:ext cx="438150" cy="307777"/>
          </a:xfrm>
          <a:prstGeom prst="rect">
            <a:avLst/>
          </a:prstGeom>
          <a:noFill/>
        </p:spPr>
        <p:txBody>
          <a:bodyPr wrap="square" rtlCol="0">
            <a:spAutoFit/>
          </a:bodyPr>
          <a:lstStyle/>
          <a:p>
            <a:r>
              <a:rPr lang="en-US" b="1" dirty="0">
                <a:solidFill>
                  <a:srgbClr val="0070C0"/>
                </a:solidFill>
              </a:rPr>
              <a:t>6</a:t>
            </a:r>
          </a:p>
        </p:txBody>
      </p:sp>
      <p:grpSp>
        <p:nvGrpSpPr>
          <p:cNvPr id="28" name="Google Shape;265;p14">
            <a:extLst>
              <a:ext uri="{FF2B5EF4-FFF2-40B4-BE49-F238E27FC236}">
                <a16:creationId xmlns:a16="http://schemas.microsoft.com/office/drawing/2014/main" id="{63743F8E-3EA7-4F49-A95F-5481C058E15C}"/>
              </a:ext>
            </a:extLst>
          </p:cNvPr>
          <p:cNvGrpSpPr/>
          <p:nvPr/>
        </p:nvGrpSpPr>
        <p:grpSpPr>
          <a:xfrm>
            <a:off x="1628619" y="6176300"/>
            <a:ext cx="2943382" cy="666861"/>
            <a:chOff x="4343401" y="3101702"/>
            <a:chExt cx="2943382" cy="666861"/>
          </a:xfrm>
        </p:grpSpPr>
        <p:pic>
          <p:nvPicPr>
            <p:cNvPr id="29" name="Google Shape;266;p14">
              <a:extLst>
                <a:ext uri="{FF2B5EF4-FFF2-40B4-BE49-F238E27FC236}">
                  <a16:creationId xmlns:a16="http://schemas.microsoft.com/office/drawing/2014/main" id="{98594E22-8F43-4DA8-A72D-B205349175F9}"/>
                </a:ext>
              </a:extLst>
            </p:cNvPr>
            <p:cNvPicPr preferRelativeResize="0">
              <a:picLocks noChangeAspect="1"/>
            </p:cNvPicPr>
            <p:nvPr/>
          </p:nvPicPr>
          <p:blipFill rotWithShape="1">
            <a:blip r:embed="rId8">
              <a:alphaModFix/>
            </a:blip>
            <a:srcRect/>
            <a:stretch/>
          </p:blipFill>
          <p:spPr>
            <a:xfrm>
              <a:off x="4343401" y="3101702"/>
              <a:ext cx="2943382" cy="489309"/>
            </a:xfrm>
            <a:prstGeom prst="rect">
              <a:avLst/>
            </a:prstGeom>
            <a:noFill/>
            <a:ln>
              <a:noFill/>
            </a:ln>
          </p:spPr>
        </p:pic>
        <p:sp>
          <p:nvSpPr>
            <p:cNvPr id="30" name="Google Shape;267;p14">
              <a:extLst>
                <a:ext uri="{FF2B5EF4-FFF2-40B4-BE49-F238E27FC236}">
                  <a16:creationId xmlns:a16="http://schemas.microsoft.com/office/drawing/2014/main" id="{0E8C8B47-31A4-4C8D-941E-037F59B58364}"/>
                </a:ext>
              </a:extLst>
            </p:cNvPr>
            <p:cNvSpPr/>
            <p:nvPr/>
          </p:nvSpPr>
          <p:spPr>
            <a:xfrm rot="16200000">
              <a:off x="4395892" y="3590789"/>
              <a:ext cx="177552" cy="177996"/>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1" name="TextBox 30">
            <a:extLst>
              <a:ext uri="{FF2B5EF4-FFF2-40B4-BE49-F238E27FC236}">
                <a16:creationId xmlns:a16="http://schemas.microsoft.com/office/drawing/2014/main" id="{D4536505-CDAE-4CB7-95D0-112F72998F35}"/>
              </a:ext>
            </a:extLst>
          </p:cNvPr>
          <p:cNvSpPr txBox="1"/>
          <p:nvPr/>
        </p:nvSpPr>
        <p:spPr>
          <a:xfrm>
            <a:off x="1847528" y="6600497"/>
            <a:ext cx="438150" cy="307777"/>
          </a:xfrm>
          <a:prstGeom prst="rect">
            <a:avLst/>
          </a:prstGeom>
          <a:noFill/>
        </p:spPr>
        <p:txBody>
          <a:bodyPr wrap="square" rtlCol="0">
            <a:spAutoFit/>
          </a:bodyPr>
          <a:lstStyle/>
          <a:p>
            <a:r>
              <a:rPr lang="en-US" b="1" dirty="0">
                <a:solidFill>
                  <a:srgbClr val="0070C0"/>
                </a:solidFill>
              </a:rPr>
              <a:t>7</a:t>
            </a:r>
          </a:p>
        </p:txBody>
      </p:sp>
      <p:pic>
        <p:nvPicPr>
          <p:cNvPr id="32" name="Picture 31">
            <a:extLst>
              <a:ext uri="{FF2B5EF4-FFF2-40B4-BE49-F238E27FC236}">
                <a16:creationId xmlns:a16="http://schemas.microsoft.com/office/drawing/2014/main" id="{669099C6-97D9-4895-AA5E-881BA9D8511A}"/>
              </a:ext>
            </a:extLst>
          </p:cNvPr>
          <p:cNvPicPr>
            <a:picLocks noChangeAspect="1"/>
          </p:cNvPicPr>
          <p:nvPr/>
        </p:nvPicPr>
        <p:blipFill>
          <a:blip r:embed="rId9">
            <a:clrChange>
              <a:clrFrom>
                <a:srgbClr val="FEF3B1"/>
              </a:clrFrom>
              <a:clrTo>
                <a:srgbClr val="FEF3B1">
                  <a:alpha val="0"/>
                </a:srgbClr>
              </a:clrTo>
            </a:clrChange>
          </a:blip>
          <a:stretch>
            <a:fillRect/>
          </a:stretch>
        </p:blipFill>
        <p:spPr>
          <a:xfrm>
            <a:off x="8550325" y="0"/>
            <a:ext cx="593675" cy="617861"/>
          </a:xfrm>
          <a:prstGeom prst="rect">
            <a:avLst/>
          </a:prstGeom>
        </p:spPr>
      </p:pic>
    </p:spTree>
    <p:extLst>
      <p:ext uri="{BB962C8B-B14F-4D97-AF65-F5344CB8AC3E}">
        <p14:creationId xmlns:p14="http://schemas.microsoft.com/office/powerpoint/2010/main" val="540373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8"/>
          <p:cNvSpPr txBox="1">
            <a:spLocks noGrp="1"/>
          </p:cNvSpPr>
          <p:nvPr>
            <p:ph type="title"/>
          </p:nvPr>
        </p:nvSpPr>
        <p:spPr>
          <a:xfrm>
            <a:off x="0" y="-152400"/>
            <a:ext cx="9144000" cy="8683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CC"/>
              </a:buClr>
              <a:buSzPts val="3600"/>
              <a:buFont typeface="Calibri"/>
              <a:buNone/>
            </a:pPr>
            <a:r>
              <a:rPr lang="en-US" sz="3600" b="1" dirty="0">
                <a:solidFill>
                  <a:srgbClr val="0000CC"/>
                </a:solidFill>
              </a:rPr>
              <a:t>Exercise—Adjust Cell Visualization</a:t>
            </a:r>
            <a:endParaRPr dirty="0"/>
          </a:p>
        </p:txBody>
      </p:sp>
      <p:pic>
        <p:nvPicPr>
          <p:cNvPr id="340" name="Google Shape;340;p18"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341" name="Google Shape;341;p18"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sp>
        <p:nvSpPr>
          <p:cNvPr id="342" name="Google Shape;342;p18"/>
          <p:cNvSpPr txBox="1"/>
          <p:nvPr/>
        </p:nvSpPr>
        <p:spPr>
          <a:xfrm>
            <a:off x="101665" y="457200"/>
            <a:ext cx="5770867" cy="341632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1800" b="1" i="0" u="none" strike="noStrike" cap="none" dirty="0">
                <a:solidFill>
                  <a:srgbClr val="009900"/>
                </a:solidFill>
                <a:latin typeface="Calibri"/>
                <a:ea typeface="Calibri"/>
                <a:cs typeface="Calibri"/>
                <a:sym typeface="Calibri"/>
              </a:rPr>
              <a:t>We recommend pausing the simulation before changing the visualization settings</a:t>
            </a:r>
            <a:endParaRPr dirty="0"/>
          </a:p>
          <a:p>
            <a:pPr marL="1200150" marR="0" lvl="2" indent="-285750" algn="l" rtl="0">
              <a:spcBef>
                <a:spcPts val="0"/>
              </a:spcBef>
              <a:spcAft>
                <a:spcPts val="0"/>
              </a:spcAft>
              <a:buClr>
                <a:srgbClr val="009900"/>
              </a:buClr>
              <a:buSzPts val="1800"/>
              <a:buFont typeface="Arial"/>
              <a:buChar char="•"/>
            </a:pPr>
            <a:r>
              <a:rPr lang="en-US" sz="1800" b="1" i="0" u="none" strike="noStrike" cap="none" dirty="0">
                <a:solidFill>
                  <a:srgbClr val="009900"/>
                </a:solidFill>
                <a:latin typeface="Calibri"/>
                <a:ea typeface="Calibri"/>
                <a:cs typeface="Calibri"/>
                <a:sym typeface="Calibri"/>
              </a:rPr>
              <a:t>Usually changing the visualization configuration while running will pause the simulation</a:t>
            </a:r>
            <a:endParaRPr dirty="0"/>
          </a:p>
          <a:p>
            <a:pPr marL="1200150" marR="0" lvl="2" indent="-285750" algn="l" rtl="0">
              <a:spcBef>
                <a:spcPts val="0"/>
              </a:spcBef>
              <a:spcAft>
                <a:spcPts val="0"/>
              </a:spcAft>
              <a:buClr>
                <a:srgbClr val="009900"/>
              </a:buClr>
              <a:buSzPts val="1800"/>
              <a:buFont typeface="Arial"/>
              <a:buChar char="•"/>
            </a:pPr>
            <a:r>
              <a:rPr lang="en-US" sz="1800" b="1" i="0" u="none" strike="noStrike" cap="none" dirty="0">
                <a:solidFill>
                  <a:srgbClr val="009900"/>
                </a:solidFill>
                <a:latin typeface="Calibri"/>
                <a:ea typeface="Calibri"/>
                <a:cs typeface="Calibri"/>
                <a:sym typeface="Calibri"/>
              </a:rPr>
              <a:t>Remember to his “OK” to save a configuration change</a:t>
            </a:r>
            <a:endParaRPr dirty="0"/>
          </a:p>
          <a:p>
            <a:pPr marL="1200150" marR="0" lvl="2" indent="-285750" algn="l" rtl="0">
              <a:spcBef>
                <a:spcPts val="0"/>
              </a:spcBef>
              <a:spcAft>
                <a:spcPts val="0"/>
              </a:spcAft>
              <a:buClr>
                <a:srgbClr val="009900"/>
              </a:buClr>
              <a:buSzPts val="1800"/>
              <a:buFont typeface="Arial"/>
              <a:buChar char="•"/>
            </a:pPr>
            <a:r>
              <a:rPr lang="en-US" sz="1800" b="1" i="0" u="none" strike="noStrike" cap="none" dirty="0">
                <a:solidFill>
                  <a:srgbClr val="009900"/>
                </a:solidFill>
                <a:latin typeface="Calibri"/>
                <a:ea typeface="Calibri"/>
                <a:cs typeface="Calibri"/>
                <a:sym typeface="Calibri"/>
              </a:rPr>
              <a:t>In either case, hit “Play” to resume</a:t>
            </a:r>
            <a:endParaRPr dirty="0"/>
          </a:p>
          <a:p>
            <a:pPr marL="1200150" marR="0" lvl="2" indent="-171450" algn="l" rtl="0">
              <a:spcBef>
                <a:spcPts val="0"/>
              </a:spcBef>
              <a:spcAft>
                <a:spcPts val="0"/>
              </a:spcAft>
              <a:buClr>
                <a:schemeClr val="dk1"/>
              </a:buClr>
              <a:buSzPts val="1800"/>
              <a:buFont typeface="Arial"/>
              <a:buNone/>
            </a:pPr>
            <a:endParaRPr sz="1800" b="1" i="0" u="none" strike="noStrike" cap="none" dirty="0">
              <a:solidFill>
                <a:srgbClr val="FF0000"/>
              </a:solidFill>
              <a:latin typeface="Calibri"/>
              <a:ea typeface="Calibri"/>
              <a:cs typeface="Calibri"/>
              <a:sym typeface="Calibri"/>
            </a:endParaRPr>
          </a:p>
          <a:p>
            <a:pPr marL="457200" marR="0" lvl="1"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Try a few manipulations like changing cell colors!</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43" name="Google Shape;343;p18"/>
          <p:cNvPicPr preferRelativeResize="0"/>
          <p:nvPr/>
        </p:nvPicPr>
        <p:blipFill rotWithShape="1">
          <a:blip r:embed="rId5">
            <a:alphaModFix/>
          </a:blip>
          <a:srcRect/>
          <a:stretch/>
        </p:blipFill>
        <p:spPr>
          <a:xfrm>
            <a:off x="5695530" y="648205"/>
            <a:ext cx="3406262" cy="1190625"/>
          </a:xfrm>
          <a:prstGeom prst="rect">
            <a:avLst/>
          </a:prstGeom>
          <a:noFill/>
          <a:ln>
            <a:noFill/>
          </a:ln>
        </p:spPr>
      </p:pic>
      <p:sp>
        <p:nvSpPr>
          <p:cNvPr id="344" name="Google Shape;344;p18"/>
          <p:cNvSpPr/>
          <p:nvPr/>
        </p:nvSpPr>
        <p:spPr>
          <a:xfrm rot="10800000">
            <a:off x="6400800" y="726462"/>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5" name="Google Shape;345;p18"/>
          <p:cNvPicPr preferRelativeResize="0"/>
          <p:nvPr/>
        </p:nvPicPr>
        <p:blipFill rotWithShape="1">
          <a:blip r:embed="rId6">
            <a:alphaModFix/>
          </a:blip>
          <a:srcRect/>
          <a:stretch/>
        </p:blipFill>
        <p:spPr>
          <a:xfrm>
            <a:off x="6119771" y="2119240"/>
            <a:ext cx="2552251" cy="1995560"/>
          </a:xfrm>
          <a:prstGeom prst="rect">
            <a:avLst/>
          </a:prstGeom>
          <a:noFill/>
          <a:ln>
            <a:noFill/>
          </a:ln>
        </p:spPr>
      </p:pic>
      <p:sp>
        <p:nvSpPr>
          <p:cNvPr id="346" name="Google Shape;346;p18"/>
          <p:cNvSpPr/>
          <p:nvPr/>
        </p:nvSpPr>
        <p:spPr>
          <a:xfrm rot="10800000">
            <a:off x="7029962" y="1984855"/>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7" name="Google Shape;347;p18"/>
          <p:cNvPicPr preferRelativeResize="0"/>
          <p:nvPr/>
        </p:nvPicPr>
        <p:blipFill rotWithShape="1">
          <a:blip r:embed="rId7">
            <a:alphaModFix/>
          </a:blip>
          <a:srcRect/>
          <a:stretch/>
        </p:blipFill>
        <p:spPr>
          <a:xfrm>
            <a:off x="4317743" y="5029484"/>
            <a:ext cx="1571704" cy="1446135"/>
          </a:xfrm>
          <a:prstGeom prst="rect">
            <a:avLst/>
          </a:prstGeom>
          <a:noFill/>
          <a:ln>
            <a:noFill/>
          </a:ln>
        </p:spPr>
      </p:pic>
      <p:pic>
        <p:nvPicPr>
          <p:cNvPr id="348" name="Google Shape;348;p18"/>
          <p:cNvPicPr preferRelativeResize="0"/>
          <p:nvPr/>
        </p:nvPicPr>
        <p:blipFill rotWithShape="1">
          <a:blip r:embed="rId8">
            <a:alphaModFix/>
          </a:blip>
          <a:srcRect/>
          <a:stretch/>
        </p:blipFill>
        <p:spPr>
          <a:xfrm>
            <a:off x="897777" y="3694589"/>
            <a:ext cx="3020414" cy="2737968"/>
          </a:xfrm>
          <a:prstGeom prst="rect">
            <a:avLst/>
          </a:prstGeom>
          <a:noFill/>
          <a:ln>
            <a:noFill/>
          </a:ln>
        </p:spPr>
      </p:pic>
      <p:pic>
        <p:nvPicPr>
          <p:cNvPr id="349" name="Google Shape;349;p18"/>
          <p:cNvPicPr preferRelativeResize="0"/>
          <p:nvPr/>
        </p:nvPicPr>
        <p:blipFill rotWithShape="1">
          <a:blip r:embed="rId9">
            <a:alphaModFix/>
          </a:blip>
          <a:srcRect/>
          <a:stretch/>
        </p:blipFill>
        <p:spPr>
          <a:xfrm>
            <a:off x="6119771" y="4240924"/>
            <a:ext cx="2552251" cy="2018743"/>
          </a:xfrm>
          <a:prstGeom prst="rect">
            <a:avLst/>
          </a:prstGeom>
          <a:noFill/>
          <a:ln>
            <a:noFill/>
          </a:ln>
        </p:spPr>
      </p:pic>
      <p:sp>
        <p:nvSpPr>
          <p:cNvPr id="350" name="Google Shape;350;p18"/>
          <p:cNvSpPr/>
          <p:nvPr/>
        </p:nvSpPr>
        <p:spPr>
          <a:xfrm rot="10800000">
            <a:off x="6400800" y="5035207"/>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18"/>
          <p:cNvSpPr/>
          <p:nvPr/>
        </p:nvSpPr>
        <p:spPr>
          <a:xfrm rot="10800000">
            <a:off x="4317743" y="4972533"/>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 name="Picture 14">
            <a:extLst>
              <a:ext uri="{FF2B5EF4-FFF2-40B4-BE49-F238E27FC236}">
                <a16:creationId xmlns:a16="http://schemas.microsoft.com/office/drawing/2014/main" id="{DAC0B61E-FF5B-41E9-835F-2DE6C7A2EF46}"/>
              </a:ext>
            </a:extLst>
          </p:cNvPr>
          <p:cNvPicPr>
            <a:picLocks noChangeAspect="1"/>
          </p:cNvPicPr>
          <p:nvPr/>
        </p:nvPicPr>
        <p:blipFill>
          <a:blip r:embed="rId10">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9"/>
          <p:cNvSpPr txBox="1">
            <a:spLocks noGrp="1"/>
          </p:cNvSpPr>
          <p:nvPr>
            <p:ph type="title"/>
          </p:nvPr>
        </p:nvSpPr>
        <p:spPr>
          <a:xfrm>
            <a:off x="64266" y="76200"/>
            <a:ext cx="9144000" cy="8683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CC"/>
              </a:buClr>
              <a:buSzPts val="3600"/>
              <a:buFont typeface="Calibri"/>
              <a:buNone/>
            </a:pPr>
            <a:r>
              <a:rPr lang="en-US" sz="3600" b="1" dirty="0">
                <a:solidFill>
                  <a:srgbClr val="0000CC"/>
                </a:solidFill>
              </a:rPr>
              <a:t>Adding Visualization of Chemical Fields</a:t>
            </a:r>
            <a:endParaRPr dirty="0"/>
          </a:p>
        </p:txBody>
      </p:sp>
      <p:pic>
        <p:nvPicPr>
          <p:cNvPr id="358" name="Google Shape;358;p19"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359" name="Google Shape;359;p19"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grpSp>
        <p:nvGrpSpPr>
          <p:cNvPr id="9" name="Group 8">
            <a:extLst>
              <a:ext uri="{FF2B5EF4-FFF2-40B4-BE49-F238E27FC236}">
                <a16:creationId xmlns:a16="http://schemas.microsoft.com/office/drawing/2014/main" id="{E1FC6C3B-CBFD-4065-87D0-1FC8BBF3AD93}"/>
              </a:ext>
            </a:extLst>
          </p:cNvPr>
          <p:cNvGrpSpPr/>
          <p:nvPr/>
        </p:nvGrpSpPr>
        <p:grpSpPr>
          <a:xfrm>
            <a:off x="0" y="847732"/>
            <a:ext cx="2867487" cy="1600438"/>
            <a:chOff x="-1" y="510381"/>
            <a:chExt cx="2867487" cy="1600438"/>
          </a:xfrm>
        </p:grpSpPr>
        <p:pic>
          <p:nvPicPr>
            <p:cNvPr id="5" name="Picture 4">
              <a:extLst>
                <a:ext uri="{FF2B5EF4-FFF2-40B4-BE49-F238E27FC236}">
                  <a16:creationId xmlns:a16="http://schemas.microsoft.com/office/drawing/2014/main" id="{7182E13A-D9B6-4815-B39B-6C76EA596702}"/>
                </a:ext>
              </a:extLst>
            </p:cNvPr>
            <p:cNvPicPr>
              <a:picLocks noChangeAspect="1"/>
            </p:cNvPicPr>
            <p:nvPr/>
          </p:nvPicPr>
          <p:blipFill>
            <a:blip r:embed="rId5"/>
            <a:stretch>
              <a:fillRect/>
            </a:stretch>
          </p:blipFill>
          <p:spPr>
            <a:xfrm>
              <a:off x="1194592" y="1551664"/>
              <a:ext cx="442790" cy="424341"/>
            </a:xfrm>
            <a:prstGeom prst="rect">
              <a:avLst/>
            </a:prstGeom>
          </p:spPr>
        </p:pic>
        <p:sp>
          <p:nvSpPr>
            <p:cNvPr id="8" name="TextBox 7">
              <a:extLst>
                <a:ext uri="{FF2B5EF4-FFF2-40B4-BE49-F238E27FC236}">
                  <a16:creationId xmlns:a16="http://schemas.microsoft.com/office/drawing/2014/main" id="{38BBFD7F-3138-442E-95CA-A6DAC48A4603}"/>
                </a:ext>
              </a:extLst>
            </p:cNvPr>
            <p:cNvSpPr txBox="1"/>
            <p:nvPr/>
          </p:nvSpPr>
          <p:spPr>
            <a:xfrm>
              <a:off x="-1" y="510381"/>
              <a:ext cx="2867487" cy="1600438"/>
            </a:xfrm>
            <a:prstGeom prst="rect">
              <a:avLst/>
            </a:prstGeom>
            <a:noFill/>
          </p:spPr>
          <p:txBody>
            <a:bodyPr wrap="square" rtlCol="0">
              <a:spAutoFit/>
            </a:bodyPr>
            <a:lstStyle/>
            <a:p>
              <a:pPr marL="285750" indent="-285750">
                <a:buFont typeface="Arial" panose="020B0604020202020204" pitchFamily="34" charset="0"/>
                <a:buChar char="•"/>
              </a:pPr>
              <a:r>
                <a:rPr lang="en-US" dirty="0"/>
                <a:t>You can create more cell </a:t>
              </a:r>
              <a:r>
                <a:rPr lang="en-US" dirty="0" err="1"/>
                <a:t>subwindows</a:t>
              </a:r>
              <a:r>
                <a:rPr lang="en-US" dirty="0"/>
                <a:t> by going to the menu Window &gt; New Graphics Window. Or by</a:t>
              </a:r>
            </a:p>
            <a:p>
              <a:r>
                <a:rPr lang="en-US" dirty="0"/>
                <a:t>     </a:t>
              </a:r>
            </a:p>
            <a:p>
              <a:r>
                <a:rPr lang="en-US" dirty="0"/>
                <a:t>    clicking the          button</a:t>
              </a:r>
            </a:p>
            <a:p>
              <a:endParaRPr lang="en-US" dirty="0"/>
            </a:p>
          </p:txBody>
        </p:sp>
      </p:grpSp>
      <p:grpSp>
        <p:nvGrpSpPr>
          <p:cNvPr id="12" name="Group 11">
            <a:extLst>
              <a:ext uri="{FF2B5EF4-FFF2-40B4-BE49-F238E27FC236}">
                <a16:creationId xmlns:a16="http://schemas.microsoft.com/office/drawing/2014/main" id="{F639B040-CEAA-4E34-A03D-D8BE3ABB794C}"/>
              </a:ext>
            </a:extLst>
          </p:cNvPr>
          <p:cNvGrpSpPr/>
          <p:nvPr/>
        </p:nvGrpSpPr>
        <p:grpSpPr>
          <a:xfrm>
            <a:off x="2931753" y="800982"/>
            <a:ext cx="3801005" cy="787770"/>
            <a:chOff x="3160168" y="847732"/>
            <a:chExt cx="3801005" cy="787770"/>
          </a:xfrm>
        </p:grpSpPr>
        <p:pic>
          <p:nvPicPr>
            <p:cNvPr id="7" name="Picture 6">
              <a:extLst>
                <a:ext uri="{FF2B5EF4-FFF2-40B4-BE49-F238E27FC236}">
                  <a16:creationId xmlns:a16="http://schemas.microsoft.com/office/drawing/2014/main" id="{D0030AF2-DA5D-4B47-A069-71A3F6E4B2BD}"/>
                </a:ext>
              </a:extLst>
            </p:cNvPr>
            <p:cNvPicPr>
              <a:picLocks noChangeAspect="1"/>
            </p:cNvPicPr>
            <p:nvPr/>
          </p:nvPicPr>
          <p:blipFill>
            <a:blip r:embed="rId6"/>
            <a:stretch>
              <a:fillRect/>
            </a:stretch>
          </p:blipFill>
          <p:spPr>
            <a:xfrm>
              <a:off x="3160168" y="847732"/>
              <a:ext cx="3801005" cy="495369"/>
            </a:xfrm>
            <a:prstGeom prst="rect">
              <a:avLst/>
            </a:prstGeom>
          </p:spPr>
        </p:pic>
        <p:sp>
          <p:nvSpPr>
            <p:cNvPr id="10" name="Arrow: Right 9">
              <a:extLst>
                <a:ext uri="{FF2B5EF4-FFF2-40B4-BE49-F238E27FC236}">
                  <a16:creationId xmlns:a16="http://schemas.microsoft.com/office/drawing/2014/main" id="{331378AF-26D4-48DD-A18E-63E96A04F742}"/>
                </a:ext>
              </a:extLst>
            </p:cNvPr>
            <p:cNvSpPr/>
            <p:nvPr/>
          </p:nvSpPr>
          <p:spPr>
            <a:xfrm rot="16200000">
              <a:off x="5904406" y="1343290"/>
              <a:ext cx="280327" cy="304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4BF72163-5DA0-4233-9C1B-FF83E5FED7C3}"/>
              </a:ext>
            </a:extLst>
          </p:cNvPr>
          <p:cNvGrpSpPr/>
          <p:nvPr/>
        </p:nvGrpSpPr>
        <p:grpSpPr>
          <a:xfrm>
            <a:off x="5258815" y="1586823"/>
            <a:ext cx="3588322" cy="1781424"/>
            <a:chOff x="4961953" y="1647576"/>
            <a:chExt cx="3588322" cy="1781424"/>
          </a:xfrm>
        </p:grpSpPr>
        <p:pic>
          <p:nvPicPr>
            <p:cNvPr id="3" name="Picture 2">
              <a:extLst>
                <a:ext uri="{FF2B5EF4-FFF2-40B4-BE49-F238E27FC236}">
                  <a16:creationId xmlns:a16="http://schemas.microsoft.com/office/drawing/2014/main" id="{C5A1B67A-CFEC-4FA6-AF98-9AF572F5E809}"/>
                </a:ext>
              </a:extLst>
            </p:cNvPr>
            <p:cNvPicPr>
              <a:picLocks noChangeAspect="1"/>
            </p:cNvPicPr>
            <p:nvPr/>
          </p:nvPicPr>
          <p:blipFill>
            <a:blip r:embed="rId7"/>
            <a:stretch>
              <a:fillRect/>
            </a:stretch>
          </p:blipFill>
          <p:spPr>
            <a:xfrm>
              <a:off x="5254165" y="1647576"/>
              <a:ext cx="3296110" cy="1781424"/>
            </a:xfrm>
            <a:prstGeom prst="rect">
              <a:avLst/>
            </a:prstGeom>
          </p:spPr>
        </p:pic>
        <p:sp>
          <p:nvSpPr>
            <p:cNvPr id="15" name="Arrow: Right 14">
              <a:extLst>
                <a:ext uri="{FF2B5EF4-FFF2-40B4-BE49-F238E27FC236}">
                  <a16:creationId xmlns:a16="http://schemas.microsoft.com/office/drawing/2014/main" id="{B6B48D21-2163-415E-B4FB-652514DD35FA}"/>
                </a:ext>
              </a:extLst>
            </p:cNvPr>
            <p:cNvSpPr/>
            <p:nvPr/>
          </p:nvSpPr>
          <p:spPr>
            <a:xfrm>
              <a:off x="4961953" y="1741730"/>
              <a:ext cx="280327" cy="304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6E6D110E-2D05-4707-998E-B517F6B3F071}"/>
              </a:ext>
            </a:extLst>
          </p:cNvPr>
          <p:cNvSpPr txBox="1"/>
          <p:nvPr/>
        </p:nvSpPr>
        <p:spPr>
          <a:xfrm>
            <a:off x="64266" y="2477535"/>
            <a:ext cx="5395501" cy="523220"/>
          </a:xfrm>
          <a:prstGeom prst="rect">
            <a:avLst/>
          </a:prstGeom>
          <a:noFill/>
        </p:spPr>
        <p:txBody>
          <a:bodyPr wrap="square" rtlCol="0">
            <a:spAutoFit/>
          </a:bodyPr>
          <a:lstStyle/>
          <a:p>
            <a:pPr marL="285750" indent="-285750">
              <a:buFont typeface="Arial" panose="020B0604020202020204" pitchFamily="34" charset="0"/>
              <a:buChar char="•"/>
            </a:pPr>
            <a:r>
              <a:rPr lang="en-US" dirty="0"/>
              <a:t>Select the drop-down menu that says cell field on the new window and select VEGF </a:t>
            </a:r>
          </a:p>
        </p:txBody>
      </p:sp>
      <p:grpSp>
        <p:nvGrpSpPr>
          <p:cNvPr id="20" name="Group 19">
            <a:extLst>
              <a:ext uri="{FF2B5EF4-FFF2-40B4-BE49-F238E27FC236}">
                <a16:creationId xmlns:a16="http://schemas.microsoft.com/office/drawing/2014/main" id="{E4CEAEB5-371D-4284-B5BD-979B4A63219C}"/>
              </a:ext>
            </a:extLst>
          </p:cNvPr>
          <p:cNvGrpSpPr/>
          <p:nvPr/>
        </p:nvGrpSpPr>
        <p:grpSpPr>
          <a:xfrm>
            <a:off x="446334" y="3174639"/>
            <a:ext cx="4778184" cy="3514042"/>
            <a:chOff x="446334" y="3174639"/>
            <a:chExt cx="4778184" cy="3514042"/>
          </a:xfrm>
        </p:grpSpPr>
        <p:pic>
          <p:nvPicPr>
            <p:cNvPr id="14" name="Picture 13">
              <a:extLst>
                <a:ext uri="{FF2B5EF4-FFF2-40B4-BE49-F238E27FC236}">
                  <a16:creationId xmlns:a16="http://schemas.microsoft.com/office/drawing/2014/main" id="{69165CC2-12BB-4968-99E9-1B085C8CD31D}"/>
                </a:ext>
              </a:extLst>
            </p:cNvPr>
            <p:cNvPicPr>
              <a:picLocks noChangeAspect="1"/>
            </p:cNvPicPr>
            <p:nvPr/>
          </p:nvPicPr>
          <p:blipFill>
            <a:blip r:embed="rId8"/>
            <a:stretch>
              <a:fillRect/>
            </a:stretch>
          </p:blipFill>
          <p:spPr>
            <a:xfrm>
              <a:off x="446334" y="3174639"/>
              <a:ext cx="4778184" cy="3514042"/>
            </a:xfrm>
            <a:prstGeom prst="rect">
              <a:avLst/>
            </a:prstGeom>
          </p:spPr>
        </p:pic>
        <p:sp>
          <p:nvSpPr>
            <p:cNvPr id="23" name="Arrow: Right 22">
              <a:extLst>
                <a:ext uri="{FF2B5EF4-FFF2-40B4-BE49-F238E27FC236}">
                  <a16:creationId xmlns:a16="http://schemas.microsoft.com/office/drawing/2014/main" id="{B52A293C-2DC7-49EB-ABB0-ABA9F6AFEC67}"/>
                </a:ext>
              </a:extLst>
            </p:cNvPr>
            <p:cNvSpPr/>
            <p:nvPr/>
          </p:nvSpPr>
          <p:spPr>
            <a:xfrm>
              <a:off x="3671192" y="3688810"/>
              <a:ext cx="280327" cy="304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14B0D43-A744-4510-866A-3041493C0731}"/>
              </a:ext>
            </a:extLst>
          </p:cNvPr>
          <p:cNvGrpSpPr/>
          <p:nvPr/>
        </p:nvGrpSpPr>
        <p:grpSpPr>
          <a:xfrm>
            <a:off x="5459767" y="3613399"/>
            <a:ext cx="2917341" cy="2925513"/>
            <a:chOff x="5459767" y="3613399"/>
            <a:chExt cx="2917341" cy="2925513"/>
          </a:xfrm>
        </p:grpSpPr>
        <p:pic>
          <p:nvPicPr>
            <p:cNvPr id="18" name="Picture 17">
              <a:extLst>
                <a:ext uri="{FF2B5EF4-FFF2-40B4-BE49-F238E27FC236}">
                  <a16:creationId xmlns:a16="http://schemas.microsoft.com/office/drawing/2014/main" id="{51BFCE7D-D82C-414B-BEA7-60DD16E751AF}"/>
                </a:ext>
              </a:extLst>
            </p:cNvPr>
            <p:cNvPicPr>
              <a:picLocks noChangeAspect="1"/>
            </p:cNvPicPr>
            <p:nvPr/>
          </p:nvPicPr>
          <p:blipFill>
            <a:blip r:embed="rId9"/>
            <a:stretch>
              <a:fillRect/>
            </a:stretch>
          </p:blipFill>
          <p:spPr>
            <a:xfrm>
              <a:off x="5459767" y="3613399"/>
              <a:ext cx="2917341" cy="2925513"/>
            </a:xfrm>
            <a:prstGeom prst="rect">
              <a:avLst/>
            </a:prstGeom>
          </p:spPr>
        </p:pic>
        <p:sp>
          <p:nvSpPr>
            <p:cNvPr id="24" name="Arrow: Right 23">
              <a:extLst>
                <a:ext uri="{FF2B5EF4-FFF2-40B4-BE49-F238E27FC236}">
                  <a16:creationId xmlns:a16="http://schemas.microsoft.com/office/drawing/2014/main" id="{169DAEBE-A23F-47EA-8637-D7A1B41A98FB}"/>
                </a:ext>
              </a:extLst>
            </p:cNvPr>
            <p:cNvSpPr/>
            <p:nvPr/>
          </p:nvSpPr>
          <p:spPr>
            <a:xfrm>
              <a:off x="6139184" y="3858459"/>
              <a:ext cx="280327" cy="304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a:extLst>
              <a:ext uri="{FF2B5EF4-FFF2-40B4-BE49-F238E27FC236}">
                <a16:creationId xmlns:a16="http://schemas.microsoft.com/office/drawing/2014/main" id="{574FF6D4-4A4B-4156-BA20-84CBDE28FEB9}"/>
              </a:ext>
            </a:extLst>
          </p:cNvPr>
          <p:cNvPicPr>
            <a:picLocks noChangeAspect="1"/>
          </p:cNvPicPr>
          <p:nvPr/>
        </p:nvPicPr>
        <p:blipFill>
          <a:blip r:embed="rId10">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0" y="31750"/>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FF"/>
              </a:buClr>
              <a:buSzPts val="3200"/>
              <a:buFont typeface="Calibri"/>
              <a:buNone/>
            </a:pPr>
            <a:r>
              <a:rPr lang="en-US" sz="3200" b="1">
                <a:solidFill>
                  <a:srgbClr val="0000FF"/>
                </a:solidFill>
              </a:rPr>
              <a:t>Module 1.1 Topics</a:t>
            </a:r>
            <a:endParaRPr/>
          </a:p>
        </p:txBody>
      </p:sp>
      <p:sp>
        <p:nvSpPr>
          <p:cNvPr id="99" name="Google Shape;99;p2"/>
          <p:cNvSpPr txBox="1"/>
          <p:nvPr/>
        </p:nvSpPr>
        <p:spPr>
          <a:xfrm>
            <a:off x="381000" y="838200"/>
            <a:ext cx="8763000" cy="353939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Running CC3D on </a:t>
            </a:r>
            <a:r>
              <a:rPr lang="en-US" sz="2800" dirty="0" err="1">
                <a:solidFill>
                  <a:schemeClr val="dk1"/>
                </a:solidFill>
                <a:latin typeface="Calibri"/>
                <a:ea typeface="Calibri"/>
                <a:cs typeface="Calibri"/>
                <a:sym typeface="Calibri"/>
              </a:rPr>
              <a:t>nanoHUB</a:t>
            </a:r>
            <a:endParaRPr sz="2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Running Demos on </a:t>
            </a:r>
            <a:r>
              <a:rPr lang="en-US" sz="2800" dirty="0" err="1">
                <a:solidFill>
                  <a:schemeClr val="dk1"/>
                </a:solidFill>
                <a:latin typeface="Calibri"/>
                <a:ea typeface="Calibri"/>
                <a:cs typeface="Calibri"/>
                <a:sym typeface="Calibri"/>
              </a:rPr>
              <a:t>nanoHUB</a:t>
            </a:r>
            <a:r>
              <a:rPr lang="en-US" sz="2800" dirty="0">
                <a:solidFill>
                  <a:schemeClr val="dk1"/>
                </a:solidFill>
                <a:latin typeface="Calibri"/>
                <a:ea typeface="Calibri"/>
                <a:cs typeface="Calibri"/>
                <a:sym typeface="Calibri"/>
              </a:rPr>
              <a:t> </a:t>
            </a:r>
            <a:endParaRPr dirty="0"/>
          </a:p>
          <a:p>
            <a:pPr marL="742950" marR="0" lvl="1" indent="-28575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Opening simulations in Player</a:t>
            </a:r>
            <a:endParaRPr dirty="0"/>
          </a:p>
          <a:p>
            <a:pPr marL="742950" marR="0" lvl="1" indent="-28575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Configuring Player on your computer</a:t>
            </a:r>
            <a:endParaRPr dirty="0"/>
          </a:p>
          <a:p>
            <a:pPr marL="285750" marR="0" lvl="0" indent="-285750" algn="l" rtl="0">
              <a:spcBef>
                <a:spcPts val="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Exercise—Open and run the 3D Angiogenesis Demo</a:t>
            </a:r>
            <a:endParaRPr dirty="0"/>
          </a:p>
          <a:p>
            <a:pPr marL="285750" marR="0" lvl="0" indent="-285750" algn="l" rtl="0">
              <a:spcBef>
                <a:spcPts val="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Uploading and downloading Simulations from </a:t>
            </a:r>
            <a:r>
              <a:rPr lang="en-US" sz="2800" dirty="0" err="1">
                <a:solidFill>
                  <a:schemeClr val="dk1"/>
                </a:solidFill>
                <a:latin typeface="Calibri"/>
                <a:ea typeface="Calibri"/>
                <a:cs typeface="Calibri"/>
                <a:sym typeface="Calibri"/>
              </a:rPr>
              <a:t>nanoHUB</a:t>
            </a:r>
            <a:endParaRPr sz="2800" dirty="0">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Using </a:t>
            </a:r>
            <a:r>
              <a:rPr lang="en-US" sz="2800" b="0" i="0" u="none" strike="noStrike" cap="none" dirty="0" err="1">
                <a:solidFill>
                  <a:schemeClr val="dk1"/>
                </a:solidFill>
                <a:latin typeface="Calibri"/>
                <a:ea typeface="Calibri"/>
                <a:cs typeface="Calibri"/>
                <a:sym typeface="Calibri"/>
              </a:rPr>
              <a:t>Twedit</a:t>
            </a:r>
            <a:r>
              <a:rPr lang="en-US" sz="2800" b="0" i="0" u="none" strike="noStrike" cap="none" dirty="0">
                <a:solidFill>
                  <a:schemeClr val="dk1"/>
                </a:solidFill>
                <a:latin typeface="Calibri"/>
                <a:ea typeface="Calibri"/>
                <a:cs typeface="Calibri"/>
                <a:sym typeface="Calibri"/>
              </a:rPr>
              <a:t>++ to unzip simulations</a:t>
            </a:r>
            <a:endParaRPr dirty="0"/>
          </a:p>
          <a:p>
            <a:pPr marL="285750" marR="0" lvl="0" indent="-285750" algn="l" rtl="0">
              <a:spcBef>
                <a:spcPts val="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Exercise—Upload and run colonic crypt simulation</a:t>
            </a:r>
            <a:endParaRPr dirty="0"/>
          </a:p>
        </p:txBody>
      </p:sp>
      <p:pic>
        <p:nvPicPr>
          <p:cNvPr id="100" name="Google Shape;100;p2"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101" name="Google Shape;101;p2"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7" name="Picture 6">
            <a:extLst>
              <a:ext uri="{FF2B5EF4-FFF2-40B4-BE49-F238E27FC236}">
                <a16:creationId xmlns:a16="http://schemas.microsoft.com/office/drawing/2014/main" id="{457AC19E-6663-411B-9F3E-A30D4D793565}"/>
              </a:ext>
            </a:extLst>
          </p:cNvPr>
          <p:cNvPicPr>
            <a:picLocks noChangeAspect="1"/>
          </p:cNvPicPr>
          <p:nvPr/>
        </p:nvPicPr>
        <p:blipFill>
          <a:blip r:embed="rId5">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0"/>
          <p:cNvSpPr txBox="1">
            <a:spLocks noGrp="1"/>
          </p:cNvSpPr>
          <p:nvPr>
            <p:ph type="title"/>
          </p:nvPr>
        </p:nvSpPr>
        <p:spPr>
          <a:xfrm>
            <a:off x="19940" y="228600"/>
            <a:ext cx="8530335"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00FF"/>
              </a:buClr>
              <a:buSzPts val="3959"/>
              <a:buFont typeface="Calibri"/>
              <a:buNone/>
            </a:pPr>
            <a:r>
              <a:rPr lang="en-US" sz="3959" b="1" dirty="0">
                <a:solidFill>
                  <a:srgbClr val="0000FF"/>
                </a:solidFill>
              </a:rPr>
              <a:t>Uploading and Downloading CC3D Simulation Files in </a:t>
            </a:r>
            <a:r>
              <a:rPr lang="en-US" sz="3959" b="1" dirty="0" err="1">
                <a:solidFill>
                  <a:srgbClr val="0000FF"/>
                </a:solidFill>
              </a:rPr>
              <a:t>nanoHUB</a:t>
            </a:r>
            <a:br>
              <a:rPr lang="en-US" sz="3959" b="1" dirty="0">
                <a:solidFill>
                  <a:srgbClr val="0000FF"/>
                </a:solidFill>
              </a:rPr>
            </a:br>
            <a:endParaRPr sz="3959" b="1" dirty="0">
              <a:solidFill>
                <a:srgbClr val="0000FF"/>
              </a:solidFill>
            </a:endParaRPr>
          </a:p>
        </p:txBody>
      </p:sp>
      <p:sp>
        <p:nvSpPr>
          <p:cNvPr id="366" name="Google Shape;366;p20"/>
          <p:cNvSpPr txBox="1"/>
          <p:nvPr/>
        </p:nvSpPr>
        <p:spPr>
          <a:xfrm>
            <a:off x="76200" y="1371600"/>
            <a:ext cx="9047860"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Because </a:t>
            </a:r>
            <a:r>
              <a:rPr lang="en-US" sz="1800" dirty="0" err="1">
                <a:solidFill>
                  <a:schemeClr val="dk1"/>
                </a:solidFill>
                <a:latin typeface="Calibri"/>
                <a:ea typeface="Calibri"/>
                <a:cs typeface="Calibri"/>
                <a:sym typeface="Calibri"/>
              </a:rPr>
              <a:t>nanoHUB</a:t>
            </a:r>
            <a:r>
              <a:rPr lang="en-US" sz="1800" dirty="0">
                <a:solidFill>
                  <a:schemeClr val="dk1"/>
                </a:solidFill>
                <a:latin typeface="Calibri"/>
                <a:ea typeface="Calibri"/>
                <a:cs typeface="Calibri"/>
                <a:sym typeface="Calibri"/>
              </a:rPr>
              <a:t> is a public server, it has some limitations on what files can be uploaded and downloaded and how to move them</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In particular, it does not allow CC3D Player to directly access files on your local computer</a:t>
            </a:r>
            <a:endParaRPr dirty="0"/>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We will use </a:t>
            </a:r>
            <a:r>
              <a:rPr lang="en-US" sz="1800" i="1" dirty="0" err="1">
                <a:solidFill>
                  <a:schemeClr val="dk1"/>
                </a:solidFill>
                <a:latin typeface="Calibri"/>
                <a:ea typeface="Calibri"/>
                <a:cs typeface="Calibri"/>
                <a:sym typeface="Calibri"/>
              </a:rPr>
              <a:t>Jupyter</a:t>
            </a:r>
            <a:r>
              <a:rPr lang="en-US" sz="1800" i="1" dirty="0">
                <a:solidFill>
                  <a:schemeClr val="dk1"/>
                </a:solidFill>
                <a:latin typeface="Calibri"/>
                <a:ea typeface="Calibri"/>
                <a:cs typeface="Calibri"/>
                <a:sym typeface="Calibri"/>
              </a:rPr>
              <a:t> notebooks to move files (either the freestanding </a:t>
            </a:r>
            <a:r>
              <a:rPr lang="en-US" sz="1800" i="1" dirty="0" err="1">
                <a:solidFill>
                  <a:schemeClr val="dk1"/>
                </a:solidFill>
                <a:latin typeface="Calibri"/>
                <a:ea typeface="Calibri"/>
                <a:cs typeface="Calibri"/>
                <a:sym typeface="Calibri"/>
              </a:rPr>
              <a:t>Jupyter</a:t>
            </a:r>
            <a:r>
              <a:rPr lang="en-US" sz="1800" i="1" dirty="0">
                <a:solidFill>
                  <a:schemeClr val="dk1"/>
                </a:solidFill>
                <a:latin typeface="Calibri"/>
                <a:ea typeface="Calibri"/>
                <a:cs typeface="Calibri"/>
                <a:sym typeface="Calibri"/>
              </a:rPr>
              <a:t> (preferably) app or the </a:t>
            </a:r>
            <a:r>
              <a:rPr lang="en-US" sz="1800" i="1" dirty="0" err="1">
                <a:solidFill>
                  <a:schemeClr val="dk1"/>
                </a:solidFill>
                <a:latin typeface="Calibri"/>
                <a:ea typeface="Calibri"/>
                <a:cs typeface="Calibri"/>
                <a:sym typeface="Calibri"/>
              </a:rPr>
              <a:t>nanoHUB</a:t>
            </a:r>
            <a:r>
              <a:rPr lang="en-US" sz="1800" i="1" dirty="0">
                <a:solidFill>
                  <a:schemeClr val="dk1"/>
                </a:solidFill>
                <a:latin typeface="Calibri"/>
                <a:ea typeface="Calibri"/>
                <a:cs typeface="Calibri"/>
                <a:sym typeface="Calibri"/>
              </a:rPr>
              <a:t> Tellurium app)</a:t>
            </a:r>
            <a:endParaRPr dirty="0"/>
          </a:p>
        </p:txBody>
      </p:sp>
      <p:pic>
        <p:nvPicPr>
          <p:cNvPr id="367" name="Google Shape;367;p20"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368" name="Google Shape;368;p20"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6" name="Picture 5">
            <a:extLst>
              <a:ext uri="{FF2B5EF4-FFF2-40B4-BE49-F238E27FC236}">
                <a16:creationId xmlns:a16="http://schemas.microsoft.com/office/drawing/2014/main" id="{3B1D5466-E949-4282-92D2-66DA37F6C27D}"/>
              </a:ext>
            </a:extLst>
          </p:cNvPr>
          <p:cNvPicPr>
            <a:picLocks noChangeAspect="1"/>
          </p:cNvPicPr>
          <p:nvPr/>
        </p:nvPicPr>
        <p:blipFill>
          <a:blip r:embed="rId5">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1"/>
          <p:cNvSpPr txBox="1">
            <a:spLocks noGrp="1"/>
          </p:cNvSpPr>
          <p:nvPr>
            <p:ph type="title"/>
          </p:nvPr>
        </p:nvSpPr>
        <p:spPr>
          <a:xfrm>
            <a:off x="14037" y="152995"/>
            <a:ext cx="9144000" cy="72377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00CC"/>
              </a:buClr>
              <a:buSzPts val="3959"/>
              <a:buFont typeface="Calibri"/>
              <a:buNone/>
            </a:pPr>
            <a:r>
              <a:rPr lang="en-US" sz="3959" b="1" dirty="0">
                <a:solidFill>
                  <a:srgbClr val="0000CC"/>
                </a:solidFill>
              </a:rPr>
              <a:t>Exercise 1.1.2 – Uploading and Running a Simulation in </a:t>
            </a:r>
            <a:r>
              <a:rPr lang="en-US" sz="3959" b="1" dirty="0" err="1">
                <a:solidFill>
                  <a:srgbClr val="0000CC"/>
                </a:solidFill>
              </a:rPr>
              <a:t>nanoHUB</a:t>
            </a:r>
            <a:r>
              <a:rPr lang="en-US" sz="3959" b="1" dirty="0">
                <a:solidFill>
                  <a:srgbClr val="0000CC"/>
                </a:solidFill>
              </a:rPr>
              <a:t> CC3D—Colonic Crypt</a:t>
            </a:r>
            <a:endParaRPr dirty="0"/>
          </a:p>
        </p:txBody>
      </p:sp>
      <p:pic>
        <p:nvPicPr>
          <p:cNvPr id="375" name="Google Shape;375;p21"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376" name="Google Shape;376;p21"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sp>
        <p:nvSpPr>
          <p:cNvPr id="377" name="Google Shape;377;p21"/>
          <p:cNvSpPr txBox="1"/>
          <p:nvPr/>
        </p:nvSpPr>
        <p:spPr>
          <a:xfrm>
            <a:off x="14037" y="1028363"/>
            <a:ext cx="4204395" cy="507827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We will use a sample simulation of cell proliferation and differentiation in the colonic crypt written by </a:t>
            </a:r>
            <a:r>
              <a:rPr lang="en-US" sz="1800" dirty="0" err="1">
                <a:solidFill>
                  <a:schemeClr val="dk1"/>
                </a:solidFill>
                <a:latin typeface="Calibri"/>
                <a:ea typeface="Calibri"/>
                <a:cs typeface="Calibri"/>
                <a:sym typeface="Calibri"/>
              </a:rPr>
              <a:t>Furkan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Kurtoglu</a:t>
            </a:r>
            <a:r>
              <a:rPr lang="en-US" sz="1800" dirty="0">
                <a:solidFill>
                  <a:schemeClr val="dk1"/>
                </a:solidFill>
                <a:latin typeface="Calibri"/>
                <a:ea typeface="Calibri"/>
                <a:cs typeface="Calibri"/>
                <a:sym typeface="Calibri"/>
              </a:rPr>
              <a:t> as our example</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Please follow along</a:t>
            </a:r>
          </a:p>
          <a:p>
            <a:pPr marR="0" lvl="0" algn="l" rtl="0">
              <a:spcBef>
                <a:spcPts val="0"/>
              </a:spcBef>
              <a:spcAft>
                <a:spcPts val="0"/>
              </a:spcAft>
              <a:buClr>
                <a:schemeClr val="dk1"/>
              </a:buClr>
              <a:buSzPts val="1800"/>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You will find the zipped simulation files on the google drive and on slack in the #student-material channel </a:t>
            </a:r>
          </a:p>
          <a:p>
            <a:pPr>
              <a:buClr>
                <a:schemeClr val="dk1"/>
              </a:buClr>
              <a:buSzPts val="1800"/>
            </a:pPr>
            <a:endParaRPr lang="en-US" sz="1800" dirty="0">
              <a:solidFill>
                <a:schemeClr val="dk1"/>
              </a:solidFill>
              <a:latin typeface="Calibri"/>
              <a:ea typeface="Calibri"/>
              <a:cs typeface="Calibri"/>
              <a:sym typeface="Calibri"/>
            </a:endParaRPr>
          </a:p>
          <a:p>
            <a:pPr>
              <a:buClr>
                <a:schemeClr val="dk1"/>
              </a:buClr>
              <a:buSzPts val="1800"/>
            </a:pPr>
            <a:r>
              <a:rPr lang="en-US" sz="1800" dirty="0">
                <a:solidFill>
                  <a:schemeClr val="dk1"/>
                </a:solidFill>
                <a:latin typeface="Calibri"/>
                <a:ea typeface="Calibri"/>
                <a:cs typeface="Calibri"/>
                <a:sym typeface="Calibri"/>
              </a:rPr>
              <a:t>	</a:t>
            </a:r>
            <a:r>
              <a:rPr lang="en-US" sz="1800" u="sng" dirty="0">
                <a:solidFill>
                  <a:schemeClr val="hlink"/>
                </a:solidFill>
                <a:hlinkClick r:id="rId5"/>
              </a:rPr>
              <a:t>https://drive.google.com/drive/folders/18b5lTDBQrAe765wddu_eMw3PgLYTEvKz?usp=sharing</a:t>
            </a:r>
            <a:endParaRPr lang="en-US" sz="1800" u="sng" dirty="0">
              <a:solidFill>
                <a:schemeClr val="hlink"/>
              </a:solidFill>
            </a:endParaRPr>
          </a:p>
          <a:p>
            <a:pPr>
              <a:buClr>
                <a:schemeClr val="dk1"/>
              </a:buClr>
              <a:buSzPts val="1800"/>
            </a:pPr>
            <a:endParaRPr lang="en-US" sz="1800" u="sng" dirty="0">
              <a:solidFill>
                <a:schemeClr val="hlink"/>
              </a:solidFill>
            </a:endParaRPr>
          </a:p>
          <a:p>
            <a:pPr>
              <a:buClr>
                <a:schemeClr val="dk1"/>
              </a:buClr>
              <a:buSzPts val="1800"/>
            </a:pPr>
            <a:r>
              <a:rPr lang="en-US" sz="1800" dirty="0"/>
              <a:t>	</a:t>
            </a:r>
            <a:r>
              <a:rPr lang="en-US" sz="1800" dirty="0">
                <a:hlinkClick r:id="rId6"/>
              </a:rPr>
              <a:t>https://multiscalemod-ags3330.slack.com/archives/C018H1EPUBB</a:t>
            </a:r>
            <a:r>
              <a:rPr lang="en-US" sz="1800" dirty="0"/>
              <a:t> </a:t>
            </a:r>
          </a:p>
        </p:txBody>
      </p:sp>
      <p:pic>
        <p:nvPicPr>
          <p:cNvPr id="6" name="Google Shape;535;p35">
            <a:extLst>
              <a:ext uri="{FF2B5EF4-FFF2-40B4-BE49-F238E27FC236}">
                <a16:creationId xmlns:a16="http://schemas.microsoft.com/office/drawing/2014/main" id="{F44F2221-A502-4CF1-AA83-0F9E948CB500}"/>
              </a:ext>
            </a:extLst>
          </p:cNvPr>
          <p:cNvPicPr preferRelativeResize="0"/>
          <p:nvPr/>
        </p:nvPicPr>
        <p:blipFill rotWithShape="1">
          <a:blip r:embed="rId7">
            <a:alphaModFix/>
          </a:blip>
          <a:srcRect/>
          <a:stretch/>
        </p:blipFill>
        <p:spPr>
          <a:xfrm>
            <a:off x="4162266" y="1480835"/>
            <a:ext cx="4854979" cy="3078973"/>
          </a:xfrm>
          <a:prstGeom prst="rect">
            <a:avLst/>
          </a:prstGeom>
          <a:noFill/>
          <a:ln>
            <a:noFill/>
          </a:ln>
        </p:spPr>
      </p:pic>
      <p:pic>
        <p:nvPicPr>
          <p:cNvPr id="7" name="Picture 6">
            <a:extLst>
              <a:ext uri="{FF2B5EF4-FFF2-40B4-BE49-F238E27FC236}">
                <a16:creationId xmlns:a16="http://schemas.microsoft.com/office/drawing/2014/main" id="{42D71C04-4475-43A1-83AE-27CF8CBA4B0F}"/>
              </a:ext>
            </a:extLst>
          </p:cNvPr>
          <p:cNvPicPr>
            <a:picLocks noChangeAspect="1"/>
          </p:cNvPicPr>
          <p:nvPr/>
        </p:nvPicPr>
        <p:blipFill>
          <a:blip r:embed="rId8">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2"/>
          <p:cNvSpPr txBox="1">
            <a:spLocks noGrp="1"/>
          </p:cNvSpPr>
          <p:nvPr>
            <p:ph type="title"/>
          </p:nvPr>
        </p:nvSpPr>
        <p:spPr>
          <a:xfrm>
            <a:off x="9970" y="0"/>
            <a:ext cx="912406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00FF"/>
              </a:buClr>
              <a:buSzPts val="3959"/>
              <a:buFont typeface="Calibri"/>
              <a:buNone/>
            </a:pPr>
            <a:r>
              <a:rPr lang="en-US" sz="3959" b="1">
                <a:solidFill>
                  <a:srgbClr val="0000FF"/>
                </a:solidFill>
              </a:rPr>
              <a:t>Uploading Files in nanoHUB using Jupyter</a:t>
            </a:r>
            <a:br>
              <a:rPr lang="en-US" sz="3959" b="1">
                <a:solidFill>
                  <a:srgbClr val="0000FF"/>
                </a:solidFill>
              </a:rPr>
            </a:br>
            <a:endParaRPr sz="3959" b="1">
              <a:solidFill>
                <a:srgbClr val="0000FF"/>
              </a:solidFill>
            </a:endParaRPr>
          </a:p>
        </p:txBody>
      </p:sp>
      <p:sp>
        <p:nvSpPr>
          <p:cNvPr id="383" name="Google Shape;383;p22"/>
          <p:cNvSpPr txBox="1"/>
          <p:nvPr/>
        </p:nvSpPr>
        <p:spPr>
          <a:xfrm>
            <a:off x="9970" y="833298"/>
            <a:ext cx="3828804" cy="452431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Calibri"/>
              <a:buAutoNum type="arabicParenR"/>
            </a:pPr>
            <a:r>
              <a:rPr lang="en-US" sz="1800" dirty="0">
                <a:solidFill>
                  <a:schemeClr val="dk1"/>
                </a:solidFill>
                <a:latin typeface="Calibri"/>
                <a:ea typeface="Calibri"/>
                <a:cs typeface="Calibri"/>
                <a:sym typeface="Calibri"/>
              </a:rPr>
              <a:t>Go to your dashboard in </a:t>
            </a:r>
            <a:r>
              <a:rPr lang="en-US" sz="1800" dirty="0" err="1">
                <a:solidFill>
                  <a:schemeClr val="dk1"/>
                </a:solidFill>
                <a:latin typeface="Calibri"/>
                <a:ea typeface="Calibri"/>
                <a:cs typeface="Calibri"/>
                <a:sym typeface="Calibri"/>
              </a:rPr>
              <a:t>NanoHub</a:t>
            </a:r>
            <a:endParaRPr lang="en-US" sz="1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arenR"/>
            </a:pPr>
            <a:r>
              <a:rPr lang="en-US" sz="1800" dirty="0">
                <a:solidFill>
                  <a:schemeClr val="dk1"/>
                </a:solidFill>
                <a:latin typeface="Calibri"/>
                <a:ea typeface="Calibri"/>
                <a:cs typeface="Calibri"/>
                <a:sym typeface="Calibri"/>
              </a:rPr>
              <a:t>Look for the “My Tools”, select the “All Tools” tab, search for </a:t>
            </a:r>
            <a:r>
              <a:rPr lang="en-US" sz="1800" b="1" dirty="0" err="1">
                <a:solidFill>
                  <a:schemeClr val="dk1"/>
                </a:solidFill>
                <a:latin typeface="Calibri"/>
                <a:ea typeface="Calibri"/>
                <a:cs typeface="Calibri"/>
                <a:sym typeface="Calibri"/>
              </a:rPr>
              <a:t>Jupyter</a:t>
            </a:r>
            <a:r>
              <a:rPr lang="en-US" sz="1800" dirty="0">
                <a:solidFill>
                  <a:schemeClr val="dk1"/>
                </a:solidFill>
                <a:latin typeface="Calibri"/>
                <a:ea typeface="Calibri"/>
                <a:cs typeface="Calibri"/>
                <a:sym typeface="Calibri"/>
              </a:rPr>
              <a:t>, and open and launch </a:t>
            </a:r>
            <a:r>
              <a:rPr lang="en-US" sz="1800" i="1" dirty="0" err="1">
                <a:solidFill>
                  <a:schemeClr val="dk1"/>
                </a:solidFill>
                <a:latin typeface="Calibri"/>
                <a:ea typeface="Calibri"/>
                <a:cs typeface="Calibri"/>
                <a:sym typeface="Calibri"/>
              </a:rPr>
              <a:t>Jupyter</a:t>
            </a:r>
            <a:r>
              <a:rPr lang="en-US" sz="1800" i="1" dirty="0">
                <a:solidFill>
                  <a:schemeClr val="dk1"/>
                </a:solidFill>
                <a:latin typeface="Calibri"/>
                <a:ea typeface="Calibri"/>
                <a:cs typeface="Calibri"/>
                <a:sym typeface="Calibri"/>
              </a:rPr>
              <a:t> Notebook</a:t>
            </a:r>
            <a:endParaRPr dirty="0"/>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i="1" dirty="0" err="1">
                <a:solidFill>
                  <a:schemeClr val="dk1"/>
                </a:solidFill>
                <a:latin typeface="Calibri"/>
                <a:ea typeface="Calibri"/>
                <a:cs typeface="Calibri"/>
                <a:sym typeface="Calibri"/>
              </a:rPr>
              <a:t>Jupyter</a:t>
            </a:r>
            <a:r>
              <a:rPr lang="en-US" sz="1800" i="1" dirty="0">
                <a:solidFill>
                  <a:schemeClr val="dk1"/>
                </a:solidFill>
                <a:latin typeface="Calibri"/>
                <a:ea typeface="Calibri"/>
                <a:cs typeface="Calibri"/>
                <a:sym typeface="Calibri"/>
              </a:rPr>
              <a:t> Notebook will start in a directory control window</a:t>
            </a:r>
            <a:endParaRPr dirty="0"/>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rgbClr val="FFC000"/>
                </a:solidFill>
                <a:latin typeface="Calibri"/>
                <a:ea typeface="Calibri"/>
                <a:cs typeface="Calibri"/>
                <a:sym typeface="Calibri"/>
              </a:rPr>
              <a:t>If you prefer to launch Tellurium instead, you will start in a notebook</a:t>
            </a:r>
            <a:endParaRPr dirty="0"/>
          </a:p>
          <a:p>
            <a:pPr marL="0" marR="0" lvl="0" indent="0" algn="l" rtl="0">
              <a:spcBef>
                <a:spcPts val="0"/>
              </a:spcBef>
              <a:spcAft>
                <a:spcPts val="0"/>
              </a:spcAft>
              <a:buNone/>
            </a:pPr>
            <a:endParaRPr sz="1800" b="1" dirty="0">
              <a:solidFill>
                <a:srgbClr val="FFC000"/>
              </a:solidFill>
              <a:latin typeface="Calibri"/>
              <a:ea typeface="Calibri"/>
              <a:cs typeface="Calibri"/>
              <a:sym typeface="Calibri"/>
            </a:endParaRPr>
          </a:p>
          <a:p>
            <a:pPr marL="0" marR="0" lvl="0" indent="0" algn="l" rtl="0">
              <a:spcBef>
                <a:spcPts val="0"/>
              </a:spcBef>
              <a:spcAft>
                <a:spcPts val="0"/>
              </a:spcAft>
              <a:buNone/>
            </a:pPr>
            <a:r>
              <a:rPr lang="en-US" sz="1800" b="1" dirty="0">
                <a:solidFill>
                  <a:srgbClr val="FFC000"/>
                </a:solidFill>
                <a:latin typeface="Calibri"/>
                <a:ea typeface="Calibri"/>
                <a:cs typeface="Calibri"/>
                <a:sym typeface="Calibri"/>
              </a:rPr>
              <a:t>In this case, select “Open” in the “File Menu” </a:t>
            </a:r>
            <a:endParaRPr dirty="0"/>
          </a:p>
          <a:p>
            <a:pPr marL="0" marR="0" lvl="0" indent="0" algn="l" rtl="0">
              <a:spcBef>
                <a:spcPts val="0"/>
              </a:spcBef>
              <a:spcAft>
                <a:spcPts val="0"/>
              </a:spcAft>
              <a:buNone/>
            </a:pPr>
            <a:r>
              <a:rPr lang="en-US" sz="1800" b="1" dirty="0">
                <a:solidFill>
                  <a:srgbClr val="FFC000"/>
                </a:solidFill>
                <a:latin typeface="Calibri"/>
                <a:ea typeface="Calibri"/>
                <a:cs typeface="Calibri"/>
                <a:sym typeface="Calibri"/>
              </a:rPr>
              <a:t>The directory structure will be slightly different</a:t>
            </a:r>
            <a:endParaRPr dirty="0"/>
          </a:p>
        </p:txBody>
      </p:sp>
      <p:pic>
        <p:nvPicPr>
          <p:cNvPr id="384" name="Google Shape;384;p22"/>
          <p:cNvPicPr preferRelativeResize="0"/>
          <p:nvPr/>
        </p:nvPicPr>
        <p:blipFill rotWithShape="1">
          <a:blip r:embed="rId3">
            <a:alphaModFix/>
          </a:blip>
          <a:srcRect l="74776"/>
          <a:stretch/>
        </p:blipFill>
        <p:spPr>
          <a:xfrm>
            <a:off x="5003177" y="575502"/>
            <a:ext cx="3045268" cy="1592196"/>
          </a:xfrm>
          <a:prstGeom prst="rect">
            <a:avLst/>
          </a:prstGeom>
          <a:noFill/>
          <a:ln>
            <a:noFill/>
          </a:ln>
        </p:spPr>
      </p:pic>
      <p:pic>
        <p:nvPicPr>
          <p:cNvPr id="385" name="Google Shape;385;p22"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386" name="Google Shape;386;p22" descr="redblackblockiu"/>
          <p:cNvPicPr preferRelativeResize="0"/>
          <p:nvPr/>
        </p:nvPicPr>
        <p:blipFill rotWithShape="1">
          <a:blip r:embed="rId5">
            <a:alphaModFix/>
          </a:blip>
          <a:srcRect/>
          <a:stretch/>
        </p:blipFill>
        <p:spPr>
          <a:xfrm>
            <a:off x="0" y="6219825"/>
            <a:ext cx="484188" cy="638175"/>
          </a:xfrm>
          <a:prstGeom prst="rect">
            <a:avLst/>
          </a:prstGeom>
          <a:noFill/>
          <a:ln>
            <a:noFill/>
          </a:ln>
        </p:spPr>
      </p:pic>
      <p:pic>
        <p:nvPicPr>
          <p:cNvPr id="387" name="Google Shape;387;p22"/>
          <p:cNvPicPr preferRelativeResize="0"/>
          <p:nvPr/>
        </p:nvPicPr>
        <p:blipFill rotWithShape="1">
          <a:blip r:embed="rId6">
            <a:alphaModFix/>
          </a:blip>
          <a:srcRect/>
          <a:stretch/>
        </p:blipFill>
        <p:spPr>
          <a:xfrm>
            <a:off x="4034646" y="2253725"/>
            <a:ext cx="5105400" cy="2560881"/>
          </a:xfrm>
          <a:prstGeom prst="rect">
            <a:avLst/>
          </a:prstGeom>
          <a:noFill/>
          <a:ln>
            <a:noFill/>
          </a:ln>
        </p:spPr>
      </p:pic>
      <p:pic>
        <p:nvPicPr>
          <p:cNvPr id="388" name="Google Shape;388;p22"/>
          <p:cNvPicPr preferRelativeResize="0"/>
          <p:nvPr/>
        </p:nvPicPr>
        <p:blipFill rotWithShape="1">
          <a:blip r:embed="rId7">
            <a:alphaModFix/>
          </a:blip>
          <a:srcRect/>
          <a:stretch/>
        </p:blipFill>
        <p:spPr>
          <a:xfrm>
            <a:off x="3937167" y="5081851"/>
            <a:ext cx="4909970" cy="1479286"/>
          </a:xfrm>
          <a:prstGeom prst="rect">
            <a:avLst/>
          </a:prstGeom>
          <a:noFill/>
          <a:ln>
            <a:noFill/>
          </a:ln>
        </p:spPr>
      </p:pic>
      <p:grpSp>
        <p:nvGrpSpPr>
          <p:cNvPr id="389" name="Google Shape;389;p22"/>
          <p:cNvGrpSpPr/>
          <p:nvPr/>
        </p:nvGrpSpPr>
        <p:grpSpPr>
          <a:xfrm>
            <a:off x="266210" y="5357613"/>
            <a:ext cx="3572564" cy="1038298"/>
            <a:chOff x="264205" y="5020620"/>
            <a:chExt cx="3572564" cy="1038298"/>
          </a:xfrm>
        </p:grpSpPr>
        <p:pic>
          <p:nvPicPr>
            <p:cNvPr id="390" name="Google Shape;390;p22"/>
            <p:cNvPicPr preferRelativeResize="0"/>
            <p:nvPr/>
          </p:nvPicPr>
          <p:blipFill rotWithShape="1">
            <a:blip r:embed="rId8">
              <a:alphaModFix/>
            </a:blip>
            <a:srcRect/>
            <a:stretch/>
          </p:blipFill>
          <p:spPr>
            <a:xfrm>
              <a:off x="517453" y="5020620"/>
              <a:ext cx="3319316" cy="1038298"/>
            </a:xfrm>
            <a:prstGeom prst="rect">
              <a:avLst/>
            </a:prstGeom>
            <a:noFill/>
            <a:ln>
              <a:noFill/>
            </a:ln>
          </p:spPr>
        </p:pic>
        <p:sp>
          <p:nvSpPr>
            <p:cNvPr id="391" name="Google Shape;391;p22"/>
            <p:cNvSpPr/>
            <p:nvPr/>
          </p:nvSpPr>
          <p:spPr>
            <a:xfrm rot="5400000">
              <a:off x="292310" y="5234938"/>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2" name="Google Shape;392;p22"/>
            <p:cNvSpPr/>
            <p:nvPr/>
          </p:nvSpPr>
          <p:spPr>
            <a:xfrm rot="5400000">
              <a:off x="365053" y="5650149"/>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3" name="Picture 12">
            <a:extLst>
              <a:ext uri="{FF2B5EF4-FFF2-40B4-BE49-F238E27FC236}">
                <a16:creationId xmlns:a16="http://schemas.microsoft.com/office/drawing/2014/main" id="{33820659-F949-4DE4-BBF7-BA16DE6F8BD0}"/>
              </a:ext>
            </a:extLst>
          </p:cNvPr>
          <p:cNvPicPr>
            <a:picLocks noChangeAspect="1"/>
          </p:cNvPicPr>
          <p:nvPr/>
        </p:nvPicPr>
        <p:blipFill>
          <a:blip r:embed="rId9">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FF"/>
              </a:buClr>
              <a:buSzPts val="4400"/>
              <a:buFont typeface="Calibri"/>
              <a:buNone/>
            </a:pPr>
            <a:r>
              <a:rPr lang="en-US" b="1" dirty="0">
                <a:solidFill>
                  <a:srgbClr val="0000FF"/>
                </a:solidFill>
              </a:rPr>
              <a:t>Uploading Files—Zip and Rename</a:t>
            </a:r>
            <a:endParaRPr dirty="0"/>
          </a:p>
        </p:txBody>
      </p:sp>
      <p:sp>
        <p:nvSpPr>
          <p:cNvPr id="398" name="Google Shape;39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399" name="Google Shape;399;p23"/>
          <p:cNvSpPr txBox="1"/>
          <p:nvPr/>
        </p:nvSpPr>
        <p:spPr>
          <a:xfrm>
            <a:off x="0" y="1821123"/>
            <a:ext cx="3425537" cy="341627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1400"/>
              <a:buFont typeface="Calibri"/>
              <a:buAutoNum type="arabicParenR" startAt="3"/>
            </a:pPr>
            <a:r>
              <a:rPr lang="en-US" sz="1800" b="0" i="0" u="none" strike="noStrike" dirty="0">
                <a:solidFill>
                  <a:srgbClr val="000000"/>
                </a:solidFill>
                <a:latin typeface="Arial"/>
                <a:ea typeface="Arial"/>
                <a:cs typeface="Arial"/>
                <a:sym typeface="Arial"/>
              </a:rPr>
              <a:t>If you are uploading a CC3D simulation you </a:t>
            </a:r>
            <a:r>
              <a:rPr lang="en-US" sz="1800" dirty="0">
                <a:solidFill>
                  <a:srgbClr val="000000"/>
                </a:solidFill>
                <a:latin typeface="Arial"/>
                <a:ea typeface="Arial"/>
                <a:cs typeface="Arial"/>
                <a:sym typeface="Arial"/>
              </a:rPr>
              <a:t>must </a:t>
            </a:r>
            <a:r>
              <a:rPr lang="en-US" sz="1800" b="0" i="0" u="none" strike="noStrike" dirty="0">
                <a:solidFill>
                  <a:srgbClr val="000000"/>
                </a:solidFill>
                <a:latin typeface="Arial"/>
                <a:ea typeface="Arial"/>
                <a:cs typeface="Arial"/>
                <a:sym typeface="Arial"/>
              </a:rPr>
              <a:t>zip the simulation specification directory before uploading (we have already zipped colonic crypt)</a:t>
            </a:r>
            <a:endParaRPr sz="1800" dirty="0"/>
          </a:p>
          <a:p>
            <a:pPr marL="342900" marR="0" lvl="0" indent="-342900" algn="l" rtl="0">
              <a:spcBef>
                <a:spcPts val="0"/>
              </a:spcBef>
              <a:spcAft>
                <a:spcPts val="0"/>
              </a:spcAft>
              <a:buClr>
                <a:srgbClr val="000000"/>
              </a:buClr>
              <a:buSzPts val="1400"/>
              <a:buFont typeface="Calibri"/>
              <a:buAutoNum type="arabicParenR" startAt="3"/>
            </a:pPr>
            <a:r>
              <a:rPr lang="en-US" sz="1800" b="0" i="0" u="none" strike="noStrike" dirty="0">
                <a:solidFill>
                  <a:srgbClr val="000000"/>
                </a:solidFill>
                <a:latin typeface="Arial"/>
                <a:ea typeface="Arial"/>
                <a:cs typeface="Arial"/>
                <a:sym typeface="Arial"/>
              </a:rPr>
              <a:t>Before uploading a file rename it on your local computer to have no spaces or special characters (only letters and underscore)</a:t>
            </a:r>
            <a:endParaRPr sz="1800" dirty="0"/>
          </a:p>
          <a:p>
            <a:pPr marL="342900" marR="0" lvl="0" indent="-254000" algn="l" rtl="0">
              <a:spcBef>
                <a:spcPts val="0"/>
              </a:spcBef>
              <a:spcAft>
                <a:spcPts val="0"/>
              </a:spcAft>
              <a:buClr>
                <a:schemeClr val="dk1"/>
              </a:buClr>
              <a:buSzPts val="1400"/>
              <a:buFont typeface="Calibri"/>
              <a:buNone/>
            </a:pPr>
            <a:endParaRPr sz="1800" dirty="0">
              <a:solidFill>
                <a:schemeClr val="dk1"/>
              </a:solidFill>
              <a:latin typeface="Calibri"/>
              <a:ea typeface="Calibri"/>
              <a:cs typeface="Calibri"/>
              <a:sym typeface="Calibri"/>
            </a:endParaRPr>
          </a:p>
        </p:txBody>
      </p:sp>
      <p:pic>
        <p:nvPicPr>
          <p:cNvPr id="400" name="Google Shape;400;p23"/>
          <p:cNvPicPr preferRelativeResize="0"/>
          <p:nvPr/>
        </p:nvPicPr>
        <p:blipFill rotWithShape="1">
          <a:blip r:embed="rId3">
            <a:alphaModFix/>
          </a:blip>
          <a:srcRect/>
          <a:stretch/>
        </p:blipFill>
        <p:spPr>
          <a:xfrm>
            <a:off x="3581119" y="739666"/>
            <a:ext cx="5429250" cy="792086"/>
          </a:xfrm>
          <a:prstGeom prst="rect">
            <a:avLst/>
          </a:prstGeom>
          <a:noFill/>
          <a:ln>
            <a:noFill/>
          </a:ln>
        </p:spPr>
      </p:pic>
      <p:pic>
        <p:nvPicPr>
          <p:cNvPr id="401" name="Google Shape;401;p23"/>
          <p:cNvPicPr preferRelativeResize="0"/>
          <p:nvPr/>
        </p:nvPicPr>
        <p:blipFill rotWithShape="1">
          <a:blip r:embed="rId4">
            <a:alphaModFix/>
          </a:blip>
          <a:srcRect l="4405"/>
          <a:stretch/>
        </p:blipFill>
        <p:spPr>
          <a:xfrm>
            <a:off x="3661216" y="1671744"/>
            <a:ext cx="5269056" cy="3715039"/>
          </a:xfrm>
          <a:prstGeom prst="rect">
            <a:avLst/>
          </a:prstGeom>
          <a:noFill/>
          <a:ln>
            <a:noFill/>
          </a:ln>
        </p:spPr>
      </p:pic>
      <p:pic>
        <p:nvPicPr>
          <p:cNvPr id="402" name="Google Shape;402;p23"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403" name="Google Shape;403;p23" descr="redblackblockiu"/>
          <p:cNvPicPr preferRelativeResize="0"/>
          <p:nvPr/>
        </p:nvPicPr>
        <p:blipFill rotWithShape="1">
          <a:blip r:embed="rId6">
            <a:alphaModFix/>
          </a:blip>
          <a:srcRect/>
          <a:stretch/>
        </p:blipFill>
        <p:spPr>
          <a:xfrm>
            <a:off x="0" y="6219825"/>
            <a:ext cx="484188" cy="638175"/>
          </a:xfrm>
          <a:prstGeom prst="rect">
            <a:avLst/>
          </a:prstGeom>
          <a:noFill/>
          <a:ln>
            <a:noFill/>
          </a:ln>
        </p:spPr>
      </p:pic>
      <p:pic>
        <p:nvPicPr>
          <p:cNvPr id="9" name="Picture 8">
            <a:extLst>
              <a:ext uri="{FF2B5EF4-FFF2-40B4-BE49-F238E27FC236}">
                <a16:creationId xmlns:a16="http://schemas.microsoft.com/office/drawing/2014/main" id="{37021ADF-3F01-49AF-B7E4-C025F3EF25C4}"/>
              </a:ext>
            </a:extLst>
          </p:cNvPr>
          <p:cNvPicPr>
            <a:picLocks noChangeAspect="1"/>
          </p:cNvPicPr>
          <p:nvPr/>
        </p:nvPicPr>
        <p:blipFill>
          <a:blip r:embed="rId7">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3"/>
          <p:cNvSpPr txBox="1">
            <a:spLocks noGrp="1"/>
          </p:cNvSpPr>
          <p:nvPr>
            <p:ph type="title"/>
          </p:nvPr>
        </p:nvSpPr>
        <p:spPr>
          <a:xfrm>
            <a:off x="3463" y="-229901"/>
            <a:ext cx="9140537"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FF"/>
              </a:buClr>
              <a:buSzPts val="4400"/>
              <a:buFont typeface="Calibri"/>
              <a:buNone/>
            </a:pPr>
            <a:r>
              <a:rPr lang="en-US" sz="3200" b="1" dirty="0">
                <a:solidFill>
                  <a:srgbClr val="0000FF"/>
                </a:solidFill>
              </a:rPr>
              <a:t>Uploading Files—Select File and Unzip Tool</a:t>
            </a:r>
            <a:endParaRPr sz="3200" dirty="0"/>
          </a:p>
        </p:txBody>
      </p:sp>
      <p:sp>
        <p:nvSpPr>
          <p:cNvPr id="398" name="Google Shape;39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399" name="Google Shape;399;p23"/>
          <p:cNvSpPr txBox="1"/>
          <p:nvPr/>
        </p:nvSpPr>
        <p:spPr>
          <a:xfrm>
            <a:off x="3463" y="704395"/>
            <a:ext cx="3425537" cy="590927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1400"/>
              <a:buFont typeface="+mj-lt"/>
              <a:buAutoNum type="arabicParenR" startAt="5"/>
            </a:pPr>
            <a:r>
              <a:rPr lang="en-US" sz="1800" b="0" i="0" u="none" strike="noStrike" dirty="0">
                <a:solidFill>
                  <a:srgbClr val="000000"/>
                </a:solidFill>
                <a:latin typeface="Arial"/>
                <a:ea typeface="Arial"/>
                <a:cs typeface="Arial"/>
                <a:sym typeface="Arial"/>
              </a:rPr>
              <a:t>Inside </a:t>
            </a:r>
            <a:r>
              <a:rPr lang="en-US" sz="1800" b="0" i="0" u="none" strike="noStrike" dirty="0" err="1">
                <a:solidFill>
                  <a:srgbClr val="000000"/>
                </a:solidFill>
                <a:latin typeface="Arial"/>
                <a:ea typeface="Arial"/>
                <a:cs typeface="Arial"/>
                <a:sym typeface="Arial"/>
              </a:rPr>
              <a:t>Jupyter</a:t>
            </a:r>
            <a:r>
              <a:rPr lang="en-US" sz="1800" b="0" i="0" u="none" strike="noStrike" dirty="0">
                <a:solidFill>
                  <a:srgbClr val="000000"/>
                </a:solidFill>
                <a:latin typeface="Arial"/>
                <a:ea typeface="Arial"/>
                <a:cs typeface="Arial"/>
                <a:sym typeface="Arial"/>
              </a:rPr>
              <a:t> notebook click upload, navigate to where you’ve saved (in your machine) the compucell3d project .zip and select it </a:t>
            </a:r>
            <a:endParaRPr sz="1800" dirty="0"/>
          </a:p>
          <a:p>
            <a:pPr marL="342900" marR="0" lvl="0" indent="-342900" algn="l" rtl="0">
              <a:spcBef>
                <a:spcPts val="0"/>
              </a:spcBef>
              <a:spcAft>
                <a:spcPts val="0"/>
              </a:spcAft>
              <a:buClr>
                <a:srgbClr val="000000"/>
              </a:buClr>
              <a:buSzPts val="1400"/>
              <a:buFont typeface="Calibri"/>
              <a:buAutoNum type="arabicParenR" startAt="5"/>
            </a:pPr>
            <a:r>
              <a:rPr lang="en-US" sz="1800" b="0" i="0" u="none" strike="noStrike" dirty="0">
                <a:solidFill>
                  <a:srgbClr val="000000"/>
                </a:solidFill>
                <a:latin typeface="Arial"/>
                <a:ea typeface="Arial"/>
                <a:cs typeface="Arial"/>
                <a:sym typeface="Arial"/>
              </a:rPr>
              <a:t>Also upload the </a:t>
            </a:r>
            <a:r>
              <a:rPr lang="en-US" sz="1800" dirty="0" err="1">
                <a:solidFill>
                  <a:srgbClr val="000000"/>
                </a:solidFill>
                <a:latin typeface="Arial"/>
                <a:ea typeface="Arial"/>
                <a:cs typeface="Arial"/>
                <a:sym typeface="Arial"/>
              </a:rPr>
              <a:t>J</a:t>
            </a:r>
            <a:r>
              <a:rPr lang="en-US" sz="1800" b="0" i="0" u="none" strike="noStrike" dirty="0" err="1">
                <a:solidFill>
                  <a:srgbClr val="000000"/>
                </a:solidFill>
                <a:latin typeface="Arial"/>
                <a:ea typeface="Arial"/>
                <a:cs typeface="Arial"/>
                <a:sym typeface="Arial"/>
              </a:rPr>
              <a:t>upyter</a:t>
            </a:r>
            <a:r>
              <a:rPr lang="en-US" sz="1800" b="0" i="0" u="none" strike="noStrike" dirty="0">
                <a:solidFill>
                  <a:srgbClr val="000000"/>
                </a:solidFill>
                <a:latin typeface="Arial"/>
                <a:ea typeface="Arial"/>
                <a:cs typeface="Arial"/>
                <a:sym typeface="Arial"/>
              </a:rPr>
              <a:t> notebook provided to do the zip extraction </a:t>
            </a:r>
            <a:r>
              <a:rPr lang="en-US" sz="1800" b="0" i="1" u="none" strike="noStrike" dirty="0">
                <a:solidFill>
                  <a:srgbClr val="000000"/>
                </a:solidFill>
                <a:latin typeface="Arial"/>
                <a:ea typeface="Arial"/>
                <a:cs typeface="Arial"/>
                <a:sym typeface="Arial"/>
              </a:rPr>
              <a:t>cc3d_projects_extract.ipynb</a:t>
            </a:r>
            <a:endParaRPr sz="1800" b="0" i="0" u="none" strike="noStrik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1400"/>
              <a:buFont typeface="Calibri"/>
              <a:buAutoNum type="arabicParenR" startAt="5"/>
            </a:pPr>
            <a:r>
              <a:rPr lang="en-US" sz="1800" b="0" i="0" u="none" strike="noStrike" dirty="0">
                <a:solidFill>
                  <a:srgbClr val="000000"/>
                </a:solidFill>
                <a:latin typeface="Arial"/>
                <a:ea typeface="Arial"/>
                <a:cs typeface="Arial"/>
                <a:sym typeface="Arial"/>
              </a:rPr>
              <a:t>The .zip and the notebook need to be in the same directory</a:t>
            </a:r>
            <a:endParaRPr sz="1800"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1400"/>
              <a:buFont typeface="Calibri"/>
              <a:buAutoNum type="arabicParenR" startAt="5"/>
            </a:pPr>
            <a:r>
              <a:rPr lang="en-US" sz="1800" b="0" i="0" u="none" strike="noStrike" dirty="0">
                <a:solidFill>
                  <a:srgbClr val="000000"/>
                </a:solidFill>
                <a:latin typeface="Arial"/>
                <a:ea typeface="Arial"/>
                <a:cs typeface="Arial"/>
                <a:sym typeface="Arial"/>
              </a:rPr>
              <a:t>By default upload will put them in your home directory on </a:t>
            </a:r>
            <a:r>
              <a:rPr lang="en-US" sz="1800" b="0" i="0" u="none" strike="noStrike" dirty="0" err="1">
                <a:solidFill>
                  <a:srgbClr val="000000"/>
                </a:solidFill>
                <a:latin typeface="Arial"/>
                <a:ea typeface="Arial"/>
                <a:cs typeface="Arial"/>
                <a:sym typeface="Arial"/>
              </a:rPr>
              <a:t>nanoHUB</a:t>
            </a:r>
            <a:r>
              <a:rPr lang="en-US" sz="1800" dirty="0">
                <a:solidFill>
                  <a:srgbClr val="000000"/>
                </a:solidFill>
                <a:latin typeface="Arial"/>
                <a:ea typeface="Arial"/>
                <a:cs typeface="Arial"/>
                <a:sym typeface="Arial"/>
              </a:rPr>
              <a:t> (</a:t>
            </a:r>
            <a:r>
              <a:rPr lang="en-US" sz="1800" b="1" dirty="0">
                <a:solidFill>
                  <a:srgbClr val="FF0000"/>
                </a:solidFill>
                <a:latin typeface="Arial"/>
                <a:ea typeface="Arial"/>
                <a:cs typeface="Arial"/>
                <a:sym typeface="Arial"/>
              </a:rPr>
              <a:t>if you are using Tellurium on </a:t>
            </a:r>
            <a:r>
              <a:rPr lang="en-US" sz="1800" b="1" dirty="0" err="1">
                <a:solidFill>
                  <a:srgbClr val="FF0000"/>
                </a:solidFill>
                <a:latin typeface="Arial"/>
                <a:ea typeface="Arial"/>
                <a:cs typeface="Arial"/>
                <a:sym typeface="Arial"/>
              </a:rPr>
              <a:t>nanoHUB</a:t>
            </a:r>
            <a:r>
              <a:rPr lang="en-US" sz="1800" b="1" dirty="0">
                <a:solidFill>
                  <a:srgbClr val="FF0000"/>
                </a:solidFill>
                <a:latin typeface="Arial"/>
                <a:ea typeface="Arial"/>
                <a:cs typeface="Arial"/>
                <a:sym typeface="Arial"/>
              </a:rPr>
              <a:t> it will put them in your session directory and you will have to move them</a:t>
            </a:r>
            <a:r>
              <a:rPr lang="en-US" sz="1800" dirty="0">
                <a:solidFill>
                  <a:srgbClr val="000000"/>
                </a:solidFill>
                <a:latin typeface="Arial"/>
                <a:ea typeface="Arial"/>
                <a:cs typeface="Arial"/>
                <a:sym typeface="Arial"/>
              </a:rPr>
              <a:t>)</a:t>
            </a:r>
            <a:r>
              <a:rPr lang="en-US" sz="1800" b="0" i="0" u="none" strike="noStrike" dirty="0">
                <a:solidFill>
                  <a:srgbClr val="000000"/>
                </a:solidFill>
                <a:latin typeface="Arial"/>
                <a:ea typeface="Arial"/>
                <a:cs typeface="Arial"/>
                <a:sym typeface="Arial"/>
              </a:rPr>
              <a:t> </a:t>
            </a:r>
            <a:endParaRPr sz="1800" dirty="0"/>
          </a:p>
          <a:p>
            <a:pPr marL="342900" marR="0" lvl="0" indent="-254000" algn="l" rtl="0">
              <a:spcBef>
                <a:spcPts val="0"/>
              </a:spcBef>
              <a:spcAft>
                <a:spcPts val="0"/>
              </a:spcAft>
              <a:buClr>
                <a:schemeClr val="dk1"/>
              </a:buClr>
              <a:buSzPts val="1400"/>
              <a:buFont typeface="Calibri"/>
              <a:buNone/>
            </a:pPr>
            <a:endParaRPr sz="1800" dirty="0">
              <a:solidFill>
                <a:schemeClr val="dk1"/>
              </a:solidFill>
              <a:latin typeface="Calibri"/>
              <a:ea typeface="Calibri"/>
              <a:cs typeface="Calibri"/>
              <a:sym typeface="Calibri"/>
            </a:endParaRPr>
          </a:p>
        </p:txBody>
      </p:sp>
      <p:pic>
        <p:nvPicPr>
          <p:cNvPr id="400" name="Google Shape;400;p23"/>
          <p:cNvPicPr preferRelativeResize="0"/>
          <p:nvPr/>
        </p:nvPicPr>
        <p:blipFill rotWithShape="1">
          <a:blip r:embed="rId3">
            <a:alphaModFix/>
          </a:blip>
          <a:srcRect/>
          <a:stretch/>
        </p:blipFill>
        <p:spPr>
          <a:xfrm>
            <a:off x="3581119" y="739666"/>
            <a:ext cx="5429250" cy="792086"/>
          </a:xfrm>
          <a:prstGeom prst="rect">
            <a:avLst/>
          </a:prstGeom>
          <a:noFill/>
          <a:ln>
            <a:noFill/>
          </a:ln>
        </p:spPr>
      </p:pic>
      <p:pic>
        <p:nvPicPr>
          <p:cNvPr id="401" name="Google Shape;401;p23"/>
          <p:cNvPicPr preferRelativeResize="0"/>
          <p:nvPr/>
        </p:nvPicPr>
        <p:blipFill rotWithShape="1">
          <a:blip r:embed="rId4">
            <a:alphaModFix/>
          </a:blip>
          <a:srcRect l="4405"/>
          <a:stretch/>
        </p:blipFill>
        <p:spPr>
          <a:xfrm>
            <a:off x="3661216" y="1671744"/>
            <a:ext cx="5269056" cy="3715039"/>
          </a:xfrm>
          <a:prstGeom prst="rect">
            <a:avLst/>
          </a:prstGeom>
          <a:noFill/>
          <a:ln>
            <a:noFill/>
          </a:ln>
        </p:spPr>
      </p:pic>
      <p:pic>
        <p:nvPicPr>
          <p:cNvPr id="402" name="Google Shape;402;p23"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403" name="Google Shape;403;p23" descr="redblackblockiu"/>
          <p:cNvPicPr preferRelativeResize="0"/>
          <p:nvPr/>
        </p:nvPicPr>
        <p:blipFill rotWithShape="1">
          <a:blip r:embed="rId6">
            <a:alphaModFix/>
          </a:blip>
          <a:srcRect/>
          <a:stretch/>
        </p:blipFill>
        <p:spPr>
          <a:xfrm>
            <a:off x="0" y="6219825"/>
            <a:ext cx="484188" cy="638175"/>
          </a:xfrm>
          <a:prstGeom prst="rect">
            <a:avLst/>
          </a:prstGeom>
          <a:noFill/>
          <a:ln>
            <a:noFill/>
          </a:ln>
        </p:spPr>
      </p:pic>
      <p:pic>
        <p:nvPicPr>
          <p:cNvPr id="9" name="Picture 8">
            <a:extLst>
              <a:ext uri="{FF2B5EF4-FFF2-40B4-BE49-F238E27FC236}">
                <a16:creationId xmlns:a16="http://schemas.microsoft.com/office/drawing/2014/main" id="{CB19BABC-1B03-44D9-AB5C-C42A95653192}"/>
              </a:ext>
            </a:extLst>
          </p:cNvPr>
          <p:cNvPicPr>
            <a:picLocks noChangeAspect="1"/>
          </p:cNvPicPr>
          <p:nvPr/>
        </p:nvPicPr>
        <p:blipFill>
          <a:blip r:embed="rId7">
            <a:clrChange>
              <a:clrFrom>
                <a:srgbClr val="FEF3B1"/>
              </a:clrFrom>
              <a:clrTo>
                <a:srgbClr val="FEF3B1">
                  <a:alpha val="0"/>
                </a:srgbClr>
              </a:clrTo>
            </a:clrChange>
          </a:blip>
          <a:stretch>
            <a:fillRect/>
          </a:stretch>
        </p:blipFill>
        <p:spPr>
          <a:xfrm>
            <a:off x="8550325" y="0"/>
            <a:ext cx="593675" cy="617861"/>
          </a:xfrm>
          <a:prstGeom prst="rect">
            <a:avLst/>
          </a:prstGeom>
        </p:spPr>
      </p:pic>
    </p:spTree>
    <p:extLst>
      <p:ext uri="{BB962C8B-B14F-4D97-AF65-F5344CB8AC3E}">
        <p14:creationId xmlns:p14="http://schemas.microsoft.com/office/powerpoint/2010/main" val="3407960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5"/>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FF"/>
              </a:buClr>
              <a:buSzPts val="3959"/>
              <a:buFont typeface="Calibri"/>
              <a:buNone/>
            </a:pPr>
            <a:r>
              <a:rPr lang="en-US" sz="3959" b="1" dirty="0">
                <a:solidFill>
                  <a:srgbClr val="0000FF"/>
                </a:solidFill>
              </a:rPr>
              <a:t>Uploading and Unzipping Files</a:t>
            </a:r>
            <a:endParaRPr dirty="0"/>
          </a:p>
        </p:txBody>
      </p:sp>
      <p:sp>
        <p:nvSpPr>
          <p:cNvPr id="420" name="Google Shape;420;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421" name="Google Shape;421;p25"/>
          <p:cNvSpPr txBox="1"/>
          <p:nvPr/>
        </p:nvSpPr>
        <p:spPr>
          <a:xfrm>
            <a:off x="457200" y="914400"/>
            <a:ext cx="7848600" cy="646331"/>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1800"/>
            </a:pPr>
            <a:r>
              <a:rPr lang="en-US" sz="1800" dirty="0">
                <a:solidFill>
                  <a:schemeClr val="dk1"/>
                </a:solidFill>
                <a:latin typeface="Calibri"/>
                <a:ea typeface="Calibri"/>
                <a:cs typeface="Calibri"/>
                <a:sym typeface="Calibri"/>
              </a:rPr>
              <a:t>9)   After selecting Open, the files should appear in the file list inside </a:t>
            </a:r>
            <a:r>
              <a:rPr lang="en-US" sz="1800" dirty="0" err="1">
                <a:solidFill>
                  <a:schemeClr val="dk1"/>
                </a:solidFill>
                <a:latin typeface="Calibri"/>
                <a:ea typeface="Calibri"/>
                <a:cs typeface="Calibri"/>
                <a:sym typeface="Calibri"/>
              </a:rPr>
              <a:t>Jupyter</a:t>
            </a:r>
            <a:endParaRPr sz="1800" dirty="0">
              <a:solidFill>
                <a:schemeClr val="dk1"/>
              </a:solidFill>
              <a:latin typeface="Calibri"/>
              <a:ea typeface="Calibri"/>
              <a:cs typeface="Calibri"/>
              <a:sym typeface="Calibri"/>
            </a:endParaRPr>
          </a:p>
          <a:p>
            <a:pPr marR="0" lvl="0" algn="l" rtl="0">
              <a:spcBef>
                <a:spcPts val="0"/>
              </a:spcBef>
              <a:spcAft>
                <a:spcPts val="0"/>
              </a:spcAft>
              <a:buClr>
                <a:schemeClr val="dk1"/>
              </a:buClr>
              <a:buSzPts val="1800"/>
            </a:pPr>
            <a:r>
              <a:rPr lang="en-US" sz="1800" dirty="0">
                <a:solidFill>
                  <a:schemeClr val="dk1"/>
                </a:solidFill>
                <a:latin typeface="Calibri"/>
                <a:ea typeface="Calibri"/>
                <a:cs typeface="Calibri"/>
                <a:sym typeface="Calibri"/>
              </a:rPr>
              <a:t>10) Click on “Upload” next to the files to confirm the upload</a:t>
            </a:r>
            <a:endParaRPr dirty="0"/>
          </a:p>
        </p:txBody>
      </p:sp>
      <p:pic>
        <p:nvPicPr>
          <p:cNvPr id="422" name="Google Shape;422;p25"/>
          <p:cNvPicPr preferRelativeResize="0"/>
          <p:nvPr/>
        </p:nvPicPr>
        <p:blipFill rotWithShape="1">
          <a:blip r:embed="rId3">
            <a:alphaModFix/>
          </a:blip>
          <a:srcRect/>
          <a:stretch/>
        </p:blipFill>
        <p:spPr>
          <a:xfrm>
            <a:off x="262667" y="1541064"/>
            <a:ext cx="8618665" cy="1339760"/>
          </a:xfrm>
          <a:prstGeom prst="rect">
            <a:avLst/>
          </a:prstGeom>
          <a:noFill/>
          <a:ln>
            <a:noFill/>
          </a:ln>
        </p:spPr>
      </p:pic>
      <p:pic>
        <p:nvPicPr>
          <p:cNvPr id="426" name="Google Shape;426;p25"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427" name="Google Shape;427;p25" descr="redblackblockiu"/>
          <p:cNvPicPr preferRelativeResize="0"/>
          <p:nvPr/>
        </p:nvPicPr>
        <p:blipFill rotWithShape="1">
          <a:blip r:embed="rId5">
            <a:alphaModFix/>
          </a:blip>
          <a:srcRect/>
          <a:stretch/>
        </p:blipFill>
        <p:spPr>
          <a:xfrm>
            <a:off x="0" y="6219825"/>
            <a:ext cx="484188" cy="638175"/>
          </a:xfrm>
          <a:prstGeom prst="rect">
            <a:avLst/>
          </a:prstGeom>
          <a:noFill/>
          <a:ln>
            <a:noFill/>
          </a:ln>
        </p:spPr>
      </p:pic>
      <p:pic>
        <p:nvPicPr>
          <p:cNvPr id="3" name="Picture 2">
            <a:extLst>
              <a:ext uri="{FF2B5EF4-FFF2-40B4-BE49-F238E27FC236}">
                <a16:creationId xmlns:a16="http://schemas.microsoft.com/office/drawing/2014/main" id="{C9CB4CFD-6961-44B8-80BF-607A4F73205B}"/>
              </a:ext>
            </a:extLst>
          </p:cNvPr>
          <p:cNvPicPr>
            <a:picLocks noChangeAspect="1"/>
          </p:cNvPicPr>
          <p:nvPr/>
        </p:nvPicPr>
        <p:blipFill>
          <a:blip r:embed="rId6"/>
          <a:stretch>
            <a:fillRect/>
          </a:stretch>
        </p:blipFill>
        <p:spPr>
          <a:xfrm>
            <a:off x="1742231" y="3015036"/>
            <a:ext cx="5659536" cy="3736919"/>
          </a:xfrm>
          <a:prstGeom prst="rect">
            <a:avLst/>
          </a:prstGeom>
        </p:spPr>
      </p:pic>
      <p:sp>
        <p:nvSpPr>
          <p:cNvPr id="4" name="Arrow: Right 3">
            <a:extLst>
              <a:ext uri="{FF2B5EF4-FFF2-40B4-BE49-F238E27FC236}">
                <a16:creationId xmlns:a16="http://schemas.microsoft.com/office/drawing/2014/main" id="{5CF9857A-47D8-4232-8B38-CE875DDE9A27}"/>
              </a:ext>
            </a:extLst>
          </p:cNvPr>
          <p:cNvSpPr/>
          <p:nvPr/>
        </p:nvSpPr>
        <p:spPr>
          <a:xfrm>
            <a:off x="1353312" y="6402641"/>
            <a:ext cx="484188" cy="24993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3CFD8AB-7C90-4DB5-BB0A-957A78AEFA8D}"/>
              </a:ext>
            </a:extLst>
          </p:cNvPr>
          <p:cNvPicPr>
            <a:picLocks noChangeAspect="1"/>
          </p:cNvPicPr>
          <p:nvPr/>
        </p:nvPicPr>
        <p:blipFill>
          <a:blip r:embed="rId7">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FF"/>
              </a:buClr>
              <a:buSzPts val="3959"/>
              <a:buFont typeface="Calibri"/>
              <a:buNone/>
            </a:pPr>
            <a:r>
              <a:rPr lang="en-US" sz="3959" b="1" dirty="0">
                <a:solidFill>
                  <a:srgbClr val="0000FF"/>
                </a:solidFill>
              </a:rPr>
              <a:t>Unzipping Tool</a:t>
            </a:r>
            <a:endParaRPr dirty="0"/>
          </a:p>
        </p:txBody>
      </p:sp>
      <p:sp>
        <p:nvSpPr>
          <p:cNvPr id="420" name="Google Shape;420;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423" name="Google Shape;423;p25"/>
          <p:cNvSpPr txBox="1"/>
          <p:nvPr/>
        </p:nvSpPr>
        <p:spPr>
          <a:xfrm>
            <a:off x="342900" y="948554"/>
            <a:ext cx="8538432" cy="175432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1800"/>
            </a:pPr>
            <a:r>
              <a:rPr lang="en-US" sz="1800" dirty="0">
                <a:solidFill>
                  <a:schemeClr val="dk1"/>
                </a:solidFill>
                <a:latin typeface="Calibri"/>
                <a:ea typeface="Calibri"/>
                <a:cs typeface="Calibri"/>
                <a:sym typeface="Calibri"/>
              </a:rPr>
              <a:t>11) The latest version of CompuCell3D in </a:t>
            </a:r>
            <a:r>
              <a:rPr lang="en-US" sz="1800" dirty="0" err="1">
                <a:solidFill>
                  <a:schemeClr val="dk1"/>
                </a:solidFill>
                <a:latin typeface="Calibri"/>
                <a:ea typeface="Calibri"/>
                <a:cs typeface="Calibri"/>
                <a:sym typeface="Calibri"/>
              </a:rPr>
              <a:t>NanoHub</a:t>
            </a:r>
            <a:r>
              <a:rPr lang="en-US" sz="1800" dirty="0">
                <a:solidFill>
                  <a:schemeClr val="dk1"/>
                </a:solidFill>
                <a:latin typeface="Calibri"/>
                <a:ea typeface="Calibri"/>
                <a:cs typeface="Calibri"/>
                <a:sym typeface="Calibri"/>
              </a:rPr>
              <a:t> can unzip files. To be safe, we have also distributed </a:t>
            </a:r>
            <a:r>
              <a:rPr lang="en-US" sz="1800" b="0" i="1" u="none" strike="noStrike" dirty="0">
                <a:solidFill>
                  <a:srgbClr val="000000"/>
                </a:solidFill>
                <a:latin typeface="Calibri"/>
                <a:ea typeface="Calibri"/>
                <a:cs typeface="Calibri"/>
                <a:sym typeface="Calibri"/>
              </a:rPr>
              <a:t>cc3d_projects_extract.ipynb, </a:t>
            </a:r>
            <a:r>
              <a:rPr lang="en-US" sz="1800" b="0" u="none" strike="noStrike" dirty="0">
                <a:solidFill>
                  <a:srgbClr val="000000"/>
                </a:solidFill>
                <a:latin typeface="Calibri"/>
                <a:ea typeface="Calibri"/>
                <a:cs typeface="Calibri"/>
                <a:sym typeface="Calibri"/>
              </a:rPr>
              <a:t>an unzipping script </a:t>
            </a:r>
            <a:r>
              <a:rPr lang="en-US" sz="1800" b="0" u="none" strike="noStrike" dirty="0">
                <a:solidFill>
                  <a:srgbClr val="00B050"/>
                </a:solidFill>
                <a:latin typeface="Calibri"/>
                <a:ea typeface="Calibri"/>
                <a:cs typeface="Calibri"/>
                <a:sym typeface="Calibri"/>
              </a:rPr>
              <a:t>(if you need to unzip some other file you can use this script, just replace the name of the file in the second cell, “</a:t>
            </a:r>
            <a:r>
              <a:rPr lang="en-US" sz="1800" b="0" u="none" strike="noStrike" dirty="0" err="1">
                <a:solidFill>
                  <a:srgbClr val="00B050"/>
                </a:solidFill>
                <a:latin typeface="Calibri"/>
                <a:ea typeface="Calibri"/>
                <a:cs typeface="Calibri"/>
                <a:sym typeface="Calibri"/>
              </a:rPr>
              <a:t>zip_file</a:t>
            </a:r>
            <a:r>
              <a:rPr lang="en-US" sz="1800" dirty="0">
                <a:solidFill>
                  <a:srgbClr val="00B050"/>
                </a:solidFill>
                <a:latin typeface="Calibri"/>
                <a:ea typeface="Calibri"/>
                <a:cs typeface="Calibri"/>
                <a:sym typeface="Calibri"/>
              </a:rPr>
              <a:t>” variable)</a:t>
            </a:r>
            <a:r>
              <a:rPr lang="en-US" sz="1800" b="0" u="none" strike="noStrike" dirty="0">
                <a:solidFill>
                  <a:srgbClr val="000000"/>
                </a:solidFill>
                <a:latin typeface="Calibri"/>
                <a:ea typeface="Calibri"/>
                <a:cs typeface="Calibri"/>
                <a:sym typeface="Calibri"/>
              </a:rPr>
              <a:t>. </a:t>
            </a:r>
            <a:r>
              <a:rPr lang="en-US" sz="1800" b="0" i="0" u="none" strike="noStrike" dirty="0">
                <a:solidFill>
                  <a:srgbClr val="000000"/>
                </a:solidFill>
                <a:latin typeface="Calibri"/>
                <a:ea typeface="Calibri"/>
                <a:cs typeface="Calibri"/>
                <a:sym typeface="Calibri"/>
              </a:rPr>
              <a:t>Click on </a:t>
            </a:r>
            <a:r>
              <a:rPr lang="en-US" sz="1800" b="0" i="1" u="none" strike="noStrike" dirty="0">
                <a:solidFill>
                  <a:srgbClr val="000000"/>
                </a:solidFill>
                <a:latin typeface="Calibri"/>
                <a:ea typeface="Calibri"/>
                <a:cs typeface="Calibri"/>
                <a:sym typeface="Calibri"/>
              </a:rPr>
              <a:t>cc3d_projects_extract.ipynb </a:t>
            </a:r>
            <a:r>
              <a:rPr lang="en-US" sz="1800" b="0" i="0" u="none" strike="noStrike" dirty="0">
                <a:solidFill>
                  <a:srgbClr val="000000"/>
                </a:solidFill>
                <a:latin typeface="Calibri"/>
                <a:ea typeface="Calibri"/>
                <a:cs typeface="Calibri"/>
                <a:sym typeface="Calibri"/>
              </a:rPr>
              <a:t>to open it, click on the “cells” tab inside it and click on “Run All”. The files and folders in the </a:t>
            </a:r>
            <a:r>
              <a:rPr lang="en-US" sz="1800" dirty="0">
                <a:solidFill>
                  <a:srgbClr val="000000"/>
                </a:solidFill>
                <a:latin typeface="Calibri"/>
                <a:ea typeface="Calibri"/>
                <a:cs typeface="Calibri"/>
                <a:sym typeface="Calibri"/>
              </a:rPr>
              <a:t>.</a:t>
            </a:r>
            <a:r>
              <a:rPr lang="en-US" sz="1800" b="0" i="0" u="none" strike="noStrike" dirty="0">
                <a:solidFill>
                  <a:srgbClr val="000000"/>
                </a:solidFill>
                <a:latin typeface="Calibri"/>
                <a:ea typeface="Calibri"/>
                <a:cs typeface="Calibri"/>
                <a:sym typeface="Calibri"/>
              </a:rPr>
              <a:t>zip will extract to the “cc3d_workshop” folder</a:t>
            </a:r>
            <a:endParaRPr sz="1800" dirty="0">
              <a:solidFill>
                <a:schemeClr val="dk1"/>
              </a:solidFill>
              <a:latin typeface="Calibri"/>
              <a:ea typeface="Calibri"/>
              <a:cs typeface="Calibri"/>
              <a:sym typeface="Calibri"/>
            </a:endParaRPr>
          </a:p>
        </p:txBody>
      </p:sp>
      <p:pic>
        <p:nvPicPr>
          <p:cNvPr id="424" name="Google Shape;424;p25"/>
          <p:cNvPicPr preferRelativeResize="0"/>
          <p:nvPr/>
        </p:nvPicPr>
        <p:blipFill rotWithShape="1">
          <a:blip r:embed="rId3">
            <a:alphaModFix/>
          </a:blip>
          <a:srcRect/>
          <a:stretch/>
        </p:blipFill>
        <p:spPr>
          <a:xfrm>
            <a:off x="868791" y="3096768"/>
            <a:ext cx="7486650" cy="285750"/>
          </a:xfrm>
          <a:prstGeom prst="rect">
            <a:avLst/>
          </a:prstGeom>
          <a:noFill/>
          <a:ln>
            <a:noFill/>
          </a:ln>
        </p:spPr>
      </p:pic>
      <p:pic>
        <p:nvPicPr>
          <p:cNvPr id="425" name="Google Shape;425;p25"/>
          <p:cNvPicPr preferRelativeResize="0"/>
          <p:nvPr/>
        </p:nvPicPr>
        <p:blipFill rotWithShape="1">
          <a:blip r:embed="rId4">
            <a:alphaModFix/>
          </a:blip>
          <a:srcRect/>
          <a:stretch/>
        </p:blipFill>
        <p:spPr>
          <a:xfrm>
            <a:off x="838200" y="3520699"/>
            <a:ext cx="7562850" cy="2047875"/>
          </a:xfrm>
          <a:prstGeom prst="rect">
            <a:avLst/>
          </a:prstGeom>
          <a:noFill/>
          <a:ln>
            <a:noFill/>
          </a:ln>
        </p:spPr>
      </p:pic>
      <p:pic>
        <p:nvPicPr>
          <p:cNvPr id="426" name="Google Shape;426;p25"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427" name="Google Shape;427;p25" descr="redblackblockiu"/>
          <p:cNvPicPr preferRelativeResize="0"/>
          <p:nvPr/>
        </p:nvPicPr>
        <p:blipFill rotWithShape="1">
          <a:blip r:embed="rId6">
            <a:alphaModFix/>
          </a:blip>
          <a:srcRect/>
          <a:stretch/>
        </p:blipFill>
        <p:spPr>
          <a:xfrm>
            <a:off x="0" y="6219825"/>
            <a:ext cx="484188" cy="638175"/>
          </a:xfrm>
          <a:prstGeom prst="rect">
            <a:avLst/>
          </a:prstGeom>
          <a:noFill/>
          <a:ln>
            <a:noFill/>
          </a:ln>
        </p:spPr>
      </p:pic>
      <p:pic>
        <p:nvPicPr>
          <p:cNvPr id="9" name="Picture 8">
            <a:extLst>
              <a:ext uri="{FF2B5EF4-FFF2-40B4-BE49-F238E27FC236}">
                <a16:creationId xmlns:a16="http://schemas.microsoft.com/office/drawing/2014/main" id="{6419BF63-6CD4-424A-8A1F-10A4A6C615F0}"/>
              </a:ext>
            </a:extLst>
          </p:cNvPr>
          <p:cNvPicPr>
            <a:picLocks noChangeAspect="1"/>
          </p:cNvPicPr>
          <p:nvPr/>
        </p:nvPicPr>
        <p:blipFill>
          <a:blip r:embed="rId7">
            <a:clrChange>
              <a:clrFrom>
                <a:srgbClr val="FEF3B1"/>
              </a:clrFrom>
              <a:clrTo>
                <a:srgbClr val="FEF3B1">
                  <a:alpha val="0"/>
                </a:srgbClr>
              </a:clrTo>
            </a:clrChange>
          </a:blip>
          <a:stretch>
            <a:fillRect/>
          </a:stretch>
        </p:blipFill>
        <p:spPr>
          <a:xfrm>
            <a:off x="8550325" y="0"/>
            <a:ext cx="593675" cy="617861"/>
          </a:xfrm>
          <a:prstGeom prst="rect">
            <a:avLst/>
          </a:prstGeom>
        </p:spPr>
      </p:pic>
    </p:spTree>
    <p:extLst>
      <p:ext uri="{BB962C8B-B14F-4D97-AF65-F5344CB8AC3E}">
        <p14:creationId xmlns:p14="http://schemas.microsoft.com/office/powerpoint/2010/main" val="804975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FF"/>
              </a:buClr>
              <a:buSzPts val="4400"/>
              <a:buFont typeface="Calibri"/>
              <a:buNone/>
            </a:pPr>
            <a:r>
              <a:rPr lang="en-US" b="1" dirty="0">
                <a:solidFill>
                  <a:srgbClr val="0000FF"/>
                </a:solidFill>
              </a:rPr>
              <a:t>Organizing Files in </a:t>
            </a:r>
            <a:r>
              <a:rPr lang="en-US" b="1" dirty="0" err="1">
                <a:solidFill>
                  <a:srgbClr val="0000FF"/>
                </a:solidFill>
              </a:rPr>
              <a:t>Jupyter</a:t>
            </a:r>
            <a:endParaRPr b="1" dirty="0">
              <a:solidFill>
                <a:srgbClr val="0000FF"/>
              </a:solidFill>
            </a:endParaRPr>
          </a:p>
        </p:txBody>
      </p:sp>
      <p:sp>
        <p:nvSpPr>
          <p:cNvPr id="434" name="Google Shape;434;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pic>
        <p:nvPicPr>
          <p:cNvPr id="440" name="Google Shape;440;p26"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441" name="Google Shape;441;p26"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sp>
        <p:nvSpPr>
          <p:cNvPr id="4" name="TextBox 3">
            <a:extLst>
              <a:ext uri="{FF2B5EF4-FFF2-40B4-BE49-F238E27FC236}">
                <a16:creationId xmlns:a16="http://schemas.microsoft.com/office/drawing/2014/main" id="{1D5742B0-C8DB-414B-96DA-8658A220601A}"/>
              </a:ext>
            </a:extLst>
          </p:cNvPr>
          <p:cNvSpPr txBox="1"/>
          <p:nvPr/>
        </p:nvSpPr>
        <p:spPr>
          <a:xfrm>
            <a:off x="242094" y="1475232"/>
            <a:ext cx="3269202" cy="1600438"/>
          </a:xfrm>
          <a:prstGeom prst="rect">
            <a:avLst/>
          </a:prstGeom>
          <a:noFill/>
        </p:spPr>
        <p:txBody>
          <a:bodyPr wrap="square" rtlCol="0">
            <a:spAutoFit/>
          </a:bodyPr>
          <a:lstStyle/>
          <a:p>
            <a:pPr marL="285750" indent="-285750">
              <a:buFont typeface="Arial" panose="020B0604020202020204" pitchFamily="34" charset="0"/>
              <a:buChar char="•"/>
            </a:pPr>
            <a:r>
              <a:rPr lang="en-US" dirty="0"/>
              <a:t>On the </a:t>
            </a:r>
            <a:r>
              <a:rPr lang="en-US" dirty="0" err="1"/>
              <a:t>Jupyter</a:t>
            </a:r>
            <a:r>
              <a:rPr lang="en-US" dirty="0"/>
              <a:t> files page you can see “new” in the top right, next to upload. You can use this to create a folder</a:t>
            </a:r>
          </a:p>
          <a:p>
            <a:pPr marL="285750" indent="-285750">
              <a:buFont typeface="Arial" panose="020B0604020202020204" pitchFamily="34" charset="0"/>
              <a:buChar char="•"/>
            </a:pPr>
            <a:r>
              <a:rPr lang="en-US" dirty="0"/>
              <a:t>With a file or folder selected (through the tick box) you can rename or move it</a:t>
            </a:r>
          </a:p>
        </p:txBody>
      </p:sp>
      <p:grpSp>
        <p:nvGrpSpPr>
          <p:cNvPr id="5" name="Group 4">
            <a:extLst>
              <a:ext uri="{FF2B5EF4-FFF2-40B4-BE49-F238E27FC236}">
                <a16:creationId xmlns:a16="http://schemas.microsoft.com/office/drawing/2014/main" id="{20AB11F9-107B-416E-A866-2F84E3C5969C}"/>
              </a:ext>
            </a:extLst>
          </p:cNvPr>
          <p:cNvGrpSpPr/>
          <p:nvPr/>
        </p:nvGrpSpPr>
        <p:grpSpPr>
          <a:xfrm>
            <a:off x="4102685" y="577715"/>
            <a:ext cx="2549970" cy="3395472"/>
            <a:chOff x="5881338" y="1176528"/>
            <a:chExt cx="2105060" cy="3105583"/>
          </a:xfrm>
        </p:grpSpPr>
        <p:pic>
          <p:nvPicPr>
            <p:cNvPr id="3" name="Picture 2">
              <a:extLst>
                <a:ext uri="{FF2B5EF4-FFF2-40B4-BE49-F238E27FC236}">
                  <a16:creationId xmlns:a16="http://schemas.microsoft.com/office/drawing/2014/main" id="{176D55FA-C5A1-4FED-AFCC-79AEE4D0EB40}"/>
                </a:ext>
              </a:extLst>
            </p:cNvPr>
            <p:cNvPicPr>
              <a:picLocks noChangeAspect="1"/>
            </p:cNvPicPr>
            <p:nvPr/>
          </p:nvPicPr>
          <p:blipFill>
            <a:blip r:embed="rId5"/>
            <a:stretch>
              <a:fillRect/>
            </a:stretch>
          </p:blipFill>
          <p:spPr>
            <a:xfrm>
              <a:off x="6147816" y="1176528"/>
              <a:ext cx="1838582" cy="3105583"/>
            </a:xfrm>
            <a:prstGeom prst="rect">
              <a:avLst/>
            </a:prstGeom>
          </p:spPr>
        </p:pic>
        <p:sp>
          <p:nvSpPr>
            <p:cNvPr id="15" name="Arrow: Right 14">
              <a:extLst>
                <a:ext uri="{FF2B5EF4-FFF2-40B4-BE49-F238E27FC236}">
                  <a16:creationId xmlns:a16="http://schemas.microsoft.com/office/drawing/2014/main" id="{44CC4DA9-2C2C-44EB-BC13-06E8016766FB}"/>
                </a:ext>
              </a:extLst>
            </p:cNvPr>
            <p:cNvSpPr/>
            <p:nvPr/>
          </p:nvSpPr>
          <p:spPr>
            <a:xfrm>
              <a:off x="6605557" y="1246632"/>
              <a:ext cx="484188" cy="24993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9CEF3E2F-F6C8-4C7C-A91C-F2D0336225DC}"/>
                </a:ext>
              </a:extLst>
            </p:cNvPr>
            <p:cNvSpPr/>
            <p:nvPr/>
          </p:nvSpPr>
          <p:spPr>
            <a:xfrm>
              <a:off x="5881338" y="3426269"/>
              <a:ext cx="484188" cy="24993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7FFA664E-D525-4FDC-A52B-7A545C1E90DD}"/>
              </a:ext>
            </a:extLst>
          </p:cNvPr>
          <p:cNvGrpSpPr/>
          <p:nvPr/>
        </p:nvGrpSpPr>
        <p:grpSpPr>
          <a:xfrm>
            <a:off x="6673910" y="1039947"/>
            <a:ext cx="1823309" cy="1707150"/>
            <a:chOff x="5969941" y="3817312"/>
            <a:chExt cx="1823309" cy="1707150"/>
          </a:xfrm>
        </p:grpSpPr>
        <p:pic>
          <p:nvPicPr>
            <p:cNvPr id="8" name="Picture 7">
              <a:extLst>
                <a:ext uri="{FF2B5EF4-FFF2-40B4-BE49-F238E27FC236}">
                  <a16:creationId xmlns:a16="http://schemas.microsoft.com/office/drawing/2014/main" id="{2D3F5F6E-16E5-4C3B-B3EA-8DD084FD9109}"/>
                </a:ext>
              </a:extLst>
            </p:cNvPr>
            <p:cNvPicPr>
              <a:picLocks noChangeAspect="1"/>
            </p:cNvPicPr>
            <p:nvPr/>
          </p:nvPicPr>
          <p:blipFill>
            <a:blip r:embed="rId6"/>
            <a:stretch>
              <a:fillRect/>
            </a:stretch>
          </p:blipFill>
          <p:spPr>
            <a:xfrm>
              <a:off x="6107090" y="3817312"/>
              <a:ext cx="1686160" cy="1686160"/>
            </a:xfrm>
            <a:prstGeom prst="rect">
              <a:avLst/>
            </a:prstGeom>
          </p:spPr>
        </p:pic>
        <p:sp>
          <p:nvSpPr>
            <p:cNvPr id="26" name="Arrow: Right 25">
              <a:extLst>
                <a:ext uri="{FF2B5EF4-FFF2-40B4-BE49-F238E27FC236}">
                  <a16:creationId xmlns:a16="http://schemas.microsoft.com/office/drawing/2014/main" id="{8014F75E-63F2-4A4A-9251-E85BABA48FC6}"/>
                </a:ext>
              </a:extLst>
            </p:cNvPr>
            <p:cNvSpPr/>
            <p:nvPr/>
          </p:nvSpPr>
          <p:spPr>
            <a:xfrm>
              <a:off x="5969941" y="5230206"/>
              <a:ext cx="293262" cy="2942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Right 26">
              <a:extLst>
                <a:ext uri="{FF2B5EF4-FFF2-40B4-BE49-F238E27FC236}">
                  <a16:creationId xmlns:a16="http://schemas.microsoft.com/office/drawing/2014/main" id="{3C197E72-AFB7-490A-9BEE-4AF2F699F137}"/>
                </a:ext>
              </a:extLst>
            </p:cNvPr>
            <p:cNvSpPr/>
            <p:nvPr/>
          </p:nvSpPr>
          <p:spPr>
            <a:xfrm rot="10800000">
              <a:off x="7035110" y="3817312"/>
              <a:ext cx="328858" cy="2732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row: Right 27">
              <a:extLst>
                <a:ext uri="{FF2B5EF4-FFF2-40B4-BE49-F238E27FC236}">
                  <a16:creationId xmlns:a16="http://schemas.microsoft.com/office/drawing/2014/main" id="{666977F8-5484-4756-8724-F263C6A09567}"/>
                </a:ext>
              </a:extLst>
            </p:cNvPr>
            <p:cNvSpPr/>
            <p:nvPr/>
          </p:nvSpPr>
          <p:spPr>
            <a:xfrm>
              <a:off x="5969941" y="3838302"/>
              <a:ext cx="204043" cy="2522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16">
            <a:extLst>
              <a:ext uri="{FF2B5EF4-FFF2-40B4-BE49-F238E27FC236}">
                <a16:creationId xmlns:a16="http://schemas.microsoft.com/office/drawing/2014/main" id="{3A80C866-6DAD-4FDC-890D-AFDAF4B04F14}"/>
              </a:ext>
            </a:extLst>
          </p:cNvPr>
          <p:cNvPicPr>
            <a:picLocks noChangeAspect="1"/>
          </p:cNvPicPr>
          <p:nvPr/>
        </p:nvPicPr>
        <p:blipFill>
          <a:blip r:embed="rId7"/>
          <a:stretch>
            <a:fillRect/>
          </a:stretch>
        </p:blipFill>
        <p:spPr>
          <a:xfrm>
            <a:off x="56318" y="3420094"/>
            <a:ext cx="5963482" cy="1848108"/>
          </a:xfrm>
          <a:prstGeom prst="rect">
            <a:avLst/>
          </a:prstGeom>
        </p:spPr>
      </p:pic>
      <p:pic>
        <p:nvPicPr>
          <p:cNvPr id="20" name="Picture 19">
            <a:extLst>
              <a:ext uri="{FF2B5EF4-FFF2-40B4-BE49-F238E27FC236}">
                <a16:creationId xmlns:a16="http://schemas.microsoft.com/office/drawing/2014/main" id="{B3218303-1A53-4422-BE71-57B3EEEDA8F5}"/>
              </a:ext>
            </a:extLst>
          </p:cNvPr>
          <p:cNvPicPr>
            <a:picLocks noChangeAspect="1"/>
          </p:cNvPicPr>
          <p:nvPr/>
        </p:nvPicPr>
        <p:blipFill>
          <a:blip r:embed="rId8"/>
          <a:stretch>
            <a:fillRect/>
          </a:stretch>
        </p:blipFill>
        <p:spPr>
          <a:xfrm>
            <a:off x="2566854" y="5112815"/>
            <a:ext cx="5944430" cy="1829055"/>
          </a:xfrm>
          <a:prstGeom prst="rect">
            <a:avLst/>
          </a:prstGeom>
        </p:spPr>
      </p:pic>
      <p:pic>
        <p:nvPicPr>
          <p:cNvPr id="18" name="Picture 17">
            <a:extLst>
              <a:ext uri="{FF2B5EF4-FFF2-40B4-BE49-F238E27FC236}">
                <a16:creationId xmlns:a16="http://schemas.microsoft.com/office/drawing/2014/main" id="{76276CCE-2C16-4185-906B-CA228347C619}"/>
              </a:ext>
            </a:extLst>
          </p:cNvPr>
          <p:cNvPicPr>
            <a:picLocks noChangeAspect="1"/>
          </p:cNvPicPr>
          <p:nvPr/>
        </p:nvPicPr>
        <p:blipFill>
          <a:blip r:embed="rId9">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7"/>
          <p:cNvSpPr txBox="1">
            <a:spLocks noGrp="1"/>
          </p:cNvSpPr>
          <p:nvPr>
            <p:ph type="title"/>
          </p:nvPr>
        </p:nvSpPr>
        <p:spPr>
          <a:xfrm>
            <a:off x="457200" y="274638"/>
            <a:ext cx="44958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00FF"/>
              </a:buClr>
              <a:buSzPts val="3959"/>
              <a:buFont typeface="Calibri"/>
              <a:buNone/>
            </a:pPr>
            <a:r>
              <a:rPr lang="en-US" sz="3959" b="1">
                <a:solidFill>
                  <a:srgbClr val="0000FF"/>
                </a:solidFill>
              </a:rPr>
              <a:t>Uploading Files – Unzipping Using CC3D Twedit++</a:t>
            </a:r>
            <a:endParaRPr/>
          </a:p>
        </p:txBody>
      </p:sp>
      <p:sp>
        <p:nvSpPr>
          <p:cNvPr id="449" name="Google Shape;449;p27"/>
          <p:cNvSpPr txBox="1"/>
          <p:nvPr/>
        </p:nvSpPr>
        <p:spPr>
          <a:xfrm>
            <a:off x="149425" y="1948266"/>
            <a:ext cx="4054081" cy="25852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rgbClr val="0000FF"/>
                </a:solidFill>
                <a:latin typeface="Calibri"/>
                <a:ea typeface="Calibri"/>
                <a:cs typeface="Calibri"/>
                <a:sym typeface="Calibri"/>
              </a:rPr>
              <a:t>Twedit</a:t>
            </a:r>
            <a:r>
              <a:rPr lang="en-US" sz="1800" b="1" dirty="0">
                <a:solidFill>
                  <a:srgbClr val="0000FF"/>
                </a:solidFill>
                <a:latin typeface="Calibri"/>
                <a:ea typeface="Calibri"/>
                <a:cs typeface="Calibri"/>
                <a:sym typeface="Calibri"/>
              </a:rPr>
              <a:t>++ is the CC3D model editor</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Instead of doing step 11 from the previous slide you can</a:t>
            </a:r>
            <a:endParaRPr dirty="0"/>
          </a:p>
          <a:p>
            <a:pPr marL="342900" marR="0" lvl="0" indent="-342900" algn="l" rtl="0">
              <a:spcBef>
                <a:spcPts val="0"/>
              </a:spcBef>
              <a:spcAft>
                <a:spcPts val="0"/>
              </a:spcAft>
              <a:buClr>
                <a:schemeClr val="dk1"/>
              </a:buClr>
              <a:buSzPts val="1800"/>
              <a:buFont typeface="Calibri"/>
              <a:buAutoNum type="arabicParenR"/>
            </a:pPr>
            <a:r>
              <a:rPr lang="en-US" sz="1800" dirty="0">
                <a:solidFill>
                  <a:schemeClr val="dk1"/>
                </a:solidFill>
                <a:latin typeface="Calibri"/>
                <a:ea typeface="Calibri"/>
                <a:cs typeface="Calibri"/>
                <a:sym typeface="Calibri"/>
              </a:rPr>
              <a:t>Open CompuCell3D v4 Main Tool on </a:t>
            </a:r>
            <a:r>
              <a:rPr lang="en-US" sz="1800" dirty="0" err="1">
                <a:solidFill>
                  <a:schemeClr val="dk1"/>
                </a:solidFill>
                <a:latin typeface="Calibri"/>
                <a:ea typeface="Calibri"/>
                <a:cs typeface="Calibri"/>
                <a:sym typeface="Calibri"/>
              </a:rPr>
              <a:t>nanoHUB</a:t>
            </a:r>
            <a:r>
              <a:rPr lang="en-US" sz="1800" dirty="0">
                <a:solidFill>
                  <a:schemeClr val="dk1"/>
                </a:solidFill>
                <a:latin typeface="Calibri"/>
                <a:ea typeface="Calibri"/>
                <a:cs typeface="Calibri"/>
                <a:sym typeface="Calibri"/>
              </a:rPr>
              <a:t> </a:t>
            </a:r>
            <a:endParaRPr dirty="0"/>
          </a:p>
          <a:p>
            <a:pPr marL="342900" marR="0" lvl="0" indent="-342900" algn="l" rtl="0">
              <a:spcBef>
                <a:spcPts val="0"/>
              </a:spcBef>
              <a:spcAft>
                <a:spcPts val="0"/>
              </a:spcAft>
              <a:buClr>
                <a:schemeClr val="dk1"/>
              </a:buClr>
              <a:buSzPts val="1800"/>
              <a:buFont typeface="Calibri"/>
              <a:buAutoNum type="arabicParenR"/>
            </a:pPr>
            <a:r>
              <a:rPr lang="en-US" sz="1800" dirty="0">
                <a:solidFill>
                  <a:schemeClr val="dk1"/>
                </a:solidFill>
                <a:latin typeface="Calibri"/>
                <a:ea typeface="Calibri"/>
                <a:cs typeface="Calibri"/>
                <a:sym typeface="Calibri"/>
              </a:rPr>
              <a:t>Go to the “File” menu and select Start </a:t>
            </a:r>
            <a:r>
              <a:rPr lang="en-US" sz="1800" dirty="0" err="1">
                <a:solidFill>
                  <a:schemeClr val="dk1"/>
                </a:solidFill>
                <a:latin typeface="Calibri"/>
                <a:ea typeface="Calibri"/>
                <a:cs typeface="Calibri"/>
                <a:sym typeface="Calibri"/>
              </a:rPr>
              <a:t>Twedit</a:t>
            </a:r>
            <a:r>
              <a:rPr lang="en-US" sz="1800" dirty="0">
                <a:solidFill>
                  <a:schemeClr val="dk1"/>
                </a:solidFill>
                <a:latin typeface="Calibri"/>
                <a:ea typeface="Calibri"/>
                <a:cs typeface="Calibri"/>
                <a:sym typeface="Calibri"/>
              </a:rPr>
              <a:t>++, alternatively hit	   to open </a:t>
            </a:r>
            <a:r>
              <a:rPr lang="en-US" sz="1800" dirty="0" err="1">
                <a:solidFill>
                  <a:schemeClr val="dk1"/>
                </a:solidFill>
                <a:latin typeface="Calibri"/>
                <a:ea typeface="Calibri"/>
                <a:cs typeface="Calibri"/>
                <a:sym typeface="Calibri"/>
              </a:rPr>
              <a:t>Twedit</a:t>
            </a:r>
            <a:r>
              <a:rPr lang="en-US" sz="1800" dirty="0">
                <a:solidFill>
                  <a:schemeClr val="dk1"/>
                </a:solidFill>
                <a:latin typeface="Calibri"/>
                <a:ea typeface="Calibri"/>
                <a:cs typeface="Calibri"/>
                <a:sym typeface="Calibri"/>
              </a:rPr>
              <a:t>++</a:t>
            </a:r>
            <a:endParaRPr dirty="0"/>
          </a:p>
        </p:txBody>
      </p:sp>
      <p:pic>
        <p:nvPicPr>
          <p:cNvPr id="453" name="Google Shape;453;p27"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454" name="Google Shape;454;p27"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grpSp>
        <p:nvGrpSpPr>
          <p:cNvPr id="3" name="Group 2">
            <a:extLst>
              <a:ext uri="{FF2B5EF4-FFF2-40B4-BE49-F238E27FC236}">
                <a16:creationId xmlns:a16="http://schemas.microsoft.com/office/drawing/2014/main" id="{EE2FA02D-714A-4779-BBE0-AFCE4D124D25}"/>
              </a:ext>
            </a:extLst>
          </p:cNvPr>
          <p:cNvGrpSpPr/>
          <p:nvPr/>
        </p:nvGrpSpPr>
        <p:grpSpPr>
          <a:xfrm>
            <a:off x="4807418" y="80392"/>
            <a:ext cx="3742857" cy="1743318"/>
            <a:chOff x="4807418" y="80392"/>
            <a:chExt cx="3742857" cy="1743318"/>
          </a:xfrm>
        </p:grpSpPr>
        <p:pic>
          <p:nvPicPr>
            <p:cNvPr id="450" name="Google Shape;450;p27"/>
            <p:cNvPicPr preferRelativeResize="0"/>
            <p:nvPr/>
          </p:nvPicPr>
          <p:blipFill rotWithShape="1">
            <a:blip r:embed="rId5">
              <a:alphaModFix/>
            </a:blip>
            <a:srcRect/>
            <a:stretch/>
          </p:blipFill>
          <p:spPr>
            <a:xfrm>
              <a:off x="5168428" y="80392"/>
              <a:ext cx="3381847" cy="1743318"/>
            </a:xfrm>
            <a:prstGeom prst="rect">
              <a:avLst/>
            </a:prstGeom>
            <a:noFill/>
            <a:ln>
              <a:noFill/>
            </a:ln>
          </p:spPr>
        </p:pic>
        <p:sp>
          <p:nvSpPr>
            <p:cNvPr id="455" name="Google Shape;455;p27"/>
            <p:cNvSpPr/>
            <p:nvPr/>
          </p:nvSpPr>
          <p:spPr>
            <a:xfrm rot="5400000">
              <a:off x="4835523" y="507217"/>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6" name="Google Shape;456;p27"/>
            <p:cNvSpPr/>
            <p:nvPr/>
          </p:nvSpPr>
          <p:spPr>
            <a:xfrm rot="5400000">
              <a:off x="4981105" y="1135338"/>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63" name="Google Shape;463;p27"/>
          <p:cNvPicPr preferRelativeResize="0"/>
          <p:nvPr/>
        </p:nvPicPr>
        <p:blipFill rotWithShape="1">
          <a:blip r:embed="rId6">
            <a:alphaModFix/>
          </a:blip>
          <a:srcRect l="37726" t="38889" r="56544" b="40376"/>
          <a:stretch/>
        </p:blipFill>
        <p:spPr>
          <a:xfrm>
            <a:off x="3551126" y="3894357"/>
            <a:ext cx="418616" cy="344909"/>
          </a:xfrm>
          <a:prstGeom prst="rect">
            <a:avLst/>
          </a:prstGeom>
          <a:noFill/>
          <a:ln>
            <a:noFill/>
          </a:ln>
        </p:spPr>
      </p:pic>
      <p:grpSp>
        <p:nvGrpSpPr>
          <p:cNvPr id="25" name="Google Shape;464;p27">
            <a:extLst>
              <a:ext uri="{FF2B5EF4-FFF2-40B4-BE49-F238E27FC236}">
                <a16:creationId xmlns:a16="http://schemas.microsoft.com/office/drawing/2014/main" id="{50375CD1-2DE0-48DF-B0CB-A5F26AAC3CA0}"/>
              </a:ext>
            </a:extLst>
          </p:cNvPr>
          <p:cNvGrpSpPr/>
          <p:nvPr/>
        </p:nvGrpSpPr>
        <p:grpSpPr>
          <a:xfrm>
            <a:off x="5591842" y="1468243"/>
            <a:ext cx="3552158" cy="858506"/>
            <a:chOff x="4243721" y="3289494"/>
            <a:chExt cx="3552158" cy="858506"/>
          </a:xfrm>
        </p:grpSpPr>
        <p:pic>
          <p:nvPicPr>
            <p:cNvPr id="26" name="Google Shape;465;p27">
              <a:extLst>
                <a:ext uri="{FF2B5EF4-FFF2-40B4-BE49-F238E27FC236}">
                  <a16:creationId xmlns:a16="http://schemas.microsoft.com/office/drawing/2014/main" id="{25985FB0-BBC4-45F3-9D15-A28553CA93A1}"/>
                </a:ext>
              </a:extLst>
            </p:cNvPr>
            <p:cNvPicPr preferRelativeResize="0"/>
            <p:nvPr/>
          </p:nvPicPr>
          <p:blipFill rotWithShape="1">
            <a:blip r:embed="rId6">
              <a:alphaModFix/>
            </a:blip>
            <a:srcRect/>
            <a:stretch/>
          </p:blipFill>
          <p:spPr>
            <a:xfrm>
              <a:off x="4243721" y="3339344"/>
              <a:ext cx="3552158" cy="808656"/>
            </a:xfrm>
            <a:prstGeom prst="rect">
              <a:avLst/>
            </a:prstGeom>
            <a:noFill/>
            <a:ln>
              <a:noFill/>
            </a:ln>
          </p:spPr>
        </p:pic>
        <p:sp>
          <p:nvSpPr>
            <p:cNvPr id="27" name="Google Shape;466;p27">
              <a:extLst>
                <a:ext uri="{FF2B5EF4-FFF2-40B4-BE49-F238E27FC236}">
                  <a16:creationId xmlns:a16="http://schemas.microsoft.com/office/drawing/2014/main" id="{44674BC3-298B-406A-95F5-72AEB827EADB}"/>
                </a:ext>
              </a:extLst>
            </p:cNvPr>
            <p:cNvSpPr/>
            <p:nvPr/>
          </p:nvSpPr>
          <p:spPr>
            <a:xfrm rot="10800000">
              <a:off x="5516757" y="3289494"/>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4" name="Picture 13">
            <a:extLst>
              <a:ext uri="{FF2B5EF4-FFF2-40B4-BE49-F238E27FC236}">
                <a16:creationId xmlns:a16="http://schemas.microsoft.com/office/drawing/2014/main" id="{245B9C68-433A-4D99-984A-DC7D6F911933}"/>
              </a:ext>
            </a:extLst>
          </p:cNvPr>
          <p:cNvPicPr>
            <a:picLocks noChangeAspect="1"/>
          </p:cNvPicPr>
          <p:nvPr/>
        </p:nvPicPr>
        <p:blipFill>
          <a:blip r:embed="rId7">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7"/>
          <p:cNvSpPr txBox="1">
            <a:spLocks noGrp="1"/>
          </p:cNvSpPr>
          <p:nvPr>
            <p:ph type="title"/>
          </p:nvPr>
        </p:nvSpPr>
        <p:spPr>
          <a:xfrm>
            <a:off x="457200" y="274638"/>
            <a:ext cx="44958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00FF"/>
              </a:buClr>
              <a:buSzPts val="3959"/>
              <a:buFont typeface="Calibri"/>
              <a:buNone/>
            </a:pPr>
            <a:r>
              <a:rPr lang="en-US" sz="3959" b="1">
                <a:solidFill>
                  <a:srgbClr val="0000FF"/>
                </a:solidFill>
              </a:rPr>
              <a:t>Uploading Files – Unzipping Using CC3D Twedit++</a:t>
            </a:r>
            <a:endParaRPr/>
          </a:p>
        </p:txBody>
      </p:sp>
      <p:sp>
        <p:nvSpPr>
          <p:cNvPr id="449" name="Google Shape;449;p27"/>
          <p:cNvSpPr txBox="1"/>
          <p:nvPr/>
        </p:nvSpPr>
        <p:spPr>
          <a:xfrm>
            <a:off x="149425" y="1948266"/>
            <a:ext cx="4054081" cy="34162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rgbClr val="0000FF"/>
                </a:solidFill>
                <a:latin typeface="Calibri"/>
                <a:ea typeface="Calibri"/>
                <a:cs typeface="Calibri"/>
                <a:sym typeface="Calibri"/>
              </a:rPr>
              <a:t>Twedit</a:t>
            </a:r>
            <a:r>
              <a:rPr lang="en-US" sz="1800" b="1" dirty="0">
                <a:solidFill>
                  <a:srgbClr val="0000FF"/>
                </a:solidFill>
                <a:latin typeface="Calibri"/>
                <a:ea typeface="Calibri"/>
                <a:cs typeface="Calibri"/>
                <a:sym typeface="Calibri"/>
              </a:rPr>
              <a:t>++ is the CC3D model editor</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Instead of doing step 11 from the previous slide you can</a:t>
            </a:r>
            <a:endParaRPr dirty="0"/>
          </a:p>
          <a:p>
            <a:pPr marL="342900" marR="0" lvl="0" indent="-342900" algn="l" rtl="0">
              <a:spcBef>
                <a:spcPts val="0"/>
              </a:spcBef>
              <a:spcAft>
                <a:spcPts val="0"/>
              </a:spcAft>
              <a:buClr>
                <a:schemeClr val="dk1"/>
              </a:buClr>
              <a:buSzPts val="1800"/>
              <a:buFont typeface="Calibri"/>
              <a:buAutoNum type="arabicParenR"/>
            </a:pPr>
            <a:r>
              <a:rPr lang="en-US" sz="1800" dirty="0">
                <a:solidFill>
                  <a:schemeClr val="dk1"/>
                </a:solidFill>
                <a:latin typeface="Calibri"/>
                <a:ea typeface="Calibri"/>
                <a:cs typeface="Calibri"/>
                <a:sym typeface="Calibri"/>
              </a:rPr>
              <a:t>Open CompuCell3D v4 Main Tool on </a:t>
            </a:r>
            <a:r>
              <a:rPr lang="en-US" sz="1800" dirty="0" err="1">
                <a:solidFill>
                  <a:schemeClr val="dk1"/>
                </a:solidFill>
                <a:latin typeface="Calibri"/>
                <a:ea typeface="Calibri"/>
                <a:cs typeface="Calibri"/>
                <a:sym typeface="Calibri"/>
              </a:rPr>
              <a:t>nanoHUB</a:t>
            </a:r>
            <a:r>
              <a:rPr lang="en-US" sz="1800" dirty="0">
                <a:solidFill>
                  <a:schemeClr val="dk1"/>
                </a:solidFill>
                <a:latin typeface="Calibri"/>
                <a:ea typeface="Calibri"/>
                <a:cs typeface="Calibri"/>
                <a:sym typeface="Calibri"/>
              </a:rPr>
              <a:t> </a:t>
            </a:r>
            <a:endParaRPr dirty="0"/>
          </a:p>
          <a:p>
            <a:pPr marL="342900" marR="0" lvl="0" indent="-342900" algn="l" rtl="0">
              <a:spcBef>
                <a:spcPts val="0"/>
              </a:spcBef>
              <a:spcAft>
                <a:spcPts val="0"/>
              </a:spcAft>
              <a:buClr>
                <a:schemeClr val="dk1"/>
              </a:buClr>
              <a:buSzPts val="1800"/>
              <a:buFont typeface="Calibri"/>
              <a:buAutoNum type="arabicParenR"/>
            </a:pPr>
            <a:r>
              <a:rPr lang="en-US" sz="1800" dirty="0">
                <a:solidFill>
                  <a:schemeClr val="dk1"/>
                </a:solidFill>
                <a:latin typeface="Calibri"/>
                <a:ea typeface="Calibri"/>
                <a:cs typeface="Calibri"/>
                <a:sym typeface="Calibri"/>
              </a:rPr>
              <a:t>Go to the “File” menu and select Start </a:t>
            </a:r>
            <a:r>
              <a:rPr lang="en-US" sz="1800" dirty="0" err="1">
                <a:solidFill>
                  <a:schemeClr val="dk1"/>
                </a:solidFill>
                <a:latin typeface="Calibri"/>
                <a:ea typeface="Calibri"/>
                <a:cs typeface="Calibri"/>
                <a:sym typeface="Calibri"/>
              </a:rPr>
              <a:t>Twedit</a:t>
            </a:r>
            <a:r>
              <a:rPr lang="en-US" sz="1800" dirty="0">
                <a:solidFill>
                  <a:schemeClr val="dk1"/>
                </a:solidFill>
                <a:latin typeface="Calibri"/>
                <a:ea typeface="Calibri"/>
                <a:cs typeface="Calibri"/>
                <a:sym typeface="Calibri"/>
              </a:rPr>
              <a:t>++ alternatively hit	   to open </a:t>
            </a:r>
            <a:r>
              <a:rPr lang="en-US" sz="1800" dirty="0" err="1">
                <a:solidFill>
                  <a:schemeClr val="dk1"/>
                </a:solidFill>
                <a:latin typeface="Calibri"/>
                <a:ea typeface="Calibri"/>
                <a:cs typeface="Calibri"/>
                <a:sym typeface="Calibri"/>
              </a:rPr>
              <a:t>Twedit</a:t>
            </a:r>
            <a:r>
              <a:rPr lang="en-US" sz="1800" dirty="0">
                <a:solidFill>
                  <a:schemeClr val="dk1"/>
                </a:solidFill>
                <a:latin typeface="Calibri"/>
                <a:ea typeface="Calibri"/>
                <a:cs typeface="Calibri"/>
                <a:sym typeface="Calibri"/>
              </a:rPr>
              <a:t>++</a:t>
            </a:r>
            <a:endParaRPr dirty="0"/>
          </a:p>
          <a:p>
            <a:pPr marL="342900" marR="0" lvl="0" indent="-342900" algn="l" rtl="0">
              <a:spcBef>
                <a:spcPts val="0"/>
              </a:spcBef>
              <a:spcAft>
                <a:spcPts val="0"/>
              </a:spcAft>
              <a:buClr>
                <a:schemeClr val="dk1"/>
              </a:buClr>
              <a:buSzPts val="1800"/>
              <a:buFont typeface="+mj-lt"/>
              <a:buAutoNum type="arabicParenR" startAt="3"/>
            </a:pPr>
            <a:r>
              <a:rPr lang="en-US" sz="1800" dirty="0">
                <a:solidFill>
                  <a:schemeClr val="dk1"/>
                </a:solidFill>
                <a:latin typeface="Calibri"/>
                <a:ea typeface="Calibri"/>
                <a:cs typeface="Calibri"/>
                <a:sym typeface="Calibri"/>
              </a:rPr>
              <a:t>Once in </a:t>
            </a:r>
            <a:r>
              <a:rPr lang="en-US" sz="1800" dirty="0" err="1">
                <a:solidFill>
                  <a:schemeClr val="dk1"/>
                </a:solidFill>
                <a:latin typeface="Calibri"/>
                <a:ea typeface="Calibri"/>
                <a:cs typeface="Calibri"/>
                <a:sym typeface="Calibri"/>
              </a:rPr>
              <a:t>Twedit</a:t>
            </a:r>
            <a:r>
              <a:rPr lang="en-US" sz="1800" dirty="0">
                <a:solidFill>
                  <a:schemeClr val="dk1"/>
                </a:solidFill>
                <a:latin typeface="Calibri"/>
                <a:ea typeface="Calibri"/>
                <a:cs typeface="Calibri"/>
                <a:sym typeface="Calibri"/>
              </a:rPr>
              <a:t>++ select CC3D Project &gt; Open CC3D Project alternatively hit	     to open the simulation </a:t>
            </a:r>
            <a:endParaRPr dirty="0"/>
          </a:p>
        </p:txBody>
      </p:sp>
      <p:pic>
        <p:nvPicPr>
          <p:cNvPr id="453" name="Google Shape;453;p27"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454" name="Google Shape;454;p27"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grpSp>
        <p:nvGrpSpPr>
          <p:cNvPr id="2" name="Group 1">
            <a:extLst>
              <a:ext uri="{FF2B5EF4-FFF2-40B4-BE49-F238E27FC236}">
                <a16:creationId xmlns:a16="http://schemas.microsoft.com/office/drawing/2014/main" id="{FE8CBE8C-4D3C-401A-924D-E7D8AEB3D4A7}"/>
              </a:ext>
            </a:extLst>
          </p:cNvPr>
          <p:cNvGrpSpPr/>
          <p:nvPr/>
        </p:nvGrpSpPr>
        <p:grpSpPr>
          <a:xfrm>
            <a:off x="4807418" y="80392"/>
            <a:ext cx="3742857" cy="1743318"/>
            <a:chOff x="4807418" y="80392"/>
            <a:chExt cx="3742857" cy="1743318"/>
          </a:xfrm>
        </p:grpSpPr>
        <p:pic>
          <p:nvPicPr>
            <p:cNvPr id="450" name="Google Shape;450;p27"/>
            <p:cNvPicPr preferRelativeResize="0"/>
            <p:nvPr/>
          </p:nvPicPr>
          <p:blipFill rotWithShape="1">
            <a:blip r:embed="rId5">
              <a:alphaModFix/>
            </a:blip>
            <a:srcRect/>
            <a:stretch/>
          </p:blipFill>
          <p:spPr>
            <a:xfrm>
              <a:off x="5168428" y="80392"/>
              <a:ext cx="3381847" cy="1743318"/>
            </a:xfrm>
            <a:prstGeom prst="rect">
              <a:avLst/>
            </a:prstGeom>
            <a:noFill/>
            <a:ln>
              <a:noFill/>
            </a:ln>
            <a:effectLst>
              <a:innerShdw blurRad="114300" dist="2540000" dir="14340000">
                <a:prstClr val="black">
                  <a:alpha val="61000"/>
                </a:prstClr>
              </a:innerShdw>
            </a:effectLst>
          </p:spPr>
        </p:pic>
        <p:sp>
          <p:nvSpPr>
            <p:cNvPr id="455" name="Google Shape;455;p27"/>
            <p:cNvSpPr/>
            <p:nvPr/>
          </p:nvSpPr>
          <p:spPr>
            <a:xfrm rot="5400000">
              <a:off x="4835523" y="507217"/>
              <a:ext cx="304800" cy="361010"/>
            </a:xfrm>
            <a:prstGeom prst="upArrow">
              <a:avLst>
                <a:gd name="adj1" fmla="val 50000"/>
                <a:gd name="adj2" fmla="val 50000"/>
              </a:avLst>
            </a:prstGeom>
            <a:solidFill>
              <a:schemeClr val="tx1">
                <a:lumMod val="65000"/>
                <a:lumOff val="3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6" name="Google Shape;456;p27"/>
            <p:cNvSpPr/>
            <p:nvPr/>
          </p:nvSpPr>
          <p:spPr>
            <a:xfrm rot="5400000">
              <a:off x="4981105" y="1135338"/>
              <a:ext cx="304800" cy="361010"/>
            </a:xfrm>
            <a:prstGeom prst="upArrow">
              <a:avLst>
                <a:gd name="adj1" fmla="val 50000"/>
                <a:gd name="adj2" fmla="val 50000"/>
              </a:avLst>
            </a:prstGeom>
            <a:solidFill>
              <a:schemeClr val="tx1">
                <a:lumMod val="65000"/>
                <a:lumOff val="3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61" name="Google Shape;461;p27"/>
          <p:cNvPicPr preferRelativeResize="0"/>
          <p:nvPr/>
        </p:nvPicPr>
        <p:blipFill rotWithShape="1">
          <a:blip r:embed="rId6">
            <a:alphaModFix/>
          </a:blip>
          <a:srcRect l="1472" t="10090" r="88461" b="78057"/>
          <a:stretch/>
        </p:blipFill>
        <p:spPr>
          <a:xfrm>
            <a:off x="803486" y="5001426"/>
            <a:ext cx="402225" cy="363119"/>
          </a:xfrm>
          <a:prstGeom prst="rect">
            <a:avLst/>
          </a:prstGeom>
          <a:noFill/>
          <a:ln>
            <a:noFill/>
          </a:ln>
        </p:spPr>
      </p:pic>
      <p:pic>
        <p:nvPicPr>
          <p:cNvPr id="463" name="Google Shape;463;p27"/>
          <p:cNvPicPr preferRelativeResize="0"/>
          <p:nvPr/>
        </p:nvPicPr>
        <p:blipFill rotWithShape="1">
          <a:blip r:embed="rId7">
            <a:alphaModFix/>
          </a:blip>
          <a:srcRect l="37726" t="38889" r="56544" b="40376"/>
          <a:stretch/>
        </p:blipFill>
        <p:spPr>
          <a:xfrm>
            <a:off x="3506737" y="3912877"/>
            <a:ext cx="418616" cy="344909"/>
          </a:xfrm>
          <a:prstGeom prst="rect">
            <a:avLst/>
          </a:prstGeom>
          <a:noFill/>
          <a:ln>
            <a:noFill/>
          </a:ln>
        </p:spPr>
      </p:pic>
      <p:grpSp>
        <p:nvGrpSpPr>
          <p:cNvPr id="18" name="Google Shape;464;p27">
            <a:extLst>
              <a:ext uri="{FF2B5EF4-FFF2-40B4-BE49-F238E27FC236}">
                <a16:creationId xmlns:a16="http://schemas.microsoft.com/office/drawing/2014/main" id="{D9A5887A-1479-419C-849E-DD1540C5448E}"/>
              </a:ext>
            </a:extLst>
          </p:cNvPr>
          <p:cNvGrpSpPr/>
          <p:nvPr/>
        </p:nvGrpSpPr>
        <p:grpSpPr>
          <a:xfrm>
            <a:off x="5591842" y="1468243"/>
            <a:ext cx="3552158" cy="858506"/>
            <a:chOff x="4243721" y="3289494"/>
            <a:chExt cx="3552158" cy="858506"/>
          </a:xfrm>
        </p:grpSpPr>
        <p:pic>
          <p:nvPicPr>
            <p:cNvPr id="19" name="Google Shape;465;p27">
              <a:extLst>
                <a:ext uri="{FF2B5EF4-FFF2-40B4-BE49-F238E27FC236}">
                  <a16:creationId xmlns:a16="http://schemas.microsoft.com/office/drawing/2014/main" id="{C6FA4115-E0BA-4FBB-908F-26EF5F4F8B8B}"/>
                </a:ext>
              </a:extLst>
            </p:cNvPr>
            <p:cNvPicPr preferRelativeResize="0"/>
            <p:nvPr/>
          </p:nvPicPr>
          <p:blipFill rotWithShape="1">
            <a:blip r:embed="rId7">
              <a:alphaModFix/>
            </a:blip>
            <a:srcRect/>
            <a:stretch/>
          </p:blipFill>
          <p:spPr>
            <a:xfrm>
              <a:off x="4243721" y="3339344"/>
              <a:ext cx="3552158" cy="808656"/>
            </a:xfrm>
            <a:prstGeom prst="rect">
              <a:avLst/>
            </a:prstGeom>
            <a:noFill/>
            <a:ln>
              <a:noFill/>
            </a:ln>
            <a:effectLst>
              <a:innerShdw blurRad="114300" dist="2540000" dir="1080000">
                <a:prstClr val="black">
                  <a:alpha val="65000"/>
                </a:prstClr>
              </a:innerShdw>
            </a:effectLst>
          </p:spPr>
        </p:pic>
        <p:sp>
          <p:nvSpPr>
            <p:cNvPr id="20" name="Google Shape;466;p27">
              <a:extLst>
                <a:ext uri="{FF2B5EF4-FFF2-40B4-BE49-F238E27FC236}">
                  <a16:creationId xmlns:a16="http://schemas.microsoft.com/office/drawing/2014/main" id="{A69B66D9-3509-4175-BB35-EC35030BE3D8}"/>
                </a:ext>
              </a:extLst>
            </p:cNvPr>
            <p:cNvSpPr/>
            <p:nvPr/>
          </p:nvSpPr>
          <p:spPr>
            <a:xfrm rot="10800000">
              <a:off x="5516757" y="3289494"/>
              <a:ext cx="304800" cy="361010"/>
            </a:xfrm>
            <a:prstGeom prst="upArrow">
              <a:avLst>
                <a:gd name="adj1" fmla="val 50000"/>
                <a:gd name="adj2" fmla="val 50000"/>
              </a:avLst>
            </a:prstGeom>
            <a:solidFill>
              <a:schemeClr val="tx1">
                <a:lumMod val="65000"/>
                <a:lumOff val="3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 name="Group 2">
            <a:extLst>
              <a:ext uri="{FF2B5EF4-FFF2-40B4-BE49-F238E27FC236}">
                <a16:creationId xmlns:a16="http://schemas.microsoft.com/office/drawing/2014/main" id="{4BB6DCA5-2E91-4DF4-80C5-4E06257D703A}"/>
              </a:ext>
            </a:extLst>
          </p:cNvPr>
          <p:cNvGrpSpPr/>
          <p:nvPr/>
        </p:nvGrpSpPr>
        <p:grpSpPr>
          <a:xfrm>
            <a:off x="4430752" y="2183049"/>
            <a:ext cx="4591196" cy="1729828"/>
            <a:chOff x="4326557" y="1735787"/>
            <a:chExt cx="4591196" cy="1729828"/>
          </a:xfrm>
        </p:grpSpPr>
        <p:pic>
          <p:nvPicPr>
            <p:cNvPr id="451" name="Google Shape;451;p27"/>
            <p:cNvPicPr preferRelativeResize="0"/>
            <p:nvPr/>
          </p:nvPicPr>
          <p:blipFill rotWithShape="1">
            <a:blip r:embed="rId6">
              <a:alphaModFix/>
            </a:blip>
            <a:srcRect b="54442"/>
            <a:stretch/>
          </p:blipFill>
          <p:spPr>
            <a:xfrm>
              <a:off x="4507062" y="1924919"/>
              <a:ext cx="4410691" cy="1540696"/>
            </a:xfrm>
            <a:prstGeom prst="rect">
              <a:avLst/>
            </a:prstGeom>
            <a:noFill/>
            <a:ln>
              <a:noFill/>
            </a:ln>
          </p:spPr>
        </p:pic>
        <p:sp>
          <p:nvSpPr>
            <p:cNvPr id="457" name="Google Shape;457;p27"/>
            <p:cNvSpPr/>
            <p:nvPr/>
          </p:nvSpPr>
          <p:spPr>
            <a:xfrm rot="10800000">
              <a:off x="6019800" y="1735787"/>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 name="Google Shape;460;p27"/>
            <p:cNvSpPr/>
            <p:nvPr/>
          </p:nvSpPr>
          <p:spPr>
            <a:xfrm rot="5400000">
              <a:off x="5544862" y="2390436"/>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 name="Google Shape;462;p27"/>
            <p:cNvSpPr/>
            <p:nvPr/>
          </p:nvSpPr>
          <p:spPr>
            <a:xfrm rot="5400000">
              <a:off x="4354662" y="2331663"/>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1" name="Picture 20">
            <a:extLst>
              <a:ext uri="{FF2B5EF4-FFF2-40B4-BE49-F238E27FC236}">
                <a16:creationId xmlns:a16="http://schemas.microsoft.com/office/drawing/2014/main" id="{654E2AB8-0CA7-4E01-9F70-80050D1FB6C9}"/>
              </a:ext>
            </a:extLst>
          </p:cNvPr>
          <p:cNvPicPr>
            <a:picLocks noChangeAspect="1"/>
          </p:cNvPicPr>
          <p:nvPr/>
        </p:nvPicPr>
        <p:blipFill>
          <a:blip r:embed="rId8">
            <a:clrChange>
              <a:clrFrom>
                <a:srgbClr val="FEF3B1"/>
              </a:clrFrom>
              <a:clrTo>
                <a:srgbClr val="FEF3B1">
                  <a:alpha val="0"/>
                </a:srgbClr>
              </a:clrTo>
            </a:clrChange>
          </a:blip>
          <a:stretch>
            <a:fillRect/>
          </a:stretch>
        </p:blipFill>
        <p:spPr>
          <a:xfrm>
            <a:off x="8550325" y="0"/>
            <a:ext cx="593675" cy="617861"/>
          </a:xfrm>
          <a:prstGeom prst="rect">
            <a:avLst/>
          </a:prstGeom>
        </p:spPr>
      </p:pic>
    </p:spTree>
    <p:extLst>
      <p:ext uri="{BB962C8B-B14F-4D97-AF65-F5344CB8AC3E}">
        <p14:creationId xmlns:p14="http://schemas.microsoft.com/office/powerpoint/2010/main" val="298102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body" idx="1"/>
          </p:nvPr>
        </p:nvSpPr>
        <p:spPr>
          <a:xfrm>
            <a:off x="152400" y="1371600"/>
            <a:ext cx="8839200" cy="49831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en-US" sz="2000" dirty="0"/>
              <a:t>All class files are available in a shared google drive </a:t>
            </a:r>
            <a:r>
              <a:rPr lang="en-US" sz="2000" u="sng" dirty="0">
                <a:solidFill>
                  <a:schemeClr val="hlink"/>
                </a:solidFill>
                <a:hlinkClick r:id="rId3"/>
              </a:rPr>
              <a:t>https://drive.google.com/drive/folders/18b5lTDBQrAe765wddu_eMw3PgLYTEvKz?usp=sharing</a:t>
            </a:r>
            <a:endParaRPr sz="2000" dirty="0"/>
          </a:p>
          <a:p>
            <a:pPr marL="342900" lvl="0" indent="-342900" algn="l" rtl="0">
              <a:spcBef>
                <a:spcPts val="400"/>
              </a:spcBef>
              <a:spcAft>
                <a:spcPts val="0"/>
              </a:spcAft>
              <a:buClr>
                <a:schemeClr val="dk1"/>
              </a:buClr>
              <a:buSzPts val="2000"/>
              <a:buChar char="•"/>
            </a:pPr>
            <a:r>
              <a:rPr lang="en-US" sz="2000" dirty="0"/>
              <a:t>They will also be posted on slack (and pinned)</a:t>
            </a:r>
            <a:endParaRPr dirty="0"/>
          </a:p>
          <a:p>
            <a:pPr marL="342900" lvl="0" indent="-342900" algn="l" rtl="0">
              <a:spcBef>
                <a:spcPts val="400"/>
              </a:spcBef>
              <a:spcAft>
                <a:spcPts val="0"/>
              </a:spcAft>
              <a:buClr>
                <a:schemeClr val="dk1"/>
              </a:buClr>
              <a:buSzPts val="2000"/>
              <a:buChar char="•"/>
            </a:pPr>
            <a:r>
              <a:rPr lang="en-US" sz="2000" dirty="0"/>
              <a:t>All resources are also posted in </a:t>
            </a:r>
            <a:r>
              <a:rPr lang="en-US" sz="2000" u="sng" dirty="0">
                <a:solidFill>
                  <a:schemeClr val="hlink"/>
                </a:solidFill>
                <a:hlinkClick r:id="rId4"/>
              </a:rPr>
              <a:t>www.compucell3d.org/workshop20</a:t>
            </a:r>
            <a:endParaRPr lang="en-US" sz="2000" u="sng" dirty="0">
              <a:solidFill>
                <a:schemeClr val="hlink"/>
              </a:solidFill>
            </a:endParaRPr>
          </a:p>
        </p:txBody>
      </p:sp>
      <p:sp>
        <p:nvSpPr>
          <p:cNvPr id="109" name="Google Shape;109;p3"/>
          <p:cNvSpPr txBox="1">
            <a:spLocks noGrp="1"/>
          </p:cNvSpPr>
          <p:nvPr>
            <p:ph type="title"/>
          </p:nvPr>
        </p:nvSpPr>
        <p:spPr>
          <a:xfrm>
            <a:off x="457200" y="242888"/>
            <a:ext cx="8229600" cy="86836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CC"/>
              </a:buClr>
              <a:buSzPts val="4400"/>
              <a:buFont typeface="Calibri"/>
              <a:buNone/>
            </a:pPr>
            <a:r>
              <a:rPr lang="en-US" b="1">
                <a:solidFill>
                  <a:srgbClr val="0000CC"/>
                </a:solidFill>
              </a:rPr>
              <a:t>Workshop Resources</a:t>
            </a:r>
            <a:endParaRPr/>
          </a:p>
        </p:txBody>
      </p:sp>
      <p:pic>
        <p:nvPicPr>
          <p:cNvPr id="110" name="Google Shape;110;p3"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111" name="Google Shape;111;p3" descr="redblackblockiu"/>
          <p:cNvPicPr preferRelativeResize="0"/>
          <p:nvPr/>
        </p:nvPicPr>
        <p:blipFill rotWithShape="1">
          <a:blip r:embed="rId6">
            <a:alphaModFix/>
          </a:blip>
          <a:srcRect/>
          <a:stretch/>
        </p:blipFill>
        <p:spPr>
          <a:xfrm>
            <a:off x="0" y="6219825"/>
            <a:ext cx="484188" cy="638175"/>
          </a:xfrm>
          <a:prstGeom prst="rect">
            <a:avLst/>
          </a:prstGeom>
          <a:noFill/>
          <a:ln>
            <a:noFill/>
          </a:ln>
        </p:spPr>
      </p:pic>
      <p:sp>
        <p:nvSpPr>
          <p:cNvPr id="112" name="Google Shape;112;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pic>
        <p:nvPicPr>
          <p:cNvPr id="8" name="Picture 7">
            <a:extLst>
              <a:ext uri="{FF2B5EF4-FFF2-40B4-BE49-F238E27FC236}">
                <a16:creationId xmlns:a16="http://schemas.microsoft.com/office/drawing/2014/main" id="{8005353C-8D16-41C1-96D5-3414E0642A6F}"/>
              </a:ext>
            </a:extLst>
          </p:cNvPr>
          <p:cNvPicPr>
            <a:picLocks noChangeAspect="1"/>
          </p:cNvPicPr>
          <p:nvPr/>
        </p:nvPicPr>
        <p:blipFill>
          <a:blip r:embed="rId7">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7"/>
          <p:cNvSpPr txBox="1">
            <a:spLocks noGrp="1"/>
          </p:cNvSpPr>
          <p:nvPr>
            <p:ph type="title"/>
          </p:nvPr>
        </p:nvSpPr>
        <p:spPr>
          <a:xfrm>
            <a:off x="457200" y="274638"/>
            <a:ext cx="44958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00FF"/>
              </a:buClr>
              <a:buSzPts val="3959"/>
              <a:buFont typeface="Calibri"/>
              <a:buNone/>
            </a:pPr>
            <a:r>
              <a:rPr lang="en-US" sz="3959" b="1">
                <a:solidFill>
                  <a:srgbClr val="0000FF"/>
                </a:solidFill>
              </a:rPr>
              <a:t>Uploading Files – Unzipping Using CC3D Twedit++</a:t>
            </a:r>
            <a:endParaRPr/>
          </a:p>
        </p:txBody>
      </p:sp>
      <p:sp>
        <p:nvSpPr>
          <p:cNvPr id="449" name="Google Shape;449;p27"/>
          <p:cNvSpPr txBox="1"/>
          <p:nvPr/>
        </p:nvSpPr>
        <p:spPr>
          <a:xfrm>
            <a:off x="149425" y="1948266"/>
            <a:ext cx="4054081" cy="44627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rgbClr val="0000FF"/>
                </a:solidFill>
                <a:latin typeface="Calibri"/>
                <a:ea typeface="Calibri"/>
                <a:cs typeface="Calibri"/>
                <a:sym typeface="Calibri"/>
              </a:rPr>
              <a:t>Twedit</a:t>
            </a:r>
            <a:r>
              <a:rPr lang="en-US" sz="1800" b="1" dirty="0">
                <a:solidFill>
                  <a:srgbClr val="0000FF"/>
                </a:solidFill>
                <a:latin typeface="Calibri"/>
                <a:ea typeface="Calibri"/>
                <a:cs typeface="Calibri"/>
                <a:sym typeface="Calibri"/>
              </a:rPr>
              <a:t>++ is the CC3D model editor</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Instead of doing step 11 from the previous slide you can</a:t>
            </a:r>
            <a:endParaRPr dirty="0"/>
          </a:p>
          <a:p>
            <a:pPr marL="342900" marR="0" lvl="0" indent="-342900" algn="l" rtl="0">
              <a:spcBef>
                <a:spcPts val="0"/>
              </a:spcBef>
              <a:spcAft>
                <a:spcPts val="0"/>
              </a:spcAft>
              <a:buClr>
                <a:schemeClr val="dk1"/>
              </a:buClr>
              <a:buSzPts val="1800"/>
              <a:buFont typeface="Calibri"/>
              <a:buAutoNum type="arabicParenR"/>
            </a:pPr>
            <a:r>
              <a:rPr lang="en-US" sz="1800" dirty="0">
                <a:solidFill>
                  <a:schemeClr val="dk1"/>
                </a:solidFill>
                <a:latin typeface="Calibri"/>
                <a:ea typeface="Calibri"/>
                <a:cs typeface="Calibri"/>
                <a:sym typeface="Calibri"/>
              </a:rPr>
              <a:t>Open CompuCell3D v4 Main Tool on </a:t>
            </a:r>
            <a:r>
              <a:rPr lang="en-US" sz="1800" dirty="0" err="1">
                <a:solidFill>
                  <a:schemeClr val="dk1"/>
                </a:solidFill>
                <a:latin typeface="Calibri"/>
                <a:ea typeface="Calibri"/>
                <a:cs typeface="Calibri"/>
                <a:sym typeface="Calibri"/>
              </a:rPr>
              <a:t>nanoHUB</a:t>
            </a:r>
            <a:r>
              <a:rPr lang="en-US" sz="1800" dirty="0">
                <a:solidFill>
                  <a:schemeClr val="dk1"/>
                </a:solidFill>
                <a:latin typeface="Calibri"/>
                <a:ea typeface="Calibri"/>
                <a:cs typeface="Calibri"/>
                <a:sym typeface="Calibri"/>
              </a:rPr>
              <a:t> </a:t>
            </a:r>
            <a:endParaRPr dirty="0"/>
          </a:p>
          <a:p>
            <a:pPr marL="342900" marR="0" lvl="0" indent="-342900" algn="l" rtl="0">
              <a:spcBef>
                <a:spcPts val="0"/>
              </a:spcBef>
              <a:spcAft>
                <a:spcPts val="0"/>
              </a:spcAft>
              <a:buClr>
                <a:schemeClr val="dk1"/>
              </a:buClr>
              <a:buSzPts val="1800"/>
              <a:buFont typeface="Calibri"/>
              <a:buAutoNum type="arabicParenR"/>
            </a:pPr>
            <a:r>
              <a:rPr lang="en-US" sz="1800" dirty="0">
                <a:solidFill>
                  <a:schemeClr val="dk1"/>
                </a:solidFill>
                <a:latin typeface="Calibri"/>
                <a:ea typeface="Calibri"/>
                <a:cs typeface="Calibri"/>
                <a:sym typeface="Calibri"/>
              </a:rPr>
              <a:t>Go to the “File” menu and select Start </a:t>
            </a:r>
            <a:r>
              <a:rPr lang="en-US" sz="1800" dirty="0" err="1">
                <a:solidFill>
                  <a:schemeClr val="dk1"/>
                </a:solidFill>
                <a:latin typeface="Calibri"/>
                <a:ea typeface="Calibri"/>
                <a:cs typeface="Calibri"/>
                <a:sym typeface="Calibri"/>
              </a:rPr>
              <a:t>Twedit</a:t>
            </a:r>
            <a:r>
              <a:rPr lang="en-US" sz="1800" dirty="0">
                <a:solidFill>
                  <a:schemeClr val="dk1"/>
                </a:solidFill>
                <a:latin typeface="Calibri"/>
                <a:ea typeface="Calibri"/>
                <a:cs typeface="Calibri"/>
                <a:sym typeface="Calibri"/>
              </a:rPr>
              <a:t>++ alternatively hit	   to open </a:t>
            </a:r>
            <a:r>
              <a:rPr lang="en-US" sz="1800" dirty="0" err="1">
                <a:solidFill>
                  <a:schemeClr val="dk1"/>
                </a:solidFill>
                <a:latin typeface="Calibri"/>
                <a:ea typeface="Calibri"/>
                <a:cs typeface="Calibri"/>
                <a:sym typeface="Calibri"/>
              </a:rPr>
              <a:t>Twedit</a:t>
            </a:r>
            <a:r>
              <a:rPr lang="en-US" sz="1800" dirty="0">
                <a:solidFill>
                  <a:schemeClr val="dk1"/>
                </a:solidFill>
                <a:latin typeface="Calibri"/>
                <a:ea typeface="Calibri"/>
                <a:cs typeface="Calibri"/>
                <a:sym typeface="Calibri"/>
              </a:rPr>
              <a:t>++</a:t>
            </a:r>
            <a:endParaRPr dirty="0"/>
          </a:p>
          <a:p>
            <a:pPr marL="342900" marR="0" lvl="0" indent="-342900" algn="l" rtl="0">
              <a:spcBef>
                <a:spcPts val="0"/>
              </a:spcBef>
              <a:spcAft>
                <a:spcPts val="0"/>
              </a:spcAft>
              <a:buClr>
                <a:schemeClr val="dk1"/>
              </a:buClr>
              <a:buSzPts val="1800"/>
              <a:buFont typeface="+mj-lt"/>
              <a:buAutoNum type="arabicParenR" startAt="3"/>
            </a:pPr>
            <a:r>
              <a:rPr lang="en-US" sz="1800" dirty="0">
                <a:solidFill>
                  <a:schemeClr val="dk1"/>
                </a:solidFill>
                <a:latin typeface="Calibri"/>
                <a:ea typeface="Calibri"/>
                <a:cs typeface="Calibri"/>
                <a:sym typeface="Calibri"/>
              </a:rPr>
              <a:t>Once in </a:t>
            </a:r>
            <a:r>
              <a:rPr lang="en-US" sz="1800" dirty="0" err="1">
                <a:solidFill>
                  <a:schemeClr val="dk1"/>
                </a:solidFill>
                <a:latin typeface="Calibri"/>
                <a:ea typeface="Calibri"/>
                <a:cs typeface="Calibri"/>
                <a:sym typeface="Calibri"/>
              </a:rPr>
              <a:t>Twedit</a:t>
            </a:r>
            <a:r>
              <a:rPr lang="en-US" sz="1800" dirty="0">
                <a:solidFill>
                  <a:schemeClr val="dk1"/>
                </a:solidFill>
                <a:latin typeface="Calibri"/>
                <a:ea typeface="Calibri"/>
                <a:cs typeface="Calibri"/>
                <a:sym typeface="Calibri"/>
              </a:rPr>
              <a:t>++ select CC3D Project &gt; Open CC3D Project alternatively hit	          to open the simulation </a:t>
            </a:r>
          </a:p>
          <a:p>
            <a:pPr marR="0" lvl="0" algn="l" rtl="0">
              <a:spcBef>
                <a:spcPts val="0"/>
              </a:spcBef>
              <a:spcAft>
                <a:spcPts val="0"/>
              </a:spcAft>
              <a:buClr>
                <a:schemeClr val="dk1"/>
              </a:buClr>
              <a:buSzPts val="1800"/>
            </a:pPr>
            <a:endParaRPr dirty="0"/>
          </a:p>
          <a:p>
            <a:pPr marL="342900" marR="0" lvl="0" indent="-342900" algn="l" rtl="0">
              <a:spcBef>
                <a:spcPts val="0"/>
              </a:spcBef>
              <a:spcAft>
                <a:spcPts val="0"/>
              </a:spcAft>
              <a:buClr>
                <a:schemeClr val="dk1"/>
              </a:buClr>
              <a:buSzPts val="1800"/>
              <a:buFont typeface="+mj-lt"/>
              <a:buAutoNum type="arabicParenR" startAt="4"/>
            </a:pPr>
            <a:r>
              <a:rPr lang="en-US" sz="1800" dirty="0">
                <a:solidFill>
                  <a:schemeClr val="dk1"/>
                </a:solidFill>
                <a:latin typeface="Calibri"/>
                <a:ea typeface="Calibri"/>
                <a:cs typeface="Calibri"/>
                <a:sym typeface="Calibri"/>
              </a:rPr>
              <a:t>Select the project to unzip, </a:t>
            </a:r>
            <a:r>
              <a:rPr lang="en-US" sz="1800" dirty="0" err="1">
                <a:solidFill>
                  <a:schemeClr val="dk1"/>
                </a:solidFill>
                <a:latin typeface="Calibri"/>
                <a:ea typeface="Calibri"/>
                <a:cs typeface="Calibri"/>
                <a:sym typeface="Calibri"/>
              </a:rPr>
              <a:t>Twedit</a:t>
            </a:r>
            <a:r>
              <a:rPr lang="en-US" sz="1800" dirty="0">
                <a:solidFill>
                  <a:schemeClr val="dk1"/>
                </a:solidFill>
                <a:latin typeface="Calibri"/>
                <a:ea typeface="Calibri"/>
                <a:cs typeface="Calibri"/>
                <a:sym typeface="Calibri"/>
              </a:rPr>
              <a:t>++ will unzip it and Open it (see left-hand panel)</a:t>
            </a:r>
            <a:endParaRPr dirty="0"/>
          </a:p>
        </p:txBody>
      </p:sp>
      <p:pic>
        <p:nvPicPr>
          <p:cNvPr id="453" name="Google Shape;453;p27"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454" name="Google Shape;454;p27"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sp>
        <p:nvSpPr>
          <p:cNvPr id="458" name="Google Shape;458;p27"/>
          <p:cNvSpPr/>
          <p:nvPr/>
        </p:nvSpPr>
        <p:spPr>
          <a:xfrm rot="10800000">
            <a:off x="7952905" y="5762616"/>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9" name="Google Shape;459;p27"/>
          <p:cNvSpPr/>
          <p:nvPr/>
        </p:nvSpPr>
        <p:spPr>
          <a:xfrm rot="5400000">
            <a:off x="5364357" y="5585679"/>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1" name="Google Shape;461;p27"/>
          <p:cNvPicPr preferRelativeResize="0"/>
          <p:nvPr/>
        </p:nvPicPr>
        <p:blipFill rotWithShape="1">
          <a:blip r:embed="rId5">
            <a:alphaModFix/>
          </a:blip>
          <a:srcRect l="1472" t="10090" r="88461" b="78057"/>
          <a:stretch/>
        </p:blipFill>
        <p:spPr>
          <a:xfrm>
            <a:off x="1087572" y="5035204"/>
            <a:ext cx="402225" cy="363119"/>
          </a:xfrm>
          <a:prstGeom prst="rect">
            <a:avLst/>
          </a:prstGeom>
          <a:noFill/>
          <a:ln>
            <a:noFill/>
          </a:ln>
        </p:spPr>
      </p:pic>
      <p:pic>
        <p:nvPicPr>
          <p:cNvPr id="463" name="Google Shape;463;p27"/>
          <p:cNvPicPr preferRelativeResize="0"/>
          <p:nvPr/>
        </p:nvPicPr>
        <p:blipFill rotWithShape="1">
          <a:blip r:embed="rId6">
            <a:alphaModFix/>
          </a:blip>
          <a:srcRect l="37726" t="38889" r="56544" b="40376"/>
          <a:stretch/>
        </p:blipFill>
        <p:spPr>
          <a:xfrm>
            <a:off x="3580890" y="3899449"/>
            <a:ext cx="418616" cy="344909"/>
          </a:xfrm>
          <a:prstGeom prst="rect">
            <a:avLst/>
          </a:prstGeom>
          <a:noFill/>
          <a:ln>
            <a:noFill/>
          </a:ln>
        </p:spPr>
      </p:pic>
      <p:grpSp>
        <p:nvGrpSpPr>
          <p:cNvPr id="26" name="Group 25">
            <a:extLst>
              <a:ext uri="{FF2B5EF4-FFF2-40B4-BE49-F238E27FC236}">
                <a16:creationId xmlns:a16="http://schemas.microsoft.com/office/drawing/2014/main" id="{F9D6B094-C9E0-4438-953F-586DAF1DA3EA}"/>
              </a:ext>
            </a:extLst>
          </p:cNvPr>
          <p:cNvGrpSpPr/>
          <p:nvPr/>
        </p:nvGrpSpPr>
        <p:grpSpPr>
          <a:xfrm>
            <a:off x="4807418" y="80392"/>
            <a:ext cx="3742857" cy="1743318"/>
            <a:chOff x="4807418" y="80392"/>
            <a:chExt cx="3742857" cy="1743318"/>
          </a:xfrm>
        </p:grpSpPr>
        <p:pic>
          <p:nvPicPr>
            <p:cNvPr id="27" name="Google Shape;450;p27">
              <a:extLst>
                <a:ext uri="{FF2B5EF4-FFF2-40B4-BE49-F238E27FC236}">
                  <a16:creationId xmlns:a16="http://schemas.microsoft.com/office/drawing/2014/main" id="{E57CDF0E-51C9-4F43-BBEC-9607282FD5F0}"/>
                </a:ext>
              </a:extLst>
            </p:cNvPr>
            <p:cNvPicPr preferRelativeResize="0"/>
            <p:nvPr/>
          </p:nvPicPr>
          <p:blipFill rotWithShape="1">
            <a:blip r:embed="rId7">
              <a:alphaModFix/>
            </a:blip>
            <a:srcRect/>
            <a:stretch/>
          </p:blipFill>
          <p:spPr>
            <a:xfrm>
              <a:off x="5168428" y="80392"/>
              <a:ext cx="3381847" cy="1743318"/>
            </a:xfrm>
            <a:prstGeom prst="rect">
              <a:avLst/>
            </a:prstGeom>
            <a:noFill/>
            <a:ln>
              <a:noFill/>
            </a:ln>
            <a:effectLst>
              <a:innerShdw blurRad="114300" dist="2540000" dir="14340000">
                <a:prstClr val="black">
                  <a:alpha val="61000"/>
                </a:prstClr>
              </a:innerShdw>
            </a:effectLst>
          </p:spPr>
        </p:pic>
        <p:sp>
          <p:nvSpPr>
            <p:cNvPr id="28" name="Google Shape;455;p27">
              <a:extLst>
                <a:ext uri="{FF2B5EF4-FFF2-40B4-BE49-F238E27FC236}">
                  <a16:creationId xmlns:a16="http://schemas.microsoft.com/office/drawing/2014/main" id="{F8A5F5FC-3718-4DE1-976A-316B849BEE41}"/>
                </a:ext>
              </a:extLst>
            </p:cNvPr>
            <p:cNvSpPr/>
            <p:nvPr/>
          </p:nvSpPr>
          <p:spPr>
            <a:xfrm rot="5400000">
              <a:off x="4835523" y="507217"/>
              <a:ext cx="304800" cy="361010"/>
            </a:xfrm>
            <a:prstGeom prst="upArrow">
              <a:avLst>
                <a:gd name="adj1" fmla="val 50000"/>
                <a:gd name="adj2" fmla="val 50000"/>
              </a:avLst>
            </a:prstGeom>
            <a:solidFill>
              <a:schemeClr val="tx1">
                <a:lumMod val="65000"/>
                <a:lumOff val="3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456;p27">
              <a:extLst>
                <a:ext uri="{FF2B5EF4-FFF2-40B4-BE49-F238E27FC236}">
                  <a16:creationId xmlns:a16="http://schemas.microsoft.com/office/drawing/2014/main" id="{94101F87-82D5-40B6-B70E-3340DD848675}"/>
                </a:ext>
              </a:extLst>
            </p:cNvPr>
            <p:cNvSpPr/>
            <p:nvPr/>
          </p:nvSpPr>
          <p:spPr>
            <a:xfrm rot="5400000">
              <a:off x="4981105" y="1135338"/>
              <a:ext cx="304800" cy="361010"/>
            </a:xfrm>
            <a:prstGeom prst="upArrow">
              <a:avLst>
                <a:gd name="adj1" fmla="val 50000"/>
                <a:gd name="adj2" fmla="val 50000"/>
              </a:avLst>
            </a:prstGeom>
            <a:solidFill>
              <a:schemeClr val="tx1">
                <a:lumMod val="65000"/>
                <a:lumOff val="3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1" name="Google Shape;464;p27">
            <a:extLst>
              <a:ext uri="{FF2B5EF4-FFF2-40B4-BE49-F238E27FC236}">
                <a16:creationId xmlns:a16="http://schemas.microsoft.com/office/drawing/2014/main" id="{A5CA1943-E734-48C7-8137-9F1997C6813C}"/>
              </a:ext>
            </a:extLst>
          </p:cNvPr>
          <p:cNvGrpSpPr/>
          <p:nvPr/>
        </p:nvGrpSpPr>
        <p:grpSpPr>
          <a:xfrm>
            <a:off x="5591842" y="1468243"/>
            <a:ext cx="3552158" cy="858506"/>
            <a:chOff x="4243721" y="3289494"/>
            <a:chExt cx="3552158" cy="858506"/>
          </a:xfrm>
        </p:grpSpPr>
        <p:pic>
          <p:nvPicPr>
            <p:cNvPr id="32" name="Google Shape;465;p27">
              <a:extLst>
                <a:ext uri="{FF2B5EF4-FFF2-40B4-BE49-F238E27FC236}">
                  <a16:creationId xmlns:a16="http://schemas.microsoft.com/office/drawing/2014/main" id="{F1FC87DE-77CB-4A1B-A667-DCD98604E377}"/>
                </a:ext>
              </a:extLst>
            </p:cNvPr>
            <p:cNvPicPr preferRelativeResize="0"/>
            <p:nvPr/>
          </p:nvPicPr>
          <p:blipFill rotWithShape="1">
            <a:blip r:embed="rId6">
              <a:alphaModFix/>
            </a:blip>
            <a:srcRect/>
            <a:stretch/>
          </p:blipFill>
          <p:spPr>
            <a:xfrm>
              <a:off x="4243721" y="3339344"/>
              <a:ext cx="3552158" cy="808656"/>
            </a:xfrm>
            <a:prstGeom prst="rect">
              <a:avLst/>
            </a:prstGeom>
            <a:noFill/>
            <a:ln>
              <a:noFill/>
            </a:ln>
            <a:effectLst>
              <a:innerShdw blurRad="114300" dist="2540000" dir="1080000">
                <a:prstClr val="black">
                  <a:alpha val="65000"/>
                </a:prstClr>
              </a:innerShdw>
            </a:effectLst>
          </p:spPr>
        </p:pic>
        <p:sp>
          <p:nvSpPr>
            <p:cNvPr id="33" name="Google Shape;466;p27">
              <a:extLst>
                <a:ext uri="{FF2B5EF4-FFF2-40B4-BE49-F238E27FC236}">
                  <a16:creationId xmlns:a16="http://schemas.microsoft.com/office/drawing/2014/main" id="{686C7756-1CD2-4D58-9C6A-6BC870074BBA}"/>
                </a:ext>
              </a:extLst>
            </p:cNvPr>
            <p:cNvSpPr/>
            <p:nvPr/>
          </p:nvSpPr>
          <p:spPr>
            <a:xfrm rot="10800000">
              <a:off x="5516757" y="3289494"/>
              <a:ext cx="304800" cy="361010"/>
            </a:xfrm>
            <a:prstGeom prst="upArrow">
              <a:avLst>
                <a:gd name="adj1" fmla="val 50000"/>
                <a:gd name="adj2" fmla="val 50000"/>
              </a:avLst>
            </a:prstGeom>
            <a:solidFill>
              <a:schemeClr val="tx1">
                <a:lumMod val="65000"/>
                <a:lumOff val="3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 name="Group 1">
            <a:extLst>
              <a:ext uri="{FF2B5EF4-FFF2-40B4-BE49-F238E27FC236}">
                <a16:creationId xmlns:a16="http://schemas.microsoft.com/office/drawing/2014/main" id="{FB492E5F-B613-42D0-9FB0-0A3AB155C413}"/>
              </a:ext>
            </a:extLst>
          </p:cNvPr>
          <p:cNvGrpSpPr/>
          <p:nvPr/>
        </p:nvGrpSpPr>
        <p:grpSpPr>
          <a:xfrm>
            <a:off x="4222885" y="2041030"/>
            <a:ext cx="4591196" cy="1729828"/>
            <a:chOff x="4326557" y="1735787"/>
            <a:chExt cx="4591196" cy="1729828"/>
          </a:xfrm>
        </p:grpSpPr>
        <p:pic>
          <p:nvPicPr>
            <p:cNvPr id="451" name="Google Shape;451;p27"/>
            <p:cNvPicPr preferRelativeResize="0"/>
            <p:nvPr/>
          </p:nvPicPr>
          <p:blipFill rotWithShape="1">
            <a:blip r:embed="rId5">
              <a:alphaModFix/>
            </a:blip>
            <a:srcRect b="54442"/>
            <a:stretch/>
          </p:blipFill>
          <p:spPr>
            <a:xfrm>
              <a:off x="4507062" y="1924919"/>
              <a:ext cx="4410691" cy="1540696"/>
            </a:xfrm>
            <a:prstGeom prst="rect">
              <a:avLst/>
            </a:prstGeom>
            <a:noFill/>
            <a:ln>
              <a:noFill/>
            </a:ln>
            <a:effectLst>
              <a:innerShdw blurRad="114300" dist="2540000" dir="2880000">
                <a:prstClr val="black">
                  <a:alpha val="68000"/>
                </a:prstClr>
              </a:innerShdw>
            </a:effectLst>
          </p:spPr>
        </p:pic>
        <p:sp>
          <p:nvSpPr>
            <p:cNvPr id="457" name="Google Shape;457;p27"/>
            <p:cNvSpPr/>
            <p:nvPr/>
          </p:nvSpPr>
          <p:spPr>
            <a:xfrm rot="10800000">
              <a:off x="6019800" y="1735787"/>
              <a:ext cx="304800" cy="361010"/>
            </a:xfrm>
            <a:prstGeom prst="upArrow">
              <a:avLst>
                <a:gd name="adj1" fmla="val 50000"/>
                <a:gd name="adj2" fmla="val 50000"/>
              </a:avLst>
            </a:prstGeom>
            <a:solidFill>
              <a:schemeClr val="tx1">
                <a:lumMod val="65000"/>
                <a:lumOff val="3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 name="Google Shape;460;p27"/>
            <p:cNvSpPr/>
            <p:nvPr/>
          </p:nvSpPr>
          <p:spPr>
            <a:xfrm rot="5400000">
              <a:off x="5544862" y="2390436"/>
              <a:ext cx="304800" cy="361010"/>
            </a:xfrm>
            <a:prstGeom prst="upArrow">
              <a:avLst>
                <a:gd name="adj1" fmla="val 50000"/>
                <a:gd name="adj2" fmla="val 50000"/>
              </a:avLst>
            </a:prstGeom>
            <a:solidFill>
              <a:schemeClr val="tx1">
                <a:lumMod val="65000"/>
                <a:lumOff val="3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 name="Google Shape;462;p27"/>
            <p:cNvSpPr/>
            <p:nvPr/>
          </p:nvSpPr>
          <p:spPr>
            <a:xfrm rot="5400000">
              <a:off x="4354662" y="2331663"/>
              <a:ext cx="304800" cy="361010"/>
            </a:xfrm>
            <a:prstGeom prst="upArrow">
              <a:avLst>
                <a:gd name="adj1" fmla="val 50000"/>
                <a:gd name="adj2" fmla="val 50000"/>
              </a:avLst>
            </a:prstGeom>
            <a:solidFill>
              <a:schemeClr val="tx1">
                <a:lumMod val="65000"/>
                <a:lumOff val="3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 name="Group 2">
            <a:extLst>
              <a:ext uri="{FF2B5EF4-FFF2-40B4-BE49-F238E27FC236}">
                <a16:creationId xmlns:a16="http://schemas.microsoft.com/office/drawing/2014/main" id="{C0758BB9-F7E0-499C-B2A7-0C5A493A8B73}"/>
              </a:ext>
            </a:extLst>
          </p:cNvPr>
          <p:cNvGrpSpPr/>
          <p:nvPr/>
        </p:nvGrpSpPr>
        <p:grpSpPr>
          <a:xfrm>
            <a:off x="4830957" y="3609946"/>
            <a:ext cx="3762900" cy="3010320"/>
            <a:chOff x="4830957" y="3609946"/>
            <a:chExt cx="3762900" cy="3010320"/>
          </a:xfrm>
        </p:grpSpPr>
        <p:pic>
          <p:nvPicPr>
            <p:cNvPr id="452" name="Google Shape;452;p27"/>
            <p:cNvPicPr preferRelativeResize="0"/>
            <p:nvPr/>
          </p:nvPicPr>
          <p:blipFill rotWithShape="1">
            <a:blip r:embed="rId8">
              <a:alphaModFix/>
            </a:blip>
            <a:srcRect/>
            <a:stretch/>
          </p:blipFill>
          <p:spPr>
            <a:xfrm>
              <a:off x="4830957" y="3609946"/>
              <a:ext cx="3762900" cy="3010320"/>
            </a:xfrm>
            <a:prstGeom prst="rect">
              <a:avLst/>
            </a:prstGeom>
            <a:noFill/>
            <a:ln>
              <a:noFill/>
            </a:ln>
          </p:spPr>
        </p:pic>
        <p:sp>
          <p:nvSpPr>
            <p:cNvPr id="34" name="Google Shape;458;p27">
              <a:extLst>
                <a:ext uri="{FF2B5EF4-FFF2-40B4-BE49-F238E27FC236}">
                  <a16:creationId xmlns:a16="http://schemas.microsoft.com/office/drawing/2014/main" id="{CA9CC06E-14EC-49F0-BA7C-094A32BFABED}"/>
                </a:ext>
              </a:extLst>
            </p:cNvPr>
            <p:cNvSpPr/>
            <p:nvPr/>
          </p:nvSpPr>
          <p:spPr>
            <a:xfrm rot="10800000">
              <a:off x="8063017" y="5700979"/>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459;p27">
              <a:extLst>
                <a:ext uri="{FF2B5EF4-FFF2-40B4-BE49-F238E27FC236}">
                  <a16:creationId xmlns:a16="http://schemas.microsoft.com/office/drawing/2014/main" id="{1D6BA28C-B3F6-4A6C-89F2-FCBAF4F513BD}"/>
                </a:ext>
              </a:extLst>
            </p:cNvPr>
            <p:cNvSpPr/>
            <p:nvPr/>
          </p:nvSpPr>
          <p:spPr>
            <a:xfrm rot="5400000">
              <a:off x="5431222" y="5586071"/>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0" name="Picture 29">
            <a:extLst>
              <a:ext uri="{FF2B5EF4-FFF2-40B4-BE49-F238E27FC236}">
                <a16:creationId xmlns:a16="http://schemas.microsoft.com/office/drawing/2014/main" id="{AA9F0C0A-8952-46A3-9E39-1FD7A17C6D50}"/>
              </a:ext>
            </a:extLst>
          </p:cNvPr>
          <p:cNvPicPr>
            <a:picLocks noChangeAspect="1"/>
          </p:cNvPicPr>
          <p:nvPr/>
        </p:nvPicPr>
        <p:blipFill>
          <a:blip r:embed="rId9">
            <a:clrChange>
              <a:clrFrom>
                <a:srgbClr val="FEF3B1"/>
              </a:clrFrom>
              <a:clrTo>
                <a:srgbClr val="FEF3B1">
                  <a:alpha val="0"/>
                </a:srgbClr>
              </a:clrTo>
            </a:clrChange>
          </a:blip>
          <a:stretch>
            <a:fillRect/>
          </a:stretch>
        </p:blipFill>
        <p:spPr>
          <a:xfrm>
            <a:off x="8550325" y="0"/>
            <a:ext cx="593675" cy="617861"/>
          </a:xfrm>
          <a:prstGeom prst="rect">
            <a:avLst/>
          </a:prstGeom>
        </p:spPr>
      </p:pic>
    </p:spTree>
    <p:extLst>
      <p:ext uri="{BB962C8B-B14F-4D97-AF65-F5344CB8AC3E}">
        <p14:creationId xmlns:p14="http://schemas.microsoft.com/office/powerpoint/2010/main" val="641964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7"/>
          <p:cNvSpPr txBox="1">
            <a:spLocks noGrp="1"/>
          </p:cNvSpPr>
          <p:nvPr>
            <p:ph type="title"/>
          </p:nvPr>
        </p:nvSpPr>
        <p:spPr>
          <a:xfrm>
            <a:off x="457200" y="274638"/>
            <a:ext cx="44958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00FF"/>
              </a:buClr>
              <a:buSzPts val="3959"/>
              <a:buFont typeface="Calibri"/>
              <a:buNone/>
            </a:pPr>
            <a:r>
              <a:rPr lang="en-US" sz="3959" b="1">
                <a:solidFill>
                  <a:srgbClr val="0000FF"/>
                </a:solidFill>
              </a:rPr>
              <a:t>Uploading Files – Unzipping Using CC3D Twedit++</a:t>
            </a:r>
            <a:endParaRPr/>
          </a:p>
        </p:txBody>
      </p:sp>
      <p:sp>
        <p:nvSpPr>
          <p:cNvPr id="449" name="Google Shape;449;p27"/>
          <p:cNvSpPr txBox="1"/>
          <p:nvPr/>
        </p:nvSpPr>
        <p:spPr>
          <a:xfrm>
            <a:off x="149425" y="1948266"/>
            <a:ext cx="4054081" cy="44627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rgbClr val="0000FF"/>
                </a:solidFill>
                <a:latin typeface="Calibri"/>
                <a:ea typeface="Calibri"/>
                <a:cs typeface="Calibri"/>
                <a:sym typeface="Calibri"/>
              </a:rPr>
              <a:t>Twedit</a:t>
            </a:r>
            <a:r>
              <a:rPr lang="en-US" sz="1800" b="1" dirty="0">
                <a:solidFill>
                  <a:srgbClr val="0000FF"/>
                </a:solidFill>
                <a:latin typeface="Calibri"/>
                <a:ea typeface="Calibri"/>
                <a:cs typeface="Calibri"/>
                <a:sym typeface="Calibri"/>
              </a:rPr>
              <a:t>++ is the CC3D model editor</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Instead of doing step 11 from the previous slide you can</a:t>
            </a:r>
            <a:endParaRPr dirty="0"/>
          </a:p>
          <a:p>
            <a:pPr marL="342900" marR="0" lvl="0" indent="-342900" algn="l" rtl="0">
              <a:spcBef>
                <a:spcPts val="0"/>
              </a:spcBef>
              <a:spcAft>
                <a:spcPts val="0"/>
              </a:spcAft>
              <a:buClr>
                <a:schemeClr val="dk1"/>
              </a:buClr>
              <a:buSzPts val="1800"/>
              <a:buFont typeface="Calibri"/>
              <a:buAutoNum type="arabicParenR"/>
            </a:pPr>
            <a:r>
              <a:rPr lang="en-US" sz="1800" dirty="0">
                <a:solidFill>
                  <a:schemeClr val="dk1"/>
                </a:solidFill>
                <a:latin typeface="Calibri"/>
                <a:ea typeface="Calibri"/>
                <a:cs typeface="Calibri"/>
                <a:sym typeface="Calibri"/>
              </a:rPr>
              <a:t>Open CompuCell3D v4 Main Tool on </a:t>
            </a:r>
            <a:r>
              <a:rPr lang="en-US" sz="1800" dirty="0" err="1">
                <a:solidFill>
                  <a:schemeClr val="dk1"/>
                </a:solidFill>
                <a:latin typeface="Calibri"/>
                <a:ea typeface="Calibri"/>
                <a:cs typeface="Calibri"/>
                <a:sym typeface="Calibri"/>
              </a:rPr>
              <a:t>nanoHUB</a:t>
            </a:r>
            <a:r>
              <a:rPr lang="en-US" sz="1800" dirty="0">
                <a:solidFill>
                  <a:schemeClr val="dk1"/>
                </a:solidFill>
                <a:latin typeface="Calibri"/>
                <a:ea typeface="Calibri"/>
                <a:cs typeface="Calibri"/>
                <a:sym typeface="Calibri"/>
              </a:rPr>
              <a:t> </a:t>
            </a:r>
            <a:endParaRPr dirty="0"/>
          </a:p>
          <a:p>
            <a:pPr marL="342900" marR="0" lvl="0" indent="-342900" algn="l" rtl="0">
              <a:spcBef>
                <a:spcPts val="0"/>
              </a:spcBef>
              <a:spcAft>
                <a:spcPts val="0"/>
              </a:spcAft>
              <a:buClr>
                <a:schemeClr val="dk1"/>
              </a:buClr>
              <a:buSzPts val="1800"/>
              <a:buFont typeface="Calibri"/>
              <a:buAutoNum type="arabicParenR"/>
            </a:pPr>
            <a:r>
              <a:rPr lang="en-US" sz="1800" dirty="0">
                <a:solidFill>
                  <a:schemeClr val="dk1"/>
                </a:solidFill>
                <a:latin typeface="Calibri"/>
                <a:ea typeface="Calibri"/>
                <a:cs typeface="Calibri"/>
                <a:sym typeface="Calibri"/>
              </a:rPr>
              <a:t>Go to the “File” menu and select Start </a:t>
            </a:r>
            <a:r>
              <a:rPr lang="en-US" sz="1800" dirty="0" err="1">
                <a:solidFill>
                  <a:schemeClr val="dk1"/>
                </a:solidFill>
                <a:latin typeface="Calibri"/>
                <a:ea typeface="Calibri"/>
                <a:cs typeface="Calibri"/>
                <a:sym typeface="Calibri"/>
              </a:rPr>
              <a:t>Twedit</a:t>
            </a:r>
            <a:r>
              <a:rPr lang="en-US" sz="1800" dirty="0">
                <a:solidFill>
                  <a:schemeClr val="dk1"/>
                </a:solidFill>
                <a:latin typeface="Calibri"/>
                <a:ea typeface="Calibri"/>
                <a:cs typeface="Calibri"/>
                <a:sym typeface="Calibri"/>
              </a:rPr>
              <a:t>++ alternatively hit	   to open </a:t>
            </a:r>
            <a:r>
              <a:rPr lang="en-US" sz="1800" dirty="0" err="1">
                <a:solidFill>
                  <a:schemeClr val="dk1"/>
                </a:solidFill>
                <a:latin typeface="Calibri"/>
                <a:ea typeface="Calibri"/>
                <a:cs typeface="Calibri"/>
                <a:sym typeface="Calibri"/>
              </a:rPr>
              <a:t>Twedit</a:t>
            </a:r>
            <a:r>
              <a:rPr lang="en-US" sz="1800" dirty="0">
                <a:solidFill>
                  <a:schemeClr val="dk1"/>
                </a:solidFill>
                <a:latin typeface="Calibri"/>
                <a:ea typeface="Calibri"/>
                <a:cs typeface="Calibri"/>
                <a:sym typeface="Calibri"/>
              </a:rPr>
              <a:t>++</a:t>
            </a:r>
            <a:endParaRPr dirty="0"/>
          </a:p>
          <a:p>
            <a:pPr marL="342900" marR="0" lvl="0" indent="-342900" algn="l" rtl="0">
              <a:spcBef>
                <a:spcPts val="0"/>
              </a:spcBef>
              <a:spcAft>
                <a:spcPts val="0"/>
              </a:spcAft>
              <a:buClr>
                <a:schemeClr val="dk1"/>
              </a:buClr>
              <a:buSzPts val="1800"/>
              <a:buFont typeface="+mj-lt"/>
              <a:buAutoNum type="arabicParenR" startAt="3"/>
            </a:pPr>
            <a:r>
              <a:rPr lang="en-US" sz="1800" dirty="0">
                <a:solidFill>
                  <a:schemeClr val="dk1"/>
                </a:solidFill>
                <a:latin typeface="Calibri"/>
                <a:ea typeface="Calibri"/>
                <a:cs typeface="Calibri"/>
                <a:sym typeface="Calibri"/>
              </a:rPr>
              <a:t>Once in </a:t>
            </a:r>
            <a:r>
              <a:rPr lang="en-US" sz="1800" dirty="0" err="1">
                <a:solidFill>
                  <a:schemeClr val="dk1"/>
                </a:solidFill>
                <a:latin typeface="Calibri"/>
                <a:ea typeface="Calibri"/>
                <a:cs typeface="Calibri"/>
                <a:sym typeface="Calibri"/>
              </a:rPr>
              <a:t>Twedit</a:t>
            </a:r>
            <a:r>
              <a:rPr lang="en-US" sz="1800" dirty="0">
                <a:solidFill>
                  <a:schemeClr val="dk1"/>
                </a:solidFill>
                <a:latin typeface="Calibri"/>
                <a:ea typeface="Calibri"/>
                <a:cs typeface="Calibri"/>
                <a:sym typeface="Calibri"/>
              </a:rPr>
              <a:t>++ select CC3D Project &gt; Open CC3D Project alternatively hit	          to open the simulation </a:t>
            </a:r>
          </a:p>
          <a:p>
            <a:pPr marR="0" lvl="0" algn="l" rtl="0">
              <a:spcBef>
                <a:spcPts val="0"/>
              </a:spcBef>
              <a:spcAft>
                <a:spcPts val="0"/>
              </a:spcAft>
              <a:buClr>
                <a:schemeClr val="dk1"/>
              </a:buClr>
              <a:buSzPts val="1800"/>
            </a:pPr>
            <a:endParaRPr dirty="0"/>
          </a:p>
          <a:p>
            <a:pPr marL="342900" marR="0" lvl="0" indent="-342900" algn="l" rtl="0">
              <a:spcBef>
                <a:spcPts val="0"/>
              </a:spcBef>
              <a:spcAft>
                <a:spcPts val="0"/>
              </a:spcAft>
              <a:buClr>
                <a:schemeClr val="dk1"/>
              </a:buClr>
              <a:buSzPts val="1800"/>
              <a:buFont typeface="+mj-lt"/>
              <a:buAutoNum type="arabicParenR" startAt="4"/>
            </a:pPr>
            <a:r>
              <a:rPr lang="en-US" sz="1800" dirty="0">
                <a:solidFill>
                  <a:schemeClr val="dk1"/>
                </a:solidFill>
                <a:latin typeface="Calibri"/>
                <a:ea typeface="Calibri"/>
                <a:cs typeface="Calibri"/>
                <a:sym typeface="Calibri"/>
              </a:rPr>
              <a:t>Select the project to unzip, </a:t>
            </a:r>
            <a:r>
              <a:rPr lang="en-US" sz="1800" dirty="0" err="1">
                <a:solidFill>
                  <a:schemeClr val="dk1"/>
                </a:solidFill>
                <a:latin typeface="Calibri"/>
                <a:ea typeface="Calibri"/>
                <a:cs typeface="Calibri"/>
                <a:sym typeface="Calibri"/>
              </a:rPr>
              <a:t>Twedit</a:t>
            </a:r>
            <a:r>
              <a:rPr lang="en-US" sz="1800" dirty="0">
                <a:solidFill>
                  <a:schemeClr val="dk1"/>
                </a:solidFill>
                <a:latin typeface="Calibri"/>
                <a:ea typeface="Calibri"/>
                <a:cs typeface="Calibri"/>
                <a:sym typeface="Calibri"/>
              </a:rPr>
              <a:t>++ will unzip it and Open it (see left-hand panel)</a:t>
            </a:r>
            <a:endParaRPr dirty="0"/>
          </a:p>
        </p:txBody>
      </p:sp>
      <p:pic>
        <p:nvPicPr>
          <p:cNvPr id="453" name="Google Shape;453;p27"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454" name="Google Shape;454;p27"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sp>
        <p:nvSpPr>
          <p:cNvPr id="458" name="Google Shape;458;p27"/>
          <p:cNvSpPr/>
          <p:nvPr/>
        </p:nvSpPr>
        <p:spPr>
          <a:xfrm rot="10800000">
            <a:off x="7952905" y="5762616"/>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9" name="Google Shape;459;p27"/>
          <p:cNvSpPr/>
          <p:nvPr/>
        </p:nvSpPr>
        <p:spPr>
          <a:xfrm rot="5400000">
            <a:off x="5364357" y="5585679"/>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1" name="Google Shape;461;p27"/>
          <p:cNvPicPr preferRelativeResize="0"/>
          <p:nvPr/>
        </p:nvPicPr>
        <p:blipFill rotWithShape="1">
          <a:blip r:embed="rId5">
            <a:alphaModFix/>
          </a:blip>
          <a:srcRect l="1472" t="10090" r="88461" b="78057"/>
          <a:stretch/>
        </p:blipFill>
        <p:spPr>
          <a:xfrm>
            <a:off x="1087572" y="5035204"/>
            <a:ext cx="402225" cy="363119"/>
          </a:xfrm>
          <a:prstGeom prst="rect">
            <a:avLst/>
          </a:prstGeom>
          <a:noFill/>
          <a:ln>
            <a:noFill/>
          </a:ln>
        </p:spPr>
      </p:pic>
      <p:pic>
        <p:nvPicPr>
          <p:cNvPr id="463" name="Google Shape;463;p27"/>
          <p:cNvPicPr preferRelativeResize="0"/>
          <p:nvPr/>
        </p:nvPicPr>
        <p:blipFill rotWithShape="1">
          <a:blip r:embed="rId6">
            <a:alphaModFix/>
          </a:blip>
          <a:srcRect l="37726" t="38889" r="56544" b="40376"/>
          <a:stretch/>
        </p:blipFill>
        <p:spPr>
          <a:xfrm>
            <a:off x="3580890" y="3899449"/>
            <a:ext cx="418616" cy="344909"/>
          </a:xfrm>
          <a:prstGeom prst="rect">
            <a:avLst/>
          </a:prstGeom>
          <a:noFill/>
          <a:ln>
            <a:noFill/>
          </a:ln>
        </p:spPr>
      </p:pic>
      <p:grpSp>
        <p:nvGrpSpPr>
          <p:cNvPr id="26" name="Group 25">
            <a:extLst>
              <a:ext uri="{FF2B5EF4-FFF2-40B4-BE49-F238E27FC236}">
                <a16:creationId xmlns:a16="http://schemas.microsoft.com/office/drawing/2014/main" id="{F9D6B094-C9E0-4438-953F-586DAF1DA3EA}"/>
              </a:ext>
            </a:extLst>
          </p:cNvPr>
          <p:cNvGrpSpPr/>
          <p:nvPr/>
        </p:nvGrpSpPr>
        <p:grpSpPr>
          <a:xfrm>
            <a:off x="4807418" y="80392"/>
            <a:ext cx="3742857" cy="1743318"/>
            <a:chOff x="4807418" y="80392"/>
            <a:chExt cx="3742857" cy="1743318"/>
          </a:xfrm>
        </p:grpSpPr>
        <p:pic>
          <p:nvPicPr>
            <p:cNvPr id="27" name="Google Shape;450;p27">
              <a:extLst>
                <a:ext uri="{FF2B5EF4-FFF2-40B4-BE49-F238E27FC236}">
                  <a16:creationId xmlns:a16="http://schemas.microsoft.com/office/drawing/2014/main" id="{E57CDF0E-51C9-4F43-BBEC-9607282FD5F0}"/>
                </a:ext>
              </a:extLst>
            </p:cNvPr>
            <p:cNvPicPr preferRelativeResize="0"/>
            <p:nvPr/>
          </p:nvPicPr>
          <p:blipFill rotWithShape="1">
            <a:blip r:embed="rId7">
              <a:alphaModFix/>
            </a:blip>
            <a:srcRect/>
            <a:stretch/>
          </p:blipFill>
          <p:spPr>
            <a:xfrm>
              <a:off x="5168428" y="80392"/>
              <a:ext cx="3381847" cy="1743318"/>
            </a:xfrm>
            <a:prstGeom prst="rect">
              <a:avLst/>
            </a:prstGeom>
            <a:noFill/>
            <a:ln>
              <a:noFill/>
            </a:ln>
            <a:effectLst>
              <a:innerShdw blurRad="114300" dist="2540000" dir="14340000">
                <a:prstClr val="black">
                  <a:alpha val="0"/>
                </a:prstClr>
              </a:innerShdw>
            </a:effectLst>
          </p:spPr>
        </p:pic>
        <p:sp>
          <p:nvSpPr>
            <p:cNvPr id="28" name="Google Shape;455;p27">
              <a:extLst>
                <a:ext uri="{FF2B5EF4-FFF2-40B4-BE49-F238E27FC236}">
                  <a16:creationId xmlns:a16="http://schemas.microsoft.com/office/drawing/2014/main" id="{F8A5F5FC-3718-4DE1-976A-316B849BEE41}"/>
                </a:ext>
              </a:extLst>
            </p:cNvPr>
            <p:cNvSpPr/>
            <p:nvPr/>
          </p:nvSpPr>
          <p:spPr>
            <a:xfrm rot="5400000">
              <a:off x="4835523" y="507217"/>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456;p27">
              <a:extLst>
                <a:ext uri="{FF2B5EF4-FFF2-40B4-BE49-F238E27FC236}">
                  <a16:creationId xmlns:a16="http://schemas.microsoft.com/office/drawing/2014/main" id="{94101F87-82D5-40B6-B70E-3340DD848675}"/>
                </a:ext>
              </a:extLst>
            </p:cNvPr>
            <p:cNvSpPr/>
            <p:nvPr/>
          </p:nvSpPr>
          <p:spPr>
            <a:xfrm rot="5400000">
              <a:off x="4981105" y="1135338"/>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1" name="Google Shape;464;p27">
            <a:extLst>
              <a:ext uri="{FF2B5EF4-FFF2-40B4-BE49-F238E27FC236}">
                <a16:creationId xmlns:a16="http://schemas.microsoft.com/office/drawing/2014/main" id="{A5CA1943-E734-48C7-8137-9F1997C6813C}"/>
              </a:ext>
            </a:extLst>
          </p:cNvPr>
          <p:cNvGrpSpPr/>
          <p:nvPr/>
        </p:nvGrpSpPr>
        <p:grpSpPr>
          <a:xfrm>
            <a:off x="5591842" y="1468243"/>
            <a:ext cx="3552158" cy="858506"/>
            <a:chOff x="4243721" y="3289494"/>
            <a:chExt cx="3552158" cy="858506"/>
          </a:xfrm>
        </p:grpSpPr>
        <p:pic>
          <p:nvPicPr>
            <p:cNvPr id="32" name="Google Shape;465;p27">
              <a:extLst>
                <a:ext uri="{FF2B5EF4-FFF2-40B4-BE49-F238E27FC236}">
                  <a16:creationId xmlns:a16="http://schemas.microsoft.com/office/drawing/2014/main" id="{F1FC87DE-77CB-4A1B-A667-DCD98604E377}"/>
                </a:ext>
              </a:extLst>
            </p:cNvPr>
            <p:cNvPicPr preferRelativeResize="0"/>
            <p:nvPr/>
          </p:nvPicPr>
          <p:blipFill rotWithShape="1">
            <a:blip r:embed="rId6">
              <a:alphaModFix/>
            </a:blip>
            <a:srcRect/>
            <a:stretch/>
          </p:blipFill>
          <p:spPr>
            <a:xfrm>
              <a:off x="4243721" y="3339344"/>
              <a:ext cx="3552158" cy="808656"/>
            </a:xfrm>
            <a:prstGeom prst="rect">
              <a:avLst/>
            </a:prstGeom>
            <a:noFill/>
            <a:ln>
              <a:noFill/>
            </a:ln>
            <a:effectLst>
              <a:innerShdw blurRad="114300" dist="2540000" dir="1080000">
                <a:prstClr val="black">
                  <a:alpha val="0"/>
                </a:prstClr>
              </a:innerShdw>
            </a:effectLst>
          </p:spPr>
        </p:pic>
        <p:sp>
          <p:nvSpPr>
            <p:cNvPr id="33" name="Google Shape;466;p27">
              <a:extLst>
                <a:ext uri="{FF2B5EF4-FFF2-40B4-BE49-F238E27FC236}">
                  <a16:creationId xmlns:a16="http://schemas.microsoft.com/office/drawing/2014/main" id="{686C7756-1CD2-4D58-9C6A-6BC870074BBA}"/>
                </a:ext>
              </a:extLst>
            </p:cNvPr>
            <p:cNvSpPr/>
            <p:nvPr/>
          </p:nvSpPr>
          <p:spPr>
            <a:xfrm rot="10800000">
              <a:off x="5516757" y="3289494"/>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 name="Group 1">
            <a:extLst>
              <a:ext uri="{FF2B5EF4-FFF2-40B4-BE49-F238E27FC236}">
                <a16:creationId xmlns:a16="http://schemas.microsoft.com/office/drawing/2014/main" id="{FB492E5F-B613-42D0-9FB0-0A3AB155C413}"/>
              </a:ext>
            </a:extLst>
          </p:cNvPr>
          <p:cNvGrpSpPr/>
          <p:nvPr/>
        </p:nvGrpSpPr>
        <p:grpSpPr>
          <a:xfrm>
            <a:off x="4222885" y="2041030"/>
            <a:ext cx="4591196" cy="1729828"/>
            <a:chOff x="4326557" y="1735787"/>
            <a:chExt cx="4591196" cy="1729828"/>
          </a:xfrm>
        </p:grpSpPr>
        <p:pic>
          <p:nvPicPr>
            <p:cNvPr id="451" name="Google Shape;451;p27"/>
            <p:cNvPicPr preferRelativeResize="0"/>
            <p:nvPr/>
          </p:nvPicPr>
          <p:blipFill rotWithShape="1">
            <a:blip r:embed="rId5">
              <a:alphaModFix/>
            </a:blip>
            <a:srcRect b="54442"/>
            <a:stretch/>
          </p:blipFill>
          <p:spPr>
            <a:xfrm>
              <a:off x="4507062" y="1924919"/>
              <a:ext cx="4410691" cy="1540696"/>
            </a:xfrm>
            <a:prstGeom prst="rect">
              <a:avLst/>
            </a:prstGeom>
            <a:noFill/>
            <a:ln>
              <a:noFill/>
            </a:ln>
            <a:effectLst>
              <a:innerShdw blurRad="114300" dist="2540000" dir="2880000">
                <a:prstClr val="black">
                  <a:alpha val="0"/>
                </a:prstClr>
              </a:innerShdw>
            </a:effectLst>
          </p:spPr>
        </p:pic>
        <p:sp>
          <p:nvSpPr>
            <p:cNvPr id="457" name="Google Shape;457;p27"/>
            <p:cNvSpPr/>
            <p:nvPr/>
          </p:nvSpPr>
          <p:spPr>
            <a:xfrm rot="10800000">
              <a:off x="6019800" y="1735787"/>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60" name="Google Shape;460;p27"/>
            <p:cNvSpPr/>
            <p:nvPr/>
          </p:nvSpPr>
          <p:spPr>
            <a:xfrm rot="5400000">
              <a:off x="5544862" y="2390436"/>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 name="Google Shape;462;p27"/>
            <p:cNvSpPr/>
            <p:nvPr/>
          </p:nvSpPr>
          <p:spPr>
            <a:xfrm rot="5400000">
              <a:off x="4354662" y="2331663"/>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 name="Group 2">
            <a:extLst>
              <a:ext uri="{FF2B5EF4-FFF2-40B4-BE49-F238E27FC236}">
                <a16:creationId xmlns:a16="http://schemas.microsoft.com/office/drawing/2014/main" id="{C0758BB9-F7E0-499C-B2A7-0C5A493A8B73}"/>
              </a:ext>
            </a:extLst>
          </p:cNvPr>
          <p:cNvGrpSpPr/>
          <p:nvPr/>
        </p:nvGrpSpPr>
        <p:grpSpPr>
          <a:xfrm>
            <a:off x="4830957" y="3609946"/>
            <a:ext cx="3762900" cy="3010320"/>
            <a:chOff x="4830957" y="3609946"/>
            <a:chExt cx="3762900" cy="3010320"/>
          </a:xfrm>
        </p:grpSpPr>
        <p:pic>
          <p:nvPicPr>
            <p:cNvPr id="452" name="Google Shape;452;p27"/>
            <p:cNvPicPr preferRelativeResize="0"/>
            <p:nvPr/>
          </p:nvPicPr>
          <p:blipFill rotWithShape="1">
            <a:blip r:embed="rId8">
              <a:alphaModFix/>
            </a:blip>
            <a:srcRect/>
            <a:stretch/>
          </p:blipFill>
          <p:spPr>
            <a:xfrm>
              <a:off x="4830957" y="3609946"/>
              <a:ext cx="3762900" cy="3010320"/>
            </a:xfrm>
            <a:prstGeom prst="rect">
              <a:avLst/>
            </a:prstGeom>
            <a:noFill/>
            <a:ln>
              <a:noFill/>
            </a:ln>
          </p:spPr>
        </p:pic>
        <p:sp>
          <p:nvSpPr>
            <p:cNvPr id="34" name="Google Shape;458;p27">
              <a:extLst>
                <a:ext uri="{FF2B5EF4-FFF2-40B4-BE49-F238E27FC236}">
                  <a16:creationId xmlns:a16="http://schemas.microsoft.com/office/drawing/2014/main" id="{CA9CC06E-14EC-49F0-BA7C-094A32BFABED}"/>
                </a:ext>
              </a:extLst>
            </p:cNvPr>
            <p:cNvSpPr/>
            <p:nvPr/>
          </p:nvSpPr>
          <p:spPr>
            <a:xfrm rot="10800000">
              <a:off x="8063017" y="5700979"/>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459;p27">
              <a:extLst>
                <a:ext uri="{FF2B5EF4-FFF2-40B4-BE49-F238E27FC236}">
                  <a16:creationId xmlns:a16="http://schemas.microsoft.com/office/drawing/2014/main" id="{1D6BA28C-B3F6-4A6C-89F2-FCBAF4F513BD}"/>
                </a:ext>
              </a:extLst>
            </p:cNvPr>
            <p:cNvSpPr/>
            <p:nvPr/>
          </p:nvSpPr>
          <p:spPr>
            <a:xfrm rot="5400000">
              <a:off x="5431222" y="5586071"/>
              <a:ext cx="304800" cy="361010"/>
            </a:xfrm>
            <a:prstGeom prst="up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0" name="Picture 29">
            <a:extLst>
              <a:ext uri="{FF2B5EF4-FFF2-40B4-BE49-F238E27FC236}">
                <a16:creationId xmlns:a16="http://schemas.microsoft.com/office/drawing/2014/main" id="{19978934-4FEA-4DF5-AD90-6A1684360025}"/>
              </a:ext>
            </a:extLst>
          </p:cNvPr>
          <p:cNvPicPr>
            <a:picLocks noChangeAspect="1"/>
          </p:cNvPicPr>
          <p:nvPr/>
        </p:nvPicPr>
        <p:blipFill>
          <a:blip r:embed="rId9">
            <a:clrChange>
              <a:clrFrom>
                <a:srgbClr val="FEF3B1"/>
              </a:clrFrom>
              <a:clrTo>
                <a:srgbClr val="FEF3B1">
                  <a:alpha val="0"/>
                </a:srgbClr>
              </a:clrTo>
            </a:clrChange>
          </a:blip>
          <a:stretch>
            <a:fillRect/>
          </a:stretch>
        </p:blipFill>
        <p:spPr>
          <a:xfrm>
            <a:off x="8550325" y="0"/>
            <a:ext cx="593675" cy="617861"/>
          </a:xfrm>
          <a:prstGeom prst="rect">
            <a:avLst/>
          </a:prstGeom>
        </p:spPr>
      </p:pic>
    </p:spTree>
    <p:extLst>
      <p:ext uri="{BB962C8B-B14F-4D97-AF65-F5344CB8AC3E}">
        <p14:creationId xmlns:p14="http://schemas.microsoft.com/office/powerpoint/2010/main" val="3019173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33"/>
          <p:cNvSpPr txBox="1">
            <a:spLocks noGrp="1"/>
          </p:cNvSpPr>
          <p:nvPr>
            <p:ph type="title"/>
          </p:nvPr>
        </p:nvSpPr>
        <p:spPr>
          <a:xfrm>
            <a:off x="0" y="0"/>
            <a:ext cx="9144000" cy="5937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FF"/>
              </a:buClr>
              <a:buSzPts val="4400"/>
              <a:buFont typeface="Calibri"/>
              <a:buNone/>
            </a:pPr>
            <a:r>
              <a:rPr lang="en-US" sz="3200" b="1" dirty="0">
                <a:solidFill>
                  <a:srgbClr val="0000FF"/>
                </a:solidFill>
              </a:rPr>
              <a:t>CompuCell3D Model Specification Structure</a:t>
            </a:r>
            <a:endParaRPr sz="3200" dirty="0"/>
          </a:p>
        </p:txBody>
      </p:sp>
      <p:pic>
        <p:nvPicPr>
          <p:cNvPr id="517" name="Google Shape;517;p33"/>
          <p:cNvPicPr preferRelativeResize="0"/>
          <p:nvPr/>
        </p:nvPicPr>
        <p:blipFill rotWithShape="1">
          <a:blip r:embed="rId3">
            <a:alphaModFix/>
          </a:blip>
          <a:srcRect r="55454" b="51259"/>
          <a:stretch/>
        </p:blipFill>
        <p:spPr>
          <a:xfrm>
            <a:off x="0" y="680788"/>
            <a:ext cx="3613212" cy="2671711"/>
          </a:xfrm>
          <a:prstGeom prst="rect">
            <a:avLst/>
          </a:prstGeom>
          <a:noFill/>
          <a:ln>
            <a:noFill/>
          </a:ln>
        </p:spPr>
      </p:pic>
      <p:pic>
        <p:nvPicPr>
          <p:cNvPr id="519" name="Google Shape;519;p33"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520" name="Google Shape;520;p33" descr="redblackblockiu"/>
          <p:cNvPicPr preferRelativeResize="0"/>
          <p:nvPr/>
        </p:nvPicPr>
        <p:blipFill rotWithShape="1">
          <a:blip r:embed="rId5">
            <a:alphaModFix/>
          </a:blip>
          <a:srcRect/>
          <a:stretch/>
        </p:blipFill>
        <p:spPr>
          <a:xfrm>
            <a:off x="0" y="6219825"/>
            <a:ext cx="484188" cy="638175"/>
          </a:xfrm>
          <a:prstGeom prst="rect">
            <a:avLst/>
          </a:prstGeom>
          <a:noFill/>
          <a:ln>
            <a:noFill/>
          </a:ln>
        </p:spPr>
      </p:pic>
      <p:pic>
        <p:nvPicPr>
          <p:cNvPr id="3" name="Picture 2">
            <a:extLst>
              <a:ext uri="{FF2B5EF4-FFF2-40B4-BE49-F238E27FC236}">
                <a16:creationId xmlns:a16="http://schemas.microsoft.com/office/drawing/2014/main" id="{3B710DB9-B378-4953-A695-A1041218A6C3}"/>
              </a:ext>
            </a:extLst>
          </p:cNvPr>
          <p:cNvPicPr>
            <a:picLocks noChangeAspect="1"/>
          </p:cNvPicPr>
          <p:nvPr/>
        </p:nvPicPr>
        <p:blipFill>
          <a:blip r:embed="rId6"/>
          <a:stretch>
            <a:fillRect/>
          </a:stretch>
        </p:blipFill>
        <p:spPr>
          <a:xfrm>
            <a:off x="3960920" y="1499762"/>
            <a:ext cx="2152950" cy="962159"/>
          </a:xfrm>
          <a:prstGeom prst="rect">
            <a:avLst/>
          </a:prstGeom>
        </p:spPr>
      </p:pic>
      <p:sp>
        <p:nvSpPr>
          <p:cNvPr id="9" name="Google Shape;221;p11">
            <a:extLst>
              <a:ext uri="{FF2B5EF4-FFF2-40B4-BE49-F238E27FC236}">
                <a16:creationId xmlns:a16="http://schemas.microsoft.com/office/drawing/2014/main" id="{74C13E06-5891-414E-B3E9-19E93FBB2DE3}"/>
              </a:ext>
            </a:extLst>
          </p:cNvPr>
          <p:cNvSpPr txBox="1"/>
          <p:nvPr/>
        </p:nvSpPr>
        <p:spPr>
          <a:xfrm>
            <a:off x="3960920" y="576432"/>
            <a:ext cx="4267200" cy="92333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A single CC3D simulation consists of multiple specification, configuration and data files organized into a structure</a:t>
            </a:r>
            <a:endParaRPr dirty="0"/>
          </a:p>
        </p:txBody>
      </p:sp>
      <p:pic>
        <p:nvPicPr>
          <p:cNvPr id="10" name="Google Shape;222;p11" descr="A screenshot of a computer&#10;&#10;Description automatically generated">
            <a:extLst>
              <a:ext uri="{FF2B5EF4-FFF2-40B4-BE49-F238E27FC236}">
                <a16:creationId xmlns:a16="http://schemas.microsoft.com/office/drawing/2014/main" id="{D3217148-0185-47F1-9D96-E75FFB2ED89F}"/>
              </a:ext>
            </a:extLst>
          </p:cNvPr>
          <p:cNvPicPr preferRelativeResize="0"/>
          <p:nvPr/>
        </p:nvPicPr>
        <p:blipFill rotWithShape="1">
          <a:blip r:embed="rId7">
            <a:alphaModFix/>
          </a:blip>
          <a:srcRect/>
          <a:stretch/>
        </p:blipFill>
        <p:spPr>
          <a:xfrm>
            <a:off x="6274832" y="1499763"/>
            <a:ext cx="2152950" cy="1157066"/>
          </a:xfrm>
          <a:prstGeom prst="rect">
            <a:avLst/>
          </a:prstGeom>
          <a:noFill/>
          <a:ln>
            <a:noFill/>
          </a:ln>
        </p:spPr>
      </p:pic>
      <p:sp>
        <p:nvSpPr>
          <p:cNvPr id="12" name="TextBox 11">
            <a:extLst>
              <a:ext uri="{FF2B5EF4-FFF2-40B4-BE49-F238E27FC236}">
                <a16:creationId xmlns:a16="http://schemas.microsoft.com/office/drawing/2014/main" id="{2617E21E-E72B-418F-8E86-94E11756A48E}"/>
              </a:ext>
            </a:extLst>
          </p:cNvPr>
          <p:cNvSpPr txBox="1"/>
          <p:nvPr/>
        </p:nvSpPr>
        <p:spPr>
          <a:xfrm>
            <a:off x="159775" y="3861256"/>
            <a:ext cx="4357456" cy="2677656"/>
          </a:xfrm>
          <a:prstGeom prst="rect">
            <a:avLst/>
          </a:prstGeom>
          <a:noFill/>
        </p:spPr>
        <p:txBody>
          <a:bodyPr wrap="square">
            <a:spAutoFit/>
          </a:bodyPr>
          <a:lstStyle/>
          <a:p>
            <a:pPr marL="285750" marR="0" lvl="0" indent="-285750" algn="l" rtl="0">
              <a:spcBef>
                <a:spcPts val="0"/>
              </a:spcBef>
              <a:spcAft>
                <a:spcPts val="0"/>
              </a:spcAft>
              <a:buClr>
                <a:schemeClr val="dk1"/>
              </a:buClr>
              <a:buSzPts val="1800"/>
              <a:buFont typeface="Arial"/>
              <a:buChar char="•"/>
            </a:pPr>
            <a:r>
              <a:rPr lang="en-US" sz="1400" i="1" dirty="0">
                <a:solidFill>
                  <a:schemeClr val="dk1"/>
                </a:solidFill>
                <a:latin typeface="Calibri"/>
                <a:ea typeface="Calibri"/>
                <a:cs typeface="Calibri"/>
                <a:sym typeface="Calibri"/>
              </a:rPr>
              <a:t>E.g.</a:t>
            </a:r>
            <a:r>
              <a:rPr lang="en-US" sz="1400" dirty="0">
                <a:solidFill>
                  <a:schemeClr val="dk1"/>
                </a:solidFill>
                <a:latin typeface="Calibri"/>
                <a:ea typeface="Calibri"/>
                <a:cs typeface="Calibri"/>
                <a:sym typeface="Calibri"/>
              </a:rPr>
              <a:t> the “Angiogenesis” simulation contains a text file “Angiogenesis.cc3d” specifying the resources used in the simulation and the folder “Simulation”</a:t>
            </a:r>
          </a:p>
          <a:p>
            <a:pPr marL="285750" marR="0" lvl="0" indent="-285750" algn="l" rtl="0">
              <a:spcBef>
                <a:spcPts val="0"/>
              </a:spcBef>
              <a:spcAft>
                <a:spcPts val="0"/>
              </a:spcAft>
              <a:buClr>
                <a:schemeClr val="dk1"/>
              </a:buClr>
              <a:buSzPts val="1800"/>
              <a:buFont typeface="Arial"/>
              <a:buChar char="•"/>
            </a:pPr>
            <a:r>
              <a:rPr lang="en-US" sz="1400" dirty="0">
                <a:solidFill>
                  <a:schemeClr val="dk1"/>
                </a:solidFill>
                <a:latin typeface="Calibri"/>
                <a:ea typeface="Calibri"/>
                <a:cs typeface="Calibri"/>
                <a:sym typeface="Calibri"/>
              </a:rPr>
              <a:t>The “Simulation” folder contains additional files and resources for the simulation, in this case “Angiogenesis.py” and “AngiogenesisSteppables.py” both Python files</a:t>
            </a:r>
            <a:endParaRPr lang="en-US" dirty="0"/>
          </a:p>
          <a:p>
            <a:pPr marL="285750" marR="0" lvl="0" indent="-171450" algn="l" rtl="0">
              <a:spcBef>
                <a:spcPts val="0"/>
              </a:spcBef>
              <a:spcAft>
                <a:spcPts val="0"/>
              </a:spcAft>
              <a:buClr>
                <a:schemeClr val="dk1"/>
              </a:buClr>
              <a:buSzPts val="1800"/>
              <a:buFont typeface="Arial"/>
              <a:buNone/>
            </a:pPr>
            <a:endParaRPr lang="en-US" sz="14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400" dirty="0">
                <a:solidFill>
                  <a:schemeClr val="dk1"/>
                </a:solidFill>
                <a:latin typeface="Calibri"/>
                <a:ea typeface="Calibri"/>
                <a:cs typeface="Calibri"/>
                <a:sym typeface="Calibri"/>
              </a:rPr>
              <a:t>Other common simulation files include CC3DML model specification (“.xml”), data (“.</a:t>
            </a:r>
            <a:r>
              <a:rPr lang="en-US" sz="1400" dirty="0" err="1">
                <a:solidFill>
                  <a:schemeClr val="dk1"/>
                </a:solidFill>
                <a:latin typeface="Calibri"/>
                <a:ea typeface="Calibri"/>
                <a:cs typeface="Calibri"/>
                <a:sym typeface="Calibri"/>
              </a:rPr>
              <a:t>dat</a:t>
            </a:r>
            <a:r>
              <a:rPr lang="en-US" sz="1400" dirty="0">
                <a:solidFill>
                  <a:schemeClr val="dk1"/>
                </a:solidFill>
                <a:latin typeface="Calibri"/>
                <a:ea typeface="Calibri"/>
                <a:cs typeface="Calibri"/>
                <a:sym typeface="Calibri"/>
              </a:rPr>
              <a:t>”) and initial cell configuration (“.</a:t>
            </a:r>
            <a:r>
              <a:rPr lang="en-US" sz="1400" dirty="0" err="1">
                <a:solidFill>
                  <a:schemeClr val="dk1"/>
                </a:solidFill>
                <a:latin typeface="Calibri"/>
                <a:ea typeface="Calibri"/>
                <a:cs typeface="Calibri"/>
                <a:sym typeface="Calibri"/>
              </a:rPr>
              <a:t>piff</a:t>
            </a:r>
            <a:r>
              <a:rPr lang="en-US" sz="1400" dirty="0">
                <a:solidFill>
                  <a:schemeClr val="dk1"/>
                </a:solidFill>
                <a:latin typeface="Calibri"/>
                <a:ea typeface="Calibri"/>
                <a:cs typeface="Calibri"/>
                <a:sym typeface="Calibri"/>
              </a:rPr>
              <a:t>”) files</a:t>
            </a:r>
            <a:endParaRPr lang="en-US" dirty="0"/>
          </a:p>
          <a:p>
            <a:pPr marR="0" lvl="0" algn="l" rtl="0">
              <a:spcBef>
                <a:spcPts val="0"/>
              </a:spcBef>
              <a:spcAft>
                <a:spcPts val="0"/>
              </a:spcAft>
              <a:buClr>
                <a:schemeClr val="dk1"/>
              </a:buClr>
              <a:buSzPts val="1800"/>
            </a:pPr>
            <a:endParaRPr lang="en-US" dirty="0"/>
          </a:p>
        </p:txBody>
      </p:sp>
      <p:grpSp>
        <p:nvGrpSpPr>
          <p:cNvPr id="13" name="Group 12">
            <a:extLst>
              <a:ext uri="{FF2B5EF4-FFF2-40B4-BE49-F238E27FC236}">
                <a16:creationId xmlns:a16="http://schemas.microsoft.com/office/drawing/2014/main" id="{765E3394-5C48-4285-AA06-596FEB436DD0}"/>
              </a:ext>
            </a:extLst>
          </p:cNvPr>
          <p:cNvGrpSpPr/>
          <p:nvPr/>
        </p:nvGrpSpPr>
        <p:grpSpPr>
          <a:xfrm>
            <a:off x="4412201" y="3828495"/>
            <a:ext cx="4642967" cy="805898"/>
            <a:chOff x="4438870" y="2010750"/>
            <a:chExt cx="4642967" cy="805898"/>
          </a:xfrm>
        </p:grpSpPr>
        <p:pic>
          <p:nvPicPr>
            <p:cNvPr id="14" name="Google Shape;233;p12">
              <a:extLst>
                <a:ext uri="{FF2B5EF4-FFF2-40B4-BE49-F238E27FC236}">
                  <a16:creationId xmlns:a16="http://schemas.microsoft.com/office/drawing/2014/main" id="{25D6D5DC-FC1A-4E2C-B88D-D4268B049A9C}"/>
                </a:ext>
              </a:extLst>
            </p:cNvPr>
            <p:cNvPicPr preferRelativeResize="0"/>
            <p:nvPr/>
          </p:nvPicPr>
          <p:blipFill rotWithShape="1">
            <a:blip r:embed="rId8">
              <a:alphaModFix/>
            </a:blip>
            <a:srcRect/>
            <a:stretch/>
          </p:blipFill>
          <p:spPr>
            <a:xfrm>
              <a:off x="4586037" y="2010750"/>
              <a:ext cx="4495800" cy="805898"/>
            </a:xfrm>
            <a:prstGeom prst="rect">
              <a:avLst/>
            </a:prstGeom>
            <a:noFill/>
            <a:ln>
              <a:noFill/>
            </a:ln>
          </p:spPr>
        </p:pic>
        <p:sp>
          <p:nvSpPr>
            <p:cNvPr id="15" name="Google Shape;235;p12">
              <a:extLst>
                <a:ext uri="{FF2B5EF4-FFF2-40B4-BE49-F238E27FC236}">
                  <a16:creationId xmlns:a16="http://schemas.microsoft.com/office/drawing/2014/main" id="{F90870B0-1C26-4B74-884F-CBC8DB1F07B9}"/>
                </a:ext>
              </a:extLst>
            </p:cNvPr>
            <p:cNvSpPr/>
            <p:nvPr/>
          </p:nvSpPr>
          <p:spPr>
            <a:xfrm>
              <a:off x="4438870" y="2407015"/>
              <a:ext cx="437929" cy="225731"/>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grpSp>
        <p:nvGrpSpPr>
          <p:cNvPr id="16" name="Group 15">
            <a:extLst>
              <a:ext uri="{FF2B5EF4-FFF2-40B4-BE49-F238E27FC236}">
                <a16:creationId xmlns:a16="http://schemas.microsoft.com/office/drawing/2014/main" id="{12D426C1-7B00-4266-9235-4F406C3EDDB8}"/>
              </a:ext>
            </a:extLst>
          </p:cNvPr>
          <p:cNvGrpSpPr/>
          <p:nvPr/>
        </p:nvGrpSpPr>
        <p:grpSpPr>
          <a:xfrm>
            <a:off x="4101625" y="4991298"/>
            <a:ext cx="4987630" cy="654376"/>
            <a:chOff x="4128294" y="3173553"/>
            <a:chExt cx="4987630" cy="654376"/>
          </a:xfrm>
        </p:grpSpPr>
        <p:pic>
          <p:nvPicPr>
            <p:cNvPr id="17" name="Google Shape;236;p12">
              <a:extLst>
                <a:ext uri="{FF2B5EF4-FFF2-40B4-BE49-F238E27FC236}">
                  <a16:creationId xmlns:a16="http://schemas.microsoft.com/office/drawing/2014/main" id="{594A15B4-413D-4C8C-B202-DCEFB3356972}"/>
                </a:ext>
              </a:extLst>
            </p:cNvPr>
            <p:cNvPicPr preferRelativeResize="0"/>
            <p:nvPr/>
          </p:nvPicPr>
          <p:blipFill rotWithShape="1">
            <a:blip r:embed="rId9">
              <a:alphaModFix/>
            </a:blip>
            <a:srcRect/>
            <a:stretch/>
          </p:blipFill>
          <p:spPr>
            <a:xfrm>
              <a:off x="4620123" y="3173553"/>
              <a:ext cx="4495801" cy="654376"/>
            </a:xfrm>
            <a:prstGeom prst="rect">
              <a:avLst/>
            </a:prstGeom>
            <a:noFill/>
            <a:ln>
              <a:noFill/>
            </a:ln>
          </p:spPr>
        </p:pic>
        <p:sp>
          <p:nvSpPr>
            <p:cNvPr id="18" name="Google Shape;238;p12">
              <a:extLst>
                <a:ext uri="{FF2B5EF4-FFF2-40B4-BE49-F238E27FC236}">
                  <a16:creationId xmlns:a16="http://schemas.microsoft.com/office/drawing/2014/main" id="{8F234E96-594E-4404-8B34-6E32B332BDD4}"/>
                </a:ext>
              </a:extLst>
            </p:cNvPr>
            <p:cNvSpPr/>
            <p:nvPr/>
          </p:nvSpPr>
          <p:spPr>
            <a:xfrm>
              <a:off x="4139598" y="3488326"/>
              <a:ext cx="748506" cy="183655"/>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239;p12">
              <a:extLst>
                <a:ext uri="{FF2B5EF4-FFF2-40B4-BE49-F238E27FC236}">
                  <a16:creationId xmlns:a16="http://schemas.microsoft.com/office/drawing/2014/main" id="{60EB888A-B4A0-44F4-AB54-6AF2A612EE05}"/>
                </a:ext>
              </a:extLst>
            </p:cNvPr>
            <p:cNvSpPr/>
            <p:nvPr/>
          </p:nvSpPr>
          <p:spPr>
            <a:xfrm>
              <a:off x="4128294" y="3634592"/>
              <a:ext cx="748506" cy="183655"/>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0" name="Google Shape;221;p11">
            <a:extLst>
              <a:ext uri="{FF2B5EF4-FFF2-40B4-BE49-F238E27FC236}">
                <a16:creationId xmlns:a16="http://schemas.microsoft.com/office/drawing/2014/main" id="{DD45258E-347C-4FE9-9CA3-1CA36057E743}"/>
              </a:ext>
            </a:extLst>
          </p:cNvPr>
          <p:cNvSpPr txBox="1"/>
          <p:nvPr/>
        </p:nvSpPr>
        <p:spPr>
          <a:xfrm>
            <a:off x="2481309" y="2633240"/>
            <a:ext cx="3613211" cy="92328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1" dirty="0">
                <a:solidFill>
                  <a:schemeClr val="tx1"/>
                </a:solidFill>
                <a:latin typeface="Calibri"/>
                <a:ea typeface="Calibri"/>
                <a:cs typeface="Calibri"/>
                <a:sym typeface="Calibri"/>
              </a:rPr>
              <a:t>To expand them double click on the simulation name on the left of </a:t>
            </a:r>
            <a:r>
              <a:rPr lang="en-US" sz="1800" b="1" dirty="0" err="1">
                <a:solidFill>
                  <a:schemeClr val="tx1"/>
                </a:solidFill>
                <a:latin typeface="Calibri"/>
                <a:ea typeface="Calibri"/>
                <a:cs typeface="Calibri"/>
                <a:sym typeface="Calibri"/>
              </a:rPr>
              <a:t>Twedit</a:t>
            </a:r>
            <a:r>
              <a:rPr lang="en-US" sz="1800" b="1" dirty="0">
                <a:solidFill>
                  <a:schemeClr val="tx1"/>
                </a:solidFill>
                <a:latin typeface="Calibri"/>
                <a:ea typeface="Calibri"/>
                <a:cs typeface="Calibri"/>
                <a:sym typeface="Calibri"/>
              </a:rPr>
              <a:t>++ (1)</a:t>
            </a:r>
            <a:endParaRPr b="1" dirty="0">
              <a:solidFill>
                <a:schemeClr val="tx1"/>
              </a:solidFill>
            </a:endParaRPr>
          </a:p>
        </p:txBody>
      </p:sp>
      <p:sp>
        <p:nvSpPr>
          <p:cNvPr id="22" name="Google Shape;235;p12">
            <a:extLst>
              <a:ext uri="{FF2B5EF4-FFF2-40B4-BE49-F238E27FC236}">
                <a16:creationId xmlns:a16="http://schemas.microsoft.com/office/drawing/2014/main" id="{470F9A04-95F5-4363-94C5-B7EF7C1B9197}"/>
              </a:ext>
            </a:extLst>
          </p:cNvPr>
          <p:cNvSpPr/>
          <p:nvPr/>
        </p:nvSpPr>
        <p:spPr>
          <a:xfrm rot="16200000">
            <a:off x="497253" y="2260933"/>
            <a:ext cx="437929" cy="225731"/>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20931D8F-3EC3-45FA-9E27-BF4DC4563B66}"/>
              </a:ext>
            </a:extLst>
          </p:cNvPr>
          <p:cNvSpPr/>
          <p:nvPr/>
        </p:nvSpPr>
        <p:spPr>
          <a:xfrm>
            <a:off x="578198" y="2219909"/>
            <a:ext cx="276038" cy="307777"/>
          </a:xfrm>
          <a:prstGeom prst="rect">
            <a:avLst/>
          </a:prstGeom>
        </p:spPr>
        <p:txBody>
          <a:bodyPr wrap="none">
            <a:spAutoFit/>
          </a:bodyPr>
          <a:lstStyle/>
          <a:p>
            <a:r>
              <a:rPr lang="en-US" b="1" dirty="0">
                <a:solidFill>
                  <a:srgbClr val="0070C0"/>
                </a:solidFill>
                <a:latin typeface="Calibri"/>
                <a:ea typeface="Calibri"/>
                <a:cs typeface="Calibri"/>
                <a:sym typeface="Calibri"/>
              </a:rPr>
              <a:t>1</a:t>
            </a:r>
            <a:endParaRPr lang="en-US" dirty="0"/>
          </a:p>
        </p:txBody>
      </p:sp>
      <p:pic>
        <p:nvPicPr>
          <p:cNvPr id="21" name="Picture 20">
            <a:extLst>
              <a:ext uri="{FF2B5EF4-FFF2-40B4-BE49-F238E27FC236}">
                <a16:creationId xmlns:a16="http://schemas.microsoft.com/office/drawing/2014/main" id="{D70A6346-194A-4026-8E92-803EBDA55D40}"/>
              </a:ext>
            </a:extLst>
          </p:cNvPr>
          <p:cNvPicPr>
            <a:picLocks noChangeAspect="1"/>
          </p:cNvPicPr>
          <p:nvPr/>
        </p:nvPicPr>
        <p:blipFill>
          <a:blip r:embed="rId10">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4"/>
          <p:cNvSpPr txBox="1">
            <a:spLocks noGrp="1"/>
          </p:cNvSpPr>
          <p:nvPr>
            <p:ph type="title"/>
          </p:nvPr>
        </p:nvSpPr>
        <p:spPr>
          <a:xfrm>
            <a:off x="457200" y="-5220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00FF"/>
              </a:buClr>
              <a:buSzPts val="3959"/>
              <a:buFont typeface="Calibri"/>
              <a:buNone/>
            </a:pPr>
            <a:r>
              <a:rPr lang="en-US" sz="3959" b="1" dirty="0">
                <a:solidFill>
                  <a:srgbClr val="0000FF"/>
                </a:solidFill>
              </a:rPr>
              <a:t>Switching between </a:t>
            </a:r>
            <a:r>
              <a:rPr lang="en-US" sz="3959" b="1" dirty="0" err="1">
                <a:solidFill>
                  <a:srgbClr val="0000FF"/>
                </a:solidFill>
              </a:rPr>
              <a:t>Twedit</a:t>
            </a:r>
            <a:r>
              <a:rPr lang="en-US" sz="3959" b="1" dirty="0">
                <a:solidFill>
                  <a:srgbClr val="0000FF"/>
                </a:solidFill>
              </a:rPr>
              <a:t>++ and Player (CC3D)</a:t>
            </a:r>
            <a:endParaRPr dirty="0"/>
          </a:p>
        </p:txBody>
      </p:sp>
      <p:sp>
        <p:nvSpPr>
          <p:cNvPr id="527" name="Google Shape;527;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pic>
        <p:nvPicPr>
          <p:cNvPr id="528" name="Google Shape;528;p34"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529" name="Google Shape;529;p34"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grpSp>
        <p:nvGrpSpPr>
          <p:cNvPr id="8" name="Group 7">
            <a:extLst>
              <a:ext uri="{FF2B5EF4-FFF2-40B4-BE49-F238E27FC236}">
                <a16:creationId xmlns:a16="http://schemas.microsoft.com/office/drawing/2014/main" id="{AF5DB469-20FF-40FE-A6C5-77B177BCD337}"/>
              </a:ext>
            </a:extLst>
          </p:cNvPr>
          <p:cNvGrpSpPr/>
          <p:nvPr/>
        </p:nvGrpSpPr>
        <p:grpSpPr>
          <a:xfrm>
            <a:off x="0" y="1099253"/>
            <a:ext cx="5126915" cy="3539275"/>
            <a:chOff x="0" y="1114209"/>
            <a:chExt cx="5568197" cy="3843906"/>
          </a:xfrm>
        </p:grpSpPr>
        <p:pic>
          <p:nvPicPr>
            <p:cNvPr id="3" name="Picture 2">
              <a:extLst>
                <a:ext uri="{FF2B5EF4-FFF2-40B4-BE49-F238E27FC236}">
                  <a16:creationId xmlns:a16="http://schemas.microsoft.com/office/drawing/2014/main" id="{11111FB8-2632-4EB1-AA3A-BBA760A3D889}"/>
                </a:ext>
              </a:extLst>
            </p:cNvPr>
            <p:cNvPicPr>
              <a:picLocks noChangeAspect="1"/>
            </p:cNvPicPr>
            <p:nvPr/>
          </p:nvPicPr>
          <p:blipFill>
            <a:blip r:embed="rId5"/>
            <a:stretch>
              <a:fillRect/>
            </a:stretch>
          </p:blipFill>
          <p:spPr>
            <a:xfrm>
              <a:off x="0" y="1114209"/>
              <a:ext cx="5568197" cy="3422280"/>
            </a:xfrm>
            <a:prstGeom prst="rect">
              <a:avLst/>
            </a:prstGeom>
          </p:spPr>
        </p:pic>
        <p:sp>
          <p:nvSpPr>
            <p:cNvPr id="6" name="Arrow: Right 5">
              <a:extLst>
                <a:ext uri="{FF2B5EF4-FFF2-40B4-BE49-F238E27FC236}">
                  <a16:creationId xmlns:a16="http://schemas.microsoft.com/office/drawing/2014/main" id="{B1311BEA-9374-45D3-BE53-CB9422C8E471}"/>
                </a:ext>
              </a:extLst>
            </p:cNvPr>
            <p:cNvSpPr/>
            <p:nvPr/>
          </p:nvSpPr>
          <p:spPr>
            <a:xfrm rot="16200000">
              <a:off x="459087" y="4503828"/>
              <a:ext cx="621437" cy="257453"/>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B8F21C55-0C9A-42DE-A1E0-A9EA67304BA0}"/>
                </a:ext>
              </a:extLst>
            </p:cNvPr>
            <p:cNvSpPr/>
            <p:nvPr/>
          </p:nvSpPr>
          <p:spPr>
            <a:xfrm rot="16200000">
              <a:off x="2337254" y="4518670"/>
              <a:ext cx="621437" cy="25745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DBE90022-B089-403A-A9D5-A7B399F3E0C3}"/>
              </a:ext>
            </a:extLst>
          </p:cNvPr>
          <p:cNvGrpSpPr/>
          <p:nvPr/>
        </p:nvGrpSpPr>
        <p:grpSpPr>
          <a:xfrm>
            <a:off x="3441154" y="3386959"/>
            <a:ext cx="5015883" cy="3679599"/>
            <a:chOff x="3534392" y="2987469"/>
            <a:chExt cx="5015883" cy="3679599"/>
          </a:xfrm>
        </p:grpSpPr>
        <p:pic>
          <p:nvPicPr>
            <p:cNvPr id="5" name="Picture 4">
              <a:extLst>
                <a:ext uri="{FF2B5EF4-FFF2-40B4-BE49-F238E27FC236}">
                  <a16:creationId xmlns:a16="http://schemas.microsoft.com/office/drawing/2014/main" id="{64AC98B6-514B-4E67-86FB-BC3D84E3E2F5}"/>
                </a:ext>
              </a:extLst>
            </p:cNvPr>
            <p:cNvPicPr>
              <a:picLocks noChangeAspect="1"/>
            </p:cNvPicPr>
            <p:nvPr/>
          </p:nvPicPr>
          <p:blipFill>
            <a:blip r:embed="rId6"/>
            <a:stretch>
              <a:fillRect/>
            </a:stretch>
          </p:blipFill>
          <p:spPr>
            <a:xfrm>
              <a:off x="3534392" y="2987469"/>
              <a:ext cx="5015883" cy="3232356"/>
            </a:xfrm>
            <a:prstGeom prst="rect">
              <a:avLst/>
            </a:prstGeom>
          </p:spPr>
        </p:pic>
        <p:sp>
          <p:nvSpPr>
            <p:cNvPr id="16" name="Arrow: Right 15">
              <a:extLst>
                <a:ext uri="{FF2B5EF4-FFF2-40B4-BE49-F238E27FC236}">
                  <a16:creationId xmlns:a16="http://schemas.microsoft.com/office/drawing/2014/main" id="{6129929C-91E0-4199-9E71-F3AEA80A29FC}"/>
                </a:ext>
              </a:extLst>
            </p:cNvPr>
            <p:cNvSpPr/>
            <p:nvPr/>
          </p:nvSpPr>
          <p:spPr>
            <a:xfrm rot="16200000">
              <a:off x="4090585" y="6227623"/>
              <a:ext cx="621437" cy="25745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2DC27C04-C77F-4900-A2DD-63B0CE29288E}"/>
                </a:ext>
              </a:extLst>
            </p:cNvPr>
            <p:cNvSpPr/>
            <p:nvPr/>
          </p:nvSpPr>
          <p:spPr>
            <a:xfrm rot="16200000">
              <a:off x="5709081" y="6227623"/>
              <a:ext cx="621437" cy="257453"/>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8508213E-E145-4F0B-834A-BC1FA6962EC2}"/>
              </a:ext>
            </a:extLst>
          </p:cNvPr>
          <p:cNvSpPr txBox="1"/>
          <p:nvPr/>
        </p:nvSpPr>
        <p:spPr>
          <a:xfrm>
            <a:off x="5126914" y="1116176"/>
            <a:ext cx="3653101" cy="1384995"/>
          </a:xfrm>
          <a:prstGeom prst="rect">
            <a:avLst/>
          </a:prstGeom>
          <a:noFill/>
        </p:spPr>
        <p:txBody>
          <a:bodyPr wrap="square" rtlCol="0">
            <a:spAutoFit/>
          </a:bodyPr>
          <a:lstStyle/>
          <a:p>
            <a:pPr marL="285750" indent="-285750">
              <a:buFont typeface="Arial" panose="020B0604020202020204" pitchFamily="34" charset="0"/>
              <a:buChar char="•"/>
            </a:pPr>
            <a:r>
              <a:rPr lang="en-US" dirty="0"/>
              <a:t>With CompuCell3D </a:t>
            </a:r>
            <a:r>
              <a:rPr lang="en-US" dirty="0" err="1"/>
              <a:t>nanoHUB</a:t>
            </a:r>
            <a:r>
              <a:rPr lang="en-US" dirty="0"/>
              <a:t> works as a desktop application</a:t>
            </a:r>
          </a:p>
          <a:p>
            <a:pPr marL="285750" indent="-285750">
              <a:buFont typeface="Arial" panose="020B0604020202020204" pitchFamily="34" charset="0"/>
              <a:buChar char="•"/>
            </a:pPr>
            <a:r>
              <a:rPr lang="en-US" dirty="0"/>
              <a:t>Once you have both </a:t>
            </a:r>
            <a:r>
              <a:rPr lang="en-US" dirty="0" err="1"/>
              <a:t>Twedit</a:t>
            </a:r>
            <a:r>
              <a:rPr lang="en-US" dirty="0"/>
              <a:t>++ and player open you can switch between them by clicking the different buttons at the bottom (as with desktop programs)</a:t>
            </a:r>
          </a:p>
        </p:txBody>
      </p:sp>
      <p:pic>
        <p:nvPicPr>
          <p:cNvPr id="18" name="Picture 17">
            <a:extLst>
              <a:ext uri="{FF2B5EF4-FFF2-40B4-BE49-F238E27FC236}">
                <a16:creationId xmlns:a16="http://schemas.microsoft.com/office/drawing/2014/main" id="{1DBAE324-F912-4005-968D-6A1C5BF49D6D}"/>
              </a:ext>
            </a:extLst>
          </p:cNvPr>
          <p:cNvPicPr>
            <a:picLocks noChangeAspect="1"/>
          </p:cNvPicPr>
          <p:nvPr/>
        </p:nvPicPr>
        <p:blipFill>
          <a:blip r:embed="rId7">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5"/>
          <p:cNvSpPr txBox="1">
            <a:spLocks noGrp="1"/>
          </p:cNvSpPr>
          <p:nvPr>
            <p:ph type="title"/>
          </p:nvPr>
        </p:nvSpPr>
        <p:spPr>
          <a:xfrm>
            <a:off x="0" y="-36095"/>
            <a:ext cx="8953500" cy="81714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FF"/>
              </a:buClr>
              <a:buSzPts val="4400"/>
              <a:buFont typeface="Calibri"/>
              <a:buNone/>
            </a:pPr>
            <a:r>
              <a:rPr lang="en-US" sz="3200" b="1" dirty="0">
                <a:solidFill>
                  <a:srgbClr val="0000FF"/>
                </a:solidFill>
              </a:rPr>
              <a:t>Exercise—Running the Colonic Crypt Simulation </a:t>
            </a:r>
            <a:endParaRPr sz="3200" dirty="0"/>
          </a:p>
        </p:txBody>
      </p:sp>
      <p:pic>
        <p:nvPicPr>
          <p:cNvPr id="535" name="Google Shape;535;p35"/>
          <p:cNvPicPr preferRelativeResize="0"/>
          <p:nvPr/>
        </p:nvPicPr>
        <p:blipFill rotWithShape="1">
          <a:blip r:embed="rId3">
            <a:alphaModFix/>
          </a:blip>
          <a:srcRect/>
          <a:stretch/>
        </p:blipFill>
        <p:spPr>
          <a:xfrm>
            <a:off x="44392" y="1226505"/>
            <a:ext cx="5555206" cy="3523049"/>
          </a:xfrm>
          <a:prstGeom prst="rect">
            <a:avLst/>
          </a:prstGeom>
          <a:noFill/>
          <a:ln>
            <a:noFill/>
          </a:ln>
        </p:spPr>
      </p:pic>
      <p:pic>
        <p:nvPicPr>
          <p:cNvPr id="537" name="Google Shape;537;p35"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538" name="Google Shape;538;p35" descr="redblackblockiu"/>
          <p:cNvPicPr preferRelativeResize="0"/>
          <p:nvPr/>
        </p:nvPicPr>
        <p:blipFill rotWithShape="1">
          <a:blip r:embed="rId5">
            <a:alphaModFix/>
          </a:blip>
          <a:srcRect/>
          <a:stretch/>
        </p:blipFill>
        <p:spPr>
          <a:xfrm>
            <a:off x="0" y="6219825"/>
            <a:ext cx="484188" cy="638175"/>
          </a:xfrm>
          <a:prstGeom prst="rect">
            <a:avLst/>
          </a:prstGeom>
          <a:noFill/>
          <a:ln>
            <a:noFill/>
          </a:ln>
        </p:spPr>
      </p:pic>
      <p:sp>
        <p:nvSpPr>
          <p:cNvPr id="2" name="TextBox 1">
            <a:extLst>
              <a:ext uri="{FF2B5EF4-FFF2-40B4-BE49-F238E27FC236}">
                <a16:creationId xmlns:a16="http://schemas.microsoft.com/office/drawing/2014/main" id="{A10CB21F-3357-4DC1-B0FB-02A79BAB30D9}"/>
              </a:ext>
            </a:extLst>
          </p:cNvPr>
          <p:cNvSpPr txBox="1"/>
          <p:nvPr/>
        </p:nvSpPr>
        <p:spPr>
          <a:xfrm>
            <a:off x="5592932" y="1226505"/>
            <a:ext cx="3125618" cy="2031325"/>
          </a:xfrm>
          <a:prstGeom prst="rect">
            <a:avLst/>
          </a:prstGeom>
          <a:noFill/>
        </p:spPr>
        <p:txBody>
          <a:bodyPr wrap="square" rtlCol="0">
            <a:spAutoFit/>
          </a:bodyPr>
          <a:lstStyle/>
          <a:p>
            <a:pPr marL="285750" indent="-285750">
              <a:buFont typeface="Arial" panose="020B0604020202020204" pitchFamily="34" charset="0"/>
              <a:buChar char="•"/>
            </a:pPr>
            <a:r>
              <a:rPr lang="en-US" dirty="0"/>
              <a:t>Let’s open the colonic crypt simulation in Player</a:t>
            </a:r>
          </a:p>
          <a:p>
            <a:endParaRPr lang="en-US" dirty="0"/>
          </a:p>
          <a:p>
            <a:pPr marL="285750" lvl="2" indent="-285750">
              <a:buFont typeface="Arial" panose="020B0604020202020204" pitchFamily="34" charset="0"/>
              <a:buChar char="•"/>
            </a:pPr>
            <a:r>
              <a:rPr lang="en-US" dirty="0"/>
              <a:t>If you unzipped using </a:t>
            </a:r>
            <a:r>
              <a:rPr lang="en-US" dirty="0" err="1"/>
              <a:t>Jupyter</a:t>
            </a:r>
            <a:r>
              <a:rPr lang="en-US" dirty="0"/>
              <a:t> colonic_crypt.cc3d will be in &lt;user&gt;/ cc3d_workshop/</a:t>
            </a:r>
          </a:p>
          <a:p>
            <a:pPr lvl="2"/>
            <a:endParaRPr lang="en-US" dirty="0"/>
          </a:p>
          <a:p>
            <a:pPr marL="285750" lvl="2" indent="-285750">
              <a:buFont typeface="Arial" panose="020B0604020202020204" pitchFamily="34" charset="0"/>
              <a:buChar char="•"/>
            </a:pPr>
            <a:r>
              <a:rPr lang="en-US" dirty="0"/>
              <a:t>If you used </a:t>
            </a:r>
            <a:r>
              <a:rPr lang="en-US" dirty="0" err="1"/>
              <a:t>twedit</a:t>
            </a:r>
            <a:r>
              <a:rPr lang="en-US" dirty="0"/>
              <a:t>++ it’ll be in &lt;user&gt;/</a:t>
            </a:r>
            <a:r>
              <a:rPr lang="en-US" dirty="0" err="1"/>
              <a:t>example_colonic_crypt</a:t>
            </a:r>
            <a:endParaRPr lang="en-US" dirty="0"/>
          </a:p>
        </p:txBody>
      </p:sp>
      <p:pic>
        <p:nvPicPr>
          <p:cNvPr id="7" name="Picture 6">
            <a:extLst>
              <a:ext uri="{FF2B5EF4-FFF2-40B4-BE49-F238E27FC236}">
                <a16:creationId xmlns:a16="http://schemas.microsoft.com/office/drawing/2014/main" id="{BFFC9813-2496-4E60-9B91-CFF48BF532F3}"/>
              </a:ext>
            </a:extLst>
          </p:cNvPr>
          <p:cNvPicPr>
            <a:picLocks noChangeAspect="1"/>
          </p:cNvPicPr>
          <p:nvPr/>
        </p:nvPicPr>
        <p:blipFill>
          <a:blip r:embed="rId6">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00FF"/>
              </a:buClr>
              <a:buSzPts val="3959"/>
              <a:buFont typeface="Calibri"/>
              <a:buNone/>
            </a:pPr>
            <a:r>
              <a:rPr lang="en-US" sz="3959" b="1" dirty="0">
                <a:solidFill>
                  <a:srgbClr val="0000FF"/>
                </a:solidFill>
              </a:rPr>
              <a:t>Exercise 1.1.3—See if you can figure out a good way to visualize the crypt in 3D</a:t>
            </a:r>
            <a:endParaRPr dirty="0"/>
          </a:p>
        </p:txBody>
      </p:sp>
      <p:pic>
        <p:nvPicPr>
          <p:cNvPr id="559" name="Google Shape;559;p37"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560" name="Google Shape;560;p37"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sp>
        <p:nvSpPr>
          <p:cNvPr id="2" name="Rectangle 1">
            <a:extLst>
              <a:ext uri="{FF2B5EF4-FFF2-40B4-BE49-F238E27FC236}">
                <a16:creationId xmlns:a16="http://schemas.microsoft.com/office/drawing/2014/main" id="{3E9F6FB8-C5A4-49C8-94AD-8BD1FAB30688}"/>
              </a:ext>
            </a:extLst>
          </p:cNvPr>
          <p:cNvSpPr/>
          <p:nvPr/>
        </p:nvSpPr>
        <p:spPr>
          <a:xfrm>
            <a:off x="372869" y="1827312"/>
            <a:ext cx="3126177" cy="307777"/>
          </a:xfrm>
          <a:prstGeom prst="rect">
            <a:avLst/>
          </a:prstGeom>
        </p:spPr>
        <p:txBody>
          <a:bodyPr wrap="none">
            <a:spAutoFit/>
          </a:bodyPr>
          <a:lstStyle/>
          <a:p>
            <a:r>
              <a:rPr lang="en-US" b="1" dirty="0">
                <a:solidFill>
                  <a:schemeClr val="tx1"/>
                </a:solidFill>
              </a:rPr>
              <a:t>Try using the “3D settings” menus</a:t>
            </a:r>
            <a:endParaRPr lang="en-US" dirty="0">
              <a:solidFill>
                <a:schemeClr val="tx1"/>
              </a:solidFill>
            </a:endParaRPr>
          </a:p>
        </p:txBody>
      </p:sp>
      <p:pic>
        <p:nvPicPr>
          <p:cNvPr id="6" name="Picture 5">
            <a:extLst>
              <a:ext uri="{FF2B5EF4-FFF2-40B4-BE49-F238E27FC236}">
                <a16:creationId xmlns:a16="http://schemas.microsoft.com/office/drawing/2014/main" id="{56921198-984E-4E83-B4DC-C4ED8CC994D8}"/>
              </a:ext>
            </a:extLst>
          </p:cNvPr>
          <p:cNvPicPr>
            <a:picLocks noChangeAspect="1"/>
          </p:cNvPicPr>
          <p:nvPr/>
        </p:nvPicPr>
        <p:blipFill>
          <a:blip r:embed="rId5">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38"/>
          <p:cNvSpPr txBox="1">
            <a:spLocks noGrp="1"/>
          </p:cNvSpPr>
          <p:nvPr>
            <p:ph type="title"/>
          </p:nvPr>
        </p:nvSpPr>
        <p:spPr>
          <a:xfrm>
            <a:off x="0" y="28074"/>
            <a:ext cx="9144000" cy="108309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00FF"/>
              </a:buClr>
              <a:buSzPts val="3959"/>
              <a:buFont typeface="Calibri"/>
              <a:buNone/>
            </a:pPr>
            <a:r>
              <a:rPr lang="en-US" sz="3959" b="1" dirty="0">
                <a:solidFill>
                  <a:srgbClr val="0000FF"/>
                </a:solidFill>
              </a:rPr>
              <a:t>Downloading CC3D Simulation Files from </a:t>
            </a:r>
            <a:r>
              <a:rPr lang="en-US" sz="3959" b="1" dirty="0" err="1">
                <a:solidFill>
                  <a:srgbClr val="0000FF"/>
                </a:solidFill>
              </a:rPr>
              <a:t>nanoHUB</a:t>
            </a:r>
            <a:endParaRPr sz="3959" b="1" dirty="0">
              <a:solidFill>
                <a:srgbClr val="0000FF"/>
              </a:solidFill>
            </a:endParaRPr>
          </a:p>
        </p:txBody>
      </p:sp>
      <p:sp>
        <p:nvSpPr>
          <p:cNvPr id="567" name="Google Shape;567;p38"/>
          <p:cNvSpPr txBox="1"/>
          <p:nvPr/>
        </p:nvSpPr>
        <p:spPr>
          <a:xfrm>
            <a:off x="304800" y="1213316"/>
            <a:ext cx="4070350" cy="53552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When you exit </a:t>
            </a:r>
            <a:r>
              <a:rPr lang="en-US" sz="1800" dirty="0" err="1">
                <a:solidFill>
                  <a:schemeClr val="dk1"/>
                </a:solidFill>
                <a:latin typeface="Calibri"/>
                <a:ea typeface="Calibri"/>
                <a:cs typeface="Calibri"/>
                <a:sym typeface="Calibri"/>
              </a:rPr>
              <a:t>nanoHUB</a:t>
            </a:r>
            <a:r>
              <a:rPr lang="en-US" sz="1800" dirty="0">
                <a:solidFill>
                  <a:schemeClr val="dk1"/>
                </a:solidFill>
                <a:latin typeface="Calibri"/>
                <a:ea typeface="Calibri"/>
                <a:cs typeface="Calibri"/>
                <a:sym typeface="Calibri"/>
              </a:rPr>
              <a:t> your workspace directories should be saved, but to make sure you don’t lose your work, ALWAYS download your simulations before you end work for the day (and doing so periodically is not a bad idea in any case)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To download need to zip first, then download</a:t>
            </a:r>
          </a:p>
          <a:p>
            <a:pPr marL="0" marR="0" lvl="0" indent="0" algn="l" rtl="0">
              <a:spcBef>
                <a:spcPts val="0"/>
              </a:spcBef>
              <a:spcAft>
                <a:spcPts val="0"/>
              </a:spcAft>
              <a:buNone/>
            </a:pPr>
            <a:endParaRPr lang="en-US" sz="1800" dirty="0">
              <a:solidFill>
                <a:schemeClr val="dk1"/>
              </a:solidFill>
              <a:latin typeface="Calibri"/>
              <a:cs typeface="Calibri"/>
              <a:sym typeface="Calibri"/>
            </a:endParaRPr>
          </a:p>
          <a:p>
            <a:pPr marL="0" marR="0" lvl="0" indent="0" algn="l" rtl="0">
              <a:spcBef>
                <a:spcPts val="0"/>
              </a:spcBef>
              <a:spcAft>
                <a:spcPts val="0"/>
              </a:spcAft>
              <a:buNone/>
            </a:pPr>
            <a:r>
              <a:rPr lang="en-US" sz="1800" dirty="0" err="1">
                <a:solidFill>
                  <a:schemeClr val="dk1"/>
                </a:solidFill>
                <a:latin typeface="Calibri"/>
                <a:cs typeface="Calibri"/>
                <a:sym typeface="Calibri"/>
              </a:rPr>
              <a:t>Twedit</a:t>
            </a:r>
            <a:r>
              <a:rPr lang="en-US" sz="1800" dirty="0">
                <a:solidFill>
                  <a:schemeClr val="dk1"/>
                </a:solidFill>
                <a:latin typeface="Calibri"/>
                <a:cs typeface="Calibri"/>
                <a:sym typeface="Calibri"/>
              </a:rPr>
              <a:t>++ can zip your simulation files</a:t>
            </a:r>
          </a:p>
          <a:p>
            <a:pPr marL="0" marR="0" lvl="0" indent="0" algn="l" rtl="0">
              <a:spcBef>
                <a:spcPts val="0"/>
              </a:spcBef>
              <a:spcAft>
                <a:spcPts val="0"/>
              </a:spcAft>
              <a:buNone/>
            </a:pPr>
            <a:r>
              <a:rPr lang="en-US" sz="1800" dirty="0">
                <a:solidFill>
                  <a:schemeClr val="dk1"/>
                </a:solidFill>
                <a:latin typeface="Calibri"/>
                <a:cs typeface="Calibri"/>
                <a:sym typeface="Calibri"/>
              </a:rPr>
              <a:t>To zip your simulation, right click on the name of the cc3d file (1) “colonic_crypt.cc3d” in the left hand pane of Player and select zip it (2)</a:t>
            </a:r>
          </a:p>
          <a:p>
            <a:pPr marL="0" marR="0" lvl="0" indent="0" algn="l" rtl="0">
              <a:spcBef>
                <a:spcPts val="0"/>
              </a:spcBef>
              <a:spcAft>
                <a:spcPts val="0"/>
              </a:spcAft>
              <a:buNone/>
            </a:pPr>
            <a:endParaRPr lang="en-US" sz="1800" dirty="0">
              <a:solidFill>
                <a:schemeClr val="dk1"/>
              </a:solidFill>
              <a:latin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cs typeface="Calibri"/>
                <a:sym typeface="Calibri"/>
              </a:rPr>
              <a:t>You can rename as you wish (3)</a:t>
            </a:r>
          </a:p>
          <a:p>
            <a:pPr marL="0" marR="0" lvl="0" indent="0" algn="l" rtl="0">
              <a:spcBef>
                <a:spcPts val="0"/>
              </a:spcBef>
              <a:spcAft>
                <a:spcPts val="0"/>
              </a:spcAft>
              <a:buNone/>
            </a:pPr>
            <a:r>
              <a:rPr lang="en-US" sz="1800" dirty="0">
                <a:solidFill>
                  <a:schemeClr val="dk1"/>
                </a:solidFill>
                <a:latin typeface="Calibri"/>
                <a:cs typeface="Calibri"/>
                <a:sym typeface="Calibri"/>
              </a:rPr>
              <a:t>Hit “Save” to save (4)</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91D4BB6A-BA4A-4E10-9BD7-66347FFE23B8}"/>
              </a:ext>
            </a:extLst>
          </p:cNvPr>
          <p:cNvPicPr>
            <a:picLocks noChangeAspect="1"/>
          </p:cNvPicPr>
          <p:nvPr/>
        </p:nvPicPr>
        <p:blipFill>
          <a:blip r:embed="rId3"/>
          <a:stretch>
            <a:fillRect/>
          </a:stretch>
        </p:blipFill>
        <p:spPr>
          <a:xfrm>
            <a:off x="5119139" y="1051436"/>
            <a:ext cx="3877216" cy="2819794"/>
          </a:xfrm>
          <a:prstGeom prst="rect">
            <a:avLst/>
          </a:prstGeom>
        </p:spPr>
      </p:pic>
      <p:pic>
        <p:nvPicPr>
          <p:cNvPr id="5" name="Picture 4">
            <a:extLst>
              <a:ext uri="{FF2B5EF4-FFF2-40B4-BE49-F238E27FC236}">
                <a16:creationId xmlns:a16="http://schemas.microsoft.com/office/drawing/2014/main" id="{A3E4A955-27DF-488E-BEB8-BDAE8BAB9279}"/>
              </a:ext>
            </a:extLst>
          </p:cNvPr>
          <p:cNvPicPr>
            <a:picLocks noChangeAspect="1"/>
          </p:cNvPicPr>
          <p:nvPr/>
        </p:nvPicPr>
        <p:blipFill>
          <a:blip r:embed="rId4"/>
          <a:stretch>
            <a:fillRect/>
          </a:stretch>
        </p:blipFill>
        <p:spPr>
          <a:xfrm>
            <a:off x="4430339" y="3747857"/>
            <a:ext cx="4119936" cy="2871471"/>
          </a:xfrm>
          <a:prstGeom prst="rect">
            <a:avLst/>
          </a:prstGeom>
        </p:spPr>
      </p:pic>
      <p:pic>
        <p:nvPicPr>
          <p:cNvPr id="9" name="Google Shape;559;p37" descr="Biocomplexity Logo">
            <a:extLst>
              <a:ext uri="{FF2B5EF4-FFF2-40B4-BE49-F238E27FC236}">
                <a16:creationId xmlns:a16="http://schemas.microsoft.com/office/drawing/2014/main" id="{CBD19338-2923-4ED3-B73C-3E748ACA2E32}"/>
              </a:ext>
            </a:extLst>
          </p:cNvPr>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10" name="Google Shape;560;p37" descr="redblackblockiu">
            <a:extLst>
              <a:ext uri="{FF2B5EF4-FFF2-40B4-BE49-F238E27FC236}">
                <a16:creationId xmlns:a16="http://schemas.microsoft.com/office/drawing/2014/main" id="{6366E1C3-F4C0-4683-9489-19407E1247D8}"/>
              </a:ext>
            </a:extLst>
          </p:cNvPr>
          <p:cNvPicPr preferRelativeResize="0"/>
          <p:nvPr/>
        </p:nvPicPr>
        <p:blipFill rotWithShape="1">
          <a:blip r:embed="rId6">
            <a:alphaModFix/>
          </a:blip>
          <a:srcRect/>
          <a:stretch/>
        </p:blipFill>
        <p:spPr>
          <a:xfrm>
            <a:off x="0" y="6219825"/>
            <a:ext cx="484188" cy="638175"/>
          </a:xfrm>
          <a:prstGeom prst="rect">
            <a:avLst/>
          </a:prstGeom>
          <a:noFill/>
          <a:ln>
            <a:noFill/>
          </a:ln>
        </p:spPr>
      </p:pic>
      <p:sp>
        <p:nvSpPr>
          <p:cNvPr id="11" name="Google Shape;235;p12">
            <a:extLst>
              <a:ext uri="{FF2B5EF4-FFF2-40B4-BE49-F238E27FC236}">
                <a16:creationId xmlns:a16="http://schemas.microsoft.com/office/drawing/2014/main" id="{F95FCABA-B31E-40B5-8168-599186F0CE74}"/>
              </a:ext>
            </a:extLst>
          </p:cNvPr>
          <p:cNvSpPr/>
          <p:nvPr/>
        </p:nvSpPr>
        <p:spPr>
          <a:xfrm>
            <a:off x="4679950" y="2081960"/>
            <a:ext cx="437929" cy="225731"/>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 name="Google Shape;235;p12">
            <a:extLst>
              <a:ext uri="{FF2B5EF4-FFF2-40B4-BE49-F238E27FC236}">
                <a16:creationId xmlns:a16="http://schemas.microsoft.com/office/drawing/2014/main" id="{64B2368B-01D8-4758-B85A-D58EF480223F}"/>
              </a:ext>
            </a:extLst>
          </p:cNvPr>
          <p:cNvSpPr/>
          <p:nvPr/>
        </p:nvSpPr>
        <p:spPr>
          <a:xfrm>
            <a:off x="5675851" y="2997277"/>
            <a:ext cx="437929" cy="225731"/>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 name="Google Shape;235;p12">
            <a:extLst>
              <a:ext uri="{FF2B5EF4-FFF2-40B4-BE49-F238E27FC236}">
                <a16:creationId xmlns:a16="http://schemas.microsoft.com/office/drawing/2014/main" id="{55D8C737-03D7-4576-9767-1A77B4A17BB8}"/>
              </a:ext>
            </a:extLst>
          </p:cNvPr>
          <p:cNvSpPr/>
          <p:nvPr/>
        </p:nvSpPr>
        <p:spPr>
          <a:xfrm>
            <a:off x="3992410" y="6146685"/>
            <a:ext cx="437929" cy="225731"/>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4" name="Google Shape;235;p12">
            <a:extLst>
              <a:ext uri="{FF2B5EF4-FFF2-40B4-BE49-F238E27FC236}">
                <a16:creationId xmlns:a16="http://schemas.microsoft.com/office/drawing/2014/main" id="{03EEF8E3-1ACE-4A47-B8EE-0A7F30D0C329}"/>
              </a:ext>
            </a:extLst>
          </p:cNvPr>
          <p:cNvSpPr/>
          <p:nvPr/>
        </p:nvSpPr>
        <p:spPr>
          <a:xfrm rot="10800000">
            <a:off x="8471273" y="6146685"/>
            <a:ext cx="437929" cy="225731"/>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70888FA5-8C1F-4A35-9E0C-BF66195A7F0D}"/>
              </a:ext>
            </a:extLst>
          </p:cNvPr>
          <p:cNvSpPr txBox="1"/>
          <p:nvPr/>
        </p:nvSpPr>
        <p:spPr>
          <a:xfrm>
            <a:off x="4700804" y="1826754"/>
            <a:ext cx="546100" cy="307777"/>
          </a:xfrm>
          <a:prstGeom prst="rect">
            <a:avLst/>
          </a:prstGeom>
          <a:noFill/>
        </p:spPr>
        <p:txBody>
          <a:bodyPr wrap="square" rtlCol="0">
            <a:spAutoFit/>
          </a:bodyPr>
          <a:lstStyle/>
          <a:p>
            <a:r>
              <a:rPr lang="en-US" b="1" dirty="0">
                <a:solidFill>
                  <a:srgbClr val="0070C0"/>
                </a:solidFill>
              </a:rPr>
              <a:t>1</a:t>
            </a:r>
          </a:p>
        </p:txBody>
      </p:sp>
      <p:sp>
        <p:nvSpPr>
          <p:cNvPr id="16" name="TextBox 15">
            <a:extLst>
              <a:ext uri="{FF2B5EF4-FFF2-40B4-BE49-F238E27FC236}">
                <a16:creationId xmlns:a16="http://schemas.microsoft.com/office/drawing/2014/main" id="{2FC1A82B-6D10-4221-A8F3-CD7D632FE827}"/>
              </a:ext>
            </a:extLst>
          </p:cNvPr>
          <p:cNvSpPr txBox="1"/>
          <p:nvPr/>
        </p:nvSpPr>
        <p:spPr>
          <a:xfrm>
            <a:off x="5675851" y="2758605"/>
            <a:ext cx="546100" cy="307777"/>
          </a:xfrm>
          <a:prstGeom prst="rect">
            <a:avLst/>
          </a:prstGeom>
          <a:noFill/>
        </p:spPr>
        <p:txBody>
          <a:bodyPr wrap="square" rtlCol="0">
            <a:spAutoFit/>
          </a:bodyPr>
          <a:lstStyle/>
          <a:p>
            <a:r>
              <a:rPr lang="en-US" b="1" dirty="0">
                <a:solidFill>
                  <a:srgbClr val="0070C0"/>
                </a:solidFill>
              </a:rPr>
              <a:t>2</a:t>
            </a:r>
          </a:p>
        </p:txBody>
      </p:sp>
      <p:sp>
        <p:nvSpPr>
          <p:cNvPr id="17" name="TextBox 16">
            <a:extLst>
              <a:ext uri="{FF2B5EF4-FFF2-40B4-BE49-F238E27FC236}">
                <a16:creationId xmlns:a16="http://schemas.microsoft.com/office/drawing/2014/main" id="{AA73F1E3-7D53-4B3D-A51E-F757BFAEDC28}"/>
              </a:ext>
            </a:extLst>
          </p:cNvPr>
          <p:cNvSpPr txBox="1"/>
          <p:nvPr/>
        </p:nvSpPr>
        <p:spPr>
          <a:xfrm>
            <a:off x="4001638" y="5912048"/>
            <a:ext cx="546100" cy="307777"/>
          </a:xfrm>
          <a:prstGeom prst="rect">
            <a:avLst/>
          </a:prstGeom>
          <a:noFill/>
        </p:spPr>
        <p:txBody>
          <a:bodyPr wrap="square" rtlCol="0">
            <a:spAutoFit/>
          </a:bodyPr>
          <a:lstStyle/>
          <a:p>
            <a:r>
              <a:rPr lang="en-US" b="1" dirty="0">
                <a:solidFill>
                  <a:srgbClr val="0070C0"/>
                </a:solidFill>
              </a:rPr>
              <a:t>3</a:t>
            </a:r>
          </a:p>
        </p:txBody>
      </p:sp>
      <p:sp>
        <p:nvSpPr>
          <p:cNvPr id="18" name="TextBox 17">
            <a:extLst>
              <a:ext uri="{FF2B5EF4-FFF2-40B4-BE49-F238E27FC236}">
                <a16:creationId xmlns:a16="http://schemas.microsoft.com/office/drawing/2014/main" id="{E67B3A2F-2C3C-43E3-A1BF-3F8F31C0C832}"/>
              </a:ext>
            </a:extLst>
          </p:cNvPr>
          <p:cNvSpPr txBox="1"/>
          <p:nvPr/>
        </p:nvSpPr>
        <p:spPr>
          <a:xfrm>
            <a:off x="8584126" y="5917840"/>
            <a:ext cx="546100" cy="307777"/>
          </a:xfrm>
          <a:prstGeom prst="rect">
            <a:avLst/>
          </a:prstGeom>
          <a:noFill/>
        </p:spPr>
        <p:txBody>
          <a:bodyPr wrap="square" rtlCol="0">
            <a:spAutoFit/>
          </a:bodyPr>
          <a:lstStyle/>
          <a:p>
            <a:r>
              <a:rPr lang="en-US" b="1" dirty="0">
                <a:solidFill>
                  <a:srgbClr val="0070C0"/>
                </a:solidFill>
              </a:rPr>
              <a:t>4</a:t>
            </a:r>
          </a:p>
        </p:txBody>
      </p:sp>
      <p:pic>
        <p:nvPicPr>
          <p:cNvPr id="19" name="Picture 18">
            <a:extLst>
              <a:ext uri="{FF2B5EF4-FFF2-40B4-BE49-F238E27FC236}">
                <a16:creationId xmlns:a16="http://schemas.microsoft.com/office/drawing/2014/main" id="{19434ED3-0539-41D5-B8A8-71050AA55B73}"/>
              </a:ext>
            </a:extLst>
          </p:cNvPr>
          <p:cNvPicPr>
            <a:picLocks noChangeAspect="1"/>
          </p:cNvPicPr>
          <p:nvPr/>
        </p:nvPicPr>
        <p:blipFill>
          <a:blip r:embed="rId7">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pic>
        <p:nvPicPr>
          <p:cNvPr id="11" name="Google Shape;559;p37" descr="Biocomplexity Logo">
            <a:extLst>
              <a:ext uri="{FF2B5EF4-FFF2-40B4-BE49-F238E27FC236}">
                <a16:creationId xmlns:a16="http://schemas.microsoft.com/office/drawing/2014/main" id="{9C3367A6-B9EF-49EC-8CB4-6B8C199966B2}"/>
              </a:ext>
            </a:extLst>
          </p:cNvPr>
          <p:cNvPicPr preferRelativeResize="0"/>
          <p:nvPr/>
        </p:nvPicPr>
        <p:blipFill rotWithShape="1">
          <a:blip r:embed="rId3">
            <a:alphaModFix/>
          </a:blip>
          <a:srcRect/>
          <a:stretch/>
        </p:blipFill>
        <p:spPr>
          <a:xfrm>
            <a:off x="8550275" y="6264275"/>
            <a:ext cx="593725" cy="593725"/>
          </a:xfrm>
          <a:prstGeom prst="rect">
            <a:avLst/>
          </a:prstGeom>
          <a:noFill/>
          <a:ln>
            <a:noFill/>
          </a:ln>
        </p:spPr>
      </p:pic>
      <p:sp>
        <p:nvSpPr>
          <p:cNvPr id="572" name="Google Shape;572;p39"/>
          <p:cNvSpPr txBox="1">
            <a:spLocks noGrp="1"/>
          </p:cNvSpPr>
          <p:nvPr>
            <p:ph type="title"/>
          </p:nvPr>
        </p:nvSpPr>
        <p:spPr>
          <a:xfrm>
            <a:off x="1" y="0"/>
            <a:ext cx="8839200" cy="7196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FF"/>
              </a:buClr>
              <a:buSzPts val="3959"/>
              <a:buFont typeface="Calibri"/>
              <a:buNone/>
            </a:pPr>
            <a:r>
              <a:rPr lang="en-US" sz="2800" b="1" dirty="0">
                <a:solidFill>
                  <a:srgbClr val="0000FF"/>
                </a:solidFill>
              </a:rPr>
              <a:t>Downloading a Zipped CC3D Simulation from </a:t>
            </a:r>
            <a:r>
              <a:rPr lang="en-US" sz="2800" b="1" dirty="0" err="1">
                <a:solidFill>
                  <a:srgbClr val="0000FF"/>
                </a:solidFill>
              </a:rPr>
              <a:t>nanoHUB</a:t>
            </a:r>
            <a:endParaRPr sz="3200" dirty="0"/>
          </a:p>
        </p:txBody>
      </p:sp>
      <p:sp>
        <p:nvSpPr>
          <p:cNvPr id="574" name="Google Shape;574;p39"/>
          <p:cNvSpPr txBox="1"/>
          <p:nvPr/>
        </p:nvSpPr>
        <p:spPr>
          <a:xfrm>
            <a:off x="0" y="950477"/>
            <a:ext cx="64008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Now we have to go back to </a:t>
            </a:r>
            <a:r>
              <a:rPr lang="en-US" sz="1800" dirty="0" err="1">
                <a:solidFill>
                  <a:schemeClr val="dk1"/>
                </a:solidFill>
                <a:latin typeface="Calibri"/>
                <a:ea typeface="Calibri"/>
                <a:cs typeface="Calibri"/>
                <a:sym typeface="Calibri"/>
              </a:rPr>
              <a:t>Jupyter</a:t>
            </a:r>
            <a:r>
              <a:rPr lang="en-US" sz="1800" dirty="0">
                <a:solidFill>
                  <a:schemeClr val="dk1"/>
                </a:solidFill>
                <a:latin typeface="Calibri"/>
                <a:ea typeface="Calibri"/>
                <a:cs typeface="Calibri"/>
                <a:sym typeface="Calibri"/>
              </a:rPr>
              <a:t> notebook to make the download </a:t>
            </a:r>
            <a:endParaRPr dirty="0"/>
          </a:p>
        </p:txBody>
      </p:sp>
      <p:sp>
        <p:nvSpPr>
          <p:cNvPr id="5" name="Google Shape;582;p40">
            <a:extLst>
              <a:ext uri="{FF2B5EF4-FFF2-40B4-BE49-F238E27FC236}">
                <a16:creationId xmlns:a16="http://schemas.microsoft.com/office/drawing/2014/main" id="{8CB749E2-FFC2-48D0-889E-D3879B7A0D0E}"/>
              </a:ext>
            </a:extLst>
          </p:cNvPr>
          <p:cNvSpPr txBox="1"/>
          <p:nvPr/>
        </p:nvSpPr>
        <p:spPr>
          <a:xfrm>
            <a:off x="17756" y="2477285"/>
            <a:ext cx="7563774" cy="120028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mj-lt"/>
              <a:buAutoNum type="arabicParenR"/>
            </a:pPr>
            <a:r>
              <a:rPr lang="en-US" sz="1800" dirty="0">
                <a:solidFill>
                  <a:schemeClr val="dk1"/>
                </a:solidFill>
                <a:latin typeface="Calibri"/>
                <a:ea typeface="Calibri"/>
                <a:cs typeface="Calibri"/>
                <a:sym typeface="Calibri"/>
              </a:rPr>
              <a:t>Go to your dashboard in </a:t>
            </a:r>
            <a:r>
              <a:rPr lang="en-US" sz="1800" dirty="0" err="1">
                <a:solidFill>
                  <a:schemeClr val="dk1"/>
                </a:solidFill>
                <a:latin typeface="Calibri"/>
                <a:ea typeface="Calibri"/>
                <a:cs typeface="Calibri"/>
                <a:sym typeface="Calibri"/>
              </a:rPr>
              <a:t>NanoHub</a:t>
            </a:r>
            <a:endParaRPr lang="en-US" sz="1800" dirty="0">
              <a:solidFill>
                <a:schemeClr val="dk1"/>
              </a:solidFill>
              <a:latin typeface="Calibri"/>
              <a:ea typeface="Calibri"/>
              <a:cs typeface="Calibri"/>
              <a:sym typeface="Calibri"/>
            </a:endParaRPr>
          </a:p>
          <a:p>
            <a:pPr marL="342900" marR="0" lvl="0" indent="-342900" algn="l" rtl="0">
              <a:spcBef>
                <a:spcPts val="0"/>
              </a:spcBef>
              <a:spcAft>
                <a:spcPts val="0"/>
              </a:spcAft>
              <a:buFont typeface="+mj-lt"/>
              <a:buAutoNum type="arabicParenR"/>
            </a:pPr>
            <a:r>
              <a:rPr lang="en-US" sz="1800" dirty="0">
                <a:solidFill>
                  <a:schemeClr val="dk1"/>
                </a:solidFill>
                <a:latin typeface="Calibri"/>
                <a:ea typeface="Calibri"/>
                <a:cs typeface="Calibri"/>
                <a:sym typeface="Calibri"/>
              </a:rPr>
              <a:t>Look for the “My Tools”, select the “All Tools” tab, search for </a:t>
            </a:r>
            <a:r>
              <a:rPr lang="en-US" sz="1800" b="1" dirty="0" err="1">
                <a:solidFill>
                  <a:schemeClr val="dk1"/>
                </a:solidFill>
                <a:latin typeface="Calibri"/>
                <a:ea typeface="Calibri"/>
                <a:cs typeface="Calibri"/>
                <a:sym typeface="Calibri"/>
              </a:rPr>
              <a:t>Jupyter</a:t>
            </a:r>
            <a:r>
              <a:rPr lang="en-US" sz="1800" dirty="0">
                <a:solidFill>
                  <a:schemeClr val="dk1"/>
                </a:solidFill>
                <a:latin typeface="Calibri"/>
                <a:ea typeface="Calibri"/>
                <a:cs typeface="Calibri"/>
                <a:sym typeface="Calibri"/>
              </a:rPr>
              <a:t>, and open and launch </a:t>
            </a:r>
            <a:r>
              <a:rPr lang="en-US" sz="1800" i="1" dirty="0" err="1">
                <a:solidFill>
                  <a:schemeClr val="dk1"/>
                </a:solidFill>
                <a:latin typeface="Calibri"/>
                <a:ea typeface="Calibri"/>
                <a:cs typeface="Calibri"/>
                <a:sym typeface="Calibri"/>
              </a:rPr>
              <a:t>Jupyter</a:t>
            </a:r>
            <a:r>
              <a:rPr lang="en-US" sz="1800" i="1" dirty="0">
                <a:solidFill>
                  <a:schemeClr val="dk1"/>
                </a:solidFill>
                <a:latin typeface="Calibri"/>
                <a:ea typeface="Calibri"/>
                <a:cs typeface="Calibri"/>
                <a:sym typeface="Calibri"/>
              </a:rPr>
              <a:t> Notebook</a:t>
            </a:r>
          </a:p>
          <a:p>
            <a:pPr marL="342900" marR="0" lvl="0" indent="-342900" algn="l" rtl="0">
              <a:spcBef>
                <a:spcPts val="0"/>
              </a:spcBef>
              <a:spcAft>
                <a:spcPts val="0"/>
              </a:spcAft>
              <a:buFont typeface="+mj-lt"/>
              <a:buAutoNum type="arabicParenR"/>
            </a:pPr>
            <a:r>
              <a:rPr lang="en-US" sz="1800" dirty="0">
                <a:solidFill>
                  <a:schemeClr val="dk1"/>
                </a:solidFill>
                <a:latin typeface="Calibri"/>
                <a:ea typeface="Calibri"/>
                <a:cs typeface="Calibri"/>
                <a:sym typeface="Calibri"/>
              </a:rPr>
              <a:t>Select the file you want to download and hit “Download” at the top</a:t>
            </a:r>
          </a:p>
        </p:txBody>
      </p:sp>
      <p:pic>
        <p:nvPicPr>
          <p:cNvPr id="6" name="Google Shape;584;p40">
            <a:extLst>
              <a:ext uri="{FF2B5EF4-FFF2-40B4-BE49-F238E27FC236}">
                <a16:creationId xmlns:a16="http://schemas.microsoft.com/office/drawing/2014/main" id="{1354993B-912C-4B7E-9C55-9137E8206E1F}"/>
              </a:ext>
            </a:extLst>
          </p:cNvPr>
          <p:cNvPicPr preferRelativeResize="0"/>
          <p:nvPr/>
        </p:nvPicPr>
        <p:blipFill rotWithShape="1">
          <a:blip r:embed="rId4">
            <a:alphaModFix/>
          </a:blip>
          <a:srcRect/>
          <a:stretch/>
        </p:blipFill>
        <p:spPr>
          <a:xfrm>
            <a:off x="5699902" y="851478"/>
            <a:ext cx="3228513" cy="1619430"/>
          </a:xfrm>
          <a:prstGeom prst="rect">
            <a:avLst/>
          </a:prstGeom>
          <a:noFill/>
          <a:ln>
            <a:noFill/>
          </a:ln>
        </p:spPr>
      </p:pic>
      <p:pic>
        <p:nvPicPr>
          <p:cNvPr id="7" name="Google Shape;593;p41">
            <a:extLst>
              <a:ext uri="{FF2B5EF4-FFF2-40B4-BE49-F238E27FC236}">
                <a16:creationId xmlns:a16="http://schemas.microsoft.com/office/drawing/2014/main" id="{922C8487-D4BE-41E3-8BC7-4AF27643BA06}"/>
              </a:ext>
            </a:extLst>
          </p:cNvPr>
          <p:cNvPicPr preferRelativeResize="0"/>
          <p:nvPr/>
        </p:nvPicPr>
        <p:blipFill rotWithShape="1">
          <a:blip r:embed="rId5">
            <a:alphaModFix/>
          </a:blip>
          <a:srcRect/>
          <a:stretch/>
        </p:blipFill>
        <p:spPr>
          <a:xfrm>
            <a:off x="110830" y="3809404"/>
            <a:ext cx="8922339" cy="578931"/>
          </a:xfrm>
          <a:prstGeom prst="rect">
            <a:avLst/>
          </a:prstGeom>
          <a:noFill/>
          <a:ln>
            <a:noFill/>
          </a:ln>
        </p:spPr>
      </p:pic>
      <p:pic>
        <p:nvPicPr>
          <p:cNvPr id="8" name="Google Shape;595;p41">
            <a:extLst>
              <a:ext uri="{FF2B5EF4-FFF2-40B4-BE49-F238E27FC236}">
                <a16:creationId xmlns:a16="http://schemas.microsoft.com/office/drawing/2014/main" id="{49E47CE0-3548-4FD2-85EE-25202AECAC82}"/>
              </a:ext>
            </a:extLst>
          </p:cNvPr>
          <p:cNvPicPr preferRelativeResize="0"/>
          <p:nvPr/>
        </p:nvPicPr>
        <p:blipFill rotWithShape="1">
          <a:blip r:embed="rId6">
            <a:alphaModFix/>
          </a:blip>
          <a:srcRect/>
          <a:stretch/>
        </p:blipFill>
        <p:spPr>
          <a:xfrm>
            <a:off x="76200" y="4858854"/>
            <a:ext cx="5943600" cy="752475"/>
          </a:xfrm>
          <a:prstGeom prst="rect">
            <a:avLst/>
          </a:prstGeom>
          <a:noFill/>
          <a:ln>
            <a:noFill/>
          </a:ln>
        </p:spPr>
      </p:pic>
      <p:pic>
        <p:nvPicPr>
          <p:cNvPr id="3" name="Picture 2">
            <a:extLst>
              <a:ext uri="{FF2B5EF4-FFF2-40B4-BE49-F238E27FC236}">
                <a16:creationId xmlns:a16="http://schemas.microsoft.com/office/drawing/2014/main" id="{71BFF5DF-B34E-4B2B-9663-B80CDDCA8891}"/>
              </a:ext>
            </a:extLst>
          </p:cNvPr>
          <p:cNvPicPr>
            <a:picLocks noChangeAspect="1"/>
          </p:cNvPicPr>
          <p:nvPr/>
        </p:nvPicPr>
        <p:blipFill>
          <a:blip r:embed="rId7"/>
          <a:stretch>
            <a:fillRect/>
          </a:stretch>
        </p:blipFill>
        <p:spPr>
          <a:xfrm>
            <a:off x="6283369" y="4563641"/>
            <a:ext cx="2749800" cy="1997496"/>
          </a:xfrm>
          <a:prstGeom prst="rect">
            <a:avLst/>
          </a:prstGeom>
        </p:spPr>
      </p:pic>
      <p:pic>
        <p:nvPicPr>
          <p:cNvPr id="10" name="Google Shape;560;p37" descr="redblackblockiu">
            <a:extLst>
              <a:ext uri="{FF2B5EF4-FFF2-40B4-BE49-F238E27FC236}">
                <a16:creationId xmlns:a16="http://schemas.microsoft.com/office/drawing/2014/main" id="{889878DA-86D1-401D-A213-E5DA2D85F443}"/>
              </a:ext>
            </a:extLst>
          </p:cNvPr>
          <p:cNvPicPr preferRelativeResize="0"/>
          <p:nvPr/>
        </p:nvPicPr>
        <p:blipFill rotWithShape="1">
          <a:blip r:embed="rId8">
            <a:alphaModFix/>
          </a:blip>
          <a:srcRect/>
          <a:stretch/>
        </p:blipFill>
        <p:spPr>
          <a:xfrm>
            <a:off x="0" y="6219825"/>
            <a:ext cx="484188" cy="638175"/>
          </a:xfrm>
          <a:prstGeom prst="rect">
            <a:avLst/>
          </a:prstGeom>
          <a:noFill/>
          <a:ln>
            <a:noFill/>
          </a:ln>
        </p:spPr>
      </p:pic>
      <p:pic>
        <p:nvPicPr>
          <p:cNvPr id="12" name="Picture 11">
            <a:extLst>
              <a:ext uri="{FF2B5EF4-FFF2-40B4-BE49-F238E27FC236}">
                <a16:creationId xmlns:a16="http://schemas.microsoft.com/office/drawing/2014/main" id="{44761E7E-68C9-4ADA-A36F-D4996B1C403B}"/>
              </a:ext>
            </a:extLst>
          </p:cNvPr>
          <p:cNvPicPr>
            <a:picLocks noChangeAspect="1"/>
          </p:cNvPicPr>
          <p:nvPr/>
        </p:nvPicPr>
        <p:blipFill>
          <a:blip r:embed="rId9">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00FF"/>
              </a:buClr>
              <a:buSzPts val="3959"/>
              <a:buFont typeface="Calibri"/>
              <a:buNone/>
            </a:pPr>
            <a:r>
              <a:rPr lang="en-US" sz="3959" b="1" dirty="0">
                <a:solidFill>
                  <a:srgbClr val="0000FF"/>
                </a:solidFill>
              </a:rPr>
              <a:t>Exercise 1.1.4—Zip and Download the Colonic Crypt Simulation Files to Your Local Computer</a:t>
            </a:r>
            <a:endParaRPr dirty="0"/>
          </a:p>
        </p:txBody>
      </p:sp>
      <p:pic>
        <p:nvPicPr>
          <p:cNvPr id="602" name="Google Shape;602;p42"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603" name="Google Shape;603;p42"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5" name="Picture 4">
            <a:extLst>
              <a:ext uri="{FF2B5EF4-FFF2-40B4-BE49-F238E27FC236}">
                <a16:creationId xmlns:a16="http://schemas.microsoft.com/office/drawing/2014/main" id="{682F0951-3FBF-42C9-8C1A-C0D8BBF0DB91}"/>
              </a:ext>
            </a:extLst>
          </p:cNvPr>
          <p:cNvPicPr>
            <a:picLocks noChangeAspect="1"/>
          </p:cNvPicPr>
          <p:nvPr/>
        </p:nvPicPr>
        <p:blipFill>
          <a:blip r:embed="rId5">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body" idx="1"/>
          </p:nvPr>
        </p:nvSpPr>
        <p:spPr>
          <a:xfrm>
            <a:off x="3614728" y="1371600"/>
            <a:ext cx="5376872" cy="49831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1800"/>
              <a:buChar char="•"/>
            </a:pPr>
            <a:r>
              <a:rPr lang="en-US" sz="1800" dirty="0"/>
              <a:t>You should join the workshop slack as that’s the fastest channel of communication, we’ll post any updates there</a:t>
            </a:r>
            <a:endParaRPr dirty="0"/>
          </a:p>
          <a:p>
            <a:pPr marL="342900" lvl="0" indent="-342900" algn="l" rtl="0">
              <a:spcBef>
                <a:spcPts val="360"/>
              </a:spcBef>
              <a:spcAft>
                <a:spcPts val="0"/>
              </a:spcAft>
              <a:buClr>
                <a:schemeClr val="dk1"/>
              </a:buClr>
              <a:buSzPts val="1800"/>
              <a:buChar char="•"/>
            </a:pPr>
            <a:r>
              <a:rPr lang="en-US" sz="1800" dirty="0"/>
              <a:t>You can and should ask questions through Zoom’s chat. It, however, is not permanent and is lost when the session ends, slack is permanent</a:t>
            </a:r>
            <a:endParaRPr dirty="0"/>
          </a:p>
          <a:p>
            <a:pPr marL="342900" lvl="0" indent="-342900" algn="l" rtl="0">
              <a:spcBef>
                <a:spcPts val="360"/>
              </a:spcBef>
              <a:spcAft>
                <a:spcPts val="0"/>
              </a:spcAft>
              <a:buClr>
                <a:schemeClr val="dk1"/>
              </a:buClr>
              <a:buSzPts val="1800"/>
              <a:buChar char="•"/>
            </a:pPr>
            <a:r>
              <a:rPr lang="en-US" sz="1800" dirty="0"/>
              <a:t>We have different channels for different topics</a:t>
            </a:r>
            <a:endParaRPr dirty="0"/>
          </a:p>
          <a:p>
            <a:pPr marL="342900" lvl="0" indent="-342900" algn="l" rtl="0">
              <a:spcBef>
                <a:spcPts val="360"/>
              </a:spcBef>
              <a:spcAft>
                <a:spcPts val="0"/>
              </a:spcAft>
              <a:buClr>
                <a:schemeClr val="dk1"/>
              </a:buClr>
              <a:buSzPts val="1800"/>
              <a:buChar char="•"/>
            </a:pPr>
            <a:r>
              <a:rPr lang="en-US" sz="1800" dirty="0"/>
              <a:t>It is also a place to engage each other and have interesting conversations</a:t>
            </a:r>
            <a:endParaRPr dirty="0"/>
          </a:p>
          <a:p>
            <a:pPr marL="342900" lvl="0" indent="-342900" algn="l" rtl="0">
              <a:spcBef>
                <a:spcPts val="360"/>
              </a:spcBef>
              <a:spcAft>
                <a:spcPts val="0"/>
              </a:spcAft>
              <a:buClr>
                <a:schemeClr val="dk1"/>
              </a:buClr>
              <a:buSzPts val="1800"/>
              <a:buChar char="•"/>
            </a:pPr>
            <a:r>
              <a:rPr lang="en-US" sz="1800" dirty="0"/>
              <a:t>There is a link to join Slack in </a:t>
            </a:r>
            <a:r>
              <a:rPr lang="en-US" sz="1800" u="sng" dirty="0">
                <a:solidFill>
                  <a:schemeClr val="hlink"/>
                </a:solidFill>
                <a:hlinkClick r:id="rId3"/>
              </a:rPr>
              <a:t>www.compucell3d.org/workshop20</a:t>
            </a:r>
            <a:endParaRPr sz="1800" dirty="0"/>
          </a:p>
          <a:p>
            <a:pPr marL="342900" lvl="0" indent="-342900" algn="l" rtl="0">
              <a:spcBef>
                <a:spcPts val="360"/>
              </a:spcBef>
              <a:spcAft>
                <a:spcPts val="0"/>
              </a:spcAft>
              <a:buClr>
                <a:schemeClr val="dk1"/>
              </a:buClr>
              <a:buSzPts val="1800"/>
              <a:buChar char="•"/>
            </a:pPr>
            <a:r>
              <a:rPr lang="en-US" sz="1800" u="sng" dirty="0">
                <a:solidFill>
                  <a:schemeClr val="hlink"/>
                </a:solidFill>
                <a:hlinkClick r:id="rId4"/>
              </a:rPr>
              <a:t>https://join.slack.com/t/multiscalemod-ags3330/shared_invite/zt-g0up1lz7-z5XGFC73UZk1j3BPeW7RVA</a:t>
            </a:r>
            <a:endParaRPr sz="1800" dirty="0"/>
          </a:p>
          <a:p>
            <a:pPr marL="0" lvl="0" indent="0" algn="l" rtl="0">
              <a:spcBef>
                <a:spcPts val="360"/>
              </a:spcBef>
              <a:spcAft>
                <a:spcPts val="0"/>
              </a:spcAft>
              <a:buClr>
                <a:schemeClr val="dk1"/>
              </a:buClr>
              <a:buSzPts val="1800"/>
              <a:buNone/>
            </a:pPr>
            <a:endParaRPr sz="1800" dirty="0"/>
          </a:p>
        </p:txBody>
      </p:sp>
      <p:sp>
        <p:nvSpPr>
          <p:cNvPr id="119" name="Google Shape;119;p4"/>
          <p:cNvSpPr txBox="1">
            <a:spLocks noGrp="1"/>
          </p:cNvSpPr>
          <p:nvPr>
            <p:ph type="title"/>
          </p:nvPr>
        </p:nvSpPr>
        <p:spPr>
          <a:xfrm>
            <a:off x="457200" y="242888"/>
            <a:ext cx="8229600" cy="86836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CC"/>
              </a:buClr>
              <a:buSzPts val="4400"/>
              <a:buFont typeface="Calibri"/>
              <a:buNone/>
            </a:pPr>
            <a:r>
              <a:rPr lang="en-US" b="1">
                <a:solidFill>
                  <a:srgbClr val="0000CC"/>
                </a:solidFill>
              </a:rPr>
              <a:t>Slack</a:t>
            </a:r>
            <a:endParaRPr/>
          </a:p>
        </p:txBody>
      </p:sp>
      <p:pic>
        <p:nvPicPr>
          <p:cNvPr id="120" name="Google Shape;120;p4" descr="Biocomplexity Logo"/>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121" name="Google Shape;121;p4" descr="redblackblockiu"/>
          <p:cNvPicPr preferRelativeResize="0"/>
          <p:nvPr/>
        </p:nvPicPr>
        <p:blipFill rotWithShape="1">
          <a:blip r:embed="rId6">
            <a:alphaModFix/>
          </a:blip>
          <a:srcRect/>
          <a:stretch/>
        </p:blipFill>
        <p:spPr>
          <a:xfrm>
            <a:off x="0" y="6219825"/>
            <a:ext cx="484188" cy="638175"/>
          </a:xfrm>
          <a:prstGeom prst="rect">
            <a:avLst/>
          </a:prstGeom>
          <a:noFill/>
          <a:ln>
            <a:noFill/>
          </a:ln>
        </p:spPr>
      </p:pic>
      <p:pic>
        <p:nvPicPr>
          <p:cNvPr id="122" name="Google Shape;122;p4"/>
          <p:cNvPicPr preferRelativeResize="0"/>
          <p:nvPr/>
        </p:nvPicPr>
        <p:blipFill rotWithShape="1">
          <a:blip r:embed="rId7">
            <a:alphaModFix/>
          </a:blip>
          <a:srcRect/>
          <a:stretch/>
        </p:blipFill>
        <p:spPr>
          <a:xfrm>
            <a:off x="601952" y="0"/>
            <a:ext cx="2895012" cy="6858000"/>
          </a:xfrm>
          <a:prstGeom prst="rect">
            <a:avLst/>
          </a:prstGeom>
          <a:noFill/>
          <a:ln>
            <a:noFill/>
          </a:ln>
        </p:spPr>
      </p:pic>
      <p:sp>
        <p:nvSpPr>
          <p:cNvPr id="123" name="Google Shape;123;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pic>
        <p:nvPicPr>
          <p:cNvPr id="9" name="Picture 8">
            <a:extLst>
              <a:ext uri="{FF2B5EF4-FFF2-40B4-BE49-F238E27FC236}">
                <a16:creationId xmlns:a16="http://schemas.microsoft.com/office/drawing/2014/main" id="{A33D2D57-0C18-4059-A4B8-A3EDE2073511}"/>
              </a:ext>
            </a:extLst>
          </p:cNvPr>
          <p:cNvPicPr>
            <a:picLocks noChangeAspect="1"/>
          </p:cNvPicPr>
          <p:nvPr/>
        </p:nvPicPr>
        <p:blipFill>
          <a:blip r:embed="rId8">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617537" y="1593850"/>
            <a:ext cx="8229600" cy="20177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CC"/>
              </a:buClr>
              <a:buSzPts val="3959"/>
              <a:buFont typeface="Calibri"/>
              <a:buNone/>
            </a:pPr>
            <a:r>
              <a:rPr lang="en-US" sz="3959" b="1" dirty="0">
                <a:solidFill>
                  <a:srgbClr val="0000CC"/>
                </a:solidFill>
              </a:rPr>
              <a:t>Running CompuCell3D on </a:t>
            </a:r>
            <a:r>
              <a:rPr lang="en-US" sz="3959" b="1" dirty="0" err="1">
                <a:solidFill>
                  <a:srgbClr val="0000CC"/>
                </a:solidFill>
              </a:rPr>
              <a:t>nanoHUB</a:t>
            </a:r>
            <a:endParaRPr sz="3959" b="1" dirty="0">
              <a:solidFill>
                <a:srgbClr val="0000CC"/>
              </a:solidFill>
            </a:endParaRPr>
          </a:p>
        </p:txBody>
      </p:sp>
      <p:pic>
        <p:nvPicPr>
          <p:cNvPr id="130" name="Google Shape;130;p5"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131" name="Google Shape;131;p5"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pic>
        <p:nvPicPr>
          <p:cNvPr id="5" name="Picture 4">
            <a:extLst>
              <a:ext uri="{FF2B5EF4-FFF2-40B4-BE49-F238E27FC236}">
                <a16:creationId xmlns:a16="http://schemas.microsoft.com/office/drawing/2014/main" id="{BA9A4853-B9A1-432F-B602-97A28A6D7F2B}"/>
              </a:ext>
            </a:extLst>
          </p:cNvPr>
          <p:cNvPicPr>
            <a:picLocks noChangeAspect="1"/>
          </p:cNvPicPr>
          <p:nvPr/>
        </p:nvPicPr>
        <p:blipFill>
          <a:blip r:embed="rId5">
            <a:clrChange>
              <a:clrFrom>
                <a:srgbClr val="FEF3B1"/>
              </a:clrFrom>
              <a:clrTo>
                <a:srgbClr val="FEF3B1">
                  <a:alpha val="0"/>
                </a:srgbClr>
              </a:clrTo>
            </a:clrChange>
          </a:blip>
          <a:stretch>
            <a:fillRect/>
          </a:stretch>
        </p:blipFill>
        <p:spPr>
          <a:xfrm>
            <a:off x="8550325" y="0"/>
            <a:ext cx="593675" cy="617861"/>
          </a:xfrm>
          <a:prstGeom prst="rect">
            <a:avLst/>
          </a:prstGeom>
        </p:spPr>
      </p:pic>
      <p:sp>
        <p:nvSpPr>
          <p:cNvPr id="2" name="Rectangle 1">
            <a:extLst>
              <a:ext uri="{FF2B5EF4-FFF2-40B4-BE49-F238E27FC236}">
                <a16:creationId xmlns:a16="http://schemas.microsoft.com/office/drawing/2014/main" id="{3CE1A102-5888-436B-B35B-A1F0BF5B4E1D}"/>
              </a:ext>
            </a:extLst>
          </p:cNvPr>
          <p:cNvSpPr/>
          <p:nvPr/>
        </p:nvSpPr>
        <p:spPr>
          <a:xfrm>
            <a:off x="2755637" y="3275112"/>
            <a:ext cx="3632726" cy="307777"/>
          </a:xfrm>
          <a:prstGeom prst="rect">
            <a:avLst/>
          </a:prstGeom>
        </p:spPr>
        <p:txBody>
          <a:bodyPr wrap="none">
            <a:spAutoFit/>
          </a:bodyPr>
          <a:lstStyle/>
          <a:p>
            <a:r>
              <a:rPr lang="en-US" b="1" dirty="0">
                <a:solidFill>
                  <a:srgbClr val="0000CC"/>
                </a:solidFill>
              </a:rPr>
              <a:t>Please follow along with these exercises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0" y="252545"/>
            <a:ext cx="9144000" cy="72377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00CC"/>
              </a:buClr>
              <a:buSzPts val="3959"/>
              <a:buFont typeface="Calibri"/>
              <a:buNone/>
            </a:pPr>
            <a:r>
              <a:rPr lang="en-US" sz="3959" b="1">
                <a:solidFill>
                  <a:srgbClr val="0000CC"/>
                </a:solidFill>
              </a:rPr>
              <a:t>Exercise 1.1.1 – Running a Simulation in CC3D—3D Angiogenesis Demo</a:t>
            </a:r>
            <a:endParaRPr/>
          </a:p>
        </p:txBody>
      </p:sp>
      <p:pic>
        <p:nvPicPr>
          <p:cNvPr id="138" name="Google Shape;138;p6"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139" name="Google Shape;139;p6"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sp>
        <p:nvSpPr>
          <p:cNvPr id="140" name="Google Shape;140;p6"/>
          <p:cNvSpPr txBox="1"/>
          <p:nvPr/>
        </p:nvSpPr>
        <p:spPr>
          <a:xfrm>
            <a:off x="178594" y="1228214"/>
            <a:ext cx="8458200" cy="473971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CompuCell3D (CC3D) comes with a number of “Demos,” small simulations that illustrate basic biological principles or modeling or programming concepts</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To introduce launching and running CC3D on desktop or </a:t>
            </a:r>
            <a:r>
              <a:rPr lang="en-US" sz="1800" dirty="0" err="1">
                <a:solidFill>
                  <a:schemeClr val="dk1"/>
                </a:solidFill>
                <a:latin typeface="Calibri"/>
                <a:ea typeface="Calibri"/>
                <a:cs typeface="Calibri"/>
                <a:sym typeface="Calibri"/>
              </a:rPr>
              <a:t>nanoHUB</a:t>
            </a:r>
            <a:r>
              <a:rPr lang="en-US" sz="1800" dirty="0">
                <a:solidFill>
                  <a:schemeClr val="dk1"/>
                </a:solidFill>
                <a:latin typeface="Calibri"/>
                <a:ea typeface="Calibri"/>
                <a:cs typeface="Calibri"/>
                <a:sym typeface="Calibri"/>
              </a:rPr>
              <a:t> we will quickly open CC3D and run one of these demos, a three-dimensional simulation of Angiogenesis</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b="1" dirty="0">
                <a:solidFill>
                  <a:schemeClr val="dk1"/>
                </a:solidFill>
                <a:latin typeface="Calibri"/>
                <a:ea typeface="Calibri"/>
                <a:cs typeface="Calibri"/>
                <a:sym typeface="Calibri"/>
              </a:rPr>
              <a:t>CompuCell3D consists of two tools:</a:t>
            </a:r>
            <a:endParaRPr dirty="0"/>
          </a:p>
          <a:p>
            <a:pPr marL="742950" marR="0" lvl="1" indent="-285750" algn="l" rtl="0">
              <a:spcBef>
                <a:spcPts val="0"/>
              </a:spcBef>
              <a:spcAft>
                <a:spcPts val="0"/>
              </a:spcAft>
              <a:buClr>
                <a:schemeClr val="dk1"/>
              </a:buClr>
              <a:buSzPts val="1800"/>
              <a:buFont typeface="Arial"/>
              <a:buChar char="•"/>
            </a:pPr>
            <a:r>
              <a:rPr lang="en-US" sz="1800" b="1" i="0" u="none" strike="noStrike" cap="none" dirty="0">
                <a:solidFill>
                  <a:schemeClr val="dk1"/>
                </a:solidFill>
                <a:latin typeface="Calibri"/>
                <a:ea typeface="Calibri"/>
                <a:cs typeface="Calibri"/>
                <a:sym typeface="Calibri"/>
              </a:rPr>
              <a:t>Player, a GUI for executing simulations</a:t>
            </a:r>
          </a:p>
          <a:p>
            <a:pPr marL="742950" marR="0" lvl="1" indent="-285750" algn="l" rtl="0">
              <a:spcBef>
                <a:spcPts val="0"/>
              </a:spcBef>
              <a:spcAft>
                <a:spcPts val="0"/>
              </a:spcAft>
              <a:buClr>
                <a:schemeClr val="dk1"/>
              </a:buClr>
              <a:buSzPts val="1800"/>
              <a:buFont typeface="Arial"/>
              <a:buChar char="•"/>
            </a:pPr>
            <a:endParaRPr dirty="0"/>
          </a:p>
          <a:p>
            <a:pPr marL="742950" marR="0" lvl="1" indent="-285750" algn="l" rtl="0">
              <a:spcBef>
                <a:spcPts val="0"/>
              </a:spcBef>
              <a:spcAft>
                <a:spcPts val="0"/>
              </a:spcAft>
              <a:buClr>
                <a:schemeClr val="dk1"/>
              </a:buClr>
              <a:buSzPts val="1800"/>
              <a:buFont typeface="Arial"/>
              <a:buChar char="•"/>
            </a:pPr>
            <a:r>
              <a:rPr lang="en-US" sz="1800" b="1" i="0" u="none" strike="noStrike" cap="none" dirty="0" err="1">
                <a:solidFill>
                  <a:schemeClr val="dk1"/>
                </a:solidFill>
                <a:latin typeface="Calibri"/>
                <a:ea typeface="Calibri"/>
                <a:cs typeface="Calibri"/>
                <a:sym typeface="Calibri"/>
              </a:rPr>
              <a:t>Twedit</a:t>
            </a:r>
            <a:r>
              <a:rPr lang="en-US" sz="1800" b="1" i="0" u="none" strike="noStrike" cap="none" dirty="0">
                <a:solidFill>
                  <a:schemeClr val="dk1"/>
                </a:solidFill>
                <a:latin typeface="Calibri"/>
                <a:ea typeface="Calibri"/>
                <a:cs typeface="Calibri"/>
                <a:sym typeface="Calibri"/>
              </a:rPr>
              <a:t>++, a model editor</a:t>
            </a:r>
            <a:endParaRPr dirty="0"/>
          </a:p>
          <a:p>
            <a:pPr marL="742950" marR="0" lvl="1" indent="-171450" algn="l" rtl="0">
              <a:spcBef>
                <a:spcPts val="0"/>
              </a:spcBef>
              <a:spcAft>
                <a:spcPts val="0"/>
              </a:spcAft>
              <a:buClr>
                <a:schemeClr val="dk1"/>
              </a:buClr>
              <a:buSzPts val="1800"/>
              <a:buFont typeface="Arial"/>
              <a:buNone/>
            </a:pPr>
            <a:endParaRPr sz="1800" b="1" i="0" u="none" strike="noStrike" cap="none" dirty="0">
              <a:solidFill>
                <a:schemeClr val="dk1"/>
              </a:solidFill>
              <a:latin typeface="Calibri"/>
              <a:ea typeface="Calibri"/>
              <a:cs typeface="Calibri"/>
              <a:sym typeface="Calibri"/>
            </a:endParaRPr>
          </a:p>
          <a:p>
            <a:pPr marL="742950" marR="0" lvl="1" indent="-285750" algn="l" rtl="0">
              <a:spcBef>
                <a:spcPts val="0"/>
              </a:spcBef>
              <a:spcAft>
                <a:spcPts val="0"/>
              </a:spcAft>
              <a:buClr>
                <a:srgbClr val="FF0000"/>
              </a:buClr>
              <a:buSzPts val="1800"/>
              <a:buFont typeface="Arial"/>
              <a:buChar char="•"/>
            </a:pPr>
            <a:r>
              <a:rPr lang="en-US" sz="1800" b="1" i="0" u="none" strike="noStrike" cap="none" dirty="0">
                <a:solidFill>
                  <a:srgbClr val="FF0000"/>
                </a:solidFill>
                <a:latin typeface="Calibri"/>
                <a:ea typeface="Calibri"/>
                <a:cs typeface="Calibri"/>
                <a:sym typeface="Calibri"/>
              </a:rPr>
              <a:t>Player and </a:t>
            </a:r>
            <a:r>
              <a:rPr lang="en-US" sz="1800" b="1" i="0" u="none" strike="noStrike" cap="none" dirty="0" err="1">
                <a:solidFill>
                  <a:srgbClr val="FF0000"/>
                </a:solidFill>
                <a:latin typeface="Calibri"/>
                <a:ea typeface="Calibri"/>
                <a:cs typeface="Calibri"/>
                <a:sym typeface="Calibri"/>
              </a:rPr>
              <a:t>Twedit</a:t>
            </a:r>
            <a:r>
              <a:rPr lang="en-US" sz="1800" b="1" i="0" u="none" strike="noStrike" cap="none" dirty="0">
                <a:solidFill>
                  <a:srgbClr val="FF0000"/>
                </a:solidFill>
                <a:latin typeface="Calibri"/>
                <a:ea typeface="Calibri"/>
                <a:cs typeface="Calibri"/>
                <a:sym typeface="Calibri"/>
              </a:rPr>
              <a:t>++ are software which help you to write and run models (think of Microsoft Word) but are not models themselves</a:t>
            </a:r>
            <a:endParaRPr dirty="0"/>
          </a:p>
          <a:p>
            <a:pPr marL="742950" marR="0" lvl="1" indent="-171450" algn="l" rtl="0">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Please follow along as we go through these steps</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10" name="Picture 9">
            <a:extLst>
              <a:ext uri="{FF2B5EF4-FFF2-40B4-BE49-F238E27FC236}">
                <a16:creationId xmlns:a16="http://schemas.microsoft.com/office/drawing/2014/main" id="{C43B6BC0-6417-4E7E-B097-ACD3D1FFDCDD}"/>
              </a:ext>
            </a:extLst>
          </p:cNvPr>
          <p:cNvPicPr>
            <a:picLocks noChangeAspect="1"/>
          </p:cNvPicPr>
          <p:nvPr/>
        </p:nvPicPr>
        <p:blipFill>
          <a:blip r:embed="rId5">
            <a:alphaModFix/>
          </a:blip>
          <a:stretch>
            <a:fillRect/>
          </a:stretch>
        </p:blipFill>
        <p:spPr>
          <a:xfrm>
            <a:off x="3720108" y="3765738"/>
            <a:ext cx="687586" cy="666750"/>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10" descr="cc3d_64x64_logo.png">
            <a:extLst>
              <a:ext uri="{FF2B5EF4-FFF2-40B4-BE49-F238E27FC236}">
                <a16:creationId xmlns:a16="http://schemas.microsoft.com/office/drawing/2014/main" id="{BD296FA2-0EE2-436C-B448-199D264CD2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5682" y="3248823"/>
            <a:ext cx="731520" cy="742950"/>
          </a:xfrm>
          <a:prstGeom prst="rect">
            <a:avLst/>
          </a:prstGeom>
        </p:spPr>
      </p:pic>
      <p:pic>
        <p:nvPicPr>
          <p:cNvPr id="8" name="Picture 7">
            <a:extLst>
              <a:ext uri="{FF2B5EF4-FFF2-40B4-BE49-F238E27FC236}">
                <a16:creationId xmlns:a16="http://schemas.microsoft.com/office/drawing/2014/main" id="{E23F80E4-51D0-4F5F-8C47-3E3D12552FAD}"/>
              </a:ext>
            </a:extLst>
          </p:cNvPr>
          <p:cNvPicPr>
            <a:picLocks noChangeAspect="1"/>
          </p:cNvPicPr>
          <p:nvPr/>
        </p:nvPicPr>
        <p:blipFill>
          <a:blip r:embed="rId7">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8d4ec31b01_0_19"/>
          <p:cNvSpPr txBox="1">
            <a:spLocks noGrp="1"/>
          </p:cNvSpPr>
          <p:nvPr>
            <p:ph type="body" idx="1"/>
          </p:nvPr>
        </p:nvSpPr>
        <p:spPr>
          <a:xfrm>
            <a:off x="457200" y="1193112"/>
            <a:ext cx="8229600" cy="493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Go to nanohub.org</a:t>
            </a:r>
            <a:endParaRPr dirty="0"/>
          </a:p>
          <a:p>
            <a:pPr marL="0" lvl="0" indent="0" algn="l" rtl="0">
              <a:spcBef>
                <a:spcPts val="360"/>
              </a:spcBef>
              <a:spcAft>
                <a:spcPts val="0"/>
              </a:spcAft>
              <a:buNone/>
            </a:pPr>
            <a:r>
              <a:rPr lang="en-US" dirty="0"/>
              <a:t>	Hit Login</a:t>
            </a:r>
            <a:endParaRPr dirty="0"/>
          </a:p>
        </p:txBody>
      </p:sp>
      <p:pic>
        <p:nvPicPr>
          <p:cNvPr id="109" name="Google Shape;109;g8d4ec31b01_0_1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110" name="Google Shape;110;g8d4ec31b01_0_1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sp>
        <p:nvSpPr>
          <p:cNvPr id="111" name="Google Shape;111;g8d4ec31b01_0_19"/>
          <p:cNvSpPr txBox="1">
            <a:spLocks noGrp="1"/>
          </p:cNvSpPr>
          <p:nvPr>
            <p:ph type="title"/>
          </p:nvPr>
        </p:nvSpPr>
        <p:spPr>
          <a:xfrm>
            <a:off x="457200" y="242888"/>
            <a:ext cx="8229600" cy="868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CC"/>
              </a:buClr>
              <a:buSzPts val="3959"/>
              <a:buFont typeface="Calibri"/>
              <a:buNone/>
            </a:pPr>
            <a:r>
              <a:rPr lang="en-US" sz="4000" b="1" dirty="0">
                <a:solidFill>
                  <a:srgbClr val="0000CC"/>
                </a:solidFill>
              </a:rPr>
              <a:t>Logging in to </a:t>
            </a:r>
            <a:r>
              <a:rPr lang="en-US" sz="4000" b="1" dirty="0" err="1">
                <a:solidFill>
                  <a:srgbClr val="0000CC"/>
                </a:solidFill>
              </a:rPr>
              <a:t>nanoHUB</a:t>
            </a:r>
            <a:endParaRPr dirty="0"/>
          </a:p>
        </p:txBody>
      </p:sp>
      <p:pic>
        <p:nvPicPr>
          <p:cNvPr id="112" name="Google Shape;112;g8d4ec31b01_0_19"/>
          <p:cNvPicPr preferRelativeResize="0"/>
          <p:nvPr/>
        </p:nvPicPr>
        <p:blipFill>
          <a:blip r:embed="rId5">
            <a:alphaModFix/>
          </a:blip>
          <a:stretch>
            <a:fillRect/>
          </a:stretch>
        </p:blipFill>
        <p:spPr>
          <a:xfrm>
            <a:off x="776875" y="2392075"/>
            <a:ext cx="7480725" cy="4166100"/>
          </a:xfrm>
          <a:prstGeom prst="rect">
            <a:avLst/>
          </a:prstGeom>
          <a:noFill/>
          <a:ln>
            <a:noFill/>
          </a:ln>
        </p:spPr>
      </p:pic>
      <p:cxnSp>
        <p:nvCxnSpPr>
          <p:cNvPr id="113" name="Google Shape;113;g8d4ec31b01_0_19"/>
          <p:cNvCxnSpPr>
            <a:cxnSpLocks/>
          </p:cNvCxnSpPr>
          <p:nvPr/>
        </p:nvCxnSpPr>
        <p:spPr>
          <a:xfrm flipH="1" flipV="1">
            <a:off x="6362700" y="1701800"/>
            <a:ext cx="592650" cy="767200"/>
          </a:xfrm>
          <a:prstGeom prst="straightConnector1">
            <a:avLst/>
          </a:prstGeom>
          <a:noFill/>
          <a:ln w="76200" cap="flat" cmpd="sng">
            <a:solidFill>
              <a:srgbClr val="FF0000"/>
            </a:solidFill>
            <a:prstDash val="solid"/>
            <a:round/>
            <a:headEnd type="stealth" w="med" len="med"/>
            <a:tailEnd type="none" w="med" len="med"/>
          </a:ln>
        </p:spPr>
      </p:cxnSp>
      <p:pic>
        <p:nvPicPr>
          <p:cNvPr id="8" name="Picture 7">
            <a:extLst>
              <a:ext uri="{FF2B5EF4-FFF2-40B4-BE49-F238E27FC236}">
                <a16:creationId xmlns:a16="http://schemas.microsoft.com/office/drawing/2014/main" id="{9E369F9C-9CC2-47A4-A3AE-C489BCE72340}"/>
              </a:ext>
            </a:extLst>
          </p:cNvPr>
          <p:cNvPicPr>
            <a:picLocks noChangeAspect="1"/>
          </p:cNvPicPr>
          <p:nvPr/>
        </p:nvPicPr>
        <p:blipFill>
          <a:blip r:embed="rId6">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8d4ec31b01_0_29"/>
          <p:cNvSpPr txBox="1">
            <a:spLocks noGrp="1"/>
          </p:cNvSpPr>
          <p:nvPr>
            <p:ph type="body" idx="1"/>
          </p:nvPr>
        </p:nvSpPr>
        <p:spPr>
          <a:xfrm>
            <a:off x="457200" y="1193112"/>
            <a:ext cx="8229600" cy="493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Sign in using your preferred method</a:t>
            </a:r>
            <a:endParaRPr dirty="0"/>
          </a:p>
          <a:p>
            <a:pPr marL="0" lvl="0" indent="0" algn="l" rtl="0">
              <a:spcBef>
                <a:spcPts val="360"/>
              </a:spcBef>
              <a:spcAft>
                <a:spcPts val="0"/>
              </a:spcAft>
              <a:buNone/>
            </a:pPr>
            <a:r>
              <a:rPr lang="en-US" dirty="0"/>
              <a:t>	</a:t>
            </a:r>
            <a:endParaRPr dirty="0"/>
          </a:p>
        </p:txBody>
      </p:sp>
      <p:pic>
        <p:nvPicPr>
          <p:cNvPr id="120" name="Google Shape;120;g8d4ec31b01_0_29" descr="redblackblockiu"/>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121" name="Google Shape;121;g8d4ec31b01_0_29" descr="Biocomplexity Logo"/>
          <p:cNvPicPr preferRelativeResize="0"/>
          <p:nvPr/>
        </p:nvPicPr>
        <p:blipFill rotWithShape="1">
          <a:blip r:embed="rId4">
            <a:alphaModFix/>
          </a:blip>
          <a:srcRect/>
          <a:stretch/>
        </p:blipFill>
        <p:spPr>
          <a:xfrm>
            <a:off x="8550275" y="6264275"/>
            <a:ext cx="593725" cy="593725"/>
          </a:xfrm>
          <a:prstGeom prst="rect">
            <a:avLst/>
          </a:prstGeom>
          <a:noFill/>
          <a:ln>
            <a:noFill/>
          </a:ln>
        </p:spPr>
      </p:pic>
      <p:sp>
        <p:nvSpPr>
          <p:cNvPr id="122" name="Google Shape;122;g8d4ec31b01_0_29"/>
          <p:cNvSpPr txBox="1">
            <a:spLocks noGrp="1"/>
          </p:cNvSpPr>
          <p:nvPr>
            <p:ph type="title"/>
          </p:nvPr>
        </p:nvSpPr>
        <p:spPr>
          <a:xfrm>
            <a:off x="457200" y="242888"/>
            <a:ext cx="8229600" cy="868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CC"/>
              </a:buClr>
              <a:buSzPts val="3959"/>
              <a:buFont typeface="Calibri"/>
              <a:buNone/>
            </a:pPr>
            <a:r>
              <a:rPr lang="en-US" sz="3600" b="1" dirty="0">
                <a:solidFill>
                  <a:srgbClr val="0000CC"/>
                </a:solidFill>
              </a:rPr>
              <a:t>Logging in to </a:t>
            </a:r>
            <a:r>
              <a:rPr lang="en-US" sz="3600" b="1" dirty="0" err="1">
                <a:solidFill>
                  <a:srgbClr val="0000CC"/>
                </a:solidFill>
              </a:rPr>
              <a:t>nanoHUB</a:t>
            </a:r>
            <a:endParaRPr dirty="0"/>
          </a:p>
        </p:txBody>
      </p:sp>
      <p:pic>
        <p:nvPicPr>
          <p:cNvPr id="123" name="Google Shape;123;g8d4ec31b01_0_29"/>
          <p:cNvPicPr preferRelativeResize="0"/>
          <p:nvPr/>
        </p:nvPicPr>
        <p:blipFill rotWithShape="1">
          <a:blip r:embed="rId5">
            <a:alphaModFix/>
          </a:blip>
          <a:srcRect t="29" b="29"/>
          <a:stretch/>
        </p:blipFill>
        <p:spPr>
          <a:xfrm>
            <a:off x="776875" y="2392075"/>
            <a:ext cx="7480725" cy="4166100"/>
          </a:xfrm>
          <a:prstGeom prst="rect">
            <a:avLst/>
          </a:prstGeom>
          <a:noFill/>
          <a:ln>
            <a:noFill/>
          </a:ln>
        </p:spPr>
      </p:pic>
      <p:cxnSp>
        <p:nvCxnSpPr>
          <p:cNvPr id="124" name="Google Shape;124;g8d4ec31b01_0_29"/>
          <p:cNvCxnSpPr/>
          <p:nvPr/>
        </p:nvCxnSpPr>
        <p:spPr>
          <a:xfrm flipH="1">
            <a:off x="2823025" y="4970875"/>
            <a:ext cx="567600" cy="383700"/>
          </a:xfrm>
          <a:prstGeom prst="straightConnector1">
            <a:avLst/>
          </a:prstGeom>
          <a:noFill/>
          <a:ln w="38100" cap="flat" cmpd="sng">
            <a:solidFill>
              <a:srgbClr val="FF0000"/>
            </a:solidFill>
            <a:prstDash val="solid"/>
            <a:round/>
            <a:headEnd type="stealth" w="med" len="med"/>
            <a:tailEnd type="none" w="med" len="med"/>
          </a:ln>
        </p:spPr>
      </p:cxnSp>
      <p:cxnSp>
        <p:nvCxnSpPr>
          <p:cNvPr id="8" name="Google Shape;135;g8d4ec31b01_0_39">
            <a:extLst>
              <a:ext uri="{FF2B5EF4-FFF2-40B4-BE49-F238E27FC236}">
                <a16:creationId xmlns:a16="http://schemas.microsoft.com/office/drawing/2014/main" id="{C2BC5406-FB0B-46EB-93CC-6E73AA559EC8}"/>
              </a:ext>
            </a:extLst>
          </p:cNvPr>
          <p:cNvCxnSpPr/>
          <p:nvPr/>
        </p:nvCxnSpPr>
        <p:spPr>
          <a:xfrm flipH="1">
            <a:off x="2807675" y="5339075"/>
            <a:ext cx="567600" cy="383700"/>
          </a:xfrm>
          <a:prstGeom prst="straightConnector1">
            <a:avLst/>
          </a:prstGeom>
          <a:noFill/>
          <a:ln w="38100" cap="flat" cmpd="sng">
            <a:solidFill>
              <a:srgbClr val="FF0000"/>
            </a:solidFill>
            <a:prstDash val="solid"/>
            <a:round/>
            <a:headEnd type="stealth" w="med" len="med"/>
            <a:tailEnd type="none" w="med" len="med"/>
          </a:ln>
        </p:spPr>
      </p:cxnSp>
      <p:cxnSp>
        <p:nvCxnSpPr>
          <p:cNvPr id="9" name="Google Shape;146;g8d4ec31b01_0_49">
            <a:extLst>
              <a:ext uri="{FF2B5EF4-FFF2-40B4-BE49-F238E27FC236}">
                <a16:creationId xmlns:a16="http://schemas.microsoft.com/office/drawing/2014/main" id="{4A6ACB9C-5BD0-49B1-947F-563AEB5D5ABA}"/>
              </a:ext>
            </a:extLst>
          </p:cNvPr>
          <p:cNvCxnSpPr/>
          <p:nvPr/>
        </p:nvCxnSpPr>
        <p:spPr>
          <a:xfrm flipH="1">
            <a:off x="2823025" y="6347063"/>
            <a:ext cx="567600" cy="383700"/>
          </a:xfrm>
          <a:prstGeom prst="straightConnector1">
            <a:avLst/>
          </a:prstGeom>
          <a:noFill/>
          <a:ln w="38100" cap="flat" cmpd="sng">
            <a:solidFill>
              <a:srgbClr val="FF0000"/>
            </a:solidFill>
            <a:prstDash val="solid"/>
            <a:round/>
            <a:headEnd type="stealth" w="med" len="med"/>
            <a:tailEnd type="none" w="med" len="med"/>
          </a:ln>
        </p:spPr>
      </p:cxnSp>
      <p:pic>
        <p:nvPicPr>
          <p:cNvPr id="10" name="Picture 9">
            <a:extLst>
              <a:ext uri="{FF2B5EF4-FFF2-40B4-BE49-F238E27FC236}">
                <a16:creationId xmlns:a16="http://schemas.microsoft.com/office/drawing/2014/main" id="{E42A100C-B009-4E0D-89FA-247844983C37}"/>
              </a:ext>
            </a:extLst>
          </p:cNvPr>
          <p:cNvPicPr>
            <a:picLocks noChangeAspect="1"/>
          </p:cNvPicPr>
          <p:nvPr/>
        </p:nvPicPr>
        <p:blipFill>
          <a:blip r:embed="rId6">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457200" y="-128024"/>
            <a:ext cx="8229600" cy="86836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CC"/>
              </a:buClr>
              <a:buSzPts val="4400"/>
              <a:buFont typeface="Calibri"/>
              <a:buNone/>
            </a:pPr>
            <a:r>
              <a:rPr lang="en-US" b="1" dirty="0" err="1">
                <a:solidFill>
                  <a:srgbClr val="0000CC"/>
                </a:solidFill>
              </a:rPr>
              <a:t>nanoHUB</a:t>
            </a:r>
            <a:r>
              <a:rPr lang="en-US" b="1" dirty="0">
                <a:solidFill>
                  <a:srgbClr val="0000CC"/>
                </a:solidFill>
              </a:rPr>
              <a:t> Dashboard</a:t>
            </a:r>
            <a:endParaRPr b="1" dirty="0">
              <a:solidFill>
                <a:srgbClr val="0000CC"/>
              </a:solidFill>
            </a:endParaRPr>
          </a:p>
        </p:txBody>
      </p:sp>
      <p:pic>
        <p:nvPicPr>
          <p:cNvPr id="147" name="Google Shape;147;p7" descr="Biocomplexity Logo"/>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148" name="Google Shape;148;p7" descr="redblackblockiu"/>
          <p:cNvPicPr preferRelativeResize="0"/>
          <p:nvPr/>
        </p:nvPicPr>
        <p:blipFill rotWithShape="1">
          <a:blip r:embed="rId4">
            <a:alphaModFix/>
          </a:blip>
          <a:srcRect/>
          <a:stretch/>
        </p:blipFill>
        <p:spPr>
          <a:xfrm>
            <a:off x="0" y="6219825"/>
            <a:ext cx="484188" cy="638175"/>
          </a:xfrm>
          <a:prstGeom prst="rect">
            <a:avLst/>
          </a:prstGeom>
          <a:noFill/>
          <a:ln>
            <a:noFill/>
          </a:ln>
        </p:spPr>
      </p:pic>
      <p:sp>
        <p:nvSpPr>
          <p:cNvPr id="149" name="Google Shape;149;p7"/>
          <p:cNvSpPr txBox="1"/>
          <p:nvPr/>
        </p:nvSpPr>
        <p:spPr>
          <a:xfrm>
            <a:off x="152400" y="762000"/>
            <a:ext cx="4800600" cy="341627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To work in </a:t>
            </a:r>
            <a:r>
              <a:rPr lang="en-US" sz="1800" dirty="0" err="1">
                <a:solidFill>
                  <a:schemeClr val="dk1"/>
                </a:solidFill>
                <a:latin typeface="Calibri"/>
                <a:ea typeface="Calibri"/>
                <a:cs typeface="Calibri"/>
                <a:sym typeface="Calibri"/>
              </a:rPr>
              <a:t>nanoHUB</a:t>
            </a:r>
            <a:r>
              <a:rPr lang="en-US" sz="1800" dirty="0">
                <a:solidFill>
                  <a:schemeClr val="dk1"/>
                </a:solidFill>
                <a:latin typeface="Calibri"/>
                <a:ea typeface="Calibri"/>
                <a:cs typeface="Calibri"/>
                <a:sym typeface="Calibri"/>
              </a:rPr>
              <a:t> you will need to be able to get to your dashboard</a:t>
            </a:r>
          </a:p>
          <a:p>
            <a:pPr marL="285750" marR="0" lvl="0" indent="-285750" algn="l" rtl="0">
              <a:spcBef>
                <a:spcPts val="0"/>
              </a:spcBef>
              <a:spcAft>
                <a:spcPts val="0"/>
              </a:spcAft>
              <a:buClr>
                <a:schemeClr val="dk1"/>
              </a:buClr>
              <a:buSzPts val="1800"/>
              <a:buFont typeface="Arial"/>
              <a:buChar char="•"/>
            </a:pPr>
            <a:endParaRPr lang="en-US" sz="1800" dirty="0">
              <a:solidFill>
                <a:schemeClr val="dk1"/>
              </a:solidFill>
              <a:latin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cs typeface="Calibri"/>
                <a:sym typeface="Calibri"/>
              </a:rPr>
              <a:t>You should be at your Dashboard on login</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009900"/>
              </a:buClr>
              <a:buSzPts val="1800"/>
              <a:buFont typeface="Arial"/>
              <a:buChar char="•"/>
            </a:pPr>
            <a:r>
              <a:rPr lang="en-US" sz="1800" b="1" dirty="0">
                <a:solidFill>
                  <a:srgbClr val="009900"/>
                </a:solidFill>
                <a:latin typeface="Calibri"/>
                <a:ea typeface="Calibri"/>
                <a:cs typeface="Calibri"/>
                <a:sym typeface="Calibri"/>
              </a:rPr>
              <a:t>To return to your dashboard from any screen hover over “Logged in” (1) and select “Dashboard” (2)</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If you have CC3D installed on your desktop computer search for Compucell3d and launch as appropriate for your operating system (3)</a:t>
            </a:r>
            <a:endParaRPr dirty="0"/>
          </a:p>
        </p:txBody>
      </p:sp>
      <p:grpSp>
        <p:nvGrpSpPr>
          <p:cNvPr id="154" name="Google Shape;154;p7"/>
          <p:cNvGrpSpPr/>
          <p:nvPr/>
        </p:nvGrpSpPr>
        <p:grpSpPr>
          <a:xfrm>
            <a:off x="1066800" y="4307609"/>
            <a:ext cx="3149304" cy="2390582"/>
            <a:chOff x="4680285" y="5116413"/>
            <a:chExt cx="2196350" cy="1667211"/>
          </a:xfrm>
        </p:grpSpPr>
        <p:pic>
          <p:nvPicPr>
            <p:cNvPr id="155" name="Google Shape;155;p7"/>
            <p:cNvPicPr preferRelativeResize="0"/>
            <p:nvPr/>
          </p:nvPicPr>
          <p:blipFill rotWithShape="1">
            <a:blip r:embed="rId5">
              <a:alphaModFix/>
            </a:blip>
            <a:srcRect/>
            <a:stretch/>
          </p:blipFill>
          <p:spPr>
            <a:xfrm>
              <a:off x="4902869" y="5116413"/>
              <a:ext cx="1973766" cy="1600200"/>
            </a:xfrm>
            <a:prstGeom prst="rect">
              <a:avLst/>
            </a:prstGeom>
            <a:noFill/>
            <a:ln>
              <a:noFill/>
            </a:ln>
          </p:spPr>
        </p:pic>
        <p:sp>
          <p:nvSpPr>
            <p:cNvPr id="156" name="Google Shape;156;p7"/>
            <p:cNvSpPr/>
            <p:nvPr/>
          </p:nvSpPr>
          <p:spPr>
            <a:xfrm>
              <a:off x="4680285" y="6571079"/>
              <a:ext cx="228600" cy="212545"/>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7"/>
            <p:cNvSpPr/>
            <p:nvPr/>
          </p:nvSpPr>
          <p:spPr>
            <a:xfrm>
              <a:off x="5562600" y="5688693"/>
              <a:ext cx="228600" cy="212545"/>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 name="Group 1">
            <a:extLst>
              <a:ext uri="{FF2B5EF4-FFF2-40B4-BE49-F238E27FC236}">
                <a16:creationId xmlns:a16="http://schemas.microsoft.com/office/drawing/2014/main" id="{1BFD6306-AA62-48AA-8B44-BC2BFB26A808}"/>
              </a:ext>
            </a:extLst>
          </p:cNvPr>
          <p:cNvGrpSpPr/>
          <p:nvPr/>
        </p:nvGrpSpPr>
        <p:grpSpPr>
          <a:xfrm>
            <a:off x="5694689" y="3370973"/>
            <a:ext cx="3076248" cy="1757217"/>
            <a:chOff x="7196033" y="2839167"/>
            <a:chExt cx="1456426" cy="831941"/>
          </a:xfrm>
        </p:grpSpPr>
        <p:pic>
          <p:nvPicPr>
            <p:cNvPr id="158" name="Google Shape;158;p7"/>
            <p:cNvPicPr preferRelativeResize="0"/>
            <p:nvPr/>
          </p:nvPicPr>
          <p:blipFill rotWithShape="1">
            <a:blip r:embed="rId6">
              <a:alphaModFix/>
            </a:blip>
            <a:srcRect/>
            <a:stretch/>
          </p:blipFill>
          <p:spPr>
            <a:xfrm>
              <a:off x="7196033" y="2839167"/>
              <a:ext cx="1456426" cy="831941"/>
            </a:xfrm>
            <a:prstGeom prst="rect">
              <a:avLst/>
            </a:prstGeom>
            <a:noFill/>
            <a:ln>
              <a:noFill/>
            </a:ln>
          </p:spPr>
        </p:pic>
        <p:sp>
          <p:nvSpPr>
            <p:cNvPr id="159" name="Google Shape;159;p7"/>
            <p:cNvSpPr/>
            <p:nvPr/>
          </p:nvSpPr>
          <p:spPr>
            <a:xfrm>
              <a:off x="7467600" y="3211829"/>
              <a:ext cx="396875" cy="250262"/>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5" name="Picture 4">
            <a:extLst>
              <a:ext uri="{FF2B5EF4-FFF2-40B4-BE49-F238E27FC236}">
                <a16:creationId xmlns:a16="http://schemas.microsoft.com/office/drawing/2014/main" id="{3F998AAD-191A-496F-84E0-5F30A336C2F3}"/>
              </a:ext>
            </a:extLst>
          </p:cNvPr>
          <p:cNvPicPr>
            <a:picLocks noChangeAspect="1"/>
          </p:cNvPicPr>
          <p:nvPr/>
        </p:nvPicPr>
        <p:blipFill>
          <a:blip r:embed="rId7"/>
          <a:stretch>
            <a:fillRect/>
          </a:stretch>
        </p:blipFill>
        <p:spPr>
          <a:xfrm>
            <a:off x="5312006" y="762000"/>
            <a:ext cx="3741518" cy="1757217"/>
          </a:xfrm>
          <a:prstGeom prst="rect">
            <a:avLst/>
          </a:prstGeom>
        </p:spPr>
      </p:pic>
      <p:sp>
        <p:nvSpPr>
          <p:cNvPr id="18" name="Google Shape;159;p7">
            <a:extLst>
              <a:ext uri="{FF2B5EF4-FFF2-40B4-BE49-F238E27FC236}">
                <a16:creationId xmlns:a16="http://schemas.microsoft.com/office/drawing/2014/main" id="{E989C7C7-D48F-47FA-A86B-94C08BA6E704}"/>
              </a:ext>
            </a:extLst>
          </p:cNvPr>
          <p:cNvSpPr/>
          <p:nvPr/>
        </p:nvSpPr>
        <p:spPr>
          <a:xfrm rot="5400000">
            <a:off x="7144627" y="2822959"/>
            <a:ext cx="838275" cy="528601"/>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 name="TextBox 5">
            <a:extLst>
              <a:ext uri="{FF2B5EF4-FFF2-40B4-BE49-F238E27FC236}">
                <a16:creationId xmlns:a16="http://schemas.microsoft.com/office/drawing/2014/main" id="{B63C6D4E-9165-4F04-9C15-C137487452F6}"/>
              </a:ext>
            </a:extLst>
          </p:cNvPr>
          <p:cNvSpPr txBox="1"/>
          <p:nvPr/>
        </p:nvSpPr>
        <p:spPr>
          <a:xfrm>
            <a:off x="7435850" y="2888891"/>
            <a:ext cx="438150" cy="307777"/>
          </a:xfrm>
          <a:prstGeom prst="rect">
            <a:avLst/>
          </a:prstGeom>
          <a:noFill/>
        </p:spPr>
        <p:txBody>
          <a:bodyPr wrap="square" rtlCol="0">
            <a:spAutoFit/>
          </a:bodyPr>
          <a:lstStyle/>
          <a:p>
            <a:r>
              <a:rPr lang="en-US" b="1" dirty="0">
                <a:solidFill>
                  <a:schemeClr val="tx1"/>
                </a:solidFill>
              </a:rPr>
              <a:t>1</a:t>
            </a:r>
          </a:p>
        </p:txBody>
      </p:sp>
      <p:sp>
        <p:nvSpPr>
          <p:cNvPr id="20" name="TextBox 19">
            <a:extLst>
              <a:ext uri="{FF2B5EF4-FFF2-40B4-BE49-F238E27FC236}">
                <a16:creationId xmlns:a16="http://schemas.microsoft.com/office/drawing/2014/main" id="{F2EE1E06-84BA-4013-A6AB-0C1AC3B8FD5D}"/>
              </a:ext>
            </a:extLst>
          </p:cNvPr>
          <p:cNvSpPr txBox="1"/>
          <p:nvPr/>
        </p:nvSpPr>
        <p:spPr>
          <a:xfrm>
            <a:off x="6468352" y="4268517"/>
            <a:ext cx="438150" cy="307777"/>
          </a:xfrm>
          <a:prstGeom prst="rect">
            <a:avLst/>
          </a:prstGeom>
          <a:noFill/>
        </p:spPr>
        <p:txBody>
          <a:bodyPr wrap="square" rtlCol="0">
            <a:spAutoFit/>
          </a:bodyPr>
          <a:lstStyle/>
          <a:p>
            <a:r>
              <a:rPr lang="en-US" b="1" dirty="0">
                <a:solidFill>
                  <a:schemeClr val="tx1"/>
                </a:solidFill>
              </a:rPr>
              <a:t>2</a:t>
            </a:r>
          </a:p>
        </p:txBody>
      </p:sp>
      <p:sp>
        <p:nvSpPr>
          <p:cNvPr id="17" name="TextBox 16">
            <a:extLst>
              <a:ext uri="{FF2B5EF4-FFF2-40B4-BE49-F238E27FC236}">
                <a16:creationId xmlns:a16="http://schemas.microsoft.com/office/drawing/2014/main" id="{047C91D7-9CDB-4C55-9513-FC7DC14E9D7D}"/>
              </a:ext>
            </a:extLst>
          </p:cNvPr>
          <p:cNvSpPr txBox="1"/>
          <p:nvPr/>
        </p:nvSpPr>
        <p:spPr>
          <a:xfrm>
            <a:off x="2276751" y="5116209"/>
            <a:ext cx="438150" cy="307777"/>
          </a:xfrm>
          <a:prstGeom prst="rect">
            <a:avLst/>
          </a:prstGeom>
          <a:noFill/>
        </p:spPr>
        <p:txBody>
          <a:bodyPr wrap="square" rtlCol="0">
            <a:spAutoFit/>
          </a:bodyPr>
          <a:lstStyle/>
          <a:p>
            <a:r>
              <a:rPr lang="en-US" b="1" dirty="0">
                <a:solidFill>
                  <a:schemeClr val="tx1"/>
                </a:solidFill>
              </a:rPr>
              <a:t>3</a:t>
            </a:r>
          </a:p>
        </p:txBody>
      </p:sp>
      <p:sp>
        <p:nvSpPr>
          <p:cNvPr id="19" name="TextBox 18">
            <a:extLst>
              <a:ext uri="{FF2B5EF4-FFF2-40B4-BE49-F238E27FC236}">
                <a16:creationId xmlns:a16="http://schemas.microsoft.com/office/drawing/2014/main" id="{65BB282A-A61A-4F01-835A-6204A6ADB12C}"/>
              </a:ext>
            </a:extLst>
          </p:cNvPr>
          <p:cNvSpPr txBox="1"/>
          <p:nvPr/>
        </p:nvSpPr>
        <p:spPr>
          <a:xfrm>
            <a:off x="1004405" y="6407248"/>
            <a:ext cx="438150" cy="307777"/>
          </a:xfrm>
          <a:prstGeom prst="rect">
            <a:avLst/>
          </a:prstGeom>
          <a:noFill/>
        </p:spPr>
        <p:txBody>
          <a:bodyPr wrap="square" rtlCol="0">
            <a:spAutoFit/>
          </a:bodyPr>
          <a:lstStyle/>
          <a:p>
            <a:r>
              <a:rPr lang="en-US" b="1" dirty="0">
                <a:solidFill>
                  <a:schemeClr val="tx1"/>
                </a:solidFill>
              </a:rPr>
              <a:t>3</a:t>
            </a:r>
          </a:p>
        </p:txBody>
      </p:sp>
      <p:pic>
        <p:nvPicPr>
          <p:cNvPr id="21" name="Picture 20">
            <a:extLst>
              <a:ext uri="{FF2B5EF4-FFF2-40B4-BE49-F238E27FC236}">
                <a16:creationId xmlns:a16="http://schemas.microsoft.com/office/drawing/2014/main" id="{3D3CEC96-8B0A-4DF8-8803-AB6B53D9A6E6}"/>
              </a:ext>
            </a:extLst>
          </p:cNvPr>
          <p:cNvPicPr>
            <a:picLocks noChangeAspect="1"/>
          </p:cNvPicPr>
          <p:nvPr/>
        </p:nvPicPr>
        <p:blipFill>
          <a:blip r:embed="rId8">
            <a:clrChange>
              <a:clrFrom>
                <a:srgbClr val="FEF3B1"/>
              </a:clrFrom>
              <a:clrTo>
                <a:srgbClr val="FEF3B1">
                  <a:alpha val="0"/>
                </a:srgbClr>
              </a:clrTo>
            </a:clrChange>
          </a:blip>
          <a:stretch>
            <a:fillRect/>
          </a:stretch>
        </p:blipFill>
        <p:spPr>
          <a:xfrm>
            <a:off x="8550325" y="0"/>
            <a:ext cx="593675" cy="61786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2807</Words>
  <Application>Microsoft Office PowerPoint</Application>
  <PresentationFormat>On-screen Show (4:3)</PresentationFormat>
  <Paragraphs>316</Paragraphs>
  <Slides>38</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Courier New</vt:lpstr>
      <vt:lpstr>Verdana</vt:lpstr>
      <vt:lpstr>Office Theme</vt:lpstr>
      <vt:lpstr>CC3D Workshop 1.1: Running CC3D, Core CC3D Tools—Twedit++ and Player</vt:lpstr>
      <vt:lpstr>Module 1.1 Topics</vt:lpstr>
      <vt:lpstr>Workshop Resources</vt:lpstr>
      <vt:lpstr>Slack</vt:lpstr>
      <vt:lpstr>Running CompuCell3D on nanoHUB</vt:lpstr>
      <vt:lpstr>Exercise 1.1.1 – Running a Simulation in CC3D—3D Angiogenesis Demo</vt:lpstr>
      <vt:lpstr>Logging in to nanoHUB</vt:lpstr>
      <vt:lpstr>Logging in to nanoHUB</vt:lpstr>
      <vt:lpstr>nanoHUB Dashboard</vt:lpstr>
      <vt:lpstr>Launching CompuCell3D on nanoHUB</vt:lpstr>
      <vt:lpstr>Manipulating CC3D Player in nanoHUB</vt:lpstr>
      <vt:lpstr>Opening a Simulation in CC3D Player</vt:lpstr>
      <vt:lpstr>Starting, Stepping, Pausing and Stopping Simulations in CC3D Player</vt:lpstr>
      <vt:lpstr>Controlling Cell Visualization in CC3D Player</vt:lpstr>
      <vt:lpstr>Zooming and Panning in CC3D Player</vt:lpstr>
      <vt:lpstr>Controlling Cell Visualization in CC3D Player</vt:lpstr>
      <vt:lpstr>Controlling Cell Visualization in CC3D Player</vt:lpstr>
      <vt:lpstr>Exercise—Adjust Cell Visualization</vt:lpstr>
      <vt:lpstr>Adding Visualization of Chemical Fields</vt:lpstr>
      <vt:lpstr>Uploading and Downloading CC3D Simulation Files in nanoHUB </vt:lpstr>
      <vt:lpstr>Exercise 1.1.2 – Uploading and Running a Simulation in nanoHUB CC3D—Colonic Crypt</vt:lpstr>
      <vt:lpstr>Uploading Files in nanoHUB using Jupyter </vt:lpstr>
      <vt:lpstr>Uploading Files—Zip and Rename</vt:lpstr>
      <vt:lpstr>Uploading Files—Select File and Unzip Tool</vt:lpstr>
      <vt:lpstr>Uploading and Unzipping Files</vt:lpstr>
      <vt:lpstr>Unzipping Tool</vt:lpstr>
      <vt:lpstr>Organizing Files in Jupyter</vt:lpstr>
      <vt:lpstr>Uploading Files – Unzipping Using CC3D Twedit++</vt:lpstr>
      <vt:lpstr>Uploading Files – Unzipping Using CC3D Twedit++</vt:lpstr>
      <vt:lpstr>Uploading Files – Unzipping Using CC3D Twedit++</vt:lpstr>
      <vt:lpstr>Uploading Files – Unzipping Using CC3D Twedit++</vt:lpstr>
      <vt:lpstr>CompuCell3D Model Specification Structure</vt:lpstr>
      <vt:lpstr>Switching between Twedit++ and Player (CC3D)</vt:lpstr>
      <vt:lpstr>Exercise—Running the Colonic Crypt Simulation </vt:lpstr>
      <vt:lpstr>Exercise 1.1.3—See if you can figure out a good way to visualize the crypt in 3D</vt:lpstr>
      <vt:lpstr>Downloading CC3D Simulation Files from nanoHUB</vt:lpstr>
      <vt:lpstr>Downloading a Zipped CC3D Simulation from nanoHUB</vt:lpstr>
      <vt:lpstr>Exercise 1.1.4—Zip and Download the Colonic Crypt Simulation Files to Your Local Computer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CC3D Workshop 1.1: Running CC3D, Core CC3D Tools—Twedit++ and Player</dc:title>
  <dc:creator>Julio Monti Belmonte</dc:creator>
  <cp:lastModifiedBy>Glazier, James Alexander</cp:lastModifiedBy>
  <cp:revision>64</cp:revision>
  <dcterms:created xsi:type="dcterms:W3CDTF">2011-11-02T17:09:23Z</dcterms:created>
  <dcterms:modified xsi:type="dcterms:W3CDTF">2020-08-03T13:49:34Z</dcterms:modified>
</cp:coreProperties>
</file>