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027" r:id="rId2"/>
    <p:sldId id="2153" r:id="rId3"/>
    <p:sldId id="2222" r:id="rId4"/>
    <p:sldId id="2240" r:id="rId5"/>
    <p:sldId id="2154" r:id="rId6"/>
    <p:sldId id="2202" r:id="rId7"/>
    <p:sldId id="2203" r:id="rId8"/>
    <p:sldId id="2204" r:id="rId9"/>
    <p:sldId id="2205" r:id="rId10"/>
    <p:sldId id="2206" r:id="rId11"/>
    <p:sldId id="2209" r:id="rId12"/>
    <p:sldId id="2207" r:id="rId13"/>
    <p:sldId id="2211" r:id="rId14"/>
    <p:sldId id="2208" r:id="rId15"/>
    <p:sldId id="2210" r:id="rId16"/>
    <p:sldId id="2212" r:id="rId17"/>
    <p:sldId id="2217" r:id="rId18"/>
    <p:sldId id="2214" r:id="rId19"/>
    <p:sldId id="2213" r:id="rId20"/>
    <p:sldId id="2215" r:id="rId21"/>
    <p:sldId id="2159" r:id="rId22"/>
    <p:sldId id="2160" r:id="rId23"/>
    <p:sldId id="2163" r:id="rId24"/>
    <p:sldId id="2218" r:id="rId25"/>
    <p:sldId id="2216" r:id="rId26"/>
    <p:sldId id="2164" r:id="rId27"/>
    <p:sldId id="2162" r:id="rId28"/>
    <p:sldId id="2165" r:id="rId29"/>
    <p:sldId id="2166" r:id="rId30"/>
    <p:sldId id="2220" r:id="rId31"/>
    <p:sldId id="2167" r:id="rId32"/>
    <p:sldId id="2168" r:id="rId33"/>
    <p:sldId id="2169" r:id="rId34"/>
    <p:sldId id="2221" r:id="rId35"/>
    <p:sldId id="2223" r:id="rId36"/>
    <p:sldId id="2171" r:id="rId37"/>
    <p:sldId id="2173" r:id="rId38"/>
    <p:sldId id="2226" r:id="rId39"/>
    <p:sldId id="2224" r:id="rId40"/>
    <p:sldId id="2227" r:id="rId41"/>
    <p:sldId id="2174" r:id="rId42"/>
    <p:sldId id="2228" r:id="rId43"/>
    <p:sldId id="2229" r:id="rId44"/>
    <p:sldId id="2230" r:id="rId45"/>
    <p:sldId id="2231" r:id="rId46"/>
    <p:sldId id="2232" r:id="rId47"/>
    <p:sldId id="2177" r:id="rId48"/>
    <p:sldId id="2179" r:id="rId49"/>
    <p:sldId id="2178" r:id="rId50"/>
    <p:sldId id="2233" r:id="rId51"/>
    <p:sldId id="2180" r:id="rId52"/>
    <p:sldId id="2234" r:id="rId53"/>
    <p:sldId id="2235" r:id="rId54"/>
    <p:sldId id="2238" r:id="rId55"/>
    <p:sldId id="2182" r:id="rId56"/>
    <p:sldId id="2184" r:id="rId57"/>
    <p:sldId id="2239" r:id="rId58"/>
    <p:sldId id="2185" r:id="rId59"/>
    <p:sldId id="2188" r:id="rId60"/>
    <p:sldId id="2189" r:id="rId61"/>
    <p:sldId id="2186" r:id="rId62"/>
    <p:sldId id="2192" r:id="rId63"/>
    <p:sldId id="2193" r:id="rId64"/>
    <p:sldId id="2194" r:id="rId65"/>
    <p:sldId id="2195" r:id="rId66"/>
    <p:sldId id="2196" r:id="rId67"/>
    <p:sldId id="2197"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azier" initials="JAG" lastIdx="6" clrIdx="0"/>
  <p:cmAuthor id="2" name="jaglazier@gmail.com" initials="j" lastIdx="2" clrIdx="1">
    <p:extLst>
      <p:ext uri="{19B8F6BF-5375-455C-9EA6-DF929625EA0E}">
        <p15:presenceInfo xmlns:p15="http://schemas.microsoft.com/office/powerpoint/2012/main" userId="2c5f5f965c56f04d" providerId="Windows Live"/>
      </p:ext>
    </p:extLst>
  </p:cmAuthor>
  <p:cmAuthor id="3" name="Glazier, James Alexander" initials="GJA" lastIdx="1" clrIdx="2">
    <p:extLst>
      <p:ext uri="{19B8F6BF-5375-455C-9EA6-DF929625EA0E}">
        <p15:presenceInfo xmlns:p15="http://schemas.microsoft.com/office/powerpoint/2012/main" userId="Glazier, James Alexan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9900"/>
    <a:srgbClr val="FBE5D6"/>
    <a:srgbClr val="E3F0DB"/>
    <a:srgbClr val="F8E2D3"/>
    <a:srgbClr val="00FF00"/>
    <a:srgbClr val="808000"/>
    <a:srgbClr val="006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19" autoAdjust="0"/>
    <p:restoredTop sz="91398" autoAdjust="0"/>
  </p:normalViewPr>
  <p:slideViewPr>
    <p:cSldViewPr>
      <p:cViewPr varScale="1">
        <p:scale>
          <a:sx n="96" d="100"/>
          <a:sy n="96" d="100"/>
        </p:scale>
        <p:origin x="248" y="16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4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D2428E-EE69-475E-BB11-BFD31B39ABC4}" type="datetimeFigureOut">
              <a:rPr lang="en-US" smtClean="0"/>
              <a:pPr/>
              <a:t>8/4/20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BAC502-4B6B-4918-9C85-7501D5206E95}" type="slidenum">
              <a:rPr lang="en-US" smtClean="0"/>
              <a:pPr/>
              <a:t>‹#›</a:t>
            </a:fld>
            <a:endParaRPr lang="en-US"/>
          </a:p>
        </p:txBody>
      </p:sp>
    </p:spTree>
    <p:extLst>
      <p:ext uri="{BB962C8B-B14F-4D97-AF65-F5344CB8AC3E}">
        <p14:creationId xmlns:p14="http://schemas.microsoft.com/office/powerpoint/2010/main" val="2071843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DF952CB-9D1D-4D45-8449-8F6DCEE1DE18}" type="slidenum">
              <a:rPr lang="en-US" smtClean="0">
                <a:latin typeface="Verdana" pitchFamily="34" charset="0"/>
              </a:rPr>
              <a:pPr/>
              <a:t>4</a:t>
            </a:fld>
            <a:endParaRPr lang="en-US">
              <a:latin typeface="Verdana"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8143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9993999-1C14-439A-A3F0-4C076509F4C1}" type="datetimeFigureOut">
              <a:rPr lang="en-US" smtClean="0"/>
              <a:pPr/>
              <a:t>8/4/20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993999-1C14-439A-A3F0-4C076509F4C1}" type="datetimeFigureOut">
              <a:rPr lang="en-US" smtClean="0"/>
              <a:pPr/>
              <a:t>8/4/20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993999-1C14-439A-A3F0-4C076509F4C1}" type="datetimeFigureOut">
              <a:rPr lang="en-US" smtClean="0"/>
              <a:pPr/>
              <a:t>8/4/20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993999-1C14-439A-A3F0-4C076509F4C1}" type="datetimeFigureOut">
              <a:rPr lang="en-US" smtClean="0"/>
              <a:pPr/>
              <a:t>8/4/20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993999-1C14-439A-A3F0-4C076509F4C1}" type="datetimeFigureOut">
              <a:rPr lang="en-US" smtClean="0"/>
              <a:pPr/>
              <a:t>8/4/20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93999-1C14-439A-A3F0-4C076509F4C1}" type="datetimeFigureOut">
              <a:rPr lang="en-US" smtClean="0"/>
              <a:pPr/>
              <a:t>8/4/20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993999-1C14-439A-A3F0-4C076509F4C1}" type="datetimeFigureOut">
              <a:rPr lang="en-US" smtClean="0"/>
              <a:pPr/>
              <a:t>8/4/20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993999-1C14-439A-A3F0-4C076509F4C1}" type="datetimeFigureOut">
              <a:rPr lang="en-US" smtClean="0"/>
              <a:pPr/>
              <a:t>8/4/20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993999-1C14-439A-A3F0-4C076509F4C1}" type="datetimeFigureOut">
              <a:rPr lang="en-US" smtClean="0"/>
              <a:pPr/>
              <a:t>8/4/20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993999-1C14-439A-A3F0-4C076509F4C1}" type="datetimeFigureOut">
              <a:rPr lang="en-US" smtClean="0"/>
              <a:pPr/>
              <a:t>8/4/20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993999-1C14-439A-A3F0-4C076509F4C1}" type="datetimeFigureOut">
              <a:rPr lang="en-US" smtClean="0"/>
              <a:pPr/>
              <a:t>8/4/20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04D828-AE40-4E33-B3F8-A495C874A38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93999-1C14-439A-A3F0-4C076509F4C1}" type="datetimeFigureOut">
              <a:rPr lang="en-US" smtClean="0"/>
              <a:pPr/>
              <a:t>8/4/20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4D828-AE40-4E33-B3F8-A495C874A38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drive.google.com/drive/folders/1xzAsdpc7LK3Yhjr-Yx0-KWhHzVUIoT15?usp=sharing" TargetMode="External"/><Relationship Id="rId5" Type="http://schemas.openxmlformats.org/officeDocument/2006/relationships/image" Target="../media/image4.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pn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0.png"/><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EABE-3AC6-4358-961E-A4A28E7A6B06}"/>
              </a:ext>
            </a:extLst>
          </p:cNvPr>
          <p:cNvSpPr>
            <a:spLocks noGrp="1"/>
          </p:cNvSpPr>
          <p:nvPr>
            <p:ph type="title"/>
          </p:nvPr>
        </p:nvSpPr>
        <p:spPr>
          <a:xfrm>
            <a:off x="0" y="31750"/>
            <a:ext cx="9144000" cy="1143000"/>
          </a:xfrm>
        </p:spPr>
        <p:txBody>
          <a:bodyPr>
            <a:noAutofit/>
          </a:bodyPr>
          <a:lstStyle/>
          <a:p>
            <a:r>
              <a:rPr lang="en-US" sz="2800" b="1" dirty="0">
                <a:solidFill>
                  <a:srgbClr val="0000FF"/>
                </a:solidFill>
              </a:rPr>
              <a:t>CC3D Workshop 2.1: Implementing the Viral Infection Model in CC3D—Part 2: Creating an Epithelial Sheet, Infection and Type Transitions</a:t>
            </a:r>
          </a:p>
        </p:txBody>
      </p:sp>
      <p:sp>
        <p:nvSpPr>
          <p:cNvPr id="9" name="Rectangle 3">
            <a:extLst>
              <a:ext uri="{FF2B5EF4-FFF2-40B4-BE49-F238E27FC236}">
                <a16:creationId xmlns:a16="http://schemas.microsoft.com/office/drawing/2014/main" id="{76BA9F20-E92D-4AC1-8B08-75F38D1A5904}"/>
              </a:ext>
            </a:extLst>
          </p:cNvPr>
          <p:cNvSpPr txBox="1">
            <a:spLocks noChangeArrowheads="1"/>
          </p:cNvSpPr>
          <p:nvPr/>
        </p:nvSpPr>
        <p:spPr>
          <a:xfrm>
            <a:off x="1388594" y="1381299"/>
            <a:ext cx="6400800" cy="163495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ct val="0"/>
              </a:spcBef>
              <a:buNone/>
            </a:pPr>
            <a:r>
              <a:rPr lang="en-US" sz="2000" dirty="0" err="1">
                <a:solidFill>
                  <a:srgbClr val="000099"/>
                </a:solidFill>
              </a:rPr>
              <a:t>Josua</a:t>
            </a:r>
            <a:r>
              <a:rPr lang="en-US" sz="2000" dirty="0">
                <a:solidFill>
                  <a:srgbClr val="000099"/>
                </a:solidFill>
              </a:rPr>
              <a:t> Aponte Serrano</a:t>
            </a:r>
          </a:p>
          <a:p>
            <a:pPr marL="0" indent="0" algn="ctr">
              <a:spcBef>
                <a:spcPct val="0"/>
              </a:spcBef>
              <a:buNone/>
            </a:pPr>
            <a:r>
              <a:rPr lang="en-US" sz="2000" dirty="0">
                <a:solidFill>
                  <a:srgbClr val="000099"/>
                </a:solidFill>
              </a:rPr>
              <a:t>Dept. of Intelligent Systems Engineering </a:t>
            </a:r>
          </a:p>
          <a:p>
            <a:pPr marL="0" indent="0" algn="ctr">
              <a:spcBef>
                <a:spcPct val="0"/>
              </a:spcBef>
              <a:buNone/>
            </a:pPr>
            <a:r>
              <a:rPr lang="en-US" sz="2000" dirty="0">
                <a:solidFill>
                  <a:srgbClr val="000099"/>
                </a:solidFill>
              </a:rPr>
              <a:t>and Biocomplexity Institute</a:t>
            </a:r>
          </a:p>
          <a:p>
            <a:pPr marL="0" indent="0" algn="ctr">
              <a:spcBef>
                <a:spcPct val="0"/>
              </a:spcBef>
              <a:buNone/>
            </a:pPr>
            <a:r>
              <a:rPr lang="en-US" sz="2000" dirty="0">
                <a:solidFill>
                  <a:srgbClr val="000099"/>
                </a:solidFill>
              </a:rPr>
              <a:t>Indiana University </a:t>
            </a:r>
          </a:p>
          <a:p>
            <a:pPr marL="0" indent="0" algn="ctr">
              <a:spcBef>
                <a:spcPct val="0"/>
              </a:spcBef>
              <a:buNone/>
            </a:pPr>
            <a:r>
              <a:rPr lang="en-US" sz="2000" dirty="0">
                <a:solidFill>
                  <a:srgbClr val="000099"/>
                </a:solidFill>
              </a:rPr>
              <a:t>Bloomington, IN 47408</a:t>
            </a:r>
          </a:p>
          <a:p>
            <a:pPr marL="0" indent="0" algn="ctr">
              <a:spcBef>
                <a:spcPct val="0"/>
              </a:spcBef>
              <a:buNone/>
            </a:pPr>
            <a:r>
              <a:rPr lang="en-US" sz="2000" b="1" dirty="0">
                <a:solidFill>
                  <a:srgbClr val="000099"/>
                </a:solidFill>
              </a:rPr>
              <a:t>USA</a:t>
            </a:r>
          </a:p>
        </p:txBody>
      </p:sp>
      <p:pic>
        <p:nvPicPr>
          <p:cNvPr id="10" name="Picture 5" descr="IU seal, red on white, large">
            <a:extLst>
              <a:ext uri="{FF2B5EF4-FFF2-40B4-BE49-F238E27FC236}">
                <a16:creationId xmlns:a16="http://schemas.microsoft.com/office/drawing/2014/main" id="{AE523CE1-E615-4543-8A53-A2D42B1D5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143000"/>
            <a:ext cx="194468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logo">
            <a:extLst>
              <a:ext uri="{FF2B5EF4-FFF2-40B4-BE49-F238E27FC236}">
                <a16:creationId xmlns:a16="http://schemas.microsoft.com/office/drawing/2014/main" id="{2065F247-5963-48D8-AABD-3368EF09DF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524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9E3F31D-5FC1-4C41-906F-FADD467E8543}"/>
              </a:ext>
            </a:extLst>
          </p:cNvPr>
          <p:cNvSpPr txBox="1"/>
          <p:nvPr/>
        </p:nvSpPr>
        <p:spPr>
          <a:xfrm>
            <a:off x="190500" y="2904174"/>
            <a:ext cx="87630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Screensharing and microphones have been disabled for participants in the main session—they are available in breakout rooms</a:t>
            </a:r>
          </a:p>
          <a:p>
            <a:pPr marL="285750" indent="-285750">
              <a:buFont typeface="Arial" panose="020B0604020202020204" pitchFamily="34" charset="0"/>
              <a:buChar char="•"/>
            </a:pPr>
            <a:r>
              <a:rPr lang="en-US" dirty="0"/>
              <a:t>Please submit questions/concerns/suggestions via zoom chat</a:t>
            </a:r>
          </a:p>
          <a:p>
            <a:pPr marL="285750" indent="-285750">
              <a:buFont typeface="Arial" panose="020B0604020202020204" pitchFamily="34" charset="0"/>
              <a:buChar char="•"/>
            </a:pPr>
            <a:r>
              <a:rPr lang="en-US" dirty="0"/>
              <a:t>User support will be available in zoom breakout rooms</a:t>
            </a:r>
          </a:p>
          <a:p>
            <a:pPr marL="285750" indent="-285750">
              <a:buFont typeface="Arial" panose="020B0604020202020204" pitchFamily="34" charset="0"/>
              <a:buChar char="•"/>
            </a:pPr>
            <a:r>
              <a:rPr lang="en-US" dirty="0"/>
              <a:t>Workshop will be live-streamed, recorded and distributed</a:t>
            </a:r>
          </a:p>
          <a:p>
            <a:pPr marL="285750" indent="-285750">
              <a:buFont typeface="Arial" panose="020B0604020202020204" pitchFamily="34" charset="0"/>
              <a:buChar char="•"/>
            </a:pPr>
            <a:r>
              <a:rPr lang="en-US"/>
              <a:t>Please </a:t>
            </a:r>
            <a:r>
              <a:rPr lang="en-US" dirty="0"/>
              <a:t>also join the workshop slack channel at  https://join.slack.com/t/multiscalemod-ags3330/shared_invite/zt-g0up1lz7-z5XGFC73UZk1j3BPeW7RVA</a:t>
            </a:r>
          </a:p>
          <a:p>
            <a:pPr marL="285750" indent="-285750">
              <a:buFont typeface="Arial" panose="020B0604020202020204" pitchFamily="34" charset="0"/>
              <a:buChar char="•"/>
            </a:pPr>
            <a:endParaRPr lang="en-US" dirty="0"/>
          </a:p>
          <a:p>
            <a:r>
              <a:rPr lang="en-US" dirty="0"/>
              <a:t>Funding Sources: NIH U24 EB028887, NIH R01 GM122424, NIH R01 GM123032, NIH P41 GM109824, NSF 1720625 and </a:t>
            </a:r>
            <a:r>
              <a:rPr lang="en-US" dirty="0" err="1"/>
              <a:t>nanoHUB</a:t>
            </a:r>
            <a:endParaRPr lang="en-US" dirty="0"/>
          </a:p>
        </p:txBody>
      </p:sp>
      <p:pic>
        <p:nvPicPr>
          <p:cNvPr id="7" name="Picture 6" descr="logo">
            <a:extLst>
              <a:ext uri="{FF2B5EF4-FFF2-40B4-BE49-F238E27FC236}">
                <a16:creationId xmlns:a16="http://schemas.microsoft.com/office/drawing/2014/main" id="{621892E8-A0B5-4D1A-9A46-E37F5D165B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65" y="1467962"/>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9AC5D13-9EAB-4C13-8ECC-866C9465BBAD}"/>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1409765" y="1467962"/>
            <a:ext cx="1098258" cy="1143000"/>
          </a:xfrm>
          <a:prstGeom prst="rect">
            <a:avLst/>
          </a:prstGeom>
        </p:spPr>
      </p:pic>
    </p:spTree>
    <p:extLst>
      <p:ext uri="{BB962C8B-B14F-4D97-AF65-F5344CB8AC3E}">
        <p14:creationId xmlns:p14="http://schemas.microsoft.com/office/powerpoint/2010/main" val="214409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907774"/>
          </a:xfrm>
        </p:spPr>
        <p:txBody>
          <a:bodyPr/>
          <a:lstStyle/>
          <a:p>
            <a:r>
              <a:rPr lang="en-US" b="1" dirty="0">
                <a:solidFill>
                  <a:srgbClr val="0000FF"/>
                </a:solidFill>
              </a:rPr>
              <a:t>Creating Epithelial Cell Layer</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9A12779-E875-4C7F-853E-24C093CE5361}"/>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0" name="Content Placeholder 9">
            <a:extLst>
              <a:ext uri="{FF2B5EF4-FFF2-40B4-BE49-F238E27FC236}">
                <a16:creationId xmlns:a16="http://schemas.microsoft.com/office/drawing/2014/main" id="{08431DCB-F17C-A047-9F9B-78CE5E5EFE46}"/>
              </a:ext>
            </a:extLst>
          </p:cNvPr>
          <p:cNvSpPr txBox="1">
            <a:spLocks/>
          </p:cNvSpPr>
          <p:nvPr/>
        </p:nvSpPr>
        <p:spPr>
          <a:xfrm>
            <a:off x="497440" y="1219200"/>
            <a:ext cx="8417364" cy="4923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will iterate through the voxels in the simulation domain in steps determined by the size of the cell, and assign cells to each location of the lattice</a:t>
            </a:r>
          </a:p>
        </p:txBody>
      </p:sp>
      <p:graphicFrame>
        <p:nvGraphicFramePr>
          <p:cNvPr id="3" name="Table 2">
            <a:extLst>
              <a:ext uri="{FF2B5EF4-FFF2-40B4-BE49-F238E27FC236}">
                <a16:creationId xmlns:a16="http://schemas.microsoft.com/office/drawing/2014/main" id="{F21A34F6-C022-5346-9DD8-EDC77F59EB07}"/>
              </a:ext>
            </a:extLst>
          </p:cNvPr>
          <p:cNvGraphicFramePr>
            <a:graphicFrameLocks noGrp="1"/>
          </p:cNvGraphicFramePr>
          <p:nvPr/>
        </p:nvGraphicFramePr>
        <p:xfrm>
          <a:off x="2785882" y="2423795"/>
          <a:ext cx="3840480" cy="3840480"/>
        </p:xfrm>
        <a:graphic>
          <a:graphicData uri="http://schemas.openxmlformats.org/drawingml/2006/table">
            <a:tbl>
              <a:tblPr firstRow="1" bandRow="1">
                <a:tableStyleId>{2D5ABB26-0587-4C30-8999-92F81FD0307C}</a:tableStyleId>
              </a:tblPr>
              <a:tblGrid>
                <a:gridCol w="640080">
                  <a:extLst>
                    <a:ext uri="{9D8B030D-6E8A-4147-A177-3AD203B41FA5}">
                      <a16:colId xmlns:a16="http://schemas.microsoft.com/office/drawing/2014/main" val="503402090"/>
                    </a:ext>
                  </a:extLst>
                </a:gridCol>
                <a:gridCol w="640080">
                  <a:extLst>
                    <a:ext uri="{9D8B030D-6E8A-4147-A177-3AD203B41FA5}">
                      <a16:colId xmlns:a16="http://schemas.microsoft.com/office/drawing/2014/main" val="261695021"/>
                    </a:ext>
                  </a:extLst>
                </a:gridCol>
                <a:gridCol w="640080">
                  <a:extLst>
                    <a:ext uri="{9D8B030D-6E8A-4147-A177-3AD203B41FA5}">
                      <a16:colId xmlns:a16="http://schemas.microsoft.com/office/drawing/2014/main" val="1262810278"/>
                    </a:ext>
                  </a:extLst>
                </a:gridCol>
                <a:gridCol w="640080">
                  <a:extLst>
                    <a:ext uri="{9D8B030D-6E8A-4147-A177-3AD203B41FA5}">
                      <a16:colId xmlns:a16="http://schemas.microsoft.com/office/drawing/2014/main" val="3684438236"/>
                    </a:ext>
                  </a:extLst>
                </a:gridCol>
                <a:gridCol w="640080">
                  <a:extLst>
                    <a:ext uri="{9D8B030D-6E8A-4147-A177-3AD203B41FA5}">
                      <a16:colId xmlns:a16="http://schemas.microsoft.com/office/drawing/2014/main" val="827668049"/>
                    </a:ext>
                  </a:extLst>
                </a:gridCol>
                <a:gridCol w="640080">
                  <a:extLst>
                    <a:ext uri="{9D8B030D-6E8A-4147-A177-3AD203B41FA5}">
                      <a16:colId xmlns:a16="http://schemas.microsoft.com/office/drawing/2014/main" val="2372855502"/>
                    </a:ext>
                  </a:extLst>
                </a:gridCol>
              </a:tblGrid>
              <a:tr h="64008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781086"/>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019451"/>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8911695"/>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10743"/>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066884"/>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2487328"/>
                  </a:ext>
                </a:extLst>
              </a:tr>
            </a:tbl>
          </a:graphicData>
        </a:graphic>
      </p:graphicFrame>
      <p:sp>
        <p:nvSpPr>
          <p:cNvPr id="6" name="Left Brace 5">
            <a:extLst>
              <a:ext uri="{FF2B5EF4-FFF2-40B4-BE49-F238E27FC236}">
                <a16:creationId xmlns:a16="http://schemas.microsoft.com/office/drawing/2014/main" id="{C4839521-C466-5C48-86B6-08CD0E7DBDCE}"/>
              </a:ext>
            </a:extLst>
          </p:cNvPr>
          <p:cNvSpPr/>
          <p:nvPr/>
        </p:nvSpPr>
        <p:spPr>
          <a:xfrm rot="16200000">
            <a:off x="3195044" y="5944716"/>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1640CB68-4290-A042-B1ED-D5255CA64080}"/>
              </a:ext>
            </a:extLst>
          </p:cNvPr>
          <p:cNvSpPr/>
          <p:nvPr/>
        </p:nvSpPr>
        <p:spPr>
          <a:xfrm>
            <a:off x="2323519" y="5031434"/>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4269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907774"/>
          </a:xfrm>
        </p:spPr>
        <p:txBody>
          <a:bodyPr/>
          <a:lstStyle/>
          <a:p>
            <a:r>
              <a:rPr lang="en-US" b="1" dirty="0">
                <a:solidFill>
                  <a:srgbClr val="0000FF"/>
                </a:solidFill>
              </a:rPr>
              <a:t>Creating Epithelial Cell Layer</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9A12779-E875-4C7F-853E-24C093CE5361}"/>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0" name="Content Placeholder 9">
            <a:extLst>
              <a:ext uri="{FF2B5EF4-FFF2-40B4-BE49-F238E27FC236}">
                <a16:creationId xmlns:a16="http://schemas.microsoft.com/office/drawing/2014/main" id="{08431DCB-F17C-A047-9F9B-78CE5E5EFE46}"/>
              </a:ext>
            </a:extLst>
          </p:cNvPr>
          <p:cNvSpPr txBox="1">
            <a:spLocks/>
          </p:cNvSpPr>
          <p:nvPr/>
        </p:nvSpPr>
        <p:spPr>
          <a:xfrm>
            <a:off x="497440" y="1219200"/>
            <a:ext cx="8417364" cy="4923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will iterate through the voxels in the simulation domain in steps determined by the size of the cell, and assign cells to each location of the lattice</a:t>
            </a:r>
          </a:p>
        </p:txBody>
      </p:sp>
      <p:graphicFrame>
        <p:nvGraphicFramePr>
          <p:cNvPr id="3" name="Table 2">
            <a:extLst>
              <a:ext uri="{FF2B5EF4-FFF2-40B4-BE49-F238E27FC236}">
                <a16:creationId xmlns:a16="http://schemas.microsoft.com/office/drawing/2014/main" id="{F21A34F6-C022-5346-9DD8-EDC77F59EB07}"/>
              </a:ext>
            </a:extLst>
          </p:cNvPr>
          <p:cNvGraphicFramePr>
            <a:graphicFrameLocks noGrp="1"/>
          </p:cNvGraphicFramePr>
          <p:nvPr>
            <p:extLst>
              <p:ext uri="{D42A27DB-BD31-4B8C-83A1-F6EECF244321}">
                <p14:modId xmlns:p14="http://schemas.microsoft.com/office/powerpoint/2010/main" val="4011645263"/>
              </p:ext>
            </p:extLst>
          </p:nvPr>
        </p:nvGraphicFramePr>
        <p:xfrm>
          <a:off x="2785882" y="2423795"/>
          <a:ext cx="3840480" cy="3840480"/>
        </p:xfrm>
        <a:graphic>
          <a:graphicData uri="http://schemas.openxmlformats.org/drawingml/2006/table">
            <a:tbl>
              <a:tblPr firstRow="1" bandRow="1">
                <a:tableStyleId>{2D5ABB26-0587-4C30-8999-92F81FD0307C}</a:tableStyleId>
              </a:tblPr>
              <a:tblGrid>
                <a:gridCol w="640080">
                  <a:extLst>
                    <a:ext uri="{9D8B030D-6E8A-4147-A177-3AD203B41FA5}">
                      <a16:colId xmlns:a16="http://schemas.microsoft.com/office/drawing/2014/main" val="503402090"/>
                    </a:ext>
                  </a:extLst>
                </a:gridCol>
                <a:gridCol w="640080">
                  <a:extLst>
                    <a:ext uri="{9D8B030D-6E8A-4147-A177-3AD203B41FA5}">
                      <a16:colId xmlns:a16="http://schemas.microsoft.com/office/drawing/2014/main" val="261695021"/>
                    </a:ext>
                  </a:extLst>
                </a:gridCol>
                <a:gridCol w="640080">
                  <a:extLst>
                    <a:ext uri="{9D8B030D-6E8A-4147-A177-3AD203B41FA5}">
                      <a16:colId xmlns:a16="http://schemas.microsoft.com/office/drawing/2014/main" val="1262810278"/>
                    </a:ext>
                  </a:extLst>
                </a:gridCol>
                <a:gridCol w="640080">
                  <a:extLst>
                    <a:ext uri="{9D8B030D-6E8A-4147-A177-3AD203B41FA5}">
                      <a16:colId xmlns:a16="http://schemas.microsoft.com/office/drawing/2014/main" val="3684438236"/>
                    </a:ext>
                  </a:extLst>
                </a:gridCol>
                <a:gridCol w="640080">
                  <a:extLst>
                    <a:ext uri="{9D8B030D-6E8A-4147-A177-3AD203B41FA5}">
                      <a16:colId xmlns:a16="http://schemas.microsoft.com/office/drawing/2014/main" val="827668049"/>
                    </a:ext>
                  </a:extLst>
                </a:gridCol>
                <a:gridCol w="640080">
                  <a:extLst>
                    <a:ext uri="{9D8B030D-6E8A-4147-A177-3AD203B41FA5}">
                      <a16:colId xmlns:a16="http://schemas.microsoft.com/office/drawing/2014/main" val="2372855502"/>
                    </a:ext>
                  </a:extLst>
                </a:gridCol>
              </a:tblGrid>
              <a:tr h="640080">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781086"/>
                  </a:ext>
                </a:extLst>
              </a:tr>
              <a:tr h="640080">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019451"/>
                  </a:ext>
                </a:extLst>
              </a:tr>
              <a:tr h="640080">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8911695"/>
                  </a:ext>
                </a:extLst>
              </a:tr>
              <a:tr h="640080">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10743"/>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066884"/>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2487328"/>
                  </a:ext>
                </a:extLst>
              </a:tr>
            </a:tbl>
          </a:graphicData>
        </a:graphic>
      </p:graphicFrame>
      <p:sp>
        <p:nvSpPr>
          <p:cNvPr id="6" name="Left Brace 5">
            <a:extLst>
              <a:ext uri="{FF2B5EF4-FFF2-40B4-BE49-F238E27FC236}">
                <a16:creationId xmlns:a16="http://schemas.microsoft.com/office/drawing/2014/main" id="{C4839521-C466-5C48-86B6-08CD0E7DBDCE}"/>
              </a:ext>
            </a:extLst>
          </p:cNvPr>
          <p:cNvSpPr/>
          <p:nvPr/>
        </p:nvSpPr>
        <p:spPr>
          <a:xfrm rot="16200000">
            <a:off x="3195044" y="5922491"/>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1640CB68-4290-A042-B1ED-D5255CA64080}"/>
              </a:ext>
            </a:extLst>
          </p:cNvPr>
          <p:cNvSpPr/>
          <p:nvPr/>
        </p:nvSpPr>
        <p:spPr>
          <a:xfrm>
            <a:off x="2200842" y="5031434"/>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50086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907774"/>
          </a:xfrm>
        </p:spPr>
        <p:txBody>
          <a:bodyPr/>
          <a:lstStyle/>
          <a:p>
            <a:r>
              <a:rPr lang="en-US" b="1" dirty="0">
                <a:solidFill>
                  <a:srgbClr val="0000FF"/>
                </a:solidFill>
              </a:rPr>
              <a:t>Creating Epithelial Cell Layer</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9A12779-E875-4C7F-853E-24C093CE5361}"/>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0" name="Content Placeholder 9">
            <a:extLst>
              <a:ext uri="{FF2B5EF4-FFF2-40B4-BE49-F238E27FC236}">
                <a16:creationId xmlns:a16="http://schemas.microsoft.com/office/drawing/2014/main" id="{08431DCB-F17C-A047-9F9B-78CE5E5EFE46}"/>
              </a:ext>
            </a:extLst>
          </p:cNvPr>
          <p:cNvSpPr txBox="1">
            <a:spLocks/>
          </p:cNvSpPr>
          <p:nvPr/>
        </p:nvSpPr>
        <p:spPr>
          <a:xfrm>
            <a:off x="497440" y="1219200"/>
            <a:ext cx="8417364" cy="4923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will iterate through the voxels in the simulation domain in steps determined by the size of the cell, and assign cells to each location of the lattice</a:t>
            </a:r>
          </a:p>
        </p:txBody>
      </p:sp>
      <p:graphicFrame>
        <p:nvGraphicFramePr>
          <p:cNvPr id="3" name="Table 2">
            <a:extLst>
              <a:ext uri="{FF2B5EF4-FFF2-40B4-BE49-F238E27FC236}">
                <a16:creationId xmlns:a16="http://schemas.microsoft.com/office/drawing/2014/main" id="{F21A34F6-C022-5346-9DD8-EDC77F59EB07}"/>
              </a:ext>
            </a:extLst>
          </p:cNvPr>
          <p:cNvGraphicFramePr>
            <a:graphicFrameLocks noGrp="1"/>
          </p:cNvGraphicFramePr>
          <p:nvPr>
            <p:extLst>
              <p:ext uri="{D42A27DB-BD31-4B8C-83A1-F6EECF244321}">
                <p14:modId xmlns:p14="http://schemas.microsoft.com/office/powerpoint/2010/main" val="2617596233"/>
              </p:ext>
            </p:extLst>
          </p:nvPr>
        </p:nvGraphicFramePr>
        <p:xfrm>
          <a:off x="2785882" y="2423795"/>
          <a:ext cx="3840480" cy="3840480"/>
        </p:xfrm>
        <a:graphic>
          <a:graphicData uri="http://schemas.openxmlformats.org/drawingml/2006/table">
            <a:tbl>
              <a:tblPr firstRow="1" bandRow="1">
                <a:tableStyleId>{2D5ABB26-0587-4C30-8999-92F81FD0307C}</a:tableStyleId>
              </a:tblPr>
              <a:tblGrid>
                <a:gridCol w="640080">
                  <a:extLst>
                    <a:ext uri="{9D8B030D-6E8A-4147-A177-3AD203B41FA5}">
                      <a16:colId xmlns:a16="http://schemas.microsoft.com/office/drawing/2014/main" val="503402090"/>
                    </a:ext>
                  </a:extLst>
                </a:gridCol>
                <a:gridCol w="640080">
                  <a:extLst>
                    <a:ext uri="{9D8B030D-6E8A-4147-A177-3AD203B41FA5}">
                      <a16:colId xmlns:a16="http://schemas.microsoft.com/office/drawing/2014/main" val="261695021"/>
                    </a:ext>
                  </a:extLst>
                </a:gridCol>
                <a:gridCol w="640080">
                  <a:extLst>
                    <a:ext uri="{9D8B030D-6E8A-4147-A177-3AD203B41FA5}">
                      <a16:colId xmlns:a16="http://schemas.microsoft.com/office/drawing/2014/main" val="1262810278"/>
                    </a:ext>
                  </a:extLst>
                </a:gridCol>
                <a:gridCol w="640080">
                  <a:extLst>
                    <a:ext uri="{9D8B030D-6E8A-4147-A177-3AD203B41FA5}">
                      <a16:colId xmlns:a16="http://schemas.microsoft.com/office/drawing/2014/main" val="3684438236"/>
                    </a:ext>
                  </a:extLst>
                </a:gridCol>
                <a:gridCol w="640080">
                  <a:extLst>
                    <a:ext uri="{9D8B030D-6E8A-4147-A177-3AD203B41FA5}">
                      <a16:colId xmlns:a16="http://schemas.microsoft.com/office/drawing/2014/main" val="827668049"/>
                    </a:ext>
                  </a:extLst>
                </a:gridCol>
                <a:gridCol w="640080">
                  <a:extLst>
                    <a:ext uri="{9D8B030D-6E8A-4147-A177-3AD203B41FA5}">
                      <a16:colId xmlns:a16="http://schemas.microsoft.com/office/drawing/2014/main" val="2372855502"/>
                    </a:ext>
                  </a:extLst>
                </a:gridCol>
              </a:tblGrid>
              <a:tr h="640080">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781086"/>
                  </a:ext>
                </a:extLst>
              </a:tr>
              <a:tr h="640080">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019451"/>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8911695"/>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10743"/>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066884"/>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2487328"/>
                  </a:ext>
                </a:extLst>
              </a:tr>
            </a:tbl>
          </a:graphicData>
        </a:graphic>
      </p:graphicFrame>
      <p:sp>
        <p:nvSpPr>
          <p:cNvPr id="6" name="Left Brace 5">
            <a:extLst>
              <a:ext uri="{FF2B5EF4-FFF2-40B4-BE49-F238E27FC236}">
                <a16:creationId xmlns:a16="http://schemas.microsoft.com/office/drawing/2014/main" id="{C4839521-C466-5C48-86B6-08CD0E7DBDCE}"/>
              </a:ext>
            </a:extLst>
          </p:cNvPr>
          <p:cNvSpPr/>
          <p:nvPr/>
        </p:nvSpPr>
        <p:spPr>
          <a:xfrm rot="16200000">
            <a:off x="3224861" y="5944716"/>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1640CB68-4290-A042-B1ED-D5255CA64080}"/>
              </a:ext>
            </a:extLst>
          </p:cNvPr>
          <p:cNvSpPr/>
          <p:nvPr/>
        </p:nvSpPr>
        <p:spPr>
          <a:xfrm>
            <a:off x="2209800" y="3727614"/>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6902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907774"/>
          </a:xfrm>
        </p:spPr>
        <p:txBody>
          <a:bodyPr/>
          <a:lstStyle/>
          <a:p>
            <a:r>
              <a:rPr lang="en-US" b="1" dirty="0">
                <a:solidFill>
                  <a:srgbClr val="0000FF"/>
                </a:solidFill>
              </a:rPr>
              <a:t>Creating Epithelial Cell Layer</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9A12779-E875-4C7F-853E-24C093CE5361}"/>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0" name="Content Placeholder 9">
            <a:extLst>
              <a:ext uri="{FF2B5EF4-FFF2-40B4-BE49-F238E27FC236}">
                <a16:creationId xmlns:a16="http://schemas.microsoft.com/office/drawing/2014/main" id="{08431DCB-F17C-A047-9F9B-78CE5E5EFE46}"/>
              </a:ext>
            </a:extLst>
          </p:cNvPr>
          <p:cNvSpPr txBox="1">
            <a:spLocks/>
          </p:cNvSpPr>
          <p:nvPr/>
        </p:nvSpPr>
        <p:spPr>
          <a:xfrm>
            <a:off x="497440" y="1219200"/>
            <a:ext cx="8417364" cy="4923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will iterate through the voxels in the simulation domain in steps determined by the size of the cell, and assign cells to each location of the lattice</a:t>
            </a:r>
          </a:p>
        </p:txBody>
      </p:sp>
      <p:graphicFrame>
        <p:nvGraphicFramePr>
          <p:cNvPr id="3" name="Table 2">
            <a:extLst>
              <a:ext uri="{FF2B5EF4-FFF2-40B4-BE49-F238E27FC236}">
                <a16:creationId xmlns:a16="http://schemas.microsoft.com/office/drawing/2014/main" id="{F21A34F6-C022-5346-9DD8-EDC77F59EB07}"/>
              </a:ext>
            </a:extLst>
          </p:cNvPr>
          <p:cNvGraphicFramePr>
            <a:graphicFrameLocks noGrp="1"/>
          </p:cNvGraphicFramePr>
          <p:nvPr>
            <p:extLst>
              <p:ext uri="{D42A27DB-BD31-4B8C-83A1-F6EECF244321}">
                <p14:modId xmlns:p14="http://schemas.microsoft.com/office/powerpoint/2010/main" val="3781881454"/>
              </p:ext>
            </p:extLst>
          </p:nvPr>
        </p:nvGraphicFramePr>
        <p:xfrm>
          <a:off x="2785882" y="2423795"/>
          <a:ext cx="3840480" cy="3840480"/>
        </p:xfrm>
        <a:graphic>
          <a:graphicData uri="http://schemas.openxmlformats.org/drawingml/2006/table">
            <a:tbl>
              <a:tblPr firstRow="1" bandRow="1">
                <a:tableStyleId>{2D5ABB26-0587-4C30-8999-92F81FD0307C}</a:tableStyleId>
              </a:tblPr>
              <a:tblGrid>
                <a:gridCol w="640080">
                  <a:extLst>
                    <a:ext uri="{9D8B030D-6E8A-4147-A177-3AD203B41FA5}">
                      <a16:colId xmlns:a16="http://schemas.microsoft.com/office/drawing/2014/main" val="503402090"/>
                    </a:ext>
                  </a:extLst>
                </a:gridCol>
                <a:gridCol w="640080">
                  <a:extLst>
                    <a:ext uri="{9D8B030D-6E8A-4147-A177-3AD203B41FA5}">
                      <a16:colId xmlns:a16="http://schemas.microsoft.com/office/drawing/2014/main" val="261695021"/>
                    </a:ext>
                  </a:extLst>
                </a:gridCol>
                <a:gridCol w="640080">
                  <a:extLst>
                    <a:ext uri="{9D8B030D-6E8A-4147-A177-3AD203B41FA5}">
                      <a16:colId xmlns:a16="http://schemas.microsoft.com/office/drawing/2014/main" val="1262810278"/>
                    </a:ext>
                  </a:extLst>
                </a:gridCol>
                <a:gridCol w="640080">
                  <a:extLst>
                    <a:ext uri="{9D8B030D-6E8A-4147-A177-3AD203B41FA5}">
                      <a16:colId xmlns:a16="http://schemas.microsoft.com/office/drawing/2014/main" val="3684438236"/>
                    </a:ext>
                  </a:extLst>
                </a:gridCol>
                <a:gridCol w="640080">
                  <a:extLst>
                    <a:ext uri="{9D8B030D-6E8A-4147-A177-3AD203B41FA5}">
                      <a16:colId xmlns:a16="http://schemas.microsoft.com/office/drawing/2014/main" val="827668049"/>
                    </a:ext>
                  </a:extLst>
                </a:gridCol>
                <a:gridCol w="640080">
                  <a:extLst>
                    <a:ext uri="{9D8B030D-6E8A-4147-A177-3AD203B41FA5}">
                      <a16:colId xmlns:a16="http://schemas.microsoft.com/office/drawing/2014/main" val="2372855502"/>
                    </a:ext>
                  </a:extLst>
                </a:gridCol>
              </a:tblGrid>
              <a:tr h="640080">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781086"/>
                  </a:ext>
                </a:extLst>
              </a:tr>
              <a:tr h="640080">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019451"/>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8911695"/>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10743"/>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066884"/>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2487328"/>
                  </a:ext>
                </a:extLst>
              </a:tr>
            </a:tbl>
          </a:graphicData>
        </a:graphic>
      </p:graphicFrame>
      <p:sp>
        <p:nvSpPr>
          <p:cNvPr id="6" name="Left Brace 5">
            <a:extLst>
              <a:ext uri="{FF2B5EF4-FFF2-40B4-BE49-F238E27FC236}">
                <a16:creationId xmlns:a16="http://schemas.microsoft.com/office/drawing/2014/main" id="{C4839521-C466-5C48-86B6-08CD0E7DBDCE}"/>
              </a:ext>
            </a:extLst>
          </p:cNvPr>
          <p:cNvSpPr/>
          <p:nvPr/>
        </p:nvSpPr>
        <p:spPr>
          <a:xfrm rot="16200000">
            <a:off x="3224861" y="5944716"/>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1640CB68-4290-A042-B1ED-D5255CA64080}"/>
              </a:ext>
            </a:extLst>
          </p:cNvPr>
          <p:cNvSpPr/>
          <p:nvPr/>
        </p:nvSpPr>
        <p:spPr>
          <a:xfrm>
            <a:off x="2209800" y="2448025"/>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7576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907774"/>
          </a:xfrm>
        </p:spPr>
        <p:txBody>
          <a:bodyPr/>
          <a:lstStyle/>
          <a:p>
            <a:r>
              <a:rPr lang="en-US" b="1" dirty="0">
                <a:solidFill>
                  <a:srgbClr val="0000FF"/>
                </a:solidFill>
              </a:rPr>
              <a:t>Creating Epithelial Cell Layer</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9A12779-E875-4C7F-853E-24C093CE5361}"/>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0" name="Content Placeholder 9">
            <a:extLst>
              <a:ext uri="{FF2B5EF4-FFF2-40B4-BE49-F238E27FC236}">
                <a16:creationId xmlns:a16="http://schemas.microsoft.com/office/drawing/2014/main" id="{08431DCB-F17C-A047-9F9B-78CE5E5EFE46}"/>
              </a:ext>
            </a:extLst>
          </p:cNvPr>
          <p:cNvSpPr txBox="1">
            <a:spLocks/>
          </p:cNvSpPr>
          <p:nvPr/>
        </p:nvSpPr>
        <p:spPr>
          <a:xfrm>
            <a:off x="497440" y="1219200"/>
            <a:ext cx="8417364" cy="4923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will iterate through the voxels in the simulation domain in steps determined by the size of the cell, and assign cells to each location of the lattice</a:t>
            </a:r>
          </a:p>
        </p:txBody>
      </p:sp>
      <p:graphicFrame>
        <p:nvGraphicFramePr>
          <p:cNvPr id="3" name="Table 2">
            <a:extLst>
              <a:ext uri="{FF2B5EF4-FFF2-40B4-BE49-F238E27FC236}">
                <a16:creationId xmlns:a16="http://schemas.microsoft.com/office/drawing/2014/main" id="{F21A34F6-C022-5346-9DD8-EDC77F59EB07}"/>
              </a:ext>
            </a:extLst>
          </p:cNvPr>
          <p:cNvGraphicFramePr>
            <a:graphicFrameLocks noGrp="1"/>
          </p:cNvGraphicFramePr>
          <p:nvPr>
            <p:extLst>
              <p:ext uri="{D42A27DB-BD31-4B8C-83A1-F6EECF244321}">
                <p14:modId xmlns:p14="http://schemas.microsoft.com/office/powerpoint/2010/main" val="1235828987"/>
              </p:ext>
            </p:extLst>
          </p:nvPr>
        </p:nvGraphicFramePr>
        <p:xfrm>
          <a:off x="2785882" y="2423795"/>
          <a:ext cx="3840480" cy="3840480"/>
        </p:xfrm>
        <a:graphic>
          <a:graphicData uri="http://schemas.openxmlformats.org/drawingml/2006/table">
            <a:tbl>
              <a:tblPr firstRow="1" bandRow="1">
                <a:tableStyleId>{2D5ABB26-0587-4C30-8999-92F81FD0307C}</a:tableStyleId>
              </a:tblPr>
              <a:tblGrid>
                <a:gridCol w="640080">
                  <a:extLst>
                    <a:ext uri="{9D8B030D-6E8A-4147-A177-3AD203B41FA5}">
                      <a16:colId xmlns:a16="http://schemas.microsoft.com/office/drawing/2014/main" val="503402090"/>
                    </a:ext>
                  </a:extLst>
                </a:gridCol>
                <a:gridCol w="640080">
                  <a:extLst>
                    <a:ext uri="{9D8B030D-6E8A-4147-A177-3AD203B41FA5}">
                      <a16:colId xmlns:a16="http://schemas.microsoft.com/office/drawing/2014/main" val="261695021"/>
                    </a:ext>
                  </a:extLst>
                </a:gridCol>
                <a:gridCol w="640080">
                  <a:extLst>
                    <a:ext uri="{9D8B030D-6E8A-4147-A177-3AD203B41FA5}">
                      <a16:colId xmlns:a16="http://schemas.microsoft.com/office/drawing/2014/main" val="1262810278"/>
                    </a:ext>
                  </a:extLst>
                </a:gridCol>
                <a:gridCol w="640080">
                  <a:extLst>
                    <a:ext uri="{9D8B030D-6E8A-4147-A177-3AD203B41FA5}">
                      <a16:colId xmlns:a16="http://schemas.microsoft.com/office/drawing/2014/main" val="3684438236"/>
                    </a:ext>
                  </a:extLst>
                </a:gridCol>
                <a:gridCol w="640080">
                  <a:extLst>
                    <a:ext uri="{9D8B030D-6E8A-4147-A177-3AD203B41FA5}">
                      <a16:colId xmlns:a16="http://schemas.microsoft.com/office/drawing/2014/main" val="827668049"/>
                    </a:ext>
                  </a:extLst>
                </a:gridCol>
                <a:gridCol w="640080">
                  <a:extLst>
                    <a:ext uri="{9D8B030D-6E8A-4147-A177-3AD203B41FA5}">
                      <a16:colId xmlns:a16="http://schemas.microsoft.com/office/drawing/2014/main" val="2372855502"/>
                    </a:ext>
                  </a:extLst>
                </a:gridCol>
              </a:tblGrid>
              <a:tr h="640080">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781086"/>
                  </a:ext>
                </a:extLst>
              </a:tr>
              <a:tr h="640080">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019451"/>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8911695"/>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10743"/>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066884"/>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2487328"/>
                  </a:ext>
                </a:extLst>
              </a:tr>
            </a:tbl>
          </a:graphicData>
        </a:graphic>
      </p:graphicFrame>
      <p:sp>
        <p:nvSpPr>
          <p:cNvPr id="6" name="Left Brace 5">
            <a:extLst>
              <a:ext uri="{FF2B5EF4-FFF2-40B4-BE49-F238E27FC236}">
                <a16:creationId xmlns:a16="http://schemas.microsoft.com/office/drawing/2014/main" id="{C4839521-C466-5C48-86B6-08CD0E7DBDCE}"/>
              </a:ext>
            </a:extLst>
          </p:cNvPr>
          <p:cNvSpPr/>
          <p:nvPr/>
        </p:nvSpPr>
        <p:spPr>
          <a:xfrm rot="16200000">
            <a:off x="4498863" y="5922491"/>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1640CB68-4290-A042-B1ED-D5255CA64080}"/>
              </a:ext>
            </a:extLst>
          </p:cNvPr>
          <p:cNvSpPr/>
          <p:nvPr/>
        </p:nvSpPr>
        <p:spPr>
          <a:xfrm>
            <a:off x="2209800" y="5016801"/>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00363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907774"/>
          </a:xfrm>
        </p:spPr>
        <p:txBody>
          <a:bodyPr/>
          <a:lstStyle/>
          <a:p>
            <a:r>
              <a:rPr lang="en-US" b="1" dirty="0">
                <a:solidFill>
                  <a:srgbClr val="0000FF"/>
                </a:solidFill>
              </a:rPr>
              <a:t>Creating Epithelial Cell Layer</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9A12779-E875-4C7F-853E-24C093CE5361}"/>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0" name="Content Placeholder 9">
            <a:extLst>
              <a:ext uri="{FF2B5EF4-FFF2-40B4-BE49-F238E27FC236}">
                <a16:creationId xmlns:a16="http://schemas.microsoft.com/office/drawing/2014/main" id="{08431DCB-F17C-A047-9F9B-78CE5E5EFE46}"/>
              </a:ext>
            </a:extLst>
          </p:cNvPr>
          <p:cNvSpPr txBox="1">
            <a:spLocks/>
          </p:cNvSpPr>
          <p:nvPr/>
        </p:nvSpPr>
        <p:spPr>
          <a:xfrm>
            <a:off x="497440" y="1219200"/>
            <a:ext cx="8417364" cy="4923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will iterate through the voxels in the simulation domain in steps determined by the size of the cell, and assign cells to each location of the lattice</a:t>
            </a:r>
          </a:p>
        </p:txBody>
      </p:sp>
      <p:graphicFrame>
        <p:nvGraphicFramePr>
          <p:cNvPr id="3" name="Table 2">
            <a:extLst>
              <a:ext uri="{FF2B5EF4-FFF2-40B4-BE49-F238E27FC236}">
                <a16:creationId xmlns:a16="http://schemas.microsoft.com/office/drawing/2014/main" id="{F21A34F6-C022-5346-9DD8-EDC77F59EB07}"/>
              </a:ext>
            </a:extLst>
          </p:cNvPr>
          <p:cNvGraphicFramePr>
            <a:graphicFrameLocks noGrp="1"/>
          </p:cNvGraphicFramePr>
          <p:nvPr/>
        </p:nvGraphicFramePr>
        <p:xfrm>
          <a:off x="2785882" y="2423795"/>
          <a:ext cx="3840480" cy="3840480"/>
        </p:xfrm>
        <a:graphic>
          <a:graphicData uri="http://schemas.openxmlformats.org/drawingml/2006/table">
            <a:tbl>
              <a:tblPr firstRow="1" bandRow="1">
                <a:tableStyleId>{2D5ABB26-0587-4C30-8999-92F81FD0307C}</a:tableStyleId>
              </a:tblPr>
              <a:tblGrid>
                <a:gridCol w="640080">
                  <a:extLst>
                    <a:ext uri="{9D8B030D-6E8A-4147-A177-3AD203B41FA5}">
                      <a16:colId xmlns:a16="http://schemas.microsoft.com/office/drawing/2014/main" val="503402090"/>
                    </a:ext>
                  </a:extLst>
                </a:gridCol>
                <a:gridCol w="640080">
                  <a:extLst>
                    <a:ext uri="{9D8B030D-6E8A-4147-A177-3AD203B41FA5}">
                      <a16:colId xmlns:a16="http://schemas.microsoft.com/office/drawing/2014/main" val="261695021"/>
                    </a:ext>
                  </a:extLst>
                </a:gridCol>
                <a:gridCol w="640080">
                  <a:extLst>
                    <a:ext uri="{9D8B030D-6E8A-4147-A177-3AD203B41FA5}">
                      <a16:colId xmlns:a16="http://schemas.microsoft.com/office/drawing/2014/main" val="1262810278"/>
                    </a:ext>
                  </a:extLst>
                </a:gridCol>
                <a:gridCol w="640080">
                  <a:extLst>
                    <a:ext uri="{9D8B030D-6E8A-4147-A177-3AD203B41FA5}">
                      <a16:colId xmlns:a16="http://schemas.microsoft.com/office/drawing/2014/main" val="3684438236"/>
                    </a:ext>
                  </a:extLst>
                </a:gridCol>
                <a:gridCol w="640080">
                  <a:extLst>
                    <a:ext uri="{9D8B030D-6E8A-4147-A177-3AD203B41FA5}">
                      <a16:colId xmlns:a16="http://schemas.microsoft.com/office/drawing/2014/main" val="827668049"/>
                    </a:ext>
                  </a:extLst>
                </a:gridCol>
                <a:gridCol w="640080">
                  <a:extLst>
                    <a:ext uri="{9D8B030D-6E8A-4147-A177-3AD203B41FA5}">
                      <a16:colId xmlns:a16="http://schemas.microsoft.com/office/drawing/2014/main" val="2372855502"/>
                    </a:ext>
                  </a:extLst>
                </a:gridCol>
              </a:tblGrid>
              <a:tr h="640080">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781086"/>
                  </a:ext>
                </a:extLst>
              </a:tr>
              <a:tr h="640080">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019451"/>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8911695"/>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10743"/>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066884"/>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2487328"/>
                  </a:ext>
                </a:extLst>
              </a:tr>
            </a:tbl>
          </a:graphicData>
        </a:graphic>
      </p:graphicFrame>
      <p:sp>
        <p:nvSpPr>
          <p:cNvPr id="6" name="Left Brace 5">
            <a:extLst>
              <a:ext uri="{FF2B5EF4-FFF2-40B4-BE49-F238E27FC236}">
                <a16:creationId xmlns:a16="http://schemas.microsoft.com/office/drawing/2014/main" id="{C4839521-C466-5C48-86B6-08CD0E7DBDCE}"/>
              </a:ext>
            </a:extLst>
          </p:cNvPr>
          <p:cNvSpPr/>
          <p:nvPr/>
        </p:nvSpPr>
        <p:spPr>
          <a:xfrm rot="16200000">
            <a:off x="4498863" y="5922491"/>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1640CB68-4290-A042-B1ED-D5255CA64080}"/>
              </a:ext>
            </a:extLst>
          </p:cNvPr>
          <p:cNvSpPr/>
          <p:nvPr/>
        </p:nvSpPr>
        <p:spPr>
          <a:xfrm>
            <a:off x="2209800" y="3727614"/>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60383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907774"/>
          </a:xfrm>
        </p:spPr>
        <p:txBody>
          <a:bodyPr/>
          <a:lstStyle/>
          <a:p>
            <a:r>
              <a:rPr lang="en-US" b="1" dirty="0">
                <a:solidFill>
                  <a:srgbClr val="0000FF"/>
                </a:solidFill>
              </a:rPr>
              <a:t>Creating Epithelial Cell Layer</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9A12779-E875-4C7F-853E-24C093CE5361}"/>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0" name="Content Placeholder 9">
            <a:extLst>
              <a:ext uri="{FF2B5EF4-FFF2-40B4-BE49-F238E27FC236}">
                <a16:creationId xmlns:a16="http://schemas.microsoft.com/office/drawing/2014/main" id="{08431DCB-F17C-A047-9F9B-78CE5E5EFE46}"/>
              </a:ext>
            </a:extLst>
          </p:cNvPr>
          <p:cNvSpPr txBox="1">
            <a:spLocks/>
          </p:cNvSpPr>
          <p:nvPr/>
        </p:nvSpPr>
        <p:spPr>
          <a:xfrm>
            <a:off x="497440" y="1219200"/>
            <a:ext cx="8417364" cy="4923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will iterate through the voxels in the simulation domain in steps determined by the size of the cell, and assign cells to each location of the lattice</a:t>
            </a:r>
          </a:p>
        </p:txBody>
      </p:sp>
      <p:graphicFrame>
        <p:nvGraphicFramePr>
          <p:cNvPr id="3" name="Table 2">
            <a:extLst>
              <a:ext uri="{FF2B5EF4-FFF2-40B4-BE49-F238E27FC236}">
                <a16:creationId xmlns:a16="http://schemas.microsoft.com/office/drawing/2014/main" id="{F21A34F6-C022-5346-9DD8-EDC77F59EB07}"/>
              </a:ext>
            </a:extLst>
          </p:cNvPr>
          <p:cNvGraphicFramePr>
            <a:graphicFrameLocks noGrp="1"/>
          </p:cNvGraphicFramePr>
          <p:nvPr>
            <p:extLst>
              <p:ext uri="{D42A27DB-BD31-4B8C-83A1-F6EECF244321}">
                <p14:modId xmlns:p14="http://schemas.microsoft.com/office/powerpoint/2010/main" val="2378335270"/>
              </p:ext>
            </p:extLst>
          </p:nvPr>
        </p:nvGraphicFramePr>
        <p:xfrm>
          <a:off x="2785882" y="2423795"/>
          <a:ext cx="3840480" cy="3840480"/>
        </p:xfrm>
        <a:graphic>
          <a:graphicData uri="http://schemas.openxmlformats.org/drawingml/2006/table">
            <a:tbl>
              <a:tblPr firstRow="1" bandRow="1">
                <a:tableStyleId>{2D5ABB26-0587-4C30-8999-92F81FD0307C}</a:tableStyleId>
              </a:tblPr>
              <a:tblGrid>
                <a:gridCol w="640080">
                  <a:extLst>
                    <a:ext uri="{9D8B030D-6E8A-4147-A177-3AD203B41FA5}">
                      <a16:colId xmlns:a16="http://schemas.microsoft.com/office/drawing/2014/main" val="503402090"/>
                    </a:ext>
                  </a:extLst>
                </a:gridCol>
                <a:gridCol w="640080">
                  <a:extLst>
                    <a:ext uri="{9D8B030D-6E8A-4147-A177-3AD203B41FA5}">
                      <a16:colId xmlns:a16="http://schemas.microsoft.com/office/drawing/2014/main" val="261695021"/>
                    </a:ext>
                  </a:extLst>
                </a:gridCol>
                <a:gridCol w="640080">
                  <a:extLst>
                    <a:ext uri="{9D8B030D-6E8A-4147-A177-3AD203B41FA5}">
                      <a16:colId xmlns:a16="http://schemas.microsoft.com/office/drawing/2014/main" val="1262810278"/>
                    </a:ext>
                  </a:extLst>
                </a:gridCol>
                <a:gridCol w="640080">
                  <a:extLst>
                    <a:ext uri="{9D8B030D-6E8A-4147-A177-3AD203B41FA5}">
                      <a16:colId xmlns:a16="http://schemas.microsoft.com/office/drawing/2014/main" val="3684438236"/>
                    </a:ext>
                  </a:extLst>
                </a:gridCol>
                <a:gridCol w="640080">
                  <a:extLst>
                    <a:ext uri="{9D8B030D-6E8A-4147-A177-3AD203B41FA5}">
                      <a16:colId xmlns:a16="http://schemas.microsoft.com/office/drawing/2014/main" val="827668049"/>
                    </a:ext>
                  </a:extLst>
                </a:gridCol>
                <a:gridCol w="640080">
                  <a:extLst>
                    <a:ext uri="{9D8B030D-6E8A-4147-A177-3AD203B41FA5}">
                      <a16:colId xmlns:a16="http://schemas.microsoft.com/office/drawing/2014/main" val="2372855502"/>
                    </a:ext>
                  </a:extLst>
                </a:gridCol>
              </a:tblGrid>
              <a:tr h="640080">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781086"/>
                  </a:ext>
                </a:extLst>
              </a:tr>
              <a:tr h="640080">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019451"/>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8911695"/>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10743"/>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9066884"/>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2487328"/>
                  </a:ext>
                </a:extLst>
              </a:tr>
            </a:tbl>
          </a:graphicData>
        </a:graphic>
      </p:graphicFrame>
      <p:sp>
        <p:nvSpPr>
          <p:cNvPr id="6" name="Left Brace 5">
            <a:extLst>
              <a:ext uri="{FF2B5EF4-FFF2-40B4-BE49-F238E27FC236}">
                <a16:creationId xmlns:a16="http://schemas.microsoft.com/office/drawing/2014/main" id="{C4839521-C466-5C48-86B6-08CD0E7DBDCE}"/>
              </a:ext>
            </a:extLst>
          </p:cNvPr>
          <p:cNvSpPr/>
          <p:nvPr/>
        </p:nvSpPr>
        <p:spPr>
          <a:xfrm rot="16200000">
            <a:off x="4498863" y="5922491"/>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1640CB68-4290-A042-B1ED-D5255CA64080}"/>
              </a:ext>
            </a:extLst>
          </p:cNvPr>
          <p:cNvSpPr/>
          <p:nvPr/>
        </p:nvSpPr>
        <p:spPr>
          <a:xfrm>
            <a:off x="2209800" y="2437747"/>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781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907774"/>
          </a:xfrm>
        </p:spPr>
        <p:txBody>
          <a:bodyPr/>
          <a:lstStyle/>
          <a:p>
            <a:r>
              <a:rPr lang="en-US" b="1" dirty="0">
                <a:solidFill>
                  <a:srgbClr val="0000FF"/>
                </a:solidFill>
              </a:rPr>
              <a:t>Creating Epithelial Cell Layer</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9A12779-E875-4C7F-853E-24C093CE5361}"/>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0" name="Content Placeholder 9">
            <a:extLst>
              <a:ext uri="{FF2B5EF4-FFF2-40B4-BE49-F238E27FC236}">
                <a16:creationId xmlns:a16="http://schemas.microsoft.com/office/drawing/2014/main" id="{08431DCB-F17C-A047-9F9B-78CE5E5EFE46}"/>
              </a:ext>
            </a:extLst>
          </p:cNvPr>
          <p:cNvSpPr txBox="1">
            <a:spLocks/>
          </p:cNvSpPr>
          <p:nvPr/>
        </p:nvSpPr>
        <p:spPr>
          <a:xfrm>
            <a:off x="497440" y="1219200"/>
            <a:ext cx="8417364" cy="4923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will iterate through the voxels in the simulation domain in steps determined by the size of the cell, and assign cells to each location of the lattice</a:t>
            </a:r>
          </a:p>
        </p:txBody>
      </p:sp>
      <p:graphicFrame>
        <p:nvGraphicFramePr>
          <p:cNvPr id="3" name="Table 2">
            <a:extLst>
              <a:ext uri="{FF2B5EF4-FFF2-40B4-BE49-F238E27FC236}">
                <a16:creationId xmlns:a16="http://schemas.microsoft.com/office/drawing/2014/main" id="{F21A34F6-C022-5346-9DD8-EDC77F59EB07}"/>
              </a:ext>
            </a:extLst>
          </p:cNvPr>
          <p:cNvGraphicFramePr>
            <a:graphicFrameLocks noGrp="1"/>
          </p:cNvGraphicFramePr>
          <p:nvPr/>
        </p:nvGraphicFramePr>
        <p:xfrm>
          <a:off x="2785882" y="2423795"/>
          <a:ext cx="3840480" cy="3840480"/>
        </p:xfrm>
        <a:graphic>
          <a:graphicData uri="http://schemas.openxmlformats.org/drawingml/2006/table">
            <a:tbl>
              <a:tblPr firstRow="1" bandRow="1">
                <a:tableStyleId>{2D5ABB26-0587-4C30-8999-92F81FD0307C}</a:tableStyleId>
              </a:tblPr>
              <a:tblGrid>
                <a:gridCol w="640080">
                  <a:extLst>
                    <a:ext uri="{9D8B030D-6E8A-4147-A177-3AD203B41FA5}">
                      <a16:colId xmlns:a16="http://schemas.microsoft.com/office/drawing/2014/main" val="503402090"/>
                    </a:ext>
                  </a:extLst>
                </a:gridCol>
                <a:gridCol w="640080">
                  <a:extLst>
                    <a:ext uri="{9D8B030D-6E8A-4147-A177-3AD203B41FA5}">
                      <a16:colId xmlns:a16="http://schemas.microsoft.com/office/drawing/2014/main" val="261695021"/>
                    </a:ext>
                  </a:extLst>
                </a:gridCol>
                <a:gridCol w="640080">
                  <a:extLst>
                    <a:ext uri="{9D8B030D-6E8A-4147-A177-3AD203B41FA5}">
                      <a16:colId xmlns:a16="http://schemas.microsoft.com/office/drawing/2014/main" val="1262810278"/>
                    </a:ext>
                  </a:extLst>
                </a:gridCol>
                <a:gridCol w="640080">
                  <a:extLst>
                    <a:ext uri="{9D8B030D-6E8A-4147-A177-3AD203B41FA5}">
                      <a16:colId xmlns:a16="http://schemas.microsoft.com/office/drawing/2014/main" val="3684438236"/>
                    </a:ext>
                  </a:extLst>
                </a:gridCol>
                <a:gridCol w="640080">
                  <a:extLst>
                    <a:ext uri="{9D8B030D-6E8A-4147-A177-3AD203B41FA5}">
                      <a16:colId xmlns:a16="http://schemas.microsoft.com/office/drawing/2014/main" val="827668049"/>
                    </a:ext>
                  </a:extLst>
                </a:gridCol>
                <a:gridCol w="640080">
                  <a:extLst>
                    <a:ext uri="{9D8B030D-6E8A-4147-A177-3AD203B41FA5}">
                      <a16:colId xmlns:a16="http://schemas.microsoft.com/office/drawing/2014/main" val="2372855502"/>
                    </a:ext>
                  </a:extLst>
                </a:gridCol>
              </a:tblGrid>
              <a:tr h="640080">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781086"/>
                  </a:ext>
                </a:extLst>
              </a:tr>
              <a:tr h="640080">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019451"/>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8911695"/>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10743"/>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609066884"/>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272487328"/>
                  </a:ext>
                </a:extLst>
              </a:tr>
            </a:tbl>
          </a:graphicData>
        </a:graphic>
      </p:graphicFrame>
      <p:sp>
        <p:nvSpPr>
          <p:cNvPr id="6" name="Left Brace 5">
            <a:extLst>
              <a:ext uri="{FF2B5EF4-FFF2-40B4-BE49-F238E27FC236}">
                <a16:creationId xmlns:a16="http://schemas.microsoft.com/office/drawing/2014/main" id="{C4839521-C466-5C48-86B6-08CD0E7DBDCE}"/>
              </a:ext>
            </a:extLst>
          </p:cNvPr>
          <p:cNvSpPr/>
          <p:nvPr/>
        </p:nvSpPr>
        <p:spPr>
          <a:xfrm rot="16200000">
            <a:off x="5724770" y="5922491"/>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1640CB68-4290-A042-B1ED-D5255CA64080}"/>
              </a:ext>
            </a:extLst>
          </p:cNvPr>
          <p:cNvSpPr/>
          <p:nvPr/>
        </p:nvSpPr>
        <p:spPr>
          <a:xfrm>
            <a:off x="2200842" y="5022379"/>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69500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907774"/>
          </a:xfrm>
        </p:spPr>
        <p:txBody>
          <a:bodyPr/>
          <a:lstStyle/>
          <a:p>
            <a:r>
              <a:rPr lang="en-US" b="1" dirty="0">
                <a:solidFill>
                  <a:srgbClr val="0000FF"/>
                </a:solidFill>
              </a:rPr>
              <a:t>Creating Epithelial Cell Layer</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9A12779-E875-4C7F-853E-24C093CE5361}"/>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0" name="Content Placeholder 9">
            <a:extLst>
              <a:ext uri="{FF2B5EF4-FFF2-40B4-BE49-F238E27FC236}">
                <a16:creationId xmlns:a16="http://schemas.microsoft.com/office/drawing/2014/main" id="{08431DCB-F17C-A047-9F9B-78CE5E5EFE46}"/>
              </a:ext>
            </a:extLst>
          </p:cNvPr>
          <p:cNvSpPr txBox="1">
            <a:spLocks/>
          </p:cNvSpPr>
          <p:nvPr/>
        </p:nvSpPr>
        <p:spPr>
          <a:xfrm>
            <a:off x="497440" y="1219200"/>
            <a:ext cx="8417364" cy="4923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will iterate through the voxels in the simulation domain in steps determined by the size of the cell, and assign cells to each location of the lattice</a:t>
            </a:r>
          </a:p>
        </p:txBody>
      </p:sp>
      <p:graphicFrame>
        <p:nvGraphicFramePr>
          <p:cNvPr id="3" name="Table 2">
            <a:extLst>
              <a:ext uri="{FF2B5EF4-FFF2-40B4-BE49-F238E27FC236}">
                <a16:creationId xmlns:a16="http://schemas.microsoft.com/office/drawing/2014/main" id="{F21A34F6-C022-5346-9DD8-EDC77F59EB07}"/>
              </a:ext>
            </a:extLst>
          </p:cNvPr>
          <p:cNvGraphicFramePr>
            <a:graphicFrameLocks noGrp="1"/>
          </p:cNvGraphicFramePr>
          <p:nvPr>
            <p:extLst>
              <p:ext uri="{D42A27DB-BD31-4B8C-83A1-F6EECF244321}">
                <p14:modId xmlns:p14="http://schemas.microsoft.com/office/powerpoint/2010/main" val="4067754566"/>
              </p:ext>
            </p:extLst>
          </p:nvPr>
        </p:nvGraphicFramePr>
        <p:xfrm>
          <a:off x="2785882" y="2423795"/>
          <a:ext cx="3840480" cy="3840480"/>
        </p:xfrm>
        <a:graphic>
          <a:graphicData uri="http://schemas.openxmlformats.org/drawingml/2006/table">
            <a:tbl>
              <a:tblPr firstRow="1" bandRow="1">
                <a:tableStyleId>{2D5ABB26-0587-4C30-8999-92F81FD0307C}</a:tableStyleId>
              </a:tblPr>
              <a:tblGrid>
                <a:gridCol w="640080">
                  <a:extLst>
                    <a:ext uri="{9D8B030D-6E8A-4147-A177-3AD203B41FA5}">
                      <a16:colId xmlns:a16="http://schemas.microsoft.com/office/drawing/2014/main" val="503402090"/>
                    </a:ext>
                  </a:extLst>
                </a:gridCol>
                <a:gridCol w="640080">
                  <a:extLst>
                    <a:ext uri="{9D8B030D-6E8A-4147-A177-3AD203B41FA5}">
                      <a16:colId xmlns:a16="http://schemas.microsoft.com/office/drawing/2014/main" val="261695021"/>
                    </a:ext>
                  </a:extLst>
                </a:gridCol>
                <a:gridCol w="640080">
                  <a:extLst>
                    <a:ext uri="{9D8B030D-6E8A-4147-A177-3AD203B41FA5}">
                      <a16:colId xmlns:a16="http://schemas.microsoft.com/office/drawing/2014/main" val="1262810278"/>
                    </a:ext>
                  </a:extLst>
                </a:gridCol>
                <a:gridCol w="640080">
                  <a:extLst>
                    <a:ext uri="{9D8B030D-6E8A-4147-A177-3AD203B41FA5}">
                      <a16:colId xmlns:a16="http://schemas.microsoft.com/office/drawing/2014/main" val="3684438236"/>
                    </a:ext>
                  </a:extLst>
                </a:gridCol>
                <a:gridCol w="640080">
                  <a:extLst>
                    <a:ext uri="{9D8B030D-6E8A-4147-A177-3AD203B41FA5}">
                      <a16:colId xmlns:a16="http://schemas.microsoft.com/office/drawing/2014/main" val="827668049"/>
                    </a:ext>
                  </a:extLst>
                </a:gridCol>
                <a:gridCol w="640080">
                  <a:extLst>
                    <a:ext uri="{9D8B030D-6E8A-4147-A177-3AD203B41FA5}">
                      <a16:colId xmlns:a16="http://schemas.microsoft.com/office/drawing/2014/main" val="2372855502"/>
                    </a:ext>
                  </a:extLst>
                </a:gridCol>
              </a:tblGrid>
              <a:tr h="640080">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781086"/>
                  </a:ext>
                </a:extLst>
              </a:tr>
              <a:tr h="640080">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019451"/>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838911695"/>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645010743"/>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609066884"/>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272487328"/>
                  </a:ext>
                </a:extLst>
              </a:tr>
            </a:tbl>
          </a:graphicData>
        </a:graphic>
      </p:graphicFrame>
      <p:sp>
        <p:nvSpPr>
          <p:cNvPr id="6" name="Left Brace 5">
            <a:extLst>
              <a:ext uri="{FF2B5EF4-FFF2-40B4-BE49-F238E27FC236}">
                <a16:creationId xmlns:a16="http://schemas.microsoft.com/office/drawing/2014/main" id="{C4839521-C466-5C48-86B6-08CD0E7DBDCE}"/>
              </a:ext>
            </a:extLst>
          </p:cNvPr>
          <p:cNvSpPr/>
          <p:nvPr/>
        </p:nvSpPr>
        <p:spPr>
          <a:xfrm rot="16200000">
            <a:off x="5724770" y="5922491"/>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1640CB68-4290-A042-B1ED-D5255CA64080}"/>
              </a:ext>
            </a:extLst>
          </p:cNvPr>
          <p:cNvSpPr/>
          <p:nvPr/>
        </p:nvSpPr>
        <p:spPr>
          <a:xfrm>
            <a:off x="2209800" y="3727614"/>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27707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907774"/>
          </a:xfrm>
        </p:spPr>
        <p:txBody>
          <a:bodyPr/>
          <a:lstStyle/>
          <a:p>
            <a:r>
              <a:rPr lang="en-US" b="1" dirty="0">
                <a:solidFill>
                  <a:srgbClr val="0000FF"/>
                </a:solidFill>
              </a:rPr>
              <a:t>Creating Epithelial Cell Layer</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9A12779-E875-4C7F-853E-24C093CE5361}"/>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0" name="Content Placeholder 9">
            <a:extLst>
              <a:ext uri="{FF2B5EF4-FFF2-40B4-BE49-F238E27FC236}">
                <a16:creationId xmlns:a16="http://schemas.microsoft.com/office/drawing/2014/main" id="{08431DCB-F17C-A047-9F9B-78CE5E5EFE46}"/>
              </a:ext>
            </a:extLst>
          </p:cNvPr>
          <p:cNvSpPr txBox="1">
            <a:spLocks/>
          </p:cNvSpPr>
          <p:nvPr/>
        </p:nvSpPr>
        <p:spPr>
          <a:xfrm>
            <a:off x="497440" y="1219200"/>
            <a:ext cx="8417364" cy="4923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will iterate through the voxels in the simulation domain in steps determined by the size of the cell, and assign cells to each location of the lattice</a:t>
            </a:r>
          </a:p>
        </p:txBody>
      </p:sp>
      <p:graphicFrame>
        <p:nvGraphicFramePr>
          <p:cNvPr id="3" name="Table 2">
            <a:extLst>
              <a:ext uri="{FF2B5EF4-FFF2-40B4-BE49-F238E27FC236}">
                <a16:creationId xmlns:a16="http://schemas.microsoft.com/office/drawing/2014/main" id="{F21A34F6-C022-5346-9DD8-EDC77F59EB07}"/>
              </a:ext>
            </a:extLst>
          </p:cNvPr>
          <p:cNvGraphicFramePr>
            <a:graphicFrameLocks noGrp="1"/>
          </p:cNvGraphicFramePr>
          <p:nvPr>
            <p:extLst>
              <p:ext uri="{D42A27DB-BD31-4B8C-83A1-F6EECF244321}">
                <p14:modId xmlns:p14="http://schemas.microsoft.com/office/powerpoint/2010/main" val="4273370919"/>
              </p:ext>
            </p:extLst>
          </p:nvPr>
        </p:nvGraphicFramePr>
        <p:xfrm>
          <a:off x="2785882" y="2423795"/>
          <a:ext cx="3840480" cy="3840480"/>
        </p:xfrm>
        <a:graphic>
          <a:graphicData uri="http://schemas.openxmlformats.org/drawingml/2006/table">
            <a:tbl>
              <a:tblPr firstRow="1" bandRow="1">
                <a:tableStyleId>{2D5ABB26-0587-4C30-8999-92F81FD0307C}</a:tableStyleId>
              </a:tblPr>
              <a:tblGrid>
                <a:gridCol w="640080">
                  <a:extLst>
                    <a:ext uri="{9D8B030D-6E8A-4147-A177-3AD203B41FA5}">
                      <a16:colId xmlns:a16="http://schemas.microsoft.com/office/drawing/2014/main" val="503402090"/>
                    </a:ext>
                  </a:extLst>
                </a:gridCol>
                <a:gridCol w="640080">
                  <a:extLst>
                    <a:ext uri="{9D8B030D-6E8A-4147-A177-3AD203B41FA5}">
                      <a16:colId xmlns:a16="http://schemas.microsoft.com/office/drawing/2014/main" val="261695021"/>
                    </a:ext>
                  </a:extLst>
                </a:gridCol>
                <a:gridCol w="640080">
                  <a:extLst>
                    <a:ext uri="{9D8B030D-6E8A-4147-A177-3AD203B41FA5}">
                      <a16:colId xmlns:a16="http://schemas.microsoft.com/office/drawing/2014/main" val="1262810278"/>
                    </a:ext>
                  </a:extLst>
                </a:gridCol>
                <a:gridCol w="640080">
                  <a:extLst>
                    <a:ext uri="{9D8B030D-6E8A-4147-A177-3AD203B41FA5}">
                      <a16:colId xmlns:a16="http://schemas.microsoft.com/office/drawing/2014/main" val="3684438236"/>
                    </a:ext>
                  </a:extLst>
                </a:gridCol>
                <a:gridCol w="640080">
                  <a:extLst>
                    <a:ext uri="{9D8B030D-6E8A-4147-A177-3AD203B41FA5}">
                      <a16:colId xmlns:a16="http://schemas.microsoft.com/office/drawing/2014/main" val="827668049"/>
                    </a:ext>
                  </a:extLst>
                </a:gridCol>
                <a:gridCol w="640080">
                  <a:extLst>
                    <a:ext uri="{9D8B030D-6E8A-4147-A177-3AD203B41FA5}">
                      <a16:colId xmlns:a16="http://schemas.microsoft.com/office/drawing/2014/main" val="2372855502"/>
                    </a:ext>
                  </a:extLst>
                </a:gridCol>
              </a:tblGrid>
              <a:tr h="640080">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484781086"/>
                  </a:ext>
                </a:extLst>
              </a:tr>
              <a:tr h="640080">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329019451"/>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838911695"/>
                  </a:ext>
                </a:extLst>
              </a:tr>
              <a:tr h="640080">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645010743"/>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609066884"/>
                  </a:ext>
                </a:extLst>
              </a:tr>
              <a:tr h="640080">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272487328"/>
                  </a:ext>
                </a:extLst>
              </a:tr>
            </a:tbl>
          </a:graphicData>
        </a:graphic>
      </p:graphicFrame>
      <p:sp>
        <p:nvSpPr>
          <p:cNvPr id="6" name="Left Brace 5">
            <a:extLst>
              <a:ext uri="{FF2B5EF4-FFF2-40B4-BE49-F238E27FC236}">
                <a16:creationId xmlns:a16="http://schemas.microsoft.com/office/drawing/2014/main" id="{C4839521-C466-5C48-86B6-08CD0E7DBDCE}"/>
              </a:ext>
            </a:extLst>
          </p:cNvPr>
          <p:cNvSpPr/>
          <p:nvPr/>
        </p:nvSpPr>
        <p:spPr>
          <a:xfrm rot="16200000">
            <a:off x="5724770" y="5922491"/>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1640CB68-4290-A042-B1ED-D5255CA64080}"/>
              </a:ext>
            </a:extLst>
          </p:cNvPr>
          <p:cNvSpPr/>
          <p:nvPr/>
        </p:nvSpPr>
        <p:spPr>
          <a:xfrm>
            <a:off x="2209800" y="2467903"/>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89208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C4E6800-4A9A-7848-97FF-6B8306376ED8}"/>
              </a:ext>
            </a:extLst>
          </p:cNvPr>
          <p:cNvSpPr>
            <a:spLocks noGrp="1"/>
          </p:cNvSpPr>
          <p:nvPr>
            <p:ph idx="1"/>
          </p:nvPr>
        </p:nvSpPr>
        <p:spPr>
          <a:xfrm>
            <a:off x="457200" y="914400"/>
            <a:ext cx="8229600" cy="5211763"/>
          </a:xfrm>
        </p:spPr>
        <p:txBody>
          <a:bodyPr>
            <a:normAutofit fontScale="70000" lnSpcReduction="20000"/>
          </a:bodyPr>
          <a:lstStyle/>
          <a:p>
            <a:pPr marL="285750" indent="-285750"/>
            <a:r>
              <a:rPr lang="en-US" dirty="0"/>
              <a:t>Creating an Epithelial Cell Layer</a:t>
            </a:r>
          </a:p>
          <a:p>
            <a:pPr lvl="1">
              <a:buFont typeface="Arial" panose="020B0604020202020204" pitchFamily="34" charset="0"/>
              <a:buChar char="•"/>
            </a:pPr>
            <a:r>
              <a:rPr lang="en-US" dirty="0"/>
              <a:t>Cell Type Plugin in CC3DML</a:t>
            </a:r>
          </a:p>
          <a:p>
            <a:pPr lvl="1">
              <a:buFont typeface="Arial" panose="020B0604020202020204" pitchFamily="34" charset="0"/>
              <a:buChar char="•"/>
            </a:pPr>
            <a:r>
              <a:rPr lang="en-US" dirty="0"/>
              <a:t>Determining cell volume</a:t>
            </a:r>
          </a:p>
          <a:p>
            <a:pPr lvl="1">
              <a:buFont typeface="Arial" panose="020B0604020202020204" pitchFamily="34" charset="0"/>
              <a:buChar char="•"/>
            </a:pPr>
            <a:r>
              <a:rPr lang="en-US" dirty="0"/>
              <a:t>Creating Cells in Python </a:t>
            </a:r>
            <a:r>
              <a:rPr lang="en-US" dirty="0" err="1"/>
              <a:t>Steppable</a:t>
            </a:r>
            <a:endParaRPr lang="en-US" dirty="0"/>
          </a:p>
          <a:p>
            <a:r>
              <a:rPr lang="en-US" dirty="0"/>
              <a:t>Downscaling ODE outputs</a:t>
            </a:r>
          </a:p>
          <a:p>
            <a:r>
              <a:rPr lang="en-US" dirty="0"/>
              <a:t>Translating rate laws to transition probabilities: Poisson distribution</a:t>
            </a:r>
          </a:p>
          <a:p>
            <a:pPr marL="285750" indent="-285750"/>
            <a:r>
              <a:rPr lang="en-US" dirty="0"/>
              <a:t>Transition from Uninfected to Infected</a:t>
            </a:r>
          </a:p>
          <a:p>
            <a:pPr marL="685800" lvl="1"/>
            <a:r>
              <a:rPr lang="en-US" dirty="0"/>
              <a:t>Determining transition probability</a:t>
            </a:r>
          </a:p>
          <a:p>
            <a:pPr marL="685800" lvl="1"/>
            <a:r>
              <a:rPr lang="en-US" dirty="0"/>
              <a:t>Iterating over cells by type</a:t>
            </a:r>
          </a:p>
          <a:p>
            <a:pPr marL="685800" lvl="1"/>
            <a:r>
              <a:rPr lang="en-US" dirty="0"/>
              <a:t>Rolling dice (random number generator)</a:t>
            </a:r>
          </a:p>
          <a:p>
            <a:pPr marL="685800" lvl="1"/>
            <a:r>
              <a:rPr lang="en-US" dirty="0"/>
              <a:t>Changing cell types</a:t>
            </a:r>
          </a:p>
          <a:p>
            <a:pPr marL="685800" lvl="1"/>
            <a:r>
              <a:rPr lang="en-US" dirty="0"/>
              <a:t>Plotting and comparing ODE and </a:t>
            </a:r>
            <a:r>
              <a:rPr lang="en-US" dirty="0" err="1"/>
              <a:t>Cellularized</a:t>
            </a:r>
            <a:r>
              <a:rPr lang="en-US" dirty="0"/>
              <a:t> models</a:t>
            </a:r>
          </a:p>
          <a:p>
            <a:pPr marL="285750" indent="-285750"/>
            <a:r>
              <a:rPr lang="en-US" dirty="0"/>
              <a:t>Transition from Infected to Virus Releasing</a:t>
            </a:r>
          </a:p>
          <a:p>
            <a:pPr marL="285750" indent="-285750"/>
            <a:r>
              <a:rPr lang="en-US" dirty="0"/>
              <a:t>Exercise 2.1.1: Transition from Virus Releasing to Dead</a:t>
            </a:r>
          </a:p>
          <a:p>
            <a:pPr marL="285750" indent="-285750"/>
            <a:r>
              <a:rPr lang="en-US" dirty="0"/>
              <a:t>Quantifying cell death mechanism</a:t>
            </a:r>
          </a:p>
          <a:p>
            <a:pPr marL="685800" lvl="1"/>
            <a:r>
              <a:rPr lang="en-US" dirty="0"/>
              <a:t>Creating dictionaries inside </a:t>
            </a:r>
            <a:r>
              <a:rPr lang="en-US"/>
              <a:t>steppables</a:t>
            </a:r>
            <a:endParaRPr lang="en-US" dirty="0"/>
          </a:p>
        </p:txBody>
      </p:sp>
      <p:sp>
        <p:nvSpPr>
          <p:cNvPr id="5" name="Title 1">
            <a:extLst>
              <a:ext uri="{FF2B5EF4-FFF2-40B4-BE49-F238E27FC236}">
                <a16:creationId xmlns:a16="http://schemas.microsoft.com/office/drawing/2014/main" id="{7637E22B-975F-B342-B12E-3C001B3EEBBE}"/>
              </a:ext>
            </a:extLst>
          </p:cNvPr>
          <p:cNvSpPr txBox="1">
            <a:spLocks/>
          </p:cNvSpPr>
          <p:nvPr/>
        </p:nvSpPr>
        <p:spPr>
          <a:xfrm>
            <a:off x="0" y="31750"/>
            <a:ext cx="9144000" cy="806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00FF"/>
                </a:solidFill>
              </a:rPr>
              <a:t>Topics</a:t>
            </a:r>
          </a:p>
        </p:txBody>
      </p:sp>
      <p:pic>
        <p:nvPicPr>
          <p:cNvPr id="8" name="Picture 17" descr="Biocomplexity Logo">
            <a:extLst>
              <a:ext uri="{FF2B5EF4-FFF2-40B4-BE49-F238E27FC236}">
                <a16:creationId xmlns:a16="http://schemas.microsoft.com/office/drawing/2014/main" id="{B5DD9D6A-E741-FF41-93BB-B8C5B80E3A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redblackblockiu">
            <a:extLst>
              <a:ext uri="{FF2B5EF4-FFF2-40B4-BE49-F238E27FC236}">
                <a16:creationId xmlns:a16="http://schemas.microsoft.com/office/drawing/2014/main" id="{001AFC09-EBFD-A24D-BA91-59314C0F0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D8E4AA4-6245-4941-AACC-D6FC52970680}"/>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4045511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8686800" cy="907774"/>
          </a:xfrm>
        </p:spPr>
        <p:txBody>
          <a:bodyPr>
            <a:normAutofit/>
          </a:bodyPr>
          <a:lstStyle/>
          <a:p>
            <a:r>
              <a:rPr lang="en-US" b="1" dirty="0">
                <a:solidFill>
                  <a:srgbClr val="0000FF"/>
                </a:solidFill>
              </a:rPr>
              <a:t>Creating Cells in Python </a:t>
            </a:r>
            <a:r>
              <a:rPr lang="en-US" b="1" dirty="0" err="1">
                <a:solidFill>
                  <a:srgbClr val="0000FF"/>
                </a:solidFill>
              </a:rPr>
              <a:t>Steppables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9">
            <a:extLst>
              <a:ext uri="{FF2B5EF4-FFF2-40B4-BE49-F238E27FC236}">
                <a16:creationId xmlns:a16="http://schemas.microsoft.com/office/drawing/2014/main" id="{8061B8F6-E4CB-E04E-AF4C-0A98D28AC855}"/>
              </a:ext>
            </a:extLst>
          </p:cNvPr>
          <p:cNvSpPr>
            <a:spLocks noGrp="1"/>
          </p:cNvSpPr>
          <p:nvPr>
            <p:ph idx="1"/>
          </p:nvPr>
        </p:nvSpPr>
        <p:spPr>
          <a:xfrm>
            <a:off x="457200" y="1219200"/>
            <a:ext cx="8229600" cy="4906963"/>
          </a:xfrm>
        </p:spPr>
        <p:txBody>
          <a:bodyPr>
            <a:normAutofit lnSpcReduction="10000"/>
          </a:bodyPr>
          <a:lstStyle/>
          <a:p>
            <a:pPr marL="0" indent="0">
              <a:buNone/>
            </a:pPr>
            <a:r>
              <a:rPr lang="en-US" sz="1800" dirty="0"/>
              <a:t>In the start function, we create a loop to iterate through our entire domain in steps corresponding to the cell diameter (5 voxels)</a:t>
            </a:r>
          </a:p>
          <a:p>
            <a:pPr marL="0" indent="0">
              <a:buNone/>
            </a:pPr>
            <a:endParaRPr lang="en-US" sz="1800" dirty="0"/>
          </a:p>
          <a:p>
            <a:pPr marL="0" indent="0">
              <a:buNone/>
            </a:pPr>
            <a:r>
              <a:rPr lang="en-US" sz="1800" dirty="0"/>
              <a:t>Python loops allow iteration over list of objects. </a:t>
            </a:r>
          </a:p>
          <a:p>
            <a:pPr marL="400050" lvl="1" indent="0">
              <a:buNone/>
            </a:pPr>
            <a:r>
              <a:rPr lang="en-US" sz="1800" dirty="0"/>
              <a:t>For</a:t>
            </a:r>
            <a:r>
              <a:rPr lang="en-US" sz="1800" b="1" dirty="0"/>
              <a:t> index </a:t>
            </a:r>
            <a:r>
              <a:rPr lang="en-US" sz="1800" dirty="0"/>
              <a:t>in</a:t>
            </a:r>
            <a:r>
              <a:rPr lang="en-US" sz="1800" b="1" dirty="0"/>
              <a:t> list</a:t>
            </a:r>
            <a:r>
              <a:rPr lang="en-US" sz="1800" dirty="0"/>
              <a:t>:</a:t>
            </a:r>
          </a:p>
          <a:p>
            <a:pPr marL="400050" lvl="1" indent="0">
              <a:buNone/>
            </a:pPr>
            <a:r>
              <a:rPr lang="en-US" sz="1800" dirty="0"/>
              <a:t>	do something</a:t>
            </a:r>
          </a:p>
          <a:p>
            <a:pPr marL="0" indent="0">
              <a:buNone/>
            </a:pPr>
            <a:endParaRPr lang="en-US" sz="1800" dirty="0"/>
          </a:p>
          <a:p>
            <a:pPr marL="0" indent="0">
              <a:buNone/>
            </a:pPr>
            <a:r>
              <a:rPr lang="en-US" sz="1800" dirty="0"/>
              <a:t>We need to iterate through a list of numbers corresponding to voxels in our simulation</a:t>
            </a:r>
          </a:p>
          <a:p>
            <a:pPr marL="400050" lvl="1" indent="0">
              <a:buNone/>
            </a:pPr>
            <a:r>
              <a:rPr lang="en-US" sz="1800" dirty="0"/>
              <a:t>We can generate these list using range(0,self.dim.x,cell_diameter)</a:t>
            </a:r>
          </a:p>
          <a:p>
            <a:pPr marL="400050" lvl="1" indent="0">
              <a:buNone/>
            </a:pPr>
            <a:r>
              <a:rPr lang="en-US" sz="1800" dirty="0" err="1"/>
              <a:t>self.dim.x</a:t>
            </a:r>
            <a:r>
              <a:rPr lang="en-US" sz="1800" dirty="0"/>
              <a:t> corresponds to the size of the simulation in the x dimension (</a:t>
            </a:r>
            <a:r>
              <a:rPr lang="en-US" sz="1800" dirty="0" err="1"/>
              <a:t>self.dim.y</a:t>
            </a:r>
            <a:r>
              <a:rPr lang="en-US" sz="1800" dirty="0"/>
              <a:t>, </a:t>
            </a:r>
            <a:r>
              <a:rPr lang="en-US" sz="1800" dirty="0" err="1"/>
              <a:t>self.dim.z</a:t>
            </a:r>
            <a:r>
              <a:rPr lang="en-US" sz="1800" dirty="0"/>
              <a:t> are the other dimensions)</a:t>
            </a:r>
          </a:p>
          <a:p>
            <a:pPr marL="400050" lvl="1" indent="0">
              <a:buNone/>
            </a:pPr>
            <a:r>
              <a:rPr lang="en-US" sz="1800" dirty="0" err="1"/>
              <a:t>Theprefix</a:t>
            </a:r>
            <a:r>
              <a:rPr lang="en-US" sz="1800" dirty="0"/>
              <a:t> self. Indicates that the attribute corresponds to entire class where is being used. In  this case, is an attribute of the whole simulation (as opposed to an specific attribute of an individual object inside the simulation)</a:t>
            </a:r>
          </a:p>
          <a:p>
            <a:pPr marL="400050" lvl="1" indent="0">
              <a:buNone/>
            </a:pPr>
            <a:r>
              <a:rPr lang="en-US" sz="1800" dirty="0" err="1"/>
              <a:t>step_size</a:t>
            </a:r>
            <a:r>
              <a:rPr lang="en-US" sz="1800" dirty="0"/>
              <a:t> indicate the spacing between number in our list.</a:t>
            </a:r>
          </a:p>
          <a:p>
            <a:pPr marL="400050" lvl="1" indent="0">
              <a:buNone/>
            </a:pPr>
            <a:r>
              <a:rPr lang="en-US" sz="1800" dirty="0"/>
              <a:t>In this case: range(0,self.dim.x,cell_diameter) = range(0,200,5) = [0,5,10,15,20,25,…,200]</a:t>
            </a:r>
          </a:p>
        </p:txBody>
      </p:sp>
      <p:pic>
        <p:nvPicPr>
          <p:cNvPr id="7" name="Picture 6">
            <a:extLst>
              <a:ext uri="{FF2B5EF4-FFF2-40B4-BE49-F238E27FC236}">
                <a16:creationId xmlns:a16="http://schemas.microsoft.com/office/drawing/2014/main" id="{1534967E-7AA2-4511-A5A4-01F9EB1E8DF0}"/>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1445158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9">
            <a:extLst>
              <a:ext uri="{FF2B5EF4-FFF2-40B4-BE49-F238E27FC236}">
                <a16:creationId xmlns:a16="http://schemas.microsoft.com/office/drawing/2014/main" id="{8061B8F6-E4CB-E04E-AF4C-0A98D28AC855}"/>
              </a:ext>
            </a:extLst>
          </p:cNvPr>
          <p:cNvSpPr>
            <a:spLocks noGrp="1"/>
          </p:cNvSpPr>
          <p:nvPr>
            <p:ph idx="1"/>
          </p:nvPr>
        </p:nvSpPr>
        <p:spPr>
          <a:xfrm>
            <a:off x="457200" y="914400"/>
            <a:ext cx="8229600" cy="5211763"/>
          </a:xfrm>
        </p:spPr>
        <p:txBody>
          <a:bodyPr>
            <a:normAutofit/>
          </a:bodyPr>
          <a:lstStyle/>
          <a:p>
            <a:pPr marL="0" indent="0">
              <a:buNone/>
            </a:pPr>
            <a:r>
              <a:rPr lang="en-US" sz="2000" dirty="0"/>
              <a:t>In the start function, we create a loop to iterate through our entire domain in steps corresponding to the cell diameter (5 voxels)</a:t>
            </a:r>
          </a:p>
          <a:p>
            <a:pPr marL="0" indent="0">
              <a:buNone/>
            </a:pPr>
            <a:endParaRPr lang="en-US" sz="2000" dirty="0"/>
          </a:p>
          <a:p>
            <a:pPr marL="0" indent="0">
              <a:buNone/>
            </a:pPr>
            <a:r>
              <a:rPr lang="en-US" sz="2000" dirty="0"/>
              <a:t>for range(0,self.dim.x,cell_diameter):</a:t>
            </a:r>
          </a:p>
          <a:p>
            <a:pPr marL="0" indent="0">
              <a:buNone/>
            </a:pPr>
            <a:r>
              <a:rPr lang="en-US" sz="2000" dirty="0"/>
              <a:t>	for range(0,self.dim.y,cell_diameter):</a:t>
            </a:r>
          </a:p>
          <a:p>
            <a:pPr marL="0" indent="0">
              <a:buNone/>
            </a:pPr>
            <a:r>
              <a:rPr lang="en-US" sz="2000" dirty="0"/>
              <a:t>		Create Cell</a:t>
            </a:r>
          </a:p>
        </p:txBody>
      </p:sp>
      <p:pic>
        <p:nvPicPr>
          <p:cNvPr id="12" name="Picture 11">
            <a:extLst>
              <a:ext uri="{FF2B5EF4-FFF2-40B4-BE49-F238E27FC236}">
                <a16:creationId xmlns:a16="http://schemas.microsoft.com/office/drawing/2014/main" id="{1FCD8A08-7D30-B04B-B266-09A1088F1F56}"/>
              </a:ext>
            </a:extLst>
          </p:cNvPr>
          <p:cNvPicPr>
            <a:picLocks noChangeAspect="1"/>
          </p:cNvPicPr>
          <p:nvPr/>
        </p:nvPicPr>
        <p:blipFill rotWithShape="1">
          <a:blip r:embed="rId4">
            <a:extLst>
              <a:ext uri="{28A0092B-C50C-407E-A947-70E740481C1C}">
                <a14:useLocalDpi xmlns:a14="http://schemas.microsoft.com/office/drawing/2010/main" val="0"/>
              </a:ext>
            </a:extLst>
          </a:blip>
          <a:srcRect t="29393" b="9119"/>
          <a:stretch/>
        </p:blipFill>
        <p:spPr>
          <a:xfrm>
            <a:off x="427383" y="3316610"/>
            <a:ext cx="7536602" cy="3222302"/>
          </a:xfrm>
          <a:prstGeom prst="rect">
            <a:avLst/>
          </a:prstGeom>
        </p:spPr>
      </p:pic>
      <p:sp>
        <p:nvSpPr>
          <p:cNvPr id="10" name="Title 1">
            <a:extLst>
              <a:ext uri="{FF2B5EF4-FFF2-40B4-BE49-F238E27FC236}">
                <a16:creationId xmlns:a16="http://schemas.microsoft.com/office/drawing/2014/main" id="{963266B7-54A6-41C7-9897-96679F36FF03}"/>
              </a:ext>
            </a:extLst>
          </p:cNvPr>
          <p:cNvSpPr txBox="1">
            <a:spLocks/>
          </p:cNvSpPr>
          <p:nvPr/>
        </p:nvSpPr>
        <p:spPr>
          <a:xfrm>
            <a:off x="0" y="6626"/>
            <a:ext cx="8686800" cy="9077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solidFill>
                  <a:srgbClr val="0000FF"/>
                </a:solidFill>
              </a:rPr>
              <a:t>Creating Cells in Python Steppables</a:t>
            </a:r>
            <a:endParaRPr lang="en-US" dirty="0"/>
          </a:p>
        </p:txBody>
      </p:sp>
      <p:pic>
        <p:nvPicPr>
          <p:cNvPr id="11" name="Picture 10">
            <a:extLst>
              <a:ext uri="{FF2B5EF4-FFF2-40B4-BE49-F238E27FC236}">
                <a16:creationId xmlns:a16="http://schemas.microsoft.com/office/drawing/2014/main" id="{E4EFB3EA-F4CD-4B64-96BD-D91E1E4105FA}"/>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3724850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9">
            <a:extLst>
              <a:ext uri="{FF2B5EF4-FFF2-40B4-BE49-F238E27FC236}">
                <a16:creationId xmlns:a16="http://schemas.microsoft.com/office/drawing/2014/main" id="{8061B8F6-E4CB-E04E-AF4C-0A98D28AC855}"/>
              </a:ext>
            </a:extLst>
          </p:cNvPr>
          <p:cNvSpPr>
            <a:spLocks noGrp="1"/>
          </p:cNvSpPr>
          <p:nvPr>
            <p:ph idx="1"/>
          </p:nvPr>
        </p:nvSpPr>
        <p:spPr>
          <a:xfrm>
            <a:off x="457200" y="914400"/>
            <a:ext cx="8229600" cy="5211763"/>
          </a:xfrm>
        </p:spPr>
        <p:txBody>
          <a:bodyPr>
            <a:normAutofit/>
          </a:bodyPr>
          <a:lstStyle/>
          <a:p>
            <a:pPr marL="0" indent="0">
              <a:buNone/>
            </a:pPr>
            <a:r>
              <a:rPr lang="en-US" sz="2000" dirty="0"/>
              <a:t>To create a new cell we access the code snippet in the pull down menu</a:t>
            </a:r>
          </a:p>
          <a:p>
            <a:pPr marL="0" indent="0">
              <a:buNone/>
            </a:pPr>
            <a:r>
              <a:rPr lang="en-US" sz="2000" dirty="0"/>
              <a:t>	File -&gt; CC3D Python -&gt; Cell Manipulation -&gt; Create Cell</a:t>
            </a:r>
          </a:p>
          <a:p>
            <a:pPr marL="0" indent="0">
              <a:buNone/>
            </a:pPr>
            <a:endParaRPr lang="en-US" sz="2000" dirty="0"/>
          </a:p>
        </p:txBody>
      </p:sp>
      <p:pic>
        <p:nvPicPr>
          <p:cNvPr id="6" name="Picture 5">
            <a:extLst>
              <a:ext uri="{FF2B5EF4-FFF2-40B4-BE49-F238E27FC236}">
                <a16:creationId xmlns:a16="http://schemas.microsoft.com/office/drawing/2014/main" id="{85C0CF81-D888-3942-91A0-BBA6947ED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431" y="1785895"/>
            <a:ext cx="6705600" cy="4845962"/>
          </a:xfrm>
          <a:prstGeom prst="rect">
            <a:avLst/>
          </a:prstGeom>
        </p:spPr>
      </p:pic>
      <p:sp>
        <p:nvSpPr>
          <p:cNvPr id="10" name="Title 1">
            <a:extLst>
              <a:ext uri="{FF2B5EF4-FFF2-40B4-BE49-F238E27FC236}">
                <a16:creationId xmlns:a16="http://schemas.microsoft.com/office/drawing/2014/main" id="{97FFC72E-05D0-44CF-91C2-6F038632662D}"/>
              </a:ext>
            </a:extLst>
          </p:cNvPr>
          <p:cNvSpPr>
            <a:spLocks noGrp="1"/>
          </p:cNvSpPr>
          <p:nvPr>
            <p:ph type="title"/>
          </p:nvPr>
        </p:nvSpPr>
        <p:spPr>
          <a:xfrm>
            <a:off x="0" y="6626"/>
            <a:ext cx="8686800" cy="907774"/>
          </a:xfrm>
        </p:spPr>
        <p:txBody>
          <a:bodyPr>
            <a:normAutofit/>
          </a:bodyPr>
          <a:lstStyle/>
          <a:p>
            <a:r>
              <a:rPr lang="en-US" b="1" dirty="0">
                <a:solidFill>
                  <a:srgbClr val="0000FF"/>
                </a:solidFill>
              </a:rPr>
              <a:t>Creating Cells in Python </a:t>
            </a:r>
            <a:r>
              <a:rPr lang="en-US" b="1" dirty="0" err="1">
                <a:solidFill>
                  <a:srgbClr val="0000FF"/>
                </a:solidFill>
              </a:rPr>
              <a:t>Steppables</a:t>
            </a:r>
            <a:endParaRPr lang="en-US" dirty="0"/>
          </a:p>
        </p:txBody>
      </p:sp>
      <p:pic>
        <p:nvPicPr>
          <p:cNvPr id="11" name="Picture 10">
            <a:extLst>
              <a:ext uri="{FF2B5EF4-FFF2-40B4-BE49-F238E27FC236}">
                <a16:creationId xmlns:a16="http://schemas.microsoft.com/office/drawing/2014/main" id="{2616107A-56CA-4391-B24B-FDC52D61BA3C}"/>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511062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9">
            <a:extLst>
              <a:ext uri="{FF2B5EF4-FFF2-40B4-BE49-F238E27FC236}">
                <a16:creationId xmlns:a16="http://schemas.microsoft.com/office/drawing/2014/main" id="{8061B8F6-E4CB-E04E-AF4C-0A98D28AC855}"/>
              </a:ext>
            </a:extLst>
          </p:cNvPr>
          <p:cNvSpPr>
            <a:spLocks noGrp="1"/>
          </p:cNvSpPr>
          <p:nvPr>
            <p:ph idx="1"/>
          </p:nvPr>
        </p:nvSpPr>
        <p:spPr>
          <a:xfrm>
            <a:off x="457200" y="914400"/>
            <a:ext cx="8229600" cy="5211763"/>
          </a:xfrm>
        </p:spPr>
        <p:txBody>
          <a:bodyPr>
            <a:normAutofit/>
          </a:bodyPr>
          <a:lstStyle/>
          <a:p>
            <a:pPr marL="0" indent="0">
              <a:buNone/>
            </a:pPr>
            <a:r>
              <a:rPr lang="en-US" sz="2000" dirty="0"/>
              <a:t>The default snippet creates a new cell “</a:t>
            </a:r>
            <a:r>
              <a:rPr lang="en-US" sz="2000" dirty="0" err="1"/>
              <a:t>self.new_cell</a:t>
            </a:r>
            <a:r>
              <a:rPr lang="en-US" sz="2000" dirty="0"/>
              <a:t>(</a:t>
            </a:r>
            <a:r>
              <a:rPr lang="en-US" sz="2000" dirty="0" err="1"/>
              <a:t>self.TYPENAME</a:t>
            </a:r>
            <a:r>
              <a:rPr lang="en-US" sz="2000" dirty="0"/>
              <a:t>)” at location “</a:t>
            </a:r>
            <a:r>
              <a:rPr lang="en-US" sz="2000" dirty="0" err="1"/>
              <a:t>self.cell_field</a:t>
            </a:r>
            <a:r>
              <a:rPr lang="en-US" sz="2000" dirty="0"/>
              <a:t>[10:12,10:12,0]”. We can now modify our snippet to create cells at each location in the simulation domain</a:t>
            </a:r>
          </a:p>
          <a:p>
            <a:pPr marL="0" indent="0">
              <a:buNone/>
            </a:pPr>
            <a:endParaRPr lang="en-US" sz="2000" dirty="0"/>
          </a:p>
          <a:p>
            <a:pPr marL="0" indent="0">
              <a:buNone/>
            </a:pPr>
            <a:endParaRPr lang="en-US" sz="2000" dirty="0"/>
          </a:p>
        </p:txBody>
      </p:sp>
      <p:pic>
        <p:nvPicPr>
          <p:cNvPr id="7" name="Picture 6">
            <a:extLst>
              <a:ext uri="{FF2B5EF4-FFF2-40B4-BE49-F238E27FC236}">
                <a16:creationId xmlns:a16="http://schemas.microsoft.com/office/drawing/2014/main" id="{D1F48B92-AFD8-7747-BBAA-A3E2E3181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88" y="1981200"/>
            <a:ext cx="7380287" cy="4622422"/>
          </a:xfrm>
          <a:prstGeom prst="rect">
            <a:avLst/>
          </a:prstGeom>
        </p:spPr>
      </p:pic>
      <p:sp>
        <p:nvSpPr>
          <p:cNvPr id="10" name="Title 1">
            <a:extLst>
              <a:ext uri="{FF2B5EF4-FFF2-40B4-BE49-F238E27FC236}">
                <a16:creationId xmlns:a16="http://schemas.microsoft.com/office/drawing/2014/main" id="{D50006E4-9986-4435-8E0E-C8CCAA806BC8}"/>
              </a:ext>
            </a:extLst>
          </p:cNvPr>
          <p:cNvSpPr>
            <a:spLocks noGrp="1"/>
          </p:cNvSpPr>
          <p:nvPr>
            <p:ph type="title"/>
          </p:nvPr>
        </p:nvSpPr>
        <p:spPr>
          <a:xfrm>
            <a:off x="0" y="6626"/>
            <a:ext cx="8686800" cy="907774"/>
          </a:xfrm>
        </p:spPr>
        <p:txBody>
          <a:bodyPr>
            <a:normAutofit/>
          </a:bodyPr>
          <a:lstStyle/>
          <a:p>
            <a:r>
              <a:rPr lang="en-US" b="1" dirty="0">
                <a:solidFill>
                  <a:srgbClr val="0000FF"/>
                </a:solidFill>
              </a:rPr>
              <a:t>Creating Cells in Python </a:t>
            </a:r>
            <a:r>
              <a:rPr lang="en-US" b="1" dirty="0" err="1">
                <a:solidFill>
                  <a:srgbClr val="0000FF"/>
                </a:solidFill>
              </a:rPr>
              <a:t>Steppables</a:t>
            </a:r>
            <a:endParaRPr lang="en-US" dirty="0"/>
          </a:p>
        </p:txBody>
      </p:sp>
      <p:pic>
        <p:nvPicPr>
          <p:cNvPr id="11" name="Picture 10">
            <a:extLst>
              <a:ext uri="{FF2B5EF4-FFF2-40B4-BE49-F238E27FC236}">
                <a16:creationId xmlns:a16="http://schemas.microsoft.com/office/drawing/2014/main" id="{46DF038D-C16B-4758-8321-2BEC25C3D961}"/>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1554429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9">
            <a:extLst>
              <a:ext uri="{FF2B5EF4-FFF2-40B4-BE49-F238E27FC236}">
                <a16:creationId xmlns:a16="http://schemas.microsoft.com/office/drawing/2014/main" id="{8061B8F6-E4CB-E04E-AF4C-0A98D28AC855}"/>
              </a:ext>
            </a:extLst>
          </p:cNvPr>
          <p:cNvSpPr>
            <a:spLocks noGrp="1"/>
          </p:cNvSpPr>
          <p:nvPr>
            <p:ph idx="1"/>
          </p:nvPr>
        </p:nvSpPr>
        <p:spPr>
          <a:xfrm>
            <a:off x="457200" y="914400"/>
            <a:ext cx="8229600" cy="5211763"/>
          </a:xfrm>
        </p:spPr>
        <p:txBody>
          <a:bodyPr>
            <a:normAutofit/>
          </a:bodyPr>
          <a:lstStyle/>
          <a:p>
            <a:pPr marL="0" indent="0">
              <a:buNone/>
            </a:pPr>
            <a:r>
              <a:rPr lang="en-US" sz="2000" dirty="0"/>
              <a:t>The default snippet creates a new cell “</a:t>
            </a:r>
            <a:r>
              <a:rPr lang="en-US" sz="2000" dirty="0" err="1"/>
              <a:t>self.new_cell</a:t>
            </a:r>
            <a:r>
              <a:rPr lang="en-US" sz="2000" dirty="0"/>
              <a:t>(</a:t>
            </a:r>
            <a:r>
              <a:rPr lang="en-US" sz="2000" dirty="0" err="1"/>
              <a:t>self.TYPENAME</a:t>
            </a:r>
            <a:r>
              <a:rPr lang="en-US" sz="2000" dirty="0"/>
              <a:t>)” at location “</a:t>
            </a:r>
            <a:r>
              <a:rPr lang="en-US" sz="2000" dirty="0" err="1"/>
              <a:t>self.cell_field</a:t>
            </a:r>
            <a:r>
              <a:rPr lang="en-US" sz="2000" dirty="0"/>
              <a:t>[10:12,10:12,0]”. We can now modify our snippet to create cells at each location in the simulation domain</a:t>
            </a:r>
          </a:p>
          <a:p>
            <a:pPr marL="0" indent="0">
              <a:buNone/>
            </a:pPr>
            <a:endParaRPr lang="en-US" sz="2000" dirty="0"/>
          </a:p>
          <a:p>
            <a:pPr marL="0" indent="0">
              <a:buNone/>
            </a:pPr>
            <a:endParaRPr lang="en-US" sz="2000" dirty="0"/>
          </a:p>
        </p:txBody>
      </p:sp>
      <p:pic>
        <p:nvPicPr>
          <p:cNvPr id="7" name="Picture 6">
            <a:extLst>
              <a:ext uri="{FF2B5EF4-FFF2-40B4-BE49-F238E27FC236}">
                <a16:creationId xmlns:a16="http://schemas.microsoft.com/office/drawing/2014/main" id="{D1F48B92-AFD8-7747-BBAA-A3E2E3181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88" y="1981200"/>
            <a:ext cx="7380287" cy="4622422"/>
          </a:xfrm>
          <a:prstGeom prst="rect">
            <a:avLst/>
          </a:prstGeom>
        </p:spPr>
      </p:pic>
      <p:sp>
        <p:nvSpPr>
          <p:cNvPr id="10" name="Title 1">
            <a:extLst>
              <a:ext uri="{FF2B5EF4-FFF2-40B4-BE49-F238E27FC236}">
                <a16:creationId xmlns:a16="http://schemas.microsoft.com/office/drawing/2014/main" id="{D50006E4-9986-4435-8E0E-C8CCAA806BC8}"/>
              </a:ext>
            </a:extLst>
          </p:cNvPr>
          <p:cNvSpPr>
            <a:spLocks noGrp="1"/>
          </p:cNvSpPr>
          <p:nvPr>
            <p:ph type="title"/>
          </p:nvPr>
        </p:nvSpPr>
        <p:spPr>
          <a:xfrm>
            <a:off x="0" y="6626"/>
            <a:ext cx="8686800" cy="907774"/>
          </a:xfrm>
        </p:spPr>
        <p:txBody>
          <a:bodyPr>
            <a:normAutofit/>
          </a:bodyPr>
          <a:lstStyle/>
          <a:p>
            <a:r>
              <a:rPr lang="en-US" b="1" dirty="0">
                <a:solidFill>
                  <a:srgbClr val="0000FF"/>
                </a:solidFill>
              </a:rPr>
              <a:t>Creating Cells in Python </a:t>
            </a:r>
            <a:r>
              <a:rPr lang="en-US" b="1" dirty="0" err="1">
                <a:solidFill>
                  <a:srgbClr val="0000FF"/>
                </a:solidFill>
              </a:rPr>
              <a:t>Steppables</a:t>
            </a:r>
            <a:endParaRPr lang="en-US" dirty="0"/>
          </a:p>
        </p:txBody>
      </p:sp>
      <p:pic>
        <p:nvPicPr>
          <p:cNvPr id="11" name="Picture 10">
            <a:extLst>
              <a:ext uri="{FF2B5EF4-FFF2-40B4-BE49-F238E27FC236}">
                <a16:creationId xmlns:a16="http://schemas.microsoft.com/office/drawing/2014/main" id="{46DF038D-C16B-4758-8321-2BEC25C3D961}"/>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2803262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9">
            <a:extLst>
              <a:ext uri="{FF2B5EF4-FFF2-40B4-BE49-F238E27FC236}">
                <a16:creationId xmlns:a16="http://schemas.microsoft.com/office/drawing/2014/main" id="{8061B8F6-E4CB-E04E-AF4C-0A98D28AC855}"/>
              </a:ext>
            </a:extLst>
          </p:cNvPr>
          <p:cNvSpPr>
            <a:spLocks noGrp="1"/>
          </p:cNvSpPr>
          <p:nvPr>
            <p:ph idx="1"/>
          </p:nvPr>
        </p:nvSpPr>
        <p:spPr>
          <a:xfrm>
            <a:off x="457200" y="914400"/>
            <a:ext cx="8229600" cy="5211763"/>
          </a:xfrm>
        </p:spPr>
        <p:txBody>
          <a:bodyPr>
            <a:noAutofit/>
          </a:bodyPr>
          <a:lstStyle/>
          <a:p>
            <a:pPr marL="0" indent="0">
              <a:buNone/>
            </a:pPr>
            <a:r>
              <a:rPr lang="en-US" sz="1500" dirty="0"/>
              <a:t>The default snippet creates a new cell at location specific location of the domain</a:t>
            </a:r>
          </a:p>
          <a:p>
            <a:pPr marL="400050" lvl="1" indent="0">
              <a:buNone/>
            </a:pPr>
            <a:r>
              <a:rPr lang="en-US" sz="1500" dirty="0" err="1"/>
              <a:t>self.cell_field</a:t>
            </a:r>
            <a:r>
              <a:rPr lang="en-US" sz="1500" dirty="0"/>
              <a:t>[10:12,10:12,0]  = </a:t>
            </a:r>
            <a:r>
              <a:rPr lang="en-US" sz="1500" dirty="0" err="1"/>
              <a:t>self.new_cell</a:t>
            </a:r>
            <a:r>
              <a:rPr lang="en-US" sz="1500" dirty="0"/>
              <a:t>(</a:t>
            </a:r>
            <a:r>
              <a:rPr lang="en-US" sz="1500" dirty="0" err="1"/>
              <a:t>self.TYPENAME</a:t>
            </a:r>
            <a:r>
              <a:rPr lang="en-US" sz="1500" dirty="0"/>
              <a:t>)</a:t>
            </a:r>
          </a:p>
          <a:p>
            <a:pPr marL="400050" lvl="1" indent="0">
              <a:buNone/>
            </a:pPr>
            <a:r>
              <a:rPr lang="en-US" sz="1500" dirty="0" err="1"/>
              <a:t>self.cell_field</a:t>
            </a:r>
            <a:r>
              <a:rPr lang="en-US" sz="1500" dirty="0"/>
              <a:t> is a pointer to the cell occupying the space indicating inside the brackets </a:t>
            </a:r>
          </a:p>
          <a:p>
            <a:pPr marL="800100" lvl="2" indent="0">
              <a:buNone/>
            </a:pPr>
            <a:r>
              <a:rPr lang="en-US" sz="1500" dirty="0"/>
              <a:t>Inside the brackets 10:12 references the voxels located at 10 and 11 in both the x and y dimensions</a:t>
            </a:r>
          </a:p>
          <a:p>
            <a:pPr marL="400050" lvl="1" indent="0">
              <a:buNone/>
            </a:pPr>
            <a:r>
              <a:rPr lang="en-US" sz="1500" dirty="0" err="1"/>
              <a:t>self.new_cell</a:t>
            </a:r>
            <a:r>
              <a:rPr lang="en-US" sz="1500" dirty="0"/>
              <a:t> creates a new cell of the type specified inside the parenthesis</a:t>
            </a:r>
          </a:p>
          <a:p>
            <a:pPr marL="400050" lvl="1" indent="0">
              <a:buNone/>
            </a:pPr>
            <a:endParaRPr lang="en-US" sz="1500" dirty="0"/>
          </a:p>
          <a:p>
            <a:pPr marL="0" indent="0">
              <a:buNone/>
            </a:pPr>
            <a:r>
              <a:rPr lang="en-US" sz="1500" dirty="0"/>
              <a:t>We can now modify our snippet to create cells at each location in the simulation domain</a:t>
            </a:r>
          </a:p>
          <a:p>
            <a:pPr marL="400050" lvl="1" indent="0">
              <a:buNone/>
            </a:pPr>
            <a:r>
              <a:rPr lang="en-US" sz="1500" dirty="0"/>
              <a:t>First, we will split the code:</a:t>
            </a:r>
          </a:p>
          <a:p>
            <a:pPr marL="800100" lvl="2" indent="0">
              <a:buNone/>
            </a:pPr>
            <a:r>
              <a:rPr lang="en-US" sz="1500" dirty="0"/>
              <a:t>cell = </a:t>
            </a:r>
            <a:r>
              <a:rPr lang="en-US" sz="1500" dirty="0" err="1"/>
              <a:t>self.new_cell</a:t>
            </a:r>
            <a:r>
              <a:rPr lang="en-US" sz="1500" dirty="0"/>
              <a:t>(</a:t>
            </a:r>
            <a:r>
              <a:rPr lang="en-US" sz="1500" dirty="0" err="1"/>
              <a:t>self.UNINFECTED</a:t>
            </a:r>
            <a:r>
              <a:rPr lang="en-US" sz="1500" dirty="0"/>
              <a:t>)  creates an uninfected cell and attaches it to the variable “cell”</a:t>
            </a:r>
          </a:p>
          <a:p>
            <a:pPr marL="400050" lvl="1" indent="0">
              <a:buNone/>
            </a:pPr>
            <a:r>
              <a:rPr lang="en-US" sz="1500" dirty="0"/>
              <a:t>Second, we determine the location at which the cell will be assigned. Since we are iterating over lists using the variables x and y, we can use them as variables for the positions in the simulation domain.</a:t>
            </a:r>
          </a:p>
          <a:p>
            <a:pPr marL="800100" lvl="2" indent="0">
              <a:buNone/>
            </a:pPr>
            <a:r>
              <a:rPr lang="en-US" sz="1500" dirty="0" err="1"/>
              <a:t>self.cell_field</a:t>
            </a:r>
            <a:r>
              <a:rPr lang="en-US" sz="1500" dirty="0"/>
              <a:t>[x:x+cell_diameter,y:y+cell_diameter,0]</a:t>
            </a:r>
            <a:br>
              <a:rPr lang="en-US" sz="1500" dirty="0"/>
            </a:br>
            <a:r>
              <a:rPr lang="en-US" sz="1500" dirty="0" err="1"/>
              <a:t>x:x+cell_diameter</a:t>
            </a:r>
            <a:r>
              <a:rPr lang="en-US" sz="1500" dirty="0"/>
              <a:t> references  voxels in the positions x through </a:t>
            </a:r>
            <a:r>
              <a:rPr lang="en-US" sz="1500" dirty="0" err="1"/>
              <a:t>x+cell_diameter</a:t>
            </a:r>
            <a:r>
              <a:rPr lang="en-US" sz="1500" dirty="0"/>
              <a:t> (x+5) in the x dimension</a:t>
            </a:r>
          </a:p>
          <a:p>
            <a:pPr marL="800100" lvl="2" indent="0">
              <a:buNone/>
            </a:pPr>
            <a:r>
              <a:rPr lang="en-US" sz="1500" dirty="0"/>
              <a:t>Note that the z dimension has only one entry: 0, because we are generating cells of one voxel width in the z dimension</a:t>
            </a:r>
          </a:p>
          <a:p>
            <a:pPr marL="400050" lvl="1" indent="0">
              <a:buNone/>
            </a:pPr>
            <a:r>
              <a:rPr lang="en-US" sz="1500" dirty="0"/>
              <a:t>Third, we assigned the newly created cell to the space </a:t>
            </a:r>
            <a:r>
              <a:rPr lang="en-US" sz="1500" dirty="0" err="1"/>
              <a:t>refernce</a:t>
            </a:r>
            <a:r>
              <a:rPr lang="en-US" sz="1500" dirty="0"/>
              <a:t> in </a:t>
            </a:r>
            <a:r>
              <a:rPr lang="en-US" sz="1500" dirty="0" err="1"/>
              <a:t>self.cell_field</a:t>
            </a:r>
            <a:endParaRPr lang="en-US" sz="1500" dirty="0"/>
          </a:p>
          <a:p>
            <a:pPr marL="800100" lvl="2" indent="0">
              <a:buNone/>
            </a:pPr>
            <a:r>
              <a:rPr lang="en-US" sz="1500" dirty="0" err="1"/>
              <a:t>self.cell_field</a:t>
            </a:r>
            <a:r>
              <a:rPr lang="en-US" sz="1500" dirty="0"/>
              <a:t>[x:x+cell_diameter,y:y+cell_diameter,0] = cell</a:t>
            </a:r>
          </a:p>
          <a:p>
            <a:pPr marL="400050" lvl="1" indent="0">
              <a:buNone/>
            </a:pPr>
            <a:endParaRPr lang="en-US" sz="1500" dirty="0"/>
          </a:p>
        </p:txBody>
      </p:sp>
      <p:sp>
        <p:nvSpPr>
          <p:cNvPr id="10" name="Title 1">
            <a:extLst>
              <a:ext uri="{FF2B5EF4-FFF2-40B4-BE49-F238E27FC236}">
                <a16:creationId xmlns:a16="http://schemas.microsoft.com/office/drawing/2014/main" id="{D50006E4-9986-4435-8E0E-C8CCAA806BC8}"/>
              </a:ext>
            </a:extLst>
          </p:cNvPr>
          <p:cNvSpPr>
            <a:spLocks noGrp="1"/>
          </p:cNvSpPr>
          <p:nvPr>
            <p:ph type="title"/>
          </p:nvPr>
        </p:nvSpPr>
        <p:spPr>
          <a:xfrm>
            <a:off x="0" y="6626"/>
            <a:ext cx="8686800" cy="907774"/>
          </a:xfrm>
        </p:spPr>
        <p:txBody>
          <a:bodyPr>
            <a:normAutofit/>
          </a:bodyPr>
          <a:lstStyle/>
          <a:p>
            <a:r>
              <a:rPr lang="en-US" b="1" dirty="0">
                <a:solidFill>
                  <a:srgbClr val="0000FF"/>
                </a:solidFill>
              </a:rPr>
              <a:t>Creating Cells in Python </a:t>
            </a:r>
            <a:r>
              <a:rPr lang="en-US" b="1" dirty="0" err="1">
                <a:solidFill>
                  <a:srgbClr val="0000FF"/>
                </a:solidFill>
              </a:rPr>
              <a:t>Steppables</a:t>
            </a:r>
            <a:endParaRPr lang="en-US" dirty="0"/>
          </a:p>
        </p:txBody>
      </p:sp>
      <p:pic>
        <p:nvPicPr>
          <p:cNvPr id="11" name="Picture 10">
            <a:extLst>
              <a:ext uri="{FF2B5EF4-FFF2-40B4-BE49-F238E27FC236}">
                <a16:creationId xmlns:a16="http://schemas.microsoft.com/office/drawing/2014/main" id="{46DF038D-C16B-4758-8321-2BEC25C3D961}"/>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3885172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2761762-BB29-F943-9DEB-E98DA3434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552" y="921026"/>
            <a:ext cx="8446896" cy="5343249"/>
          </a:xfrm>
          <a:prstGeom prst="rect">
            <a:avLst/>
          </a:prstGeom>
        </p:spPr>
      </p:pic>
      <p:sp>
        <p:nvSpPr>
          <p:cNvPr id="11" name="Title 1">
            <a:extLst>
              <a:ext uri="{FF2B5EF4-FFF2-40B4-BE49-F238E27FC236}">
                <a16:creationId xmlns:a16="http://schemas.microsoft.com/office/drawing/2014/main" id="{B600AC7D-B99A-4DF7-99FF-46EEE69E748B}"/>
              </a:ext>
            </a:extLst>
          </p:cNvPr>
          <p:cNvSpPr>
            <a:spLocks noGrp="1"/>
          </p:cNvSpPr>
          <p:nvPr>
            <p:ph type="title"/>
          </p:nvPr>
        </p:nvSpPr>
        <p:spPr>
          <a:xfrm>
            <a:off x="0" y="6626"/>
            <a:ext cx="8686800" cy="907774"/>
          </a:xfrm>
        </p:spPr>
        <p:txBody>
          <a:bodyPr>
            <a:normAutofit/>
          </a:bodyPr>
          <a:lstStyle/>
          <a:p>
            <a:r>
              <a:rPr lang="en-US" b="1" dirty="0">
                <a:solidFill>
                  <a:srgbClr val="0000FF"/>
                </a:solidFill>
              </a:rPr>
              <a:t>Creating Cells in Python </a:t>
            </a:r>
            <a:r>
              <a:rPr lang="en-US" b="1" dirty="0" err="1">
                <a:solidFill>
                  <a:srgbClr val="0000FF"/>
                </a:solidFill>
              </a:rPr>
              <a:t>Steppables</a:t>
            </a:r>
            <a:endParaRPr lang="en-US" dirty="0"/>
          </a:p>
        </p:txBody>
      </p:sp>
      <p:pic>
        <p:nvPicPr>
          <p:cNvPr id="12" name="Picture 11">
            <a:extLst>
              <a:ext uri="{FF2B5EF4-FFF2-40B4-BE49-F238E27FC236}">
                <a16:creationId xmlns:a16="http://schemas.microsoft.com/office/drawing/2014/main" id="{3DE0B766-F3D6-492F-8C8E-DF1D68CAC648}"/>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1048067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513836"/>
          </a:xfrm>
        </p:spPr>
        <p:txBody>
          <a:bodyPr>
            <a:normAutofit fontScale="90000"/>
          </a:bodyPr>
          <a:lstStyle/>
          <a:p>
            <a:r>
              <a:rPr lang="en-US" b="1" dirty="0">
                <a:solidFill>
                  <a:srgbClr val="0000FF"/>
                </a:solidFill>
              </a:rPr>
              <a:t>Making Sure All Cells are Complete </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9">
            <a:extLst>
              <a:ext uri="{FF2B5EF4-FFF2-40B4-BE49-F238E27FC236}">
                <a16:creationId xmlns:a16="http://schemas.microsoft.com/office/drawing/2014/main" id="{8061B8F6-E4CB-E04E-AF4C-0A98D28AC855}"/>
              </a:ext>
            </a:extLst>
          </p:cNvPr>
          <p:cNvSpPr>
            <a:spLocks noGrp="1"/>
          </p:cNvSpPr>
          <p:nvPr>
            <p:ph idx="1"/>
          </p:nvPr>
        </p:nvSpPr>
        <p:spPr>
          <a:xfrm>
            <a:off x="0" y="914400"/>
            <a:ext cx="8991600" cy="5211763"/>
          </a:xfrm>
        </p:spPr>
        <p:txBody>
          <a:bodyPr>
            <a:normAutofit/>
          </a:bodyPr>
          <a:lstStyle/>
          <a:p>
            <a:pPr marL="0" indent="0">
              <a:buNone/>
            </a:pPr>
            <a:r>
              <a:rPr lang="en-US" sz="1800" dirty="0"/>
              <a:t>To make sure we fill the cell lattice with complete cells, we must check that the lattice size is an integer multiple of the cell size in voxels</a:t>
            </a:r>
          </a:p>
          <a:p>
            <a:pPr marL="0" indent="0">
              <a:buNone/>
            </a:pPr>
            <a:endParaRPr lang="en-US" sz="1800" dirty="0"/>
          </a:p>
          <a:p>
            <a:pPr marL="0" indent="0">
              <a:buNone/>
            </a:pPr>
            <a:endParaRPr lang="en-US" sz="1800" dirty="0"/>
          </a:p>
        </p:txBody>
      </p:sp>
      <p:pic>
        <p:nvPicPr>
          <p:cNvPr id="12" name="Picture 11">
            <a:extLst>
              <a:ext uri="{FF2B5EF4-FFF2-40B4-BE49-F238E27FC236}">
                <a16:creationId xmlns:a16="http://schemas.microsoft.com/office/drawing/2014/main" id="{FFCDA731-4A13-C244-AF09-B77C6E766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2438400"/>
            <a:ext cx="6749946" cy="4251589"/>
          </a:xfrm>
          <a:prstGeom prst="rect">
            <a:avLst/>
          </a:prstGeom>
        </p:spPr>
      </p:pic>
      <p:sp>
        <p:nvSpPr>
          <p:cNvPr id="7" name="Rectangle 6">
            <a:extLst>
              <a:ext uri="{FF2B5EF4-FFF2-40B4-BE49-F238E27FC236}">
                <a16:creationId xmlns:a16="http://schemas.microsoft.com/office/drawing/2014/main" id="{46CFA4D7-C26A-478D-9E17-26A96C02690D}"/>
              </a:ext>
            </a:extLst>
          </p:cNvPr>
          <p:cNvSpPr/>
          <p:nvPr/>
        </p:nvSpPr>
        <p:spPr>
          <a:xfrm>
            <a:off x="32646" y="614124"/>
            <a:ext cx="7282553" cy="369332"/>
          </a:xfrm>
          <a:prstGeom prst="rect">
            <a:avLst/>
          </a:prstGeom>
        </p:spPr>
        <p:txBody>
          <a:bodyPr wrap="square">
            <a:spAutoFit/>
          </a:bodyPr>
          <a:lstStyle/>
          <a:p>
            <a:r>
              <a:rPr lang="en-US" b="1" dirty="0">
                <a:solidFill>
                  <a:srgbClr val="FF0000"/>
                </a:solidFill>
              </a:rPr>
              <a:t>Explain your code! % == and </a:t>
            </a:r>
            <a:r>
              <a:rPr lang="en-US" b="1" dirty="0" err="1">
                <a:solidFill>
                  <a:srgbClr val="FF0000"/>
                </a:solidFill>
              </a:rPr>
              <a:t>self.dim.x</a:t>
            </a:r>
            <a:endParaRPr lang="en-US" b="1" dirty="0">
              <a:solidFill>
                <a:srgbClr val="FF0000"/>
              </a:solidFill>
            </a:endParaRPr>
          </a:p>
        </p:txBody>
      </p:sp>
      <p:pic>
        <p:nvPicPr>
          <p:cNvPr id="8" name="Picture 7">
            <a:extLst>
              <a:ext uri="{FF2B5EF4-FFF2-40B4-BE49-F238E27FC236}">
                <a16:creationId xmlns:a16="http://schemas.microsoft.com/office/drawing/2014/main" id="{789EF8A1-4502-4849-8EA2-634764E76624}"/>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3376511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593725"/>
          </a:xfrm>
        </p:spPr>
        <p:txBody>
          <a:bodyPr>
            <a:normAutofit fontScale="90000"/>
          </a:bodyPr>
          <a:lstStyle/>
          <a:p>
            <a:r>
              <a:rPr lang="en-US" b="1" dirty="0">
                <a:solidFill>
                  <a:srgbClr val="0000FF"/>
                </a:solidFill>
              </a:rPr>
              <a:t>Displaying Cell Field</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9">
            <a:extLst>
              <a:ext uri="{FF2B5EF4-FFF2-40B4-BE49-F238E27FC236}">
                <a16:creationId xmlns:a16="http://schemas.microsoft.com/office/drawing/2014/main" id="{8061B8F6-E4CB-E04E-AF4C-0A98D28AC855}"/>
              </a:ext>
            </a:extLst>
          </p:cNvPr>
          <p:cNvSpPr>
            <a:spLocks noGrp="1"/>
          </p:cNvSpPr>
          <p:nvPr>
            <p:ph idx="1"/>
          </p:nvPr>
        </p:nvSpPr>
        <p:spPr>
          <a:xfrm>
            <a:off x="0" y="914400"/>
            <a:ext cx="8991600" cy="5211763"/>
          </a:xfrm>
        </p:spPr>
        <p:txBody>
          <a:bodyPr>
            <a:normAutofit/>
          </a:bodyPr>
          <a:lstStyle/>
          <a:p>
            <a:pPr marL="0" indent="0">
              <a:buNone/>
            </a:pPr>
            <a:r>
              <a:rPr lang="en-US" sz="1800" dirty="0"/>
              <a:t>We can run CC3D now and display the cells in the simulation domain by choosing “</a:t>
            </a:r>
            <a:r>
              <a:rPr lang="en-US" sz="1800" dirty="0" err="1"/>
              <a:t>Cell_Field</a:t>
            </a:r>
            <a:r>
              <a:rPr lang="en-US" sz="1800" dirty="0"/>
              <a:t>” in the graphic window and showing level 0</a:t>
            </a:r>
          </a:p>
        </p:txBody>
      </p:sp>
      <p:pic>
        <p:nvPicPr>
          <p:cNvPr id="10" name="Picture 9">
            <a:extLst>
              <a:ext uri="{FF2B5EF4-FFF2-40B4-BE49-F238E27FC236}">
                <a16:creationId xmlns:a16="http://schemas.microsoft.com/office/drawing/2014/main" id="{0555ED3D-0376-2C4A-80F6-0E8400D78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027" y="2586533"/>
            <a:ext cx="6749946" cy="4251589"/>
          </a:xfrm>
          <a:prstGeom prst="rect">
            <a:avLst/>
          </a:prstGeom>
        </p:spPr>
      </p:pic>
      <p:pic>
        <p:nvPicPr>
          <p:cNvPr id="6" name="Picture 5">
            <a:extLst>
              <a:ext uri="{FF2B5EF4-FFF2-40B4-BE49-F238E27FC236}">
                <a16:creationId xmlns:a16="http://schemas.microsoft.com/office/drawing/2014/main" id="{DC7186F2-460E-E94E-AD57-72855870D2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146" y="1570382"/>
            <a:ext cx="7053454" cy="3717235"/>
          </a:xfrm>
          <a:prstGeom prst="rect">
            <a:avLst/>
          </a:prstGeom>
        </p:spPr>
      </p:pic>
      <p:cxnSp>
        <p:nvCxnSpPr>
          <p:cNvPr id="11" name="Google Shape;124;g8d4ec31b01_0_29">
            <a:extLst>
              <a:ext uri="{FF2B5EF4-FFF2-40B4-BE49-F238E27FC236}">
                <a16:creationId xmlns:a16="http://schemas.microsoft.com/office/drawing/2014/main" id="{6B7D19C8-045B-F54D-AED3-FE9174FCC47F}"/>
              </a:ext>
            </a:extLst>
          </p:cNvPr>
          <p:cNvCxnSpPr>
            <a:cxnSpLocks/>
          </p:cNvCxnSpPr>
          <p:nvPr/>
        </p:nvCxnSpPr>
        <p:spPr>
          <a:xfrm flipH="1">
            <a:off x="5715000" y="4994637"/>
            <a:ext cx="991127" cy="948962"/>
          </a:xfrm>
          <a:prstGeom prst="straightConnector1">
            <a:avLst/>
          </a:prstGeom>
          <a:noFill/>
          <a:ln w="38100" cap="flat" cmpd="sng">
            <a:solidFill>
              <a:srgbClr val="FF0000"/>
            </a:solidFill>
            <a:prstDash val="solid"/>
            <a:round/>
            <a:headEnd type="stealth" w="med" len="med"/>
            <a:tailEnd type="none" w="med" len="med"/>
          </a:ln>
        </p:spPr>
      </p:cxnSp>
      <p:sp>
        <p:nvSpPr>
          <p:cNvPr id="13" name="Google Shape;263;g8d4ec31b01_0_727">
            <a:extLst>
              <a:ext uri="{FF2B5EF4-FFF2-40B4-BE49-F238E27FC236}">
                <a16:creationId xmlns:a16="http://schemas.microsoft.com/office/drawing/2014/main" id="{021E32A2-CE14-4E4B-B692-4522DE2B52E3}"/>
              </a:ext>
            </a:extLst>
          </p:cNvPr>
          <p:cNvSpPr/>
          <p:nvPr/>
        </p:nvSpPr>
        <p:spPr>
          <a:xfrm flipV="1">
            <a:off x="6248400" y="1960844"/>
            <a:ext cx="585015" cy="248955"/>
          </a:xfrm>
          <a:prstGeom prst="rect">
            <a:avLst/>
          </a:prstGeom>
          <a:solidFill>
            <a:srgbClr val="009900">
              <a:alpha val="49800"/>
            </a:srgbClr>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 name="Google Shape;263;g8d4ec31b01_0_727">
            <a:extLst>
              <a:ext uri="{FF2B5EF4-FFF2-40B4-BE49-F238E27FC236}">
                <a16:creationId xmlns:a16="http://schemas.microsoft.com/office/drawing/2014/main" id="{CD1691D5-0124-AA44-9DD7-6572EA075702}"/>
              </a:ext>
            </a:extLst>
          </p:cNvPr>
          <p:cNvSpPr/>
          <p:nvPr/>
        </p:nvSpPr>
        <p:spPr>
          <a:xfrm flipV="1">
            <a:off x="7056307" y="1944278"/>
            <a:ext cx="890666" cy="248954"/>
          </a:xfrm>
          <a:prstGeom prst="rect">
            <a:avLst/>
          </a:prstGeom>
          <a:solidFill>
            <a:srgbClr val="009900">
              <a:alpha val="49800"/>
            </a:srgbClr>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 name="Picture 11">
            <a:extLst>
              <a:ext uri="{FF2B5EF4-FFF2-40B4-BE49-F238E27FC236}">
                <a16:creationId xmlns:a16="http://schemas.microsoft.com/office/drawing/2014/main" id="{7E75C623-CBFA-403A-81D2-E755BF62CAA1}"/>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1765260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5364"/>
            <a:ext cx="8550275" cy="907774"/>
          </a:xfrm>
        </p:spPr>
        <p:txBody>
          <a:bodyPr>
            <a:noAutofit/>
          </a:bodyPr>
          <a:lstStyle/>
          <a:p>
            <a:r>
              <a:rPr lang="en-US" sz="3200" b="1" dirty="0">
                <a:solidFill>
                  <a:srgbClr val="0000FF"/>
                </a:solidFill>
              </a:rPr>
              <a:t>Converting Between Antimony Model and CC3D Simulation Length, Time and Number of Cells</a:t>
            </a:r>
            <a:endParaRPr lang="en-US" sz="3200"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9">
            <a:extLst>
              <a:ext uri="{FF2B5EF4-FFF2-40B4-BE49-F238E27FC236}">
                <a16:creationId xmlns:a16="http://schemas.microsoft.com/office/drawing/2014/main" id="{8061B8F6-E4CB-E04E-AF4C-0A98D28AC855}"/>
              </a:ext>
            </a:extLst>
          </p:cNvPr>
          <p:cNvSpPr>
            <a:spLocks noGrp="1"/>
          </p:cNvSpPr>
          <p:nvPr>
            <p:ph idx="1"/>
          </p:nvPr>
        </p:nvSpPr>
        <p:spPr>
          <a:xfrm>
            <a:off x="484188" y="1143000"/>
            <a:ext cx="8202612" cy="5649636"/>
          </a:xfrm>
        </p:spPr>
        <p:txBody>
          <a:bodyPr>
            <a:normAutofit lnSpcReduction="10000"/>
          </a:bodyPr>
          <a:lstStyle/>
          <a:p>
            <a:pPr marL="0" indent="0">
              <a:buNone/>
            </a:pPr>
            <a:r>
              <a:rPr lang="en-US" sz="1800" dirty="0"/>
              <a:t>In the previous module (1.6), we loaded the Antimony Model to </a:t>
            </a:r>
            <a:r>
              <a:rPr lang="en-US" sz="1800" dirty="0" err="1"/>
              <a:t>CompuCell</a:t>
            </a:r>
            <a:r>
              <a:rPr lang="en-US" sz="1800" dirty="0"/>
              <a:t> and displayed results CC3D integrates the model.</a:t>
            </a:r>
          </a:p>
          <a:p>
            <a:pPr marL="0" indent="0">
              <a:buNone/>
            </a:pPr>
            <a:endParaRPr lang="en-US" sz="1800" dirty="0"/>
          </a:p>
          <a:p>
            <a:pPr marL="0" indent="0">
              <a:buNone/>
            </a:pPr>
            <a:r>
              <a:rPr lang="en-US" sz="1800" dirty="0"/>
              <a:t>In this module, we will use the rates and parameters of the Antimony Model to determine transition probabilities such that the cells of our cellular model transition between cell types at the same rate as the population of cells in the Antimony Model change.</a:t>
            </a:r>
          </a:p>
          <a:p>
            <a:pPr marL="0" indent="0">
              <a:buNone/>
            </a:pPr>
            <a:endParaRPr lang="en-US" sz="1800" dirty="0"/>
          </a:p>
          <a:p>
            <a:pPr marL="0" indent="0">
              <a:buNone/>
            </a:pPr>
            <a:r>
              <a:rPr lang="en-US" sz="1800" dirty="0"/>
              <a:t>To be able to compare the simulation (number of cells of each type per unit time, amount of extracellular virus, </a:t>
            </a:r>
            <a:r>
              <a:rPr lang="en-US" sz="1800" i="1" dirty="0"/>
              <a:t>etc</a:t>
            </a:r>
            <a:r>
              <a:rPr lang="en-US" sz="1800" dirty="0"/>
              <a:t>.) to the ODEs, we need to scaled down the outputs of the ODEs such that the numbers are comparable to the numbers in the cellular version</a:t>
            </a:r>
          </a:p>
          <a:p>
            <a:pPr marL="400050" lvl="1" indent="0">
              <a:buNone/>
            </a:pPr>
            <a:r>
              <a:rPr lang="en-US" sz="1400" dirty="0"/>
              <a:t>For example, in the ODE model the initial number of cells is T0 is 10E7. </a:t>
            </a:r>
          </a:p>
          <a:p>
            <a:pPr marL="400050" lvl="1" indent="0">
              <a:buNone/>
            </a:pPr>
            <a:r>
              <a:rPr lang="en-US" sz="1400" dirty="0"/>
              <a:t>Although in principle we could have the same number of cells in CC3D, simulations would run very slow. Instead, we simulate a smaller fraction of that population: around 10E3 cells.</a:t>
            </a:r>
          </a:p>
          <a:p>
            <a:pPr marL="0" indent="0">
              <a:buNone/>
            </a:pPr>
            <a:endParaRPr lang="en-US" sz="1800" dirty="0"/>
          </a:p>
          <a:p>
            <a:pPr marL="0" indent="0">
              <a:buNone/>
            </a:pPr>
            <a:r>
              <a:rPr lang="en-US" sz="1800" dirty="0"/>
              <a:t>We will therefore scaled down the outputs of the ODEs to be a fraction of the original number of cells, such that we can compared to our number of cells in CC3D</a:t>
            </a:r>
          </a:p>
          <a:p>
            <a:pPr marL="0" indent="0">
              <a:buNone/>
            </a:pPr>
            <a:endParaRPr lang="en-US" sz="1800" dirty="0"/>
          </a:p>
          <a:p>
            <a:pPr marL="0" indent="0">
              <a:buNone/>
            </a:pPr>
            <a:r>
              <a:rPr lang="en-US" sz="1800" dirty="0"/>
              <a:t>Parameter will also have to be rescaled to the simulation time units (</a:t>
            </a:r>
            <a:r>
              <a:rPr lang="en-US" sz="1800" dirty="0" err="1"/>
              <a:t>mcs</a:t>
            </a:r>
            <a:r>
              <a:rPr lang="en-US" sz="1800" dirty="0"/>
              <a:t>)</a:t>
            </a:r>
          </a:p>
        </p:txBody>
      </p:sp>
      <p:pic>
        <p:nvPicPr>
          <p:cNvPr id="8" name="Picture 7">
            <a:extLst>
              <a:ext uri="{FF2B5EF4-FFF2-40B4-BE49-F238E27FC236}">
                <a16:creationId xmlns:a16="http://schemas.microsoft.com/office/drawing/2014/main" id="{8EEDEC86-8AF1-49F6-ACC7-9ECA7D5959CA}"/>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492407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BF041955-6893-EF4D-8E07-A0F3715461CE}"/>
              </a:ext>
            </a:extLst>
          </p:cNvPr>
          <p:cNvSpPr txBox="1">
            <a:spLocks noChangeArrowheads="1"/>
          </p:cNvSpPr>
          <p:nvPr/>
        </p:nvSpPr>
        <p:spPr>
          <a:xfrm>
            <a:off x="0" y="29369"/>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00FF"/>
                </a:solidFill>
              </a:rPr>
              <a:t>Spatializing ODE models in CC3D</a:t>
            </a:r>
          </a:p>
        </p:txBody>
      </p:sp>
      <p:sp>
        <p:nvSpPr>
          <p:cNvPr id="8" name="Content Placeholder 7">
            <a:extLst>
              <a:ext uri="{FF2B5EF4-FFF2-40B4-BE49-F238E27FC236}">
                <a16:creationId xmlns:a16="http://schemas.microsoft.com/office/drawing/2014/main" id="{9B5B4C73-85B5-7543-9207-4F946E03563D}"/>
              </a:ext>
            </a:extLst>
          </p:cNvPr>
          <p:cNvSpPr>
            <a:spLocks noGrp="1"/>
          </p:cNvSpPr>
          <p:nvPr>
            <p:ph sz="half" idx="1"/>
          </p:nvPr>
        </p:nvSpPr>
        <p:spPr>
          <a:xfrm>
            <a:off x="228600" y="1172370"/>
            <a:ext cx="4876798" cy="5656262"/>
          </a:xfrm>
        </p:spPr>
        <p:txBody>
          <a:bodyPr>
            <a:normAutofit/>
          </a:bodyPr>
          <a:lstStyle/>
          <a:p>
            <a:pPr marL="0" indent="0">
              <a:buNone/>
            </a:pPr>
            <a:r>
              <a:rPr lang="en-US" sz="2100" dirty="0"/>
              <a:t>ODE models are extensively to understand dynamics of wide ranges of biological systems (from ecosystems down to whole organism down to cell populations to intracellular pathways and responses)</a:t>
            </a:r>
          </a:p>
          <a:p>
            <a:pPr marL="400050" lvl="1" indent="0">
              <a:buNone/>
            </a:pPr>
            <a:r>
              <a:rPr lang="en-US" sz="2100" dirty="0"/>
              <a:t>ODE systems can be powerful predictive tools when fitted to experimental data</a:t>
            </a:r>
          </a:p>
          <a:p>
            <a:pPr marL="0" indent="0">
              <a:buNone/>
            </a:pPr>
            <a:r>
              <a:rPr lang="en-US" sz="2100" dirty="0"/>
              <a:t>However, ODE do not include individual heterogeneity nor spatial resolution</a:t>
            </a:r>
          </a:p>
          <a:p>
            <a:pPr marL="400050" lvl="1" indent="0">
              <a:buNone/>
            </a:pPr>
            <a:r>
              <a:rPr lang="en-US" sz="2100" dirty="0"/>
              <a:t>For some disease, stochasticity associated with individual agents and the resulting spatiotemporal dynamics are important predictors of disease outcomes</a:t>
            </a:r>
          </a:p>
        </p:txBody>
      </p:sp>
      <p:pic>
        <p:nvPicPr>
          <p:cNvPr id="11" name="Picture 4" descr="redblackblockiu">
            <a:extLst>
              <a:ext uri="{FF2B5EF4-FFF2-40B4-BE49-F238E27FC236}">
                <a16:creationId xmlns:a16="http://schemas.microsoft.com/office/drawing/2014/main" id="{9FF51160-8672-0141-AB2D-51CE8642A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Biocomplexity Logo">
            <a:extLst>
              <a:ext uri="{FF2B5EF4-FFF2-40B4-BE49-F238E27FC236}">
                <a16:creationId xmlns:a16="http://schemas.microsoft.com/office/drawing/2014/main" id="{CD4E1060-0DF0-2A41-8EB1-16CB284D2D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D818DF01-6B8C-C04E-A186-081854E72F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7276" y="1217116"/>
            <a:ext cx="3092999" cy="3092999"/>
          </a:xfrm>
          <a:prstGeom prst="rect">
            <a:avLst/>
          </a:prstGeom>
        </p:spPr>
      </p:pic>
      <p:sp>
        <p:nvSpPr>
          <p:cNvPr id="15" name="Rectangle 14">
            <a:extLst>
              <a:ext uri="{FF2B5EF4-FFF2-40B4-BE49-F238E27FC236}">
                <a16:creationId xmlns:a16="http://schemas.microsoft.com/office/drawing/2014/main" id="{85F7DEBB-E548-EB44-816D-34CE49A4175F}"/>
              </a:ext>
            </a:extLst>
          </p:cNvPr>
          <p:cNvSpPr/>
          <p:nvPr/>
        </p:nvSpPr>
        <p:spPr>
          <a:xfrm>
            <a:off x="2562347" y="6413133"/>
            <a:ext cx="6111874" cy="415498"/>
          </a:xfrm>
          <a:prstGeom prst="rect">
            <a:avLst/>
          </a:prstGeom>
        </p:spPr>
        <p:txBody>
          <a:bodyPr wrap="square">
            <a:spAutoFit/>
          </a:bodyPr>
          <a:lstStyle/>
          <a:p>
            <a:r>
              <a:rPr lang="en-US" sz="1050" dirty="0">
                <a:solidFill>
                  <a:srgbClr val="222222"/>
                </a:solidFill>
                <a:latin typeface="Arial" panose="020B0604020202020204" pitchFamily="34" charset="0"/>
              </a:rPr>
              <a:t>Myers MA, Smith AP, Lane LC, </a:t>
            </a:r>
            <a:r>
              <a:rPr lang="en-US" sz="1050" dirty="0" err="1">
                <a:solidFill>
                  <a:srgbClr val="222222"/>
                </a:solidFill>
                <a:latin typeface="Arial" panose="020B0604020202020204" pitchFamily="34" charset="0"/>
              </a:rPr>
              <a:t>Moquin</a:t>
            </a:r>
            <a:r>
              <a:rPr lang="en-US" sz="1050" dirty="0">
                <a:solidFill>
                  <a:srgbClr val="222222"/>
                </a:solidFill>
                <a:latin typeface="Arial" panose="020B0604020202020204" pitchFamily="34" charset="0"/>
              </a:rPr>
              <a:t> DJ, Vogel P, Woolard S, Smith AM. Dynamically Linking Influenza Virus Infection with Lung Injury to Predict Disease Severity. </a:t>
            </a:r>
            <a:r>
              <a:rPr lang="en-US" sz="1050" dirty="0" err="1">
                <a:solidFill>
                  <a:srgbClr val="222222"/>
                </a:solidFill>
                <a:latin typeface="Arial" panose="020B0604020202020204" pitchFamily="34" charset="0"/>
              </a:rPr>
              <a:t>bioRxiv</a:t>
            </a:r>
            <a:r>
              <a:rPr lang="en-US" sz="1050" dirty="0">
                <a:solidFill>
                  <a:srgbClr val="222222"/>
                </a:solidFill>
                <a:latin typeface="Arial" panose="020B0604020202020204" pitchFamily="34" charset="0"/>
              </a:rPr>
              <a:t>. 2019 Jan 1:555276.</a:t>
            </a:r>
            <a:endParaRPr lang="en-US" sz="1050" dirty="0"/>
          </a:p>
        </p:txBody>
      </p:sp>
      <p:pic>
        <p:nvPicPr>
          <p:cNvPr id="17" name="Picture 16">
            <a:extLst>
              <a:ext uri="{FF2B5EF4-FFF2-40B4-BE49-F238E27FC236}">
                <a16:creationId xmlns:a16="http://schemas.microsoft.com/office/drawing/2014/main" id="{46A8635D-585D-8248-9BF4-0C6A0D5EF1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1141" y="4414226"/>
            <a:ext cx="4035911" cy="1641827"/>
          </a:xfrm>
          <a:prstGeom prst="rect">
            <a:avLst/>
          </a:prstGeom>
        </p:spPr>
      </p:pic>
      <p:pic>
        <p:nvPicPr>
          <p:cNvPr id="9" name="Picture 8">
            <a:extLst>
              <a:ext uri="{FF2B5EF4-FFF2-40B4-BE49-F238E27FC236}">
                <a16:creationId xmlns:a16="http://schemas.microsoft.com/office/drawing/2014/main" id="{E2EF4C3B-316C-4DD2-B238-E1AE9419A5E1}"/>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652359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9878"/>
            <a:ext cx="8550275" cy="907774"/>
          </a:xfrm>
        </p:spPr>
        <p:txBody>
          <a:bodyPr>
            <a:normAutofit fontScale="90000"/>
          </a:bodyPr>
          <a:lstStyle/>
          <a:p>
            <a:r>
              <a:rPr lang="en-US" b="1" dirty="0">
                <a:solidFill>
                  <a:srgbClr val="0000FF"/>
                </a:solidFill>
              </a:rPr>
              <a:t>Rescaling Antimony Model for Simulation Domain</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9">
            <a:extLst>
              <a:ext uri="{FF2B5EF4-FFF2-40B4-BE49-F238E27FC236}">
                <a16:creationId xmlns:a16="http://schemas.microsoft.com/office/drawing/2014/main" id="{8061B8F6-E4CB-E04E-AF4C-0A98D28AC855}"/>
              </a:ext>
            </a:extLst>
          </p:cNvPr>
          <p:cNvSpPr>
            <a:spLocks noGrp="1"/>
          </p:cNvSpPr>
          <p:nvPr>
            <p:ph idx="1"/>
          </p:nvPr>
        </p:nvSpPr>
        <p:spPr>
          <a:xfrm>
            <a:off x="0" y="1066800"/>
            <a:ext cx="8991600" cy="5059363"/>
          </a:xfrm>
        </p:spPr>
        <p:txBody>
          <a:bodyPr>
            <a:normAutofit/>
          </a:bodyPr>
          <a:lstStyle/>
          <a:p>
            <a:pPr marL="0" indent="0">
              <a:buNone/>
            </a:pPr>
            <a:r>
              <a:rPr lang="en-US" sz="1800" dirty="0"/>
              <a:t>The three rescaling factors we need are:</a:t>
            </a:r>
          </a:p>
          <a:p>
            <a:pPr marL="400050" lvl="1" indent="0">
              <a:buNone/>
            </a:pPr>
            <a:r>
              <a:rPr lang="en-US" sz="1800" b="1" dirty="0" err="1"/>
              <a:t>self.scale_by_volume</a:t>
            </a:r>
            <a:r>
              <a:rPr lang="en-US" sz="1800" dirty="0"/>
              <a:t>: rescale values by the initial number of epithelial cells in the simulation domain </a:t>
            </a:r>
          </a:p>
          <a:p>
            <a:pPr marL="400050" lvl="1" indent="0">
              <a:buNone/>
            </a:pPr>
            <a:r>
              <a:rPr lang="en-US" sz="1800" b="1" dirty="0" err="1"/>
              <a:t>self.scale_by_voxel</a:t>
            </a:r>
            <a:r>
              <a:rPr lang="en-US" sz="1800" dirty="0"/>
              <a:t>: rescales values by the number of voxels each cell occupies</a:t>
            </a:r>
          </a:p>
          <a:p>
            <a:pPr marL="400050" lvl="1" indent="0">
              <a:buNone/>
            </a:pPr>
            <a:r>
              <a:rPr lang="en-US" sz="1800" b="1" dirty="0" err="1"/>
              <a:t>self.scale_by_time</a:t>
            </a:r>
            <a:r>
              <a:rPr lang="en-US" sz="1800" dirty="0"/>
              <a:t>: rescales by the time we attributed to each </a:t>
            </a:r>
            <a:r>
              <a:rPr lang="en-US" sz="1800" dirty="0" err="1"/>
              <a:t>mcs</a:t>
            </a:r>
            <a:endParaRPr lang="en-US" sz="1800" dirty="0"/>
          </a:p>
          <a:p>
            <a:pPr marL="0" indent="0">
              <a:buNone/>
            </a:pPr>
            <a:endParaRPr lang="en-US" sz="1800" dirty="0"/>
          </a:p>
          <a:p>
            <a:pPr marL="0" indent="0">
              <a:buNone/>
            </a:pPr>
            <a:r>
              <a:rPr lang="en-US" sz="1800" dirty="0"/>
              <a:t>Good Practice: we initialize the scaling factors in the </a:t>
            </a:r>
            <a:r>
              <a:rPr lang="en-US" sz="1800" b="1" dirty="0"/>
              <a:t>_</a:t>
            </a:r>
            <a:r>
              <a:rPr lang="en-US" sz="1800" b="1" dirty="0" err="1"/>
              <a:t>init</a:t>
            </a:r>
            <a:r>
              <a:rPr lang="en-US" sz="1800" b="1" dirty="0"/>
              <a:t>_ </a:t>
            </a:r>
            <a:r>
              <a:rPr lang="en-US" sz="1800" dirty="0"/>
              <a:t>function as </a:t>
            </a:r>
            <a:r>
              <a:rPr lang="en-US" sz="1800" b="1" dirty="0"/>
              <a:t>None</a:t>
            </a:r>
            <a:r>
              <a:rPr lang="en-US" sz="1800" dirty="0"/>
              <a:t>. </a:t>
            </a:r>
          </a:p>
          <a:p>
            <a:pPr marL="400050" lvl="1" indent="0">
              <a:buNone/>
            </a:pPr>
            <a:r>
              <a:rPr lang="en-US" sz="1800" dirty="0"/>
              <a:t>We declare the scaling factors as variables pertaining to the whole stoppable class</a:t>
            </a:r>
          </a:p>
        </p:txBody>
      </p:sp>
      <p:pic>
        <p:nvPicPr>
          <p:cNvPr id="8" name="Picture 7">
            <a:extLst>
              <a:ext uri="{FF2B5EF4-FFF2-40B4-BE49-F238E27FC236}">
                <a16:creationId xmlns:a16="http://schemas.microsoft.com/office/drawing/2014/main" id="{9446E71C-1579-4326-AF71-145141532600}"/>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10" name="Picture 9">
            <a:extLst>
              <a:ext uri="{FF2B5EF4-FFF2-40B4-BE49-F238E27FC236}">
                <a16:creationId xmlns:a16="http://schemas.microsoft.com/office/drawing/2014/main" id="{A6160A51-A079-4948-97CF-19CE6ED2ECE3}"/>
              </a:ext>
            </a:extLst>
          </p:cNvPr>
          <p:cNvPicPr>
            <a:picLocks noChangeAspect="1"/>
          </p:cNvPicPr>
          <p:nvPr/>
        </p:nvPicPr>
        <p:blipFill rotWithShape="1">
          <a:blip r:embed="rId5">
            <a:extLst>
              <a:ext uri="{28A0092B-C50C-407E-A947-70E740481C1C}">
                <a14:useLocalDpi xmlns:a14="http://schemas.microsoft.com/office/drawing/2010/main" val="0"/>
              </a:ext>
            </a:extLst>
          </a:blip>
          <a:srcRect l="26330" t="42573" r="35761" b="11881"/>
          <a:stretch/>
        </p:blipFill>
        <p:spPr>
          <a:xfrm>
            <a:off x="2362200" y="3733800"/>
            <a:ext cx="4000500" cy="3034861"/>
          </a:xfrm>
          <a:prstGeom prst="rect">
            <a:avLst/>
          </a:prstGeom>
        </p:spPr>
      </p:pic>
    </p:spTree>
    <p:extLst>
      <p:ext uri="{BB962C8B-B14F-4D97-AF65-F5344CB8AC3E}">
        <p14:creationId xmlns:p14="http://schemas.microsoft.com/office/powerpoint/2010/main" val="2553029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9878"/>
            <a:ext cx="9144000" cy="907774"/>
          </a:xfrm>
        </p:spPr>
        <p:txBody>
          <a:bodyPr>
            <a:normAutofit fontScale="90000"/>
          </a:bodyPr>
          <a:lstStyle/>
          <a:p>
            <a:r>
              <a:rPr lang="en-US" b="1" dirty="0">
                <a:solidFill>
                  <a:srgbClr val="0000FF"/>
                </a:solidFill>
              </a:rPr>
              <a:t>Rescaling Antimony Model to the size of the simulation domain</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085ACCB-8FD1-7944-8EC0-212C5B25F40D}"/>
              </a:ext>
            </a:extLst>
          </p:cNvPr>
          <p:cNvPicPr>
            <a:picLocks noChangeAspect="1"/>
          </p:cNvPicPr>
          <p:nvPr/>
        </p:nvPicPr>
        <p:blipFill rotWithShape="1">
          <a:blip r:embed="rId4">
            <a:extLst>
              <a:ext uri="{28A0092B-C50C-407E-A947-70E740481C1C}">
                <a14:useLocalDpi xmlns:a14="http://schemas.microsoft.com/office/drawing/2010/main" val="0"/>
              </a:ext>
            </a:extLst>
          </a:blip>
          <a:srcRect b="16479"/>
          <a:stretch/>
        </p:blipFill>
        <p:spPr>
          <a:xfrm>
            <a:off x="1294049" y="3200400"/>
            <a:ext cx="6748859" cy="3525812"/>
          </a:xfrm>
          <a:prstGeom prst="rect">
            <a:avLst/>
          </a:prstGeom>
        </p:spPr>
      </p:pic>
      <p:pic>
        <p:nvPicPr>
          <p:cNvPr id="8" name="Picture 7">
            <a:extLst>
              <a:ext uri="{FF2B5EF4-FFF2-40B4-BE49-F238E27FC236}">
                <a16:creationId xmlns:a16="http://schemas.microsoft.com/office/drawing/2014/main" id="{9446E71C-1579-4326-AF71-145141532600}"/>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0" name="Content Placeholder 9">
            <a:extLst>
              <a:ext uri="{FF2B5EF4-FFF2-40B4-BE49-F238E27FC236}">
                <a16:creationId xmlns:a16="http://schemas.microsoft.com/office/drawing/2014/main" id="{41AD347D-62FA-4141-8B8F-DC622E129E0C}"/>
              </a:ext>
            </a:extLst>
          </p:cNvPr>
          <p:cNvSpPr>
            <a:spLocks noGrp="1"/>
          </p:cNvSpPr>
          <p:nvPr>
            <p:ph idx="1"/>
          </p:nvPr>
        </p:nvSpPr>
        <p:spPr>
          <a:xfrm>
            <a:off x="457200" y="1143000"/>
            <a:ext cx="8229600" cy="4983163"/>
          </a:xfrm>
        </p:spPr>
        <p:txBody>
          <a:bodyPr>
            <a:normAutofit/>
          </a:bodyPr>
          <a:lstStyle/>
          <a:p>
            <a:pPr marL="0" indent="0">
              <a:buNone/>
            </a:pPr>
            <a:r>
              <a:rPr lang="en-US" sz="2000" dirty="0"/>
              <a:t>Values of the rescaling parameters:</a:t>
            </a:r>
          </a:p>
          <a:p>
            <a:pPr marL="400050" lvl="1" indent="0">
              <a:buNone/>
            </a:pPr>
            <a:r>
              <a:rPr lang="en-US" sz="2000" dirty="0" err="1"/>
              <a:t>self.scale_by_volume</a:t>
            </a:r>
            <a:r>
              <a:rPr lang="en-US" sz="2000" dirty="0"/>
              <a:t> = original number of uninfected cells in the CC3D simulation/ original number of uninfected cells in the Antimony Model</a:t>
            </a:r>
            <a:br>
              <a:rPr lang="en-US" sz="2000" dirty="0"/>
            </a:br>
            <a:r>
              <a:rPr lang="en-US" sz="2000" dirty="0" err="1"/>
              <a:t>self.scale_by_voxel</a:t>
            </a:r>
            <a:r>
              <a:rPr lang="en-US" sz="2000" dirty="0"/>
              <a:t> = 1 / (original number of uninfected cells in the Antimony Model * number of voxels per cell in CC3D)</a:t>
            </a:r>
            <a:br>
              <a:rPr lang="en-US" sz="2000" dirty="0"/>
            </a:br>
            <a:r>
              <a:rPr lang="en-US" sz="2000" dirty="0" err="1"/>
              <a:t>self.scale_by_time</a:t>
            </a:r>
            <a:r>
              <a:rPr lang="en-US" sz="2000" dirty="0"/>
              <a:t> = days each </a:t>
            </a:r>
            <a:r>
              <a:rPr lang="en-US" sz="2000" dirty="0" err="1"/>
              <a:t>mcs</a:t>
            </a:r>
            <a:endParaRPr lang="en-US" sz="2000" dirty="0"/>
          </a:p>
        </p:txBody>
      </p:sp>
    </p:spTree>
    <p:extLst>
      <p:ext uri="{BB962C8B-B14F-4D97-AF65-F5344CB8AC3E}">
        <p14:creationId xmlns:p14="http://schemas.microsoft.com/office/powerpoint/2010/main" val="880826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F5F2C72-58AA-2F4A-9852-62423E478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736" y="1855942"/>
            <a:ext cx="7467600" cy="4705195"/>
          </a:xfrm>
          <a:prstGeom prst="rect">
            <a:avLst/>
          </a:prstGeom>
        </p:spPr>
      </p:pic>
      <p:sp>
        <p:nvSpPr>
          <p:cNvPr id="11" name="Content Placeholder 9">
            <a:extLst>
              <a:ext uri="{FF2B5EF4-FFF2-40B4-BE49-F238E27FC236}">
                <a16:creationId xmlns:a16="http://schemas.microsoft.com/office/drawing/2014/main" id="{EB10741F-92E7-3D46-B022-76594D35662A}"/>
              </a:ext>
            </a:extLst>
          </p:cNvPr>
          <p:cNvSpPr>
            <a:spLocks noGrp="1"/>
          </p:cNvSpPr>
          <p:nvPr>
            <p:ph idx="1"/>
          </p:nvPr>
        </p:nvSpPr>
        <p:spPr>
          <a:xfrm>
            <a:off x="228600" y="1066800"/>
            <a:ext cx="8763000" cy="5059363"/>
          </a:xfrm>
        </p:spPr>
        <p:txBody>
          <a:bodyPr>
            <a:normAutofit/>
          </a:bodyPr>
          <a:lstStyle/>
          <a:p>
            <a:pPr marL="0" indent="0">
              <a:buNone/>
            </a:pPr>
            <a:r>
              <a:rPr lang="en-US" sz="1800" dirty="0"/>
              <a:t>We need to rescale the outputs of the ODE so we can compare them to the outputs of the </a:t>
            </a:r>
            <a:r>
              <a:rPr lang="en-US" sz="1800" dirty="0" err="1"/>
              <a:t>CompuCell</a:t>
            </a:r>
            <a:r>
              <a:rPr lang="en-US" sz="1800" dirty="0"/>
              <a:t> simulation (Both the population data and the cytokines and virus)</a:t>
            </a:r>
          </a:p>
        </p:txBody>
      </p:sp>
      <p:pic>
        <p:nvPicPr>
          <p:cNvPr id="7" name="Picture 6">
            <a:extLst>
              <a:ext uri="{FF2B5EF4-FFF2-40B4-BE49-F238E27FC236}">
                <a16:creationId xmlns:a16="http://schemas.microsoft.com/office/drawing/2014/main" id="{18237424-6A4E-4C1D-8D28-7C54EFC3A061}"/>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2" name="Title 1">
            <a:extLst>
              <a:ext uri="{FF2B5EF4-FFF2-40B4-BE49-F238E27FC236}">
                <a16:creationId xmlns:a16="http://schemas.microsoft.com/office/drawing/2014/main" id="{0AB70048-856A-9540-8A96-466CD201A68B}"/>
              </a:ext>
            </a:extLst>
          </p:cNvPr>
          <p:cNvSpPr txBox="1">
            <a:spLocks/>
          </p:cNvSpPr>
          <p:nvPr/>
        </p:nvSpPr>
        <p:spPr>
          <a:xfrm>
            <a:off x="0" y="101193"/>
            <a:ext cx="9144000" cy="887103"/>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solidFill>
                  <a:srgbClr val="0000FF"/>
                </a:solidFill>
              </a:rPr>
              <a:t>Rescaling ODE outputs for Simulation Domain</a:t>
            </a:r>
            <a:endParaRPr lang="en-US" dirty="0">
              <a:solidFill>
                <a:srgbClr val="FF0000"/>
              </a:solidFill>
            </a:endParaRPr>
          </a:p>
        </p:txBody>
      </p:sp>
    </p:spTree>
    <p:extLst>
      <p:ext uri="{BB962C8B-B14F-4D97-AF65-F5344CB8AC3E}">
        <p14:creationId xmlns:p14="http://schemas.microsoft.com/office/powerpoint/2010/main" val="1808757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9144000" cy="887103"/>
          </a:xfrm>
        </p:spPr>
        <p:txBody>
          <a:bodyPr>
            <a:normAutofit fontScale="90000"/>
          </a:bodyPr>
          <a:lstStyle/>
          <a:p>
            <a:r>
              <a:rPr lang="en-US" b="1" dirty="0">
                <a:solidFill>
                  <a:srgbClr val="0000FF"/>
                </a:solidFill>
              </a:rPr>
              <a:t>Rescaling ODE outputs for Simulation Domain</a:t>
            </a:r>
            <a:endParaRPr lang="en-US" dirty="0">
              <a:solidFill>
                <a:srgbClr val="FF0000"/>
              </a:solidFill>
            </a:endParaRPr>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F5F2C72-58AA-2F4A-9852-62423E478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736" y="1855942"/>
            <a:ext cx="7467600" cy="4705195"/>
          </a:xfrm>
          <a:prstGeom prst="rect">
            <a:avLst/>
          </a:prstGeom>
        </p:spPr>
      </p:pic>
      <p:sp>
        <p:nvSpPr>
          <p:cNvPr id="11" name="Content Placeholder 9">
            <a:extLst>
              <a:ext uri="{FF2B5EF4-FFF2-40B4-BE49-F238E27FC236}">
                <a16:creationId xmlns:a16="http://schemas.microsoft.com/office/drawing/2014/main" id="{EB10741F-92E7-3D46-B022-76594D35662A}"/>
              </a:ext>
            </a:extLst>
          </p:cNvPr>
          <p:cNvSpPr>
            <a:spLocks noGrp="1"/>
          </p:cNvSpPr>
          <p:nvPr>
            <p:ph idx="1"/>
          </p:nvPr>
        </p:nvSpPr>
        <p:spPr>
          <a:xfrm>
            <a:off x="0" y="1066800"/>
            <a:ext cx="8991600" cy="5059363"/>
          </a:xfrm>
        </p:spPr>
        <p:txBody>
          <a:bodyPr>
            <a:normAutofit/>
          </a:bodyPr>
          <a:lstStyle/>
          <a:p>
            <a:pPr marL="0" indent="0">
              <a:buNone/>
            </a:pPr>
            <a:r>
              <a:rPr lang="en-US" sz="1800" dirty="0"/>
              <a:t>We need to rescale the outputs of the ODE so we can compare them to the outputs of the </a:t>
            </a:r>
            <a:r>
              <a:rPr lang="en-US" sz="1800" dirty="0" err="1"/>
              <a:t>CompuCell</a:t>
            </a:r>
            <a:r>
              <a:rPr lang="en-US" sz="1800" dirty="0"/>
              <a:t> simulation (Both the population data and the cytokines and virus)</a:t>
            </a:r>
          </a:p>
        </p:txBody>
      </p:sp>
      <p:pic>
        <p:nvPicPr>
          <p:cNvPr id="6" name="Picture 5">
            <a:extLst>
              <a:ext uri="{FF2B5EF4-FFF2-40B4-BE49-F238E27FC236}">
                <a16:creationId xmlns:a16="http://schemas.microsoft.com/office/drawing/2014/main" id="{51DF9C81-6D9F-6447-91AC-EF707222E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0075" y="3025794"/>
            <a:ext cx="5410200" cy="2843910"/>
          </a:xfrm>
          <a:prstGeom prst="rect">
            <a:avLst/>
          </a:prstGeom>
        </p:spPr>
      </p:pic>
      <p:cxnSp>
        <p:nvCxnSpPr>
          <p:cNvPr id="9" name="Google Shape;124;g8d4ec31b01_0_29">
            <a:extLst>
              <a:ext uri="{FF2B5EF4-FFF2-40B4-BE49-F238E27FC236}">
                <a16:creationId xmlns:a16="http://schemas.microsoft.com/office/drawing/2014/main" id="{7EFD8FC9-4BF5-3B42-9696-1B30E99F6D9E}"/>
              </a:ext>
            </a:extLst>
          </p:cNvPr>
          <p:cNvCxnSpPr>
            <a:cxnSpLocks/>
          </p:cNvCxnSpPr>
          <p:nvPr/>
        </p:nvCxnSpPr>
        <p:spPr>
          <a:xfrm flipH="1">
            <a:off x="2108144" y="4805795"/>
            <a:ext cx="991127" cy="948962"/>
          </a:xfrm>
          <a:prstGeom prst="straightConnector1">
            <a:avLst/>
          </a:prstGeom>
          <a:noFill/>
          <a:ln w="38100" cap="flat" cmpd="sng">
            <a:solidFill>
              <a:srgbClr val="FF0000"/>
            </a:solidFill>
            <a:prstDash val="solid"/>
            <a:round/>
            <a:headEnd type="stealth" w="med" len="med"/>
            <a:tailEnd type="none" w="med" len="med"/>
          </a:ln>
        </p:spPr>
      </p:cxnSp>
      <p:pic>
        <p:nvPicPr>
          <p:cNvPr id="12" name="Picture 11">
            <a:extLst>
              <a:ext uri="{FF2B5EF4-FFF2-40B4-BE49-F238E27FC236}">
                <a16:creationId xmlns:a16="http://schemas.microsoft.com/office/drawing/2014/main" id="{38A98776-F5D4-4BA3-9595-82715C7B2AF3}"/>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3826419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9144000" cy="887103"/>
          </a:xfrm>
        </p:spPr>
        <p:txBody>
          <a:bodyPr>
            <a:normAutofit fontScale="90000"/>
          </a:bodyPr>
          <a:lstStyle/>
          <a:p>
            <a:r>
              <a:rPr lang="en-US" b="1" dirty="0">
                <a:solidFill>
                  <a:srgbClr val="0000FF"/>
                </a:solidFill>
              </a:rPr>
              <a:t>Rescaling ODE outputs for Simulation Domain</a:t>
            </a:r>
            <a:endParaRPr lang="en-US" dirty="0">
              <a:solidFill>
                <a:srgbClr val="FF0000"/>
              </a:solidFill>
            </a:endParaRPr>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51DF9C81-6D9F-6447-91AC-EF707222E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900" y="3959024"/>
            <a:ext cx="5410200" cy="2843910"/>
          </a:xfrm>
          <a:prstGeom prst="rect">
            <a:avLst/>
          </a:prstGeom>
        </p:spPr>
      </p:pic>
      <p:pic>
        <p:nvPicPr>
          <p:cNvPr id="12" name="Picture 11">
            <a:extLst>
              <a:ext uri="{FF2B5EF4-FFF2-40B4-BE49-F238E27FC236}">
                <a16:creationId xmlns:a16="http://schemas.microsoft.com/office/drawing/2014/main" id="{38A98776-F5D4-4BA3-9595-82715C7B2AF3}"/>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13" name="Picture 12">
            <a:extLst>
              <a:ext uri="{FF2B5EF4-FFF2-40B4-BE49-F238E27FC236}">
                <a16:creationId xmlns:a16="http://schemas.microsoft.com/office/drawing/2014/main" id="{0FE3BDF9-76C3-D848-B3A5-8E76D96A0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900" y="1089489"/>
            <a:ext cx="5410200" cy="2768342"/>
          </a:xfrm>
          <a:prstGeom prst="rect">
            <a:avLst/>
          </a:prstGeom>
        </p:spPr>
      </p:pic>
      <p:sp>
        <p:nvSpPr>
          <p:cNvPr id="8" name="TextBox 7">
            <a:extLst>
              <a:ext uri="{FF2B5EF4-FFF2-40B4-BE49-F238E27FC236}">
                <a16:creationId xmlns:a16="http://schemas.microsoft.com/office/drawing/2014/main" id="{1A79070F-5D71-6941-BA4D-CE566D47B557}"/>
              </a:ext>
            </a:extLst>
          </p:cNvPr>
          <p:cNvSpPr txBox="1"/>
          <p:nvPr/>
        </p:nvSpPr>
        <p:spPr>
          <a:xfrm>
            <a:off x="381000" y="2114051"/>
            <a:ext cx="1053943" cy="646331"/>
          </a:xfrm>
          <a:prstGeom prst="rect">
            <a:avLst/>
          </a:prstGeom>
          <a:noFill/>
        </p:spPr>
        <p:txBody>
          <a:bodyPr wrap="none" rtlCol="0">
            <a:spAutoFit/>
          </a:bodyPr>
          <a:lstStyle/>
          <a:p>
            <a:r>
              <a:rPr lang="en-US" dirty="0"/>
              <a:t>Before </a:t>
            </a:r>
          </a:p>
          <a:p>
            <a:r>
              <a:rPr lang="en-US" dirty="0"/>
              <a:t>Rescaling</a:t>
            </a:r>
          </a:p>
        </p:txBody>
      </p:sp>
      <p:sp>
        <p:nvSpPr>
          <p:cNvPr id="14" name="Rectangle 13">
            <a:extLst>
              <a:ext uri="{FF2B5EF4-FFF2-40B4-BE49-F238E27FC236}">
                <a16:creationId xmlns:a16="http://schemas.microsoft.com/office/drawing/2014/main" id="{6FA1947B-C350-A940-9A1D-8191457D853B}"/>
              </a:ext>
            </a:extLst>
          </p:cNvPr>
          <p:cNvSpPr/>
          <p:nvPr/>
        </p:nvSpPr>
        <p:spPr>
          <a:xfrm>
            <a:off x="381000" y="4660420"/>
            <a:ext cx="1143000" cy="646331"/>
          </a:xfrm>
          <a:prstGeom prst="rect">
            <a:avLst/>
          </a:prstGeom>
        </p:spPr>
        <p:txBody>
          <a:bodyPr wrap="square">
            <a:spAutoFit/>
          </a:bodyPr>
          <a:lstStyle/>
          <a:p>
            <a:r>
              <a:rPr lang="en-US" dirty="0"/>
              <a:t>After</a:t>
            </a:r>
          </a:p>
          <a:p>
            <a:r>
              <a:rPr lang="en-US" dirty="0"/>
              <a:t>Rescaling</a:t>
            </a:r>
          </a:p>
        </p:txBody>
      </p:sp>
    </p:spTree>
    <p:extLst>
      <p:ext uri="{BB962C8B-B14F-4D97-AF65-F5344CB8AC3E}">
        <p14:creationId xmlns:p14="http://schemas.microsoft.com/office/powerpoint/2010/main" val="4035481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8550275" cy="907774"/>
          </a:xfrm>
        </p:spPr>
        <p:txBody>
          <a:bodyPr>
            <a:normAutofit fontScale="90000"/>
          </a:bodyPr>
          <a:lstStyle/>
          <a:p>
            <a:r>
              <a:rPr lang="en-US" b="1" dirty="0">
                <a:solidFill>
                  <a:srgbClr val="0000FF"/>
                </a:solidFill>
              </a:rPr>
              <a:t>Translating ODE rate to transition rules for individual agents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11" name="Content Placeholder 9">
                <a:extLst>
                  <a:ext uri="{FF2B5EF4-FFF2-40B4-BE49-F238E27FC236}">
                    <a16:creationId xmlns:a16="http://schemas.microsoft.com/office/drawing/2014/main" id="{EB10741F-92E7-3D46-B022-76594D35662A}"/>
                  </a:ext>
                </a:extLst>
              </p:cNvPr>
              <p:cNvSpPr>
                <a:spLocks noGrp="1"/>
              </p:cNvSpPr>
              <p:nvPr>
                <p:ph idx="1"/>
              </p:nvPr>
            </p:nvSpPr>
            <p:spPr>
              <a:xfrm>
                <a:off x="484188" y="1219200"/>
                <a:ext cx="8294687" cy="5181600"/>
              </a:xfrm>
            </p:spPr>
            <p:txBody>
              <a:bodyPr>
                <a:normAutofit fontScale="92500" lnSpcReduction="20000"/>
              </a:bodyPr>
              <a:lstStyle/>
              <a:p>
                <a:pPr marL="0" indent="0">
                  <a:buNone/>
                </a:pPr>
                <a:r>
                  <a:rPr lang="en-US" sz="1800" dirty="0"/>
                  <a:t>The rate equations on the Antimony model describe rate of change in population of cells (</a:t>
                </a:r>
                <a:r>
                  <a:rPr lang="en-US" sz="1800" dirty="0" err="1"/>
                  <a:t>eg.</a:t>
                </a:r>
                <a:r>
                  <a:rPr lang="en-US" sz="1800" dirty="0"/>
                  <a:t> how the number of uninfected cells is changing in time).  </a:t>
                </a:r>
              </a:p>
              <a:p>
                <a:pPr marL="0" indent="0">
                  <a:buNone/>
                </a:pPr>
                <a:endParaRPr lang="en-US" sz="1800" dirty="0"/>
              </a:p>
              <a:p>
                <a:pPr marL="0" indent="0">
                  <a:buNone/>
                </a:pPr>
                <a:r>
                  <a:rPr lang="en-US" sz="1800" dirty="0"/>
                  <a:t>Now we need to translate this rate equations into rules of transition for individual cells. The general idea is that we will use the parameters of the Antimony model to calculate a transition probability for each individual cell, depending on the cell type they belong to. </a:t>
                </a:r>
              </a:p>
              <a:p>
                <a:pPr marL="0" indent="0">
                  <a:buNone/>
                </a:pPr>
                <a:endParaRPr lang="en-US" sz="1800" dirty="0"/>
              </a:p>
              <a:p>
                <a:pPr marL="0" indent="0">
                  <a:buNone/>
                </a:pPr>
                <a:r>
                  <a:rPr lang="en-US" sz="1800" dirty="0"/>
                  <a:t>We do this by assuming that the probability follows a Poisson distribution.</a:t>
                </a:r>
              </a:p>
              <a:p>
                <a:pPr marL="0" indent="0">
                  <a:buNone/>
                </a:pPr>
                <a:endParaRPr lang="en-US" sz="1800" dirty="0"/>
              </a:p>
              <a:p>
                <a:pPr marL="0" indent="0">
                  <a:buNone/>
                </a:pPr>
                <a:r>
                  <a:rPr lang="en-US" sz="1800" dirty="0"/>
                  <a:t>For an event of instantaneous probability per unit time tr, the probability of at least one occurrence of the event over a finite time </a:t>
                </a:r>
                <a14:m>
                  <m:oMath xmlns:m="http://schemas.openxmlformats.org/officeDocument/2006/math">
                    <m:r>
                      <m:rPr>
                        <m:sty m:val="p"/>
                      </m:rPr>
                      <a:rPr lang="en-US" sz="1800">
                        <a:latin typeface="Cambria Math" panose="02040503050406030204" pitchFamily="18" charset="0"/>
                      </a:rPr>
                      <m:t>Δ</m:t>
                    </m:r>
                    <m:r>
                      <a:rPr lang="en-US" sz="1800" i="1">
                        <a:latin typeface="Cambria Math" panose="02040503050406030204" pitchFamily="18" charset="0"/>
                      </a:rPr>
                      <m:t> </m:t>
                    </m:r>
                    <m:r>
                      <a:rPr lang="en-US" sz="1800" b="0" i="1" smtClean="0">
                        <a:latin typeface="Cambria Math" panose="02040503050406030204" pitchFamily="18" charset="0"/>
                      </a:rPr>
                      <m:t>𝑡</m:t>
                    </m:r>
                  </m:oMath>
                </a14:m>
                <a:r>
                  <a:rPr lang="en-US" sz="1800" dirty="0"/>
                  <a:t> is given by the Poisson relation:</a:t>
                </a:r>
              </a:p>
              <a:p>
                <a:pPr marL="0" indent="0">
                  <a:buNone/>
                </a:pPr>
                <a:endParaRPr lang="en-US" sz="1800" dirty="0"/>
              </a:p>
              <a:p>
                <a:pPr marL="0" indent="0">
                  <a:buNone/>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𝑃</m:t>
                      </m:r>
                      <m:d>
                        <m:dPr>
                          <m:ctrlPr>
                            <a:rPr lang="en-US" sz="1800" b="0" i="1" smtClean="0">
                              <a:latin typeface="Cambria Math" panose="02040503050406030204" pitchFamily="18" charset="0"/>
                            </a:rPr>
                          </m:ctrlPr>
                        </m:dPr>
                        <m:e>
                          <m:r>
                            <m:rPr>
                              <m:sty m:val="p"/>
                            </m:rPr>
                            <a:rPr lang="en-US" sz="1800" b="0" i="0" smtClean="0">
                              <a:latin typeface="Cambria Math" panose="02040503050406030204" pitchFamily="18" charset="0"/>
                            </a:rPr>
                            <m:t>Δ</m:t>
                          </m:r>
                          <m:r>
                            <a:rPr lang="en-US" sz="1800" b="0" i="1" smtClean="0">
                              <a:latin typeface="Cambria Math" panose="02040503050406030204" pitchFamily="18" charset="0"/>
                            </a:rPr>
                            <m:t>𝑡</m:t>
                          </m:r>
                        </m:e>
                      </m:d>
                      <m:r>
                        <a:rPr lang="en-US" sz="1800" b="0" i="1" smtClean="0">
                          <a:latin typeface="Cambria Math" panose="02040503050406030204" pitchFamily="18" charset="0"/>
                        </a:rPr>
                        <m:t>=1−</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𝑡𝑟</m:t>
                          </m:r>
                          <m:r>
                            <a:rPr lang="en-US" sz="1800" b="0" i="1" smtClean="0">
                              <a:latin typeface="Cambria Math" panose="02040503050406030204" pitchFamily="18" charset="0"/>
                            </a:rPr>
                            <m:t>∗</m:t>
                          </m:r>
                          <m:r>
                            <m:rPr>
                              <m:sty m:val="p"/>
                            </m:rPr>
                            <a:rPr lang="en-US" sz="1800" b="0" i="0" smtClean="0">
                              <a:latin typeface="Cambria Math" panose="02040503050406030204" pitchFamily="18" charset="0"/>
                            </a:rPr>
                            <m:t>Δ</m:t>
                          </m:r>
                          <m:r>
                            <a:rPr lang="en-US" sz="1800" b="0" i="1" smtClean="0">
                              <a:latin typeface="Cambria Math" panose="02040503050406030204" pitchFamily="18" charset="0"/>
                            </a:rPr>
                            <m:t>𝑡</m:t>
                          </m:r>
                        </m:sup>
                      </m:sSup>
                    </m:oMath>
                  </m:oMathPara>
                </a14:m>
                <a:endParaRPr lang="en-US" sz="1800" dirty="0"/>
              </a:p>
              <a:p>
                <a:pPr marL="0" indent="0">
                  <a:buNone/>
                </a:pPr>
                <a:endParaRPr lang="en-US" sz="1800" dirty="0"/>
              </a:p>
              <a:p>
                <a:pPr marL="0" indent="0">
                  <a:buNone/>
                </a:pPr>
                <a:r>
                  <a:rPr lang="en-US" sz="1800" dirty="0"/>
                  <a:t>This is just the rule for compounding interest! </a:t>
                </a:r>
              </a:p>
              <a:p>
                <a:pPr marL="0" indent="0">
                  <a:buNone/>
                </a:pPr>
                <a:endParaRPr lang="en-US" sz="1800" dirty="0"/>
              </a:p>
              <a:p>
                <a:pPr marL="0" indent="0">
                  <a:buNone/>
                </a:pPr>
                <a:r>
                  <a:rPr lang="en-US" sz="1800" dirty="0"/>
                  <a:t>Since we only care whether a transition in a cell happened at all (it can’t happen more than once) the Poisson relation is the correct one to use</a:t>
                </a:r>
              </a:p>
              <a:p>
                <a:pPr marL="0" indent="0">
                  <a:buNone/>
                </a:pPr>
                <a:endParaRPr lang="en-US" sz="1800" dirty="0"/>
              </a:p>
              <a:p>
                <a:pPr marL="0" indent="0">
                  <a:buNone/>
                </a:pPr>
                <a:r>
                  <a:rPr lang="en-US" sz="1800" dirty="0"/>
                  <a:t>We will calculate the probability of transition by calculating </a:t>
                </a:r>
                <a:r>
                  <a:rPr lang="en-US" sz="1800" dirty="0" err="1"/>
                  <a:t>pr</a:t>
                </a:r>
                <a:r>
                  <a:rPr lang="en-US" sz="1800" dirty="0"/>
                  <a:t> using the parameters from the Antimony model</a:t>
                </a:r>
              </a:p>
              <a:p>
                <a:pPr marL="0" indent="0">
                  <a:buNone/>
                </a:pPr>
                <a:endParaRPr lang="en-US" sz="1800" dirty="0"/>
              </a:p>
            </p:txBody>
          </p:sp>
        </mc:Choice>
        <mc:Fallback>
          <p:sp>
            <p:nvSpPr>
              <p:cNvPr id="11" name="Content Placeholder 9">
                <a:extLst>
                  <a:ext uri="{FF2B5EF4-FFF2-40B4-BE49-F238E27FC236}">
                    <a16:creationId xmlns:a16="http://schemas.microsoft.com/office/drawing/2014/main" id="{EB10741F-92E7-3D46-B022-76594D35662A}"/>
                  </a:ext>
                </a:extLst>
              </p:cNvPr>
              <p:cNvSpPr>
                <a:spLocks noGrp="1" noRot="1" noChangeAspect="1" noMove="1" noResize="1" noEditPoints="1" noAdjustHandles="1" noChangeArrowheads="1" noChangeShapeType="1" noTextEdit="1"/>
              </p:cNvSpPr>
              <p:nvPr>
                <p:ph idx="1"/>
              </p:nvPr>
            </p:nvSpPr>
            <p:spPr>
              <a:xfrm>
                <a:off x="484188" y="1219200"/>
                <a:ext cx="8294687" cy="5181600"/>
              </a:xfrm>
              <a:blipFill>
                <a:blip r:embed="rId4"/>
                <a:stretch>
                  <a:fillRect l="-306" t="-1471" b="-122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DDBF04D8-D49F-4053-B568-50A0978E8414}"/>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3730254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0"/>
            <a:ext cx="8550275" cy="1092061"/>
          </a:xfrm>
        </p:spPr>
        <p:txBody>
          <a:bodyPr>
            <a:normAutofit fontScale="90000"/>
          </a:bodyPr>
          <a:lstStyle/>
          <a:p>
            <a:r>
              <a:rPr lang="en-US" b="1" dirty="0">
                <a:solidFill>
                  <a:srgbClr val="0000FF"/>
                </a:solidFill>
              </a:rPr>
              <a:t>Transition Rule: Uninfected to Infected</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11" name="Content Placeholder 9">
                <a:extLst>
                  <a:ext uri="{FF2B5EF4-FFF2-40B4-BE49-F238E27FC236}">
                    <a16:creationId xmlns:a16="http://schemas.microsoft.com/office/drawing/2014/main" id="{EB10741F-92E7-3D46-B022-76594D35662A}"/>
                  </a:ext>
                </a:extLst>
              </p:cNvPr>
              <p:cNvSpPr>
                <a:spLocks noGrp="1"/>
              </p:cNvSpPr>
              <p:nvPr>
                <p:ph idx="1"/>
              </p:nvPr>
            </p:nvSpPr>
            <p:spPr>
              <a:xfrm>
                <a:off x="228600" y="838200"/>
                <a:ext cx="6096000" cy="5638799"/>
              </a:xfrm>
            </p:spPr>
            <p:txBody>
              <a:bodyPr>
                <a:noAutofit/>
              </a:bodyPr>
              <a:lstStyle/>
              <a:p>
                <a:pPr marL="0" indent="0">
                  <a:buNone/>
                </a:pPr>
                <a:r>
                  <a:rPr lang="en-US" sz="1600" dirty="0"/>
                  <a:t>The first transition that we will implement is the transition from Uninfected to Infected  Using the rate equation for </a:t>
                </a:r>
                <a14:m>
                  <m:oMath xmlns:m="http://schemas.openxmlformats.org/officeDocument/2006/math">
                    <m:r>
                      <a:rPr lang="en-US" sz="1600" b="0" i="1" smtClean="0">
                        <a:latin typeface="Cambria Math" panose="02040503050406030204" pitchFamily="18" charset="0"/>
                      </a:rPr>
                      <m:t>𝑇</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𝐼</m:t>
                        </m:r>
                      </m:e>
                      <m:sub>
                        <m:r>
                          <a:rPr lang="en-US" sz="1600" b="0" i="1" smtClean="0">
                            <a:latin typeface="Cambria Math" panose="02040503050406030204" pitchFamily="18" charset="0"/>
                          </a:rPr>
                          <m:t>1</m:t>
                        </m:r>
                      </m:sub>
                    </m:sSub>
                  </m:oMath>
                </a14:m>
                <a:r>
                  <a:rPr lang="en-US" sz="1600" dirty="0"/>
                  <a:t> from the ODE we can determine that the the probability per unit time is:</a:t>
                </a:r>
              </a:p>
              <a:p>
                <a:pPr marL="0" indent="0">
                  <a:buNone/>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𝑇</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𝐼</m:t>
                          </m:r>
                        </m:e>
                        <m:sub>
                          <m:r>
                            <a:rPr lang="en-US" sz="1600" i="1">
                              <a:latin typeface="Cambria Math" panose="02040503050406030204" pitchFamily="18" charset="0"/>
                            </a:rPr>
                            <m:t>1</m:t>
                          </m:r>
                        </m:sub>
                      </m:sSub>
                      <m:r>
                        <a:rPr lang="en-US" sz="1600" b="0" i="1" smtClean="0">
                          <a:latin typeface="Cambria Math" panose="02040503050406030204" pitchFamily="18" charset="0"/>
                        </a:rPr>
                        <m:t>;</m:t>
                      </m:r>
                      <m:r>
                        <a:rPr lang="en-US" sz="1600" b="0" i="1" smtClean="0">
                          <a:latin typeface="Cambria Math" panose="02040503050406030204" pitchFamily="18" charset="0"/>
                        </a:rPr>
                        <m:t>𝛽</m:t>
                      </m:r>
                      <m:r>
                        <a:rPr lang="en-US" sz="1600" b="0" i="1" smtClean="0">
                          <a:latin typeface="Cambria Math" panose="02040503050406030204" pitchFamily="18" charset="0"/>
                        </a:rPr>
                        <m:t>𝑉𝑇</m:t>
                      </m:r>
                    </m:oMath>
                  </m:oMathPara>
                </a14:m>
                <a:endParaRPr lang="en-US" sz="1600" dirty="0"/>
              </a:p>
              <a:p>
                <a:pPr marL="0" indent="0">
                  <a:buNone/>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𝑝𝑟</m:t>
                      </m:r>
                      <m:r>
                        <a:rPr lang="en-US" sz="1600" b="0" i="1" smtClean="0">
                          <a:latin typeface="Cambria Math" panose="02040503050406030204" pitchFamily="18" charset="0"/>
                        </a:rPr>
                        <m:t>=</m:t>
                      </m:r>
                      <m:r>
                        <a:rPr lang="en-US" sz="1600" b="0" i="1" smtClean="0">
                          <a:latin typeface="Cambria Math" panose="02040503050406030204" pitchFamily="18" charset="0"/>
                        </a:rPr>
                        <m:t>𝛽</m:t>
                      </m:r>
                      <m:r>
                        <a:rPr lang="en-US" sz="1600" b="0" i="1" smtClean="0">
                          <a:latin typeface="Cambria Math" panose="02040503050406030204" pitchFamily="18" charset="0"/>
                        </a:rPr>
                        <m:t>𝑉</m:t>
                      </m:r>
                    </m:oMath>
                  </m:oMathPara>
                </a14:m>
                <a:endParaRPr lang="en-US" sz="1600" dirty="0"/>
              </a:p>
              <a:p>
                <a:pPr marL="0" indent="0">
                  <a:buNone/>
                </a:pPr>
                <a:r>
                  <a:rPr lang="en-US" sz="1600" dirty="0"/>
                  <a:t>Where </a:t>
                </a:r>
                <a14:m>
                  <m:oMath xmlns:m="http://schemas.openxmlformats.org/officeDocument/2006/math">
                    <m:r>
                      <a:rPr lang="en-US" sz="1600" i="1">
                        <a:latin typeface="Cambria Math" panose="02040503050406030204" pitchFamily="18" charset="0"/>
                      </a:rPr>
                      <m:t>𝛽</m:t>
                    </m:r>
                    <m:r>
                      <a:rPr lang="en-US" sz="1600" i="1">
                        <a:latin typeface="Cambria Math" panose="02040503050406030204" pitchFamily="18" charset="0"/>
                      </a:rPr>
                      <m:t> </m:t>
                    </m:r>
                  </m:oMath>
                </a14:m>
                <a:r>
                  <a:rPr lang="en-US" sz="1600" dirty="0"/>
                  <a:t>is the infectivity parameter and </a:t>
                </a:r>
                <a14:m>
                  <m:oMath xmlns:m="http://schemas.openxmlformats.org/officeDocument/2006/math">
                    <m:r>
                      <a:rPr lang="en-US" sz="1600" i="1">
                        <a:latin typeface="Cambria Math" panose="02040503050406030204" pitchFamily="18" charset="0"/>
                      </a:rPr>
                      <m:t>𝑉</m:t>
                    </m:r>
                    <m:r>
                      <a:rPr lang="en-US" sz="1600" i="1">
                        <a:latin typeface="Cambria Math" panose="02040503050406030204" pitchFamily="18" charset="0"/>
                      </a:rPr>
                      <m:t> </m:t>
                    </m:r>
                  </m:oMath>
                </a14:m>
                <a:r>
                  <a:rPr lang="en-US" sz="1600" dirty="0"/>
                  <a:t>the amount of virus. The probability of each individual cell transitioning from Uninfected to Infected in a time step is</a:t>
                </a:r>
              </a:p>
              <a:p>
                <a:pPr marL="0" indent="0">
                  <a:buNone/>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𝑃</m:t>
                      </m:r>
                      <m:d>
                        <m:dPr>
                          <m:ctrlPr>
                            <a:rPr lang="en-US" sz="1600" i="1">
                              <a:latin typeface="Cambria Math" panose="02040503050406030204" pitchFamily="18" charset="0"/>
                            </a:rPr>
                          </m:ctrlPr>
                        </m:dPr>
                        <m:e>
                          <m:r>
                            <a:rPr lang="en-US" sz="1600" b="0" i="1" smtClean="0">
                              <a:latin typeface="Cambria Math" panose="02040503050406030204" pitchFamily="18" charset="0"/>
                            </a:rPr>
                            <m:t>𝑈𝑛𝑖𝑛𝑓𝑒𝑐𝑡𝑒𝑑</m:t>
                          </m:r>
                          <m:r>
                            <a:rPr lang="en-US" sz="1600" b="0" i="1" smtClean="0">
                              <a:latin typeface="Cambria Math" panose="02040503050406030204" pitchFamily="18" charset="0"/>
                            </a:rPr>
                            <m:t>→</m:t>
                          </m:r>
                          <m:r>
                            <a:rPr lang="en-US" sz="1600" b="0" i="1" smtClean="0">
                              <a:latin typeface="Cambria Math" panose="02040503050406030204" pitchFamily="18" charset="0"/>
                            </a:rPr>
                            <m:t>𝐼𝑛𝑓𝑒𝑐𝑡𝑒𝑑</m:t>
                          </m:r>
                        </m:e>
                      </m:d>
                      <m:r>
                        <a:rPr lang="en-US" sz="1600" i="1">
                          <a:latin typeface="Cambria Math" panose="02040503050406030204" pitchFamily="18" charset="0"/>
                        </a:rPr>
                        <m:t>=1−</m:t>
                      </m:r>
                      <m:sSup>
                        <m:sSupPr>
                          <m:ctrlPr>
                            <a:rPr lang="en-US" sz="1600" i="1">
                              <a:latin typeface="Cambria Math" panose="02040503050406030204" pitchFamily="18" charset="0"/>
                            </a:rPr>
                          </m:ctrlPr>
                        </m:sSupPr>
                        <m:e>
                          <m:r>
                            <a:rPr lang="en-US" sz="1600" i="1">
                              <a:latin typeface="Cambria Math" panose="02040503050406030204" pitchFamily="18" charset="0"/>
                            </a:rPr>
                            <m:t>𝑒</m:t>
                          </m:r>
                        </m:e>
                        <m:sup>
                          <m:r>
                            <a:rPr lang="en-US" sz="1600" b="0" i="1" smtClean="0">
                              <a:latin typeface="Cambria Math" panose="02040503050406030204" pitchFamily="18" charset="0"/>
                            </a:rPr>
                            <m:t>−</m:t>
                          </m:r>
                          <m:r>
                            <a:rPr lang="en-US" sz="1600" i="1">
                              <a:latin typeface="Cambria Math" panose="02040503050406030204" pitchFamily="18" charset="0"/>
                            </a:rPr>
                            <m:t>𝑝𝑟</m:t>
                          </m:r>
                          <m:r>
                            <a:rPr lang="en-US" sz="1600" i="1">
                              <a:latin typeface="Cambria Math" panose="02040503050406030204" pitchFamily="18" charset="0"/>
                            </a:rPr>
                            <m:t>∗</m:t>
                          </m:r>
                          <m:r>
                            <m:rPr>
                              <m:sty m:val="p"/>
                            </m:rPr>
                            <a:rPr lang="en-US" sz="1600">
                              <a:latin typeface="Cambria Math" panose="02040503050406030204" pitchFamily="18" charset="0"/>
                            </a:rPr>
                            <m:t>Δ</m:t>
                          </m:r>
                          <m:r>
                            <a:rPr lang="en-US" sz="1600" i="1">
                              <a:latin typeface="Cambria Math" panose="02040503050406030204" pitchFamily="18" charset="0"/>
                            </a:rPr>
                            <m:t>𝑡</m:t>
                          </m:r>
                        </m:sup>
                      </m:sSup>
                    </m:oMath>
                  </m:oMathPara>
                </a14:m>
                <a:endParaRPr lang="en-US" sz="1600" dirty="0"/>
              </a:p>
              <a:p>
                <a:pPr marL="0" indent="0">
                  <a:buNone/>
                </a:pPr>
                <a:r>
                  <a:rPr lang="en-US" sz="1600" dirty="0"/>
                  <a:t>Next, We iterate over each of our individual cells, and use </a:t>
                </a:r>
                <a14:m>
                  <m:oMath xmlns:m="http://schemas.openxmlformats.org/officeDocument/2006/math">
                    <m:r>
                      <a:rPr lang="en-US" sz="1600" i="1">
                        <a:latin typeface="Cambria Math" panose="02040503050406030204" pitchFamily="18" charset="0"/>
                      </a:rPr>
                      <m:t>𝑃</m:t>
                    </m:r>
                    <m:d>
                      <m:dPr>
                        <m:ctrlPr>
                          <a:rPr lang="en-US" sz="1600" i="1">
                            <a:latin typeface="Cambria Math" panose="02040503050406030204" pitchFamily="18" charset="0"/>
                          </a:rPr>
                        </m:ctrlPr>
                      </m:dPr>
                      <m:e>
                        <m:r>
                          <a:rPr lang="en-US" sz="1600" i="1">
                            <a:latin typeface="Cambria Math" panose="02040503050406030204" pitchFamily="18" charset="0"/>
                          </a:rPr>
                          <m:t>𝑈𝑛𝑖𝑛𝑓𝑒𝑐𝑡𝑒𝑑</m:t>
                        </m:r>
                        <m:r>
                          <a:rPr lang="en-US" sz="1600" i="1">
                            <a:latin typeface="Cambria Math" panose="02040503050406030204" pitchFamily="18" charset="0"/>
                          </a:rPr>
                          <m:t>→</m:t>
                        </m:r>
                        <m:r>
                          <a:rPr lang="en-US" sz="1600" i="1">
                            <a:latin typeface="Cambria Math" panose="02040503050406030204" pitchFamily="18" charset="0"/>
                          </a:rPr>
                          <m:t>𝐼𝑛𝑓𝑒𝑐𝑡𝑒𝑑</m:t>
                        </m:r>
                      </m:e>
                    </m:d>
                  </m:oMath>
                </a14:m>
                <a:r>
                  <a:rPr lang="en-US" sz="1600" dirty="0"/>
                  <a:t> to decide is the cells transitions from uninfected to infected.</a:t>
                </a:r>
              </a:p>
              <a:p>
                <a:pPr marL="400050" lvl="1" indent="0">
                  <a:buNone/>
                </a:pPr>
                <a:r>
                  <a:rPr lang="en-US" sz="1600" dirty="0"/>
                  <a:t>When we use </a:t>
                </a:r>
                <a14:m>
                  <m:oMath xmlns:m="http://schemas.openxmlformats.org/officeDocument/2006/math">
                    <m:r>
                      <a:rPr lang="en-US" sz="1600">
                        <a:latin typeface="Cambria Math" panose="02040503050406030204" pitchFamily="18" charset="0"/>
                      </a:rPr>
                      <m:t>𝑉</m:t>
                    </m:r>
                  </m:oMath>
                </a14:m>
                <a:r>
                  <a:rPr lang="en-US" sz="1600" dirty="0"/>
                  <a:t> from the ODE our </a:t>
                </a:r>
                <a:r>
                  <a:rPr lang="en-US" sz="1600" dirty="0" err="1"/>
                  <a:t>cellularized</a:t>
                </a:r>
                <a:r>
                  <a:rPr lang="en-US" sz="1600" dirty="0"/>
                  <a:t> model is “slaved” to the ODE model, because the initial transition is determined by the amount of virus in the ODE model. </a:t>
                </a:r>
              </a:p>
              <a:p>
                <a:pPr marL="400050" lvl="1" indent="0">
                  <a:buNone/>
                </a:pPr>
                <a:r>
                  <a:rPr lang="en-US" sz="1600" dirty="0"/>
                  <a:t>Keeping the cellular model slaved to the allow us to make sure that the quantities in the ODE and the cellular model are tracking closely</a:t>
                </a:r>
              </a:p>
              <a:p>
                <a:pPr marL="400050" lvl="1" indent="0">
                  <a:buNone/>
                </a:pPr>
                <a:r>
                  <a:rPr lang="en-US" sz="1600" dirty="0"/>
                  <a:t>Later on, we will break this connection and let our cells get infected by the local concentration of virus in the simulation domain (no need to worry too much about it now).</a:t>
                </a:r>
              </a:p>
            </p:txBody>
          </p:sp>
        </mc:Choice>
        <mc:Fallback>
          <p:sp>
            <p:nvSpPr>
              <p:cNvPr id="11" name="Content Placeholder 9">
                <a:extLst>
                  <a:ext uri="{FF2B5EF4-FFF2-40B4-BE49-F238E27FC236}">
                    <a16:creationId xmlns:a16="http://schemas.microsoft.com/office/drawing/2014/main" id="{EB10741F-92E7-3D46-B022-76594D35662A}"/>
                  </a:ext>
                </a:extLst>
              </p:cNvPr>
              <p:cNvSpPr>
                <a:spLocks noGrp="1" noRot="1" noChangeAspect="1" noMove="1" noResize="1" noEditPoints="1" noAdjustHandles="1" noChangeArrowheads="1" noChangeShapeType="1" noTextEdit="1"/>
              </p:cNvSpPr>
              <p:nvPr>
                <p:ph idx="1"/>
              </p:nvPr>
            </p:nvSpPr>
            <p:spPr>
              <a:xfrm>
                <a:off x="228600" y="838200"/>
                <a:ext cx="6096000" cy="5638799"/>
              </a:xfrm>
              <a:blipFill>
                <a:blip r:embed="rId4"/>
                <a:stretch>
                  <a:fillRect l="-416" t="-225" r="-62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CBCCF040-8885-4A40-B997-323CFE531560}"/>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9" name="Picture 8">
            <a:extLst>
              <a:ext uri="{FF2B5EF4-FFF2-40B4-BE49-F238E27FC236}">
                <a16:creationId xmlns:a16="http://schemas.microsoft.com/office/drawing/2014/main" id="{9DBB7290-8483-AF42-9FA0-388870DE2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000" y="2259968"/>
            <a:ext cx="2225261" cy="2362200"/>
          </a:xfrm>
          <a:prstGeom prst="rect">
            <a:avLst/>
          </a:prstGeom>
        </p:spPr>
      </p:pic>
    </p:spTree>
    <p:extLst>
      <p:ext uri="{BB962C8B-B14F-4D97-AF65-F5344CB8AC3E}">
        <p14:creationId xmlns:p14="http://schemas.microsoft.com/office/powerpoint/2010/main" val="3069757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8550275"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General rule</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D92871B-45BC-457D-B2D4-3FCFAA5F9CE2}"/>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6" name="Content Placeholder 5">
            <a:extLst>
              <a:ext uri="{FF2B5EF4-FFF2-40B4-BE49-F238E27FC236}">
                <a16:creationId xmlns:a16="http://schemas.microsoft.com/office/drawing/2014/main" id="{CABDF7DE-475C-F840-86D1-8B5558390F5B}"/>
              </a:ext>
            </a:extLst>
          </p:cNvPr>
          <p:cNvSpPr>
            <a:spLocks noGrp="1"/>
          </p:cNvSpPr>
          <p:nvPr>
            <p:ph idx="1"/>
          </p:nvPr>
        </p:nvSpPr>
        <p:spPr/>
        <p:txBody>
          <a:bodyPr/>
          <a:lstStyle/>
          <a:p>
            <a:pPr marL="0" indent="0">
              <a:buNone/>
            </a:pPr>
            <a:r>
              <a:rPr lang="en-US" dirty="0"/>
              <a:t>The general rule to apply cell transitions: </a:t>
            </a:r>
          </a:p>
          <a:p>
            <a:pPr marL="514350" indent="-514350">
              <a:buAutoNum type="arabicParenR"/>
            </a:pPr>
            <a:r>
              <a:rPr lang="en-US" dirty="0"/>
              <a:t>Iterate through each cell of a given type.</a:t>
            </a:r>
          </a:p>
          <a:p>
            <a:pPr marL="514350" indent="-514350">
              <a:buAutoNum type="arabicParenR"/>
            </a:pPr>
            <a:r>
              <a:rPr lang="en-US" dirty="0"/>
              <a:t>Determine transition probability for each cell</a:t>
            </a:r>
          </a:p>
          <a:p>
            <a:pPr marL="514350" indent="-514350">
              <a:buAutoNum type="arabicParenR"/>
            </a:pPr>
            <a:r>
              <a:rPr lang="en-US" dirty="0"/>
              <a:t>Compare transition probability to a random number (roll a dice)</a:t>
            </a:r>
          </a:p>
          <a:p>
            <a:pPr marL="514350" indent="-514350">
              <a:buAutoNum type="arabicParenR"/>
            </a:pPr>
            <a:r>
              <a:rPr lang="en-US" dirty="0"/>
              <a:t>If condition is met, change the cell type of the cell</a:t>
            </a:r>
          </a:p>
          <a:p>
            <a:pPr marL="0" indent="0">
              <a:buNone/>
            </a:pPr>
            <a:endParaRPr lang="en-US" dirty="0"/>
          </a:p>
        </p:txBody>
      </p:sp>
    </p:spTree>
    <p:extLst>
      <p:ext uri="{BB962C8B-B14F-4D97-AF65-F5344CB8AC3E}">
        <p14:creationId xmlns:p14="http://schemas.microsoft.com/office/powerpoint/2010/main" val="1890921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8550275"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Iterating over cells of a given type</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484188" y="1295400"/>
            <a:ext cx="8507412" cy="48879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900" dirty="0"/>
              <a:t>CC3D lists allow users to conveniently iterate through simulation objects (voxels, cells, etc.)</a:t>
            </a:r>
          </a:p>
          <a:p>
            <a:pPr marL="0" indent="0">
              <a:buFont typeface="Arial" pitchFamily="34" charset="0"/>
              <a:buNone/>
            </a:pPr>
            <a:endParaRPr lang="en-US" sz="1900" dirty="0"/>
          </a:p>
          <a:p>
            <a:pPr marL="0" indent="0">
              <a:buFont typeface="Arial" pitchFamily="34" charset="0"/>
              <a:buNone/>
            </a:pPr>
            <a:r>
              <a:rPr lang="en-US" sz="1900" dirty="0"/>
              <a:t>The cell list is a Python list that contains pointers to individual cells</a:t>
            </a:r>
          </a:p>
          <a:p>
            <a:pPr marL="400050" lvl="1" indent="0">
              <a:buNone/>
            </a:pPr>
            <a:r>
              <a:rPr lang="en-US" sz="1900" dirty="0" err="1"/>
              <a:t>self.cell_list</a:t>
            </a:r>
            <a:r>
              <a:rPr lang="en-US" sz="1900" dirty="0"/>
              <a:t> contains pointers to all the cells in the simulation</a:t>
            </a:r>
          </a:p>
          <a:p>
            <a:pPr marL="400050" lvl="1" indent="0">
              <a:buNone/>
            </a:pPr>
            <a:r>
              <a:rPr lang="en-US" sz="1900" dirty="0" err="1"/>
              <a:t>self.cell_list_by_type</a:t>
            </a:r>
            <a:r>
              <a:rPr lang="en-US" sz="1900" dirty="0"/>
              <a:t>(</a:t>
            </a:r>
            <a:r>
              <a:rPr lang="en-US" sz="1900" dirty="0" err="1"/>
              <a:t>self.TYPENAME</a:t>
            </a:r>
            <a:r>
              <a:rPr lang="en-US" sz="1900" dirty="0"/>
              <a:t>)  contains pointer to cells of a given type. </a:t>
            </a:r>
          </a:p>
          <a:p>
            <a:pPr marL="800100" lvl="2" indent="0">
              <a:buNone/>
            </a:pPr>
            <a:r>
              <a:rPr lang="en-US" sz="1900" dirty="0"/>
              <a:t>For example, the list </a:t>
            </a:r>
            <a:r>
              <a:rPr lang="en-US" sz="1900" dirty="0" err="1"/>
              <a:t>self.cell_list_by_type</a:t>
            </a:r>
            <a:r>
              <a:rPr lang="en-US" sz="1900" dirty="0"/>
              <a:t>(</a:t>
            </a:r>
            <a:r>
              <a:rPr lang="en-US" sz="1900" dirty="0" err="1"/>
              <a:t>self.UNINFECTED</a:t>
            </a:r>
            <a:r>
              <a:rPr lang="en-US" sz="1900" dirty="0"/>
              <a:t>)  contains pointers to all the uninfected cells in the simulation</a:t>
            </a:r>
          </a:p>
          <a:p>
            <a:pPr marL="800100" lvl="2" indent="0">
              <a:buNone/>
            </a:pPr>
            <a:r>
              <a:rPr lang="en-US" sz="1900" dirty="0"/>
              <a:t>Note that cells types are referenced as: </a:t>
            </a:r>
            <a:r>
              <a:rPr lang="en-US" sz="1900" dirty="0" err="1"/>
              <a:t>self.TYPENAME</a:t>
            </a:r>
            <a:r>
              <a:rPr lang="en-US" sz="1900" dirty="0"/>
              <a:t> all caps</a:t>
            </a:r>
          </a:p>
          <a:p>
            <a:pPr marL="0" indent="0">
              <a:buNone/>
            </a:pPr>
            <a:endParaRPr lang="en-US" sz="1900" dirty="0"/>
          </a:p>
          <a:p>
            <a:pPr marL="0" indent="0">
              <a:buNone/>
            </a:pPr>
            <a:r>
              <a:rPr lang="en-US" sz="1900" dirty="0"/>
              <a:t>To iterate through cells we just need to use a Python iterator on the list of interest</a:t>
            </a:r>
          </a:p>
          <a:p>
            <a:pPr marL="400050" lvl="1" indent="0">
              <a:buNone/>
            </a:pPr>
            <a:r>
              <a:rPr lang="en-US" sz="1900" dirty="0"/>
              <a:t>For example, we can iterate through all the cells: for cell in </a:t>
            </a:r>
            <a:r>
              <a:rPr lang="en-US" sz="1900" dirty="0" err="1"/>
              <a:t>self.cell_list</a:t>
            </a:r>
            <a:r>
              <a:rPr lang="en-US" sz="1900" dirty="0"/>
              <a:t>:</a:t>
            </a:r>
          </a:p>
          <a:p>
            <a:pPr marL="400050" lvl="1" indent="0">
              <a:buNone/>
            </a:pPr>
            <a:r>
              <a:rPr lang="en-US" sz="1900" dirty="0"/>
              <a:t>We can also iterate through all the uninfected cells: for cell in </a:t>
            </a:r>
            <a:r>
              <a:rPr lang="en-US" sz="1900" dirty="0" err="1"/>
              <a:t>self.cell_list_by_type</a:t>
            </a:r>
            <a:r>
              <a:rPr lang="en-US" sz="1900" dirty="0"/>
              <a:t>(</a:t>
            </a:r>
            <a:r>
              <a:rPr lang="en-US" sz="1900" dirty="0" err="1"/>
              <a:t>self.UNINFECTED</a:t>
            </a:r>
            <a:r>
              <a:rPr lang="en-US" sz="1900" dirty="0"/>
              <a:t>)</a:t>
            </a:r>
          </a:p>
        </p:txBody>
      </p:sp>
      <p:pic>
        <p:nvPicPr>
          <p:cNvPr id="7" name="Picture 6">
            <a:extLst>
              <a:ext uri="{FF2B5EF4-FFF2-40B4-BE49-F238E27FC236}">
                <a16:creationId xmlns:a16="http://schemas.microsoft.com/office/drawing/2014/main" id="{7D92871B-45BC-457D-B2D4-3FCFAA5F9CE2}"/>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233406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8550275"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Iterating over cells of a given type</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9">
            <a:extLst>
              <a:ext uri="{FF2B5EF4-FFF2-40B4-BE49-F238E27FC236}">
                <a16:creationId xmlns:a16="http://schemas.microsoft.com/office/drawing/2014/main" id="{74CDC1C0-E95E-994F-90FC-BB389360B62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14893"/>
          <a:stretch/>
        </p:blipFill>
        <p:spPr>
          <a:xfrm>
            <a:off x="507379" y="1842799"/>
            <a:ext cx="7993887" cy="4455635"/>
          </a:xfrm>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0" y="1124019"/>
            <a:ext cx="8991600" cy="5059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t>To iterate through cells of a given type, we can use snippet available in </a:t>
            </a:r>
            <a:r>
              <a:rPr lang="en-US" sz="1800" dirty="0" err="1"/>
              <a:t>Twedit</a:t>
            </a:r>
            <a:r>
              <a:rPr lang="en-US" sz="1800" dirty="0"/>
              <a:t>++ -&gt; CC3D Python -&gt; Visit -&gt; All Cells of a Given Type</a:t>
            </a:r>
          </a:p>
          <a:p>
            <a:pPr marL="0" indent="0">
              <a:buFont typeface="Arial" pitchFamily="34" charset="0"/>
              <a:buNone/>
            </a:pPr>
            <a:r>
              <a:rPr lang="en-US" sz="1800" dirty="0"/>
              <a:t>		</a:t>
            </a:r>
          </a:p>
        </p:txBody>
      </p:sp>
      <p:pic>
        <p:nvPicPr>
          <p:cNvPr id="7" name="Picture 6">
            <a:extLst>
              <a:ext uri="{FF2B5EF4-FFF2-40B4-BE49-F238E27FC236}">
                <a16:creationId xmlns:a16="http://schemas.microsoft.com/office/drawing/2014/main" id="{7D92871B-45BC-457D-B2D4-3FCFAA5F9CE2}"/>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3526616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FE3FD7-38D2-1341-8DC1-F0F1998EE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12" y="2650435"/>
            <a:ext cx="8199293" cy="3613840"/>
          </a:xfrm>
          <a:prstGeom prst="rect">
            <a:avLst/>
          </a:prstGeom>
        </p:spPr>
      </p:pic>
      <p:sp>
        <p:nvSpPr>
          <p:cNvPr id="15363" name="Rectangle 3"/>
          <p:cNvSpPr>
            <a:spLocks noGrp="1" noChangeArrowheads="1"/>
          </p:cNvSpPr>
          <p:nvPr>
            <p:ph type="title"/>
          </p:nvPr>
        </p:nvSpPr>
        <p:spPr>
          <a:xfrm>
            <a:off x="0" y="0"/>
            <a:ext cx="9144000" cy="1143000"/>
          </a:xfrm>
        </p:spPr>
        <p:txBody>
          <a:bodyPr>
            <a:normAutofit/>
          </a:bodyPr>
          <a:lstStyle/>
          <a:p>
            <a:pPr eaLnBrk="1" hangingPunct="1"/>
            <a:r>
              <a:rPr lang="en-US" b="1" dirty="0">
                <a:solidFill>
                  <a:srgbClr val="0000FF"/>
                </a:solidFill>
              </a:rPr>
              <a:t>Download Simulation Scripts</a:t>
            </a:r>
          </a:p>
        </p:txBody>
      </p:sp>
      <p:pic>
        <p:nvPicPr>
          <p:cNvPr id="15367" name="Picture 17" descr="Biocomplexity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redblackblocki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1">
            <a:extLst>
              <a:ext uri="{FF2B5EF4-FFF2-40B4-BE49-F238E27FC236}">
                <a16:creationId xmlns:a16="http://schemas.microsoft.com/office/drawing/2014/main" id="{6BB9571E-E5E4-DE46-AD2F-307B32D10C42}"/>
              </a:ext>
            </a:extLst>
          </p:cNvPr>
          <p:cNvSpPr>
            <a:spLocks noGrp="1"/>
          </p:cNvSpPr>
          <p:nvPr>
            <p:ph idx="1"/>
          </p:nvPr>
        </p:nvSpPr>
        <p:spPr>
          <a:xfrm>
            <a:off x="437322" y="1143000"/>
            <a:ext cx="8229600" cy="4643194"/>
          </a:xfrm>
        </p:spPr>
        <p:txBody>
          <a:bodyPr>
            <a:normAutofit/>
          </a:bodyPr>
          <a:lstStyle/>
          <a:p>
            <a:pPr marL="0" indent="0">
              <a:buNone/>
            </a:pPr>
            <a:r>
              <a:rPr lang="en-US" sz="2000" dirty="0"/>
              <a:t>Versions of the different projects we will be working during the following modules are available in Google Drive:</a:t>
            </a:r>
          </a:p>
          <a:p>
            <a:pPr marL="0" indent="0">
              <a:buNone/>
            </a:pPr>
            <a:r>
              <a:rPr lang="en-US" sz="2000" dirty="0">
                <a:hlinkClick r:id="rId6"/>
              </a:rPr>
              <a:t>https://drive.google.com/drive/folders/1xzAsdpc7LK3Yhjr-Yx0-KWhHzVUIoT15?usp=sharing</a:t>
            </a:r>
            <a:endParaRPr lang="en-US" sz="2000" dirty="0"/>
          </a:p>
          <a:p>
            <a:pPr marL="0" indent="0">
              <a:buNone/>
            </a:pPr>
            <a:endParaRPr lang="en-US" sz="2000" dirty="0"/>
          </a:p>
        </p:txBody>
      </p:sp>
      <p:cxnSp>
        <p:nvCxnSpPr>
          <p:cNvPr id="15" name="Google Shape;124;g8d4ec31b01_0_29">
            <a:extLst>
              <a:ext uri="{FF2B5EF4-FFF2-40B4-BE49-F238E27FC236}">
                <a16:creationId xmlns:a16="http://schemas.microsoft.com/office/drawing/2014/main" id="{CC6FD6AD-90C7-5E45-87ED-05F288F88963}"/>
              </a:ext>
            </a:extLst>
          </p:cNvPr>
          <p:cNvCxnSpPr>
            <a:cxnSpLocks/>
          </p:cNvCxnSpPr>
          <p:nvPr/>
        </p:nvCxnSpPr>
        <p:spPr>
          <a:xfrm flipV="1">
            <a:off x="3581400" y="4247202"/>
            <a:ext cx="402000" cy="420306"/>
          </a:xfrm>
          <a:prstGeom prst="straightConnector1">
            <a:avLst/>
          </a:prstGeom>
          <a:noFill/>
          <a:ln w="38100" cap="flat" cmpd="sng">
            <a:solidFill>
              <a:srgbClr val="FF0000"/>
            </a:solidFill>
            <a:prstDash val="solid"/>
            <a:round/>
            <a:headEnd type="stealth" w="med" len="med"/>
            <a:tailEnd type="none" w="med" len="med"/>
          </a:ln>
        </p:spPr>
      </p:cxnSp>
      <p:pic>
        <p:nvPicPr>
          <p:cNvPr id="8" name="Picture 7">
            <a:extLst>
              <a:ext uri="{FF2B5EF4-FFF2-40B4-BE49-F238E27FC236}">
                <a16:creationId xmlns:a16="http://schemas.microsoft.com/office/drawing/2014/main" id="{DF0C9F15-F735-4A7E-B7FF-B3EE4CED6BAA}"/>
              </a:ext>
            </a:extLst>
          </p:cNvPr>
          <p:cNvPicPr>
            <a:picLocks noChangeAspect="1"/>
          </p:cNvPicPr>
          <p:nvPr/>
        </p:nvPicPr>
        <p:blipFill>
          <a:blip r:embed="rId7">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2162746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8550275"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Iterating over cells of a given type</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9">
            <a:extLst>
              <a:ext uri="{FF2B5EF4-FFF2-40B4-BE49-F238E27FC236}">
                <a16:creationId xmlns:a16="http://schemas.microsoft.com/office/drawing/2014/main" id="{74CDC1C0-E95E-994F-90FC-BB389360B62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14893"/>
          <a:stretch/>
        </p:blipFill>
        <p:spPr>
          <a:xfrm>
            <a:off x="507379" y="1842799"/>
            <a:ext cx="7993887" cy="4455635"/>
          </a:xfrm>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0" y="1124019"/>
            <a:ext cx="8991600" cy="5059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t>To iterate through cells of a given type, we can use snippet available in </a:t>
            </a:r>
            <a:r>
              <a:rPr lang="en-US" sz="1800" dirty="0" err="1"/>
              <a:t>Twedit</a:t>
            </a:r>
            <a:r>
              <a:rPr lang="en-US" sz="1800" dirty="0"/>
              <a:t>++ -&gt; CC3D Python -&gt; Visit -&gt; All Cells of a Given Type</a:t>
            </a:r>
          </a:p>
          <a:p>
            <a:pPr marL="0" indent="0">
              <a:buFont typeface="Arial" pitchFamily="34" charset="0"/>
              <a:buNone/>
            </a:pPr>
            <a:r>
              <a:rPr lang="en-US" sz="1800" dirty="0"/>
              <a:t>		</a:t>
            </a:r>
          </a:p>
        </p:txBody>
      </p:sp>
      <p:pic>
        <p:nvPicPr>
          <p:cNvPr id="7" name="Picture 6">
            <a:extLst>
              <a:ext uri="{FF2B5EF4-FFF2-40B4-BE49-F238E27FC236}">
                <a16:creationId xmlns:a16="http://schemas.microsoft.com/office/drawing/2014/main" id="{7D92871B-45BC-457D-B2D4-3FCFAA5F9CE2}"/>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2428286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9144000"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Iterating over Cell Types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162339" y="1206714"/>
            <a:ext cx="8991600" cy="5059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need to modify the default syntax of the snippet to tailored it to our specific needs. We want to iterate over the uninfected cells</a:t>
            </a:r>
          </a:p>
          <a:p>
            <a:pPr marL="400050" lvl="1" indent="0">
              <a:buNone/>
            </a:pPr>
            <a:r>
              <a:rPr lang="en-US" sz="2000" dirty="0"/>
              <a:t>f</a:t>
            </a:r>
            <a:r>
              <a:rPr lang="en-US" sz="2000" b="1" dirty="0"/>
              <a:t>or cell in </a:t>
            </a:r>
            <a:r>
              <a:rPr lang="en-US" sz="2000" b="1" dirty="0" err="1"/>
              <a:t>self.cell_list_by_type</a:t>
            </a:r>
            <a:r>
              <a:rPr lang="en-US" sz="2000" b="1" dirty="0"/>
              <a:t>(</a:t>
            </a:r>
            <a:r>
              <a:rPr lang="en-US" sz="2000" b="1" dirty="0" err="1"/>
              <a:t>self.UNINFECTED</a:t>
            </a:r>
            <a:r>
              <a:rPr lang="en-US" sz="2000" b="1" dirty="0"/>
              <a:t>):</a:t>
            </a:r>
          </a:p>
          <a:p>
            <a:pPr marL="800100" lvl="2" indent="0">
              <a:buNone/>
            </a:pPr>
            <a:r>
              <a:rPr lang="en-US" sz="2000" b="1" dirty="0"/>
              <a:t>Do something</a:t>
            </a:r>
            <a:endParaRPr lang="en-US" sz="2000" dirty="0"/>
          </a:p>
          <a:p>
            <a:pPr marL="0" indent="0">
              <a:buFont typeface="Arial" pitchFamily="34" charset="0"/>
              <a:buNone/>
            </a:pPr>
            <a:r>
              <a:rPr lang="en-US" sz="2000" dirty="0"/>
              <a:t>We can now decide what to do to each individual cell inside the loop.</a:t>
            </a:r>
          </a:p>
          <a:p>
            <a:pPr marL="0" indent="0">
              <a:buFont typeface="Arial" pitchFamily="34" charset="0"/>
              <a:buNone/>
            </a:pPr>
            <a:r>
              <a:rPr lang="en-US" sz="2000" dirty="0"/>
              <a:t>		</a:t>
            </a:r>
          </a:p>
        </p:txBody>
      </p:sp>
      <p:pic>
        <p:nvPicPr>
          <p:cNvPr id="8" name="Picture 7">
            <a:extLst>
              <a:ext uri="{FF2B5EF4-FFF2-40B4-BE49-F238E27FC236}">
                <a16:creationId xmlns:a16="http://schemas.microsoft.com/office/drawing/2014/main" id="{DE574D82-F4BB-094F-A89D-0FA5CDC84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50935"/>
            <a:ext cx="9144000" cy="2618913"/>
          </a:xfrm>
          <a:prstGeom prst="rect">
            <a:avLst/>
          </a:prstGeom>
        </p:spPr>
      </p:pic>
      <p:pic>
        <p:nvPicPr>
          <p:cNvPr id="7" name="Picture 6">
            <a:extLst>
              <a:ext uri="{FF2B5EF4-FFF2-40B4-BE49-F238E27FC236}">
                <a16:creationId xmlns:a16="http://schemas.microsoft.com/office/drawing/2014/main" id="{82F0C33B-980C-43A8-AA31-796E63F77C8A}"/>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4190154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9144000"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Iterating over Cell Types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162339" y="1206714"/>
            <a:ext cx="8991600" cy="5059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need to modify the default syntax of the snippet to tailored it to our specific needs. We want to iterate over the uninfected cells</a:t>
            </a:r>
          </a:p>
          <a:p>
            <a:pPr marL="400050" lvl="1" indent="0">
              <a:buNone/>
            </a:pPr>
            <a:r>
              <a:rPr lang="en-US" sz="2000" dirty="0"/>
              <a:t>f</a:t>
            </a:r>
            <a:r>
              <a:rPr lang="en-US" sz="2000" b="1" dirty="0"/>
              <a:t>or cell in </a:t>
            </a:r>
            <a:r>
              <a:rPr lang="en-US" sz="2000" b="1" dirty="0" err="1"/>
              <a:t>self.cell_list_by_type</a:t>
            </a:r>
            <a:r>
              <a:rPr lang="en-US" sz="2000" b="1" dirty="0"/>
              <a:t>(</a:t>
            </a:r>
            <a:r>
              <a:rPr lang="en-US" sz="2000" b="1" dirty="0" err="1"/>
              <a:t>self.UNINFECTED</a:t>
            </a:r>
            <a:r>
              <a:rPr lang="en-US" sz="2000" b="1" dirty="0"/>
              <a:t>):</a:t>
            </a:r>
          </a:p>
          <a:p>
            <a:pPr marL="800100" lvl="2" indent="0">
              <a:buNone/>
            </a:pPr>
            <a:r>
              <a:rPr lang="en-US" sz="2000" b="1" dirty="0"/>
              <a:t>Do something</a:t>
            </a:r>
            <a:endParaRPr lang="en-US" sz="2000" dirty="0"/>
          </a:p>
          <a:p>
            <a:pPr marL="0" indent="0">
              <a:buFont typeface="Arial" pitchFamily="34" charset="0"/>
              <a:buNone/>
            </a:pPr>
            <a:r>
              <a:rPr lang="en-US" sz="2000" dirty="0"/>
              <a:t>We can now decide what to do to each individual cell inside the loop.</a:t>
            </a:r>
          </a:p>
          <a:p>
            <a:pPr marL="0" indent="0">
              <a:buFont typeface="Arial" pitchFamily="34" charset="0"/>
              <a:buNone/>
            </a:pPr>
            <a:r>
              <a:rPr lang="en-US" sz="2000" dirty="0"/>
              <a:t>		</a:t>
            </a:r>
          </a:p>
        </p:txBody>
      </p:sp>
      <p:pic>
        <p:nvPicPr>
          <p:cNvPr id="7" name="Picture 6">
            <a:extLst>
              <a:ext uri="{FF2B5EF4-FFF2-40B4-BE49-F238E27FC236}">
                <a16:creationId xmlns:a16="http://schemas.microsoft.com/office/drawing/2014/main" id="{82F0C33B-980C-43A8-AA31-796E63F77C8A}"/>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6" name="Picture 5">
            <a:extLst>
              <a:ext uri="{FF2B5EF4-FFF2-40B4-BE49-F238E27FC236}">
                <a16:creationId xmlns:a16="http://schemas.microsoft.com/office/drawing/2014/main" id="{219EADBB-8B95-D64C-96DC-E82F9985DC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45" y="3429000"/>
            <a:ext cx="8243992" cy="1933859"/>
          </a:xfrm>
          <a:prstGeom prst="rect">
            <a:avLst/>
          </a:prstGeom>
        </p:spPr>
      </p:pic>
    </p:spTree>
    <p:extLst>
      <p:ext uri="{BB962C8B-B14F-4D97-AF65-F5344CB8AC3E}">
        <p14:creationId xmlns:p14="http://schemas.microsoft.com/office/powerpoint/2010/main" val="3351217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9144000"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Iterating over Cell Types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162339" y="1206714"/>
            <a:ext cx="8991600" cy="5059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need to modify the default syntax of the snippet to tailored it to our specific needs. We want to iterate over the uninfected cells</a:t>
            </a:r>
          </a:p>
          <a:p>
            <a:pPr marL="400050" lvl="1" indent="0">
              <a:buNone/>
            </a:pPr>
            <a:r>
              <a:rPr lang="en-US" sz="2000" dirty="0"/>
              <a:t>f</a:t>
            </a:r>
            <a:r>
              <a:rPr lang="en-US" sz="2000" b="1" dirty="0"/>
              <a:t>or cell in </a:t>
            </a:r>
            <a:r>
              <a:rPr lang="en-US" sz="2000" b="1" dirty="0" err="1"/>
              <a:t>self.cell_list_by_type</a:t>
            </a:r>
            <a:r>
              <a:rPr lang="en-US" sz="2000" b="1" dirty="0"/>
              <a:t>(</a:t>
            </a:r>
            <a:r>
              <a:rPr lang="en-US" sz="2000" b="1" dirty="0" err="1"/>
              <a:t>self.UNINFECTED</a:t>
            </a:r>
            <a:r>
              <a:rPr lang="en-US" sz="2000" b="1" dirty="0"/>
              <a:t>):</a:t>
            </a:r>
          </a:p>
          <a:p>
            <a:pPr marL="800100" lvl="2" indent="0">
              <a:buNone/>
            </a:pPr>
            <a:r>
              <a:rPr lang="en-US" sz="2000" b="1" dirty="0"/>
              <a:t>Do something</a:t>
            </a:r>
            <a:endParaRPr lang="en-US" sz="2000" dirty="0"/>
          </a:p>
          <a:p>
            <a:pPr marL="0" indent="0">
              <a:buFont typeface="Arial" pitchFamily="34" charset="0"/>
              <a:buNone/>
            </a:pPr>
            <a:r>
              <a:rPr lang="en-US" sz="2000" dirty="0"/>
              <a:t>We can now decide what to do to each individual cell inside the loop.</a:t>
            </a:r>
          </a:p>
          <a:p>
            <a:pPr marL="0" indent="0">
              <a:buFont typeface="Arial" pitchFamily="34" charset="0"/>
              <a:buNone/>
            </a:pPr>
            <a:r>
              <a:rPr lang="en-US" sz="2000" dirty="0"/>
              <a:t>		</a:t>
            </a:r>
          </a:p>
        </p:txBody>
      </p:sp>
      <p:pic>
        <p:nvPicPr>
          <p:cNvPr id="7" name="Picture 6">
            <a:extLst>
              <a:ext uri="{FF2B5EF4-FFF2-40B4-BE49-F238E27FC236}">
                <a16:creationId xmlns:a16="http://schemas.microsoft.com/office/drawing/2014/main" id="{82F0C33B-980C-43A8-AA31-796E63F77C8A}"/>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10" name="Picture 9">
            <a:extLst>
              <a:ext uri="{FF2B5EF4-FFF2-40B4-BE49-F238E27FC236}">
                <a16:creationId xmlns:a16="http://schemas.microsoft.com/office/drawing/2014/main" id="{04CE8D12-F1F0-CD4D-8C27-E04BCE495F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45" y="3429000"/>
            <a:ext cx="8243992" cy="1933859"/>
          </a:xfrm>
          <a:prstGeom prst="rect">
            <a:avLst/>
          </a:prstGeom>
        </p:spPr>
      </p:pic>
      <p:pic>
        <p:nvPicPr>
          <p:cNvPr id="8" name="Picture 7">
            <a:extLst>
              <a:ext uri="{FF2B5EF4-FFF2-40B4-BE49-F238E27FC236}">
                <a16:creationId xmlns:a16="http://schemas.microsoft.com/office/drawing/2014/main" id="{840994CC-F9AE-E842-AC21-6C41547FAD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805" y="4336602"/>
            <a:ext cx="8276667" cy="1828800"/>
          </a:xfrm>
          <a:prstGeom prst="rect">
            <a:avLst/>
          </a:prstGeom>
        </p:spPr>
      </p:pic>
      <p:cxnSp>
        <p:nvCxnSpPr>
          <p:cNvPr id="11" name="Google Shape;124;g8d4ec31b01_0_29">
            <a:extLst>
              <a:ext uri="{FF2B5EF4-FFF2-40B4-BE49-F238E27FC236}">
                <a16:creationId xmlns:a16="http://schemas.microsoft.com/office/drawing/2014/main" id="{1E69EC0A-5D1D-0B4C-B06D-7B62680AA96A}"/>
              </a:ext>
            </a:extLst>
          </p:cNvPr>
          <p:cNvCxnSpPr>
            <a:cxnSpLocks/>
          </p:cNvCxnSpPr>
          <p:nvPr/>
        </p:nvCxnSpPr>
        <p:spPr>
          <a:xfrm flipH="1" flipV="1">
            <a:off x="2133600" y="3733801"/>
            <a:ext cx="838200" cy="1629058"/>
          </a:xfrm>
          <a:prstGeom prst="straightConnector1">
            <a:avLst/>
          </a:prstGeom>
          <a:noFill/>
          <a:ln w="38100" cap="flat" cmpd="sng">
            <a:solidFill>
              <a:srgbClr val="FF0000"/>
            </a:solidFill>
            <a:prstDash val="solid"/>
            <a:round/>
            <a:headEnd type="stealth" w="med" len="med"/>
            <a:tailEnd type="none" w="med" len="med"/>
          </a:ln>
        </p:spPr>
      </p:cxnSp>
    </p:spTree>
    <p:extLst>
      <p:ext uri="{BB962C8B-B14F-4D97-AF65-F5344CB8AC3E}">
        <p14:creationId xmlns:p14="http://schemas.microsoft.com/office/powerpoint/2010/main" val="501654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9144000"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Determining Transition Event</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0" y="1173714"/>
                <a:ext cx="8991600" cy="5059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then calculate the transition probability.</a:t>
                </a:r>
              </a:p>
              <a:p>
                <a:pPr marL="0" indent="0">
                  <a:buNone/>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𝑃</m:t>
                      </m:r>
                      <m:d>
                        <m:dPr>
                          <m:ctrlPr>
                            <a:rPr lang="en-US" sz="2000" i="1">
                              <a:latin typeface="Cambria Math" panose="02040503050406030204" pitchFamily="18" charset="0"/>
                            </a:rPr>
                          </m:ctrlPr>
                        </m:dPr>
                        <m:e>
                          <m:r>
                            <a:rPr lang="en-US" sz="2000" i="1">
                              <a:latin typeface="Cambria Math" panose="02040503050406030204" pitchFamily="18" charset="0"/>
                            </a:rPr>
                            <m:t>𝑈𝑛𝑖𝑛𝑓𝑒𝑐𝑡𝑒𝑑</m:t>
                          </m:r>
                          <m:r>
                            <a:rPr lang="en-US" sz="2000" i="1">
                              <a:latin typeface="Cambria Math" panose="02040503050406030204" pitchFamily="18" charset="0"/>
                            </a:rPr>
                            <m:t>→</m:t>
                          </m:r>
                          <m:r>
                            <a:rPr lang="en-US" sz="2000" i="1">
                              <a:latin typeface="Cambria Math" panose="02040503050406030204" pitchFamily="18" charset="0"/>
                            </a:rPr>
                            <m:t>𝐼𝑛𝑓𝑒𝑐𝑡𝑒𝑑</m:t>
                          </m:r>
                        </m:e>
                      </m:d>
                      <m:r>
                        <a:rPr lang="en-US" sz="2000" i="1">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b="0" i="1" smtClean="0">
                              <a:latin typeface="Cambria Math" panose="02040503050406030204" pitchFamily="18" charset="0"/>
                            </a:rPr>
                            <m:t>−</m:t>
                          </m:r>
                          <m:r>
                            <a:rPr lang="en-US" sz="2000" b="0" i="1" smtClean="0">
                              <a:latin typeface="Cambria Math" panose="02040503050406030204" pitchFamily="18" charset="0"/>
                            </a:rPr>
                            <m:t>𝛽</m:t>
                          </m:r>
                          <m:r>
                            <a:rPr lang="en-US" sz="2000" b="0" i="1" smtClean="0">
                              <a:latin typeface="Cambria Math" panose="02040503050406030204" pitchFamily="18" charset="0"/>
                            </a:rPr>
                            <m:t>𝑉</m:t>
                          </m:r>
                        </m:sup>
                      </m:sSup>
                    </m:oMath>
                  </m:oMathPara>
                </a14:m>
                <a:endParaRPr lang="en-US" sz="2000" dirty="0"/>
              </a:p>
              <a:p>
                <a:pPr marL="0" indent="0">
                  <a:buNone/>
                </a:pPr>
                <a:endParaRPr lang="en-US" sz="2000" dirty="0"/>
              </a:p>
              <a:p>
                <a:pPr marL="0" indent="0">
                  <a:buNone/>
                </a:pPr>
                <a:r>
                  <a:rPr lang="en-US" sz="2000" dirty="0"/>
                  <a:t>We defined a variable called </a:t>
                </a:r>
                <a:r>
                  <a:rPr lang="en-US" sz="2000" dirty="0" err="1"/>
                  <a:t>infection_rate</a:t>
                </a:r>
                <a:r>
                  <a:rPr lang="en-US" sz="2000" dirty="0"/>
                  <a:t> = beta * V</a:t>
                </a:r>
              </a:p>
              <a:p>
                <a:pPr marL="400050" lvl="1" indent="0">
                  <a:buNone/>
                </a:pPr>
                <a:r>
                  <a:rPr lang="en-US" sz="2000" dirty="0"/>
                  <a:t>Both beta and V are determined from the ODE Model</a:t>
                </a:r>
              </a:p>
              <a:p>
                <a:pPr marL="0" indent="0">
                  <a:buNone/>
                </a:pPr>
                <a:endParaRPr lang="en-US" sz="2000" dirty="0"/>
              </a:p>
              <a:p>
                <a:pPr marL="0" indent="0">
                  <a:buNone/>
                </a:pPr>
                <a:r>
                  <a:rPr lang="en-US" sz="2000" dirty="0"/>
                  <a:t>We calculate the probability of infection </a:t>
                </a:r>
                <a:r>
                  <a:rPr lang="en-US" sz="2000" dirty="0" err="1"/>
                  <a:t>pr_infect</a:t>
                </a:r>
                <a:r>
                  <a:rPr lang="en-US" sz="2000" dirty="0"/>
                  <a:t> = 1 – </a:t>
                </a:r>
                <a:r>
                  <a:rPr lang="en-US" sz="2000" dirty="0" err="1"/>
                  <a:t>math.exp</a:t>
                </a:r>
                <a:r>
                  <a:rPr lang="en-US" sz="2000" dirty="0"/>
                  <a:t>(-</a:t>
                </a:r>
                <a:r>
                  <a:rPr lang="en-US" sz="2000" dirty="0" err="1"/>
                  <a:t>infect_rate</a:t>
                </a:r>
                <a:r>
                  <a:rPr lang="en-US" sz="2000" dirty="0"/>
                  <a:t>) </a:t>
                </a:r>
              </a:p>
              <a:p>
                <a:pPr marL="0" indent="0">
                  <a:buFont typeface="Arial" pitchFamily="34" charset="0"/>
                  <a:buNone/>
                </a:pPr>
                <a:r>
                  <a:rPr lang="en-US" sz="2000" dirty="0"/>
                  <a:t>		</a:t>
                </a:r>
              </a:p>
            </p:txBody>
          </p:sp>
        </mc:Choice>
        <mc:Fallback>
          <p:sp>
            <p:nvSpPr>
              <p:cNvPr id="12" name="Content Placeholder 9">
                <a:extLst>
                  <a:ext uri="{FF2B5EF4-FFF2-40B4-BE49-F238E27FC236}">
                    <a16:creationId xmlns:a16="http://schemas.microsoft.com/office/drawing/2014/main" id="{261CEE85-E915-8041-960D-63F15CCE3EEC}"/>
                  </a:ext>
                </a:extLst>
              </p:cNvPr>
              <p:cNvSpPr txBox="1">
                <a:spLocks noRot="1" noChangeAspect="1" noMove="1" noResize="1" noEditPoints="1" noAdjustHandles="1" noChangeArrowheads="1" noChangeShapeType="1" noTextEdit="1"/>
              </p:cNvSpPr>
              <p:nvPr/>
            </p:nvSpPr>
            <p:spPr>
              <a:xfrm>
                <a:off x="0" y="1173714"/>
                <a:ext cx="8991600" cy="5059363"/>
              </a:xfrm>
              <a:prstGeom prst="rect">
                <a:avLst/>
              </a:prstGeom>
              <a:blipFill>
                <a:blip r:embed="rId4"/>
                <a:stretch>
                  <a:fillRect l="-565" t="-5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5670A82-6A94-49AC-8DD4-84E215895150}"/>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6" name="Picture 5">
            <a:extLst>
              <a:ext uri="{FF2B5EF4-FFF2-40B4-BE49-F238E27FC236}">
                <a16:creationId xmlns:a16="http://schemas.microsoft.com/office/drawing/2014/main" id="{9AAE1D57-72B1-E244-8556-39DB6D171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4267200"/>
            <a:ext cx="7162800" cy="1834376"/>
          </a:xfrm>
          <a:prstGeom prst="rect">
            <a:avLst/>
          </a:prstGeom>
        </p:spPr>
      </p:pic>
    </p:spTree>
    <p:extLst>
      <p:ext uri="{BB962C8B-B14F-4D97-AF65-F5344CB8AC3E}">
        <p14:creationId xmlns:p14="http://schemas.microsoft.com/office/powerpoint/2010/main" val="565657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8550275"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Determining Transition Event</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0" y="1173714"/>
            <a:ext cx="8991600" cy="5059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To decide </a:t>
            </a:r>
            <a:r>
              <a:rPr lang="en-US" sz="2000" dirty="0" err="1"/>
              <a:t>wether</a:t>
            </a:r>
            <a:r>
              <a:rPr lang="en-US" sz="2000" dirty="0"/>
              <a:t> the infection event happens or not, we need to be able to roll a dice. </a:t>
            </a:r>
          </a:p>
          <a:p>
            <a:pPr marL="400050" lvl="1" indent="0">
              <a:buNone/>
            </a:pPr>
            <a:r>
              <a:rPr lang="en-US" sz="2000" dirty="0"/>
              <a:t>We roll a dice by using a random number generator.</a:t>
            </a:r>
          </a:p>
          <a:p>
            <a:pPr marL="400050" lvl="1" indent="0">
              <a:buNone/>
            </a:pPr>
            <a:r>
              <a:rPr lang="en-US" sz="2000" dirty="0" err="1"/>
              <a:t>numpy</a:t>
            </a:r>
            <a:r>
              <a:rPr lang="en-US" sz="2000" dirty="0"/>
              <a:t> function </a:t>
            </a:r>
            <a:r>
              <a:rPr lang="en-US" sz="2000" dirty="0" err="1"/>
              <a:t>np.random.random</a:t>
            </a:r>
            <a:r>
              <a:rPr lang="en-US" sz="2000" dirty="0"/>
              <a:t>() returns a random number between 0 and 1</a:t>
            </a:r>
          </a:p>
          <a:p>
            <a:pPr marL="400050" lvl="1" indent="0">
              <a:buNone/>
            </a:pPr>
            <a:endParaRPr lang="en-US" sz="2000" dirty="0"/>
          </a:p>
          <a:p>
            <a:pPr marL="0" indent="0">
              <a:buNone/>
            </a:pPr>
            <a:r>
              <a:rPr lang="en-US" sz="2000" dirty="0"/>
              <a:t>We then compare the random number to the transition probability</a:t>
            </a:r>
          </a:p>
          <a:p>
            <a:pPr marL="400050" lvl="1" indent="0">
              <a:buNone/>
            </a:pPr>
            <a:r>
              <a:rPr lang="en-US" sz="2000" dirty="0"/>
              <a:t>If the random number is less than the infection probability, the transition occurs</a:t>
            </a:r>
          </a:p>
          <a:p>
            <a:pPr marL="400050" lvl="1" indent="0">
              <a:buNone/>
            </a:pPr>
            <a:r>
              <a:rPr lang="en-US" sz="2000" dirty="0"/>
              <a:t>Otherwise, nothing happens and we move on to the next cell</a:t>
            </a:r>
          </a:p>
          <a:p>
            <a:pPr marL="400050" lvl="1" indent="0">
              <a:buNone/>
            </a:pPr>
            <a:endParaRPr lang="en-US" sz="2000" dirty="0"/>
          </a:p>
          <a:p>
            <a:pPr marL="0" indent="0">
              <a:buFont typeface="Arial" pitchFamily="34" charset="0"/>
              <a:buNone/>
            </a:pPr>
            <a:r>
              <a:rPr lang="en-US" sz="2000" dirty="0"/>
              <a:t>		</a:t>
            </a:r>
          </a:p>
        </p:txBody>
      </p:sp>
      <p:pic>
        <p:nvPicPr>
          <p:cNvPr id="7" name="Picture 6">
            <a:extLst>
              <a:ext uri="{FF2B5EF4-FFF2-40B4-BE49-F238E27FC236}">
                <a16:creationId xmlns:a16="http://schemas.microsoft.com/office/drawing/2014/main" id="{A5670A82-6A94-49AC-8DD4-84E215895150}"/>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8" name="Picture 7">
            <a:extLst>
              <a:ext uri="{FF2B5EF4-FFF2-40B4-BE49-F238E27FC236}">
                <a16:creationId xmlns:a16="http://schemas.microsoft.com/office/drawing/2014/main" id="{162C23A5-C2A1-0246-BC05-E969E36EC8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88" y="4191000"/>
            <a:ext cx="8212060" cy="2206824"/>
          </a:xfrm>
          <a:prstGeom prst="rect">
            <a:avLst/>
          </a:prstGeom>
        </p:spPr>
      </p:pic>
    </p:spTree>
    <p:extLst>
      <p:ext uri="{BB962C8B-B14F-4D97-AF65-F5344CB8AC3E}">
        <p14:creationId xmlns:p14="http://schemas.microsoft.com/office/powerpoint/2010/main" val="2110401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8550275"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Determining Transition Event</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0" y="1173714"/>
            <a:ext cx="8991600" cy="5059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900" dirty="0"/>
              <a:t>If the transition occurs, we need to change the cell type of the cell we are iterating over.</a:t>
            </a:r>
          </a:p>
          <a:p>
            <a:pPr marL="400050" lvl="1" indent="0">
              <a:buNone/>
            </a:pPr>
            <a:r>
              <a:rPr lang="en-US" sz="1900" dirty="0" err="1"/>
              <a:t>Twedit</a:t>
            </a:r>
            <a:r>
              <a:rPr lang="en-US" sz="1900" dirty="0"/>
              <a:t>++ has template snippet codes that allow users to manipulate different cell attributes</a:t>
            </a:r>
          </a:p>
          <a:p>
            <a:pPr marL="0" indent="0">
              <a:buNone/>
            </a:pPr>
            <a:endParaRPr lang="en-US" sz="1900" dirty="0"/>
          </a:p>
          <a:p>
            <a:pPr marL="0" indent="0">
              <a:buNone/>
            </a:pPr>
            <a:r>
              <a:rPr lang="en-US" sz="1900" dirty="0"/>
              <a:t>In this case we want to manipulate the cell’s type</a:t>
            </a:r>
          </a:p>
          <a:p>
            <a:pPr marL="400050" lvl="1" indent="0">
              <a:buNone/>
            </a:pPr>
            <a:r>
              <a:rPr lang="en-US" sz="1900" dirty="0"/>
              <a:t>CC3D Python -&gt; Cell Attributes -&gt; Cell Type</a:t>
            </a:r>
          </a:p>
          <a:p>
            <a:pPr marL="400050" lvl="1" indent="0">
              <a:buNone/>
            </a:pPr>
            <a:endParaRPr lang="en-US" sz="2000" dirty="0"/>
          </a:p>
          <a:p>
            <a:pPr marL="0" indent="0">
              <a:buFont typeface="Arial" pitchFamily="34" charset="0"/>
              <a:buNone/>
            </a:pPr>
            <a:r>
              <a:rPr lang="en-US" sz="2000" dirty="0"/>
              <a:t>		</a:t>
            </a:r>
          </a:p>
        </p:txBody>
      </p:sp>
      <p:pic>
        <p:nvPicPr>
          <p:cNvPr id="7" name="Picture 6">
            <a:extLst>
              <a:ext uri="{FF2B5EF4-FFF2-40B4-BE49-F238E27FC236}">
                <a16:creationId xmlns:a16="http://schemas.microsoft.com/office/drawing/2014/main" id="{A5670A82-6A94-49AC-8DD4-84E215895150}"/>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9" name="Picture 8">
            <a:extLst>
              <a:ext uri="{FF2B5EF4-FFF2-40B4-BE49-F238E27FC236}">
                <a16:creationId xmlns:a16="http://schemas.microsoft.com/office/drawing/2014/main" id="{9660158C-C1FA-5D41-9077-A3943E548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 y="3452276"/>
            <a:ext cx="7848600" cy="3108861"/>
          </a:xfrm>
          <a:prstGeom prst="rect">
            <a:avLst/>
          </a:prstGeom>
        </p:spPr>
      </p:pic>
    </p:spTree>
    <p:extLst>
      <p:ext uri="{BB962C8B-B14F-4D97-AF65-F5344CB8AC3E}">
        <p14:creationId xmlns:p14="http://schemas.microsoft.com/office/powerpoint/2010/main" val="1596078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9144000"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Changing Cell Type</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304800" y="1110160"/>
            <a:ext cx="8686800" cy="51229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t>We need to change the default snippet to change the cell type of the individual cell from UNINFECTED to INFECTED. Remember that cell types are always referenced in all caps!</a:t>
            </a:r>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r>
              <a:rPr lang="en-US" sz="1800" dirty="0"/>
              <a:t>		</a:t>
            </a:r>
          </a:p>
        </p:txBody>
      </p:sp>
      <p:pic>
        <p:nvPicPr>
          <p:cNvPr id="7" name="Picture 6">
            <a:extLst>
              <a:ext uri="{FF2B5EF4-FFF2-40B4-BE49-F238E27FC236}">
                <a16:creationId xmlns:a16="http://schemas.microsoft.com/office/drawing/2014/main" id="{82F94707-3C69-3E4D-B195-6D5B35C26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752600"/>
            <a:ext cx="7810069" cy="4928007"/>
          </a:xfrm>
          <a:prstGeom prst="rect">
            <a:avLst/>
          </a:prstGeom>
        </p:spPr>
      </p:pic>
      <p:pic>
        <p:nvPicPr>
          <p:cNvPr id="8" name="Picture 7">
            <a:extLst>
              <a:ext uri="{FF2B5EF4-FFF2-40B4-BE49-F238E27FC236}">
                <a16:creationId xmlns:a16="http://schemas.microsoft.com/office/drawing/2014/main" id="{5F620B14-E282-414A-A952-FB226CBFBE63}"/>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7509684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8382000"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Run CC3D to see transitions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304800" y="1173714"/>
            <a:ext cx="8686800" cy="5059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t>We need to change the default snippet to change the cell type of the individual cell to INFECTED.</a:t>
            </a:r>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r>
              <a:rPr lang="en-US" sz="1800" dirty="0"/>
              <a:t>		</a:t>
            </a:r>
          </a:p>
        </p:txBody>
      </p:sp>
      <p:pic>
        <p:nvPicPr>
          <p:cNvPr id="7" name="Picture 6">
            <a:extLst>
              <a:ext uri="{FF2B5EF4-FFF2-40B4-BE49-F238E27FC236}">
                <a16:creationId xmlns:a16="http://schemas.microsoft.com/office/drawing/2014/main" id="{82F94707-3C69-3E4D-B195-6D5B35C26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67" y="1828800"/>
            <a:ext cx="7810069" cy="4928007"/>
          </a:xfrm>
          <a:prstGeom prst="rect">
            <a:avLst/>
          </a:prstGeom>
        </p:spPr>
      </p:pic>
      <p:pic>
        <p:nvPicPr>
          <p:cNvPr id="6" name="Picture 5">
            <a:extLst>
              <a:ext uri="{FF2B5EF4-FFF2-40B4-BE49-F238E27FC236}">
                <a16:creationId xmlns:a16="http://schemas.microsoft.com/office/drawing/2014/main" id="{1048CA44-B938-5441-9736-A39F54DDB6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541" y="1245181"/>
            <a:ext cx="5543181" cy="5410200"/>
          </a:xfrm>
          <a:prstGeom prst="rect">
            <a:avLst/>
          </a:prstGeom>
        </p:spPr>
      </p:pic>
      <p:cxnSp>
        <p:nvCxnSpPr>
          <p:cNvPr id="9" name="Google Shape;124;g8d4ec31b01_0_29">
            <a:extLst>
              <a:ext uri="{FF2B5EF4-FFF2-40B4-BE49-F238E27FC236}">
                <a16:creationId xmlns:a16="http://schemas.microsoft.com/office/drawing/2014/main" id="{0C3655EC-3123-5F46-9779-D9B9EEB9B895}"/>
              </a:ext>
            </a:extLst>
          </p:cNvPr>
          <p:cNvCxnSpPr>
            <a:cxnSpLocks/>
          </p:cNvCxnSpPr>
          <p:nvPr/>
        </p:nvCxnSpPr>
        <p:spPr>
          <a:xfrm flipH="1">
            <a:off x="2590800" y="4247663"/>
            <a:ext cx="991127" cy="948962"/>
          </a:xfrm>
          <a:prstGeom prst="straightConnector1">
            <a:avLst/>
          </a:prstGeom>
          <a:noFill/>
          <a:ln w="38100" cap="flat" cmpd="sng">
            <a:solidFill>
              <a:srgbClr val="FF0000"/>
            </a:solidFill>
            <a:prstDash val="solid"/>
            <a:round/>
            <a:headEnd type="stealth" w="med" len="med"/>
            <a:tailEnd type="none" w="med" len="med"/>
          </a:ln>
        </p:spPr>
      </p:cxnSp>
      <p:pic>
        <p:nvPicPr>
          <p:cNvPr id="10" name="Picture 9">
            <a:extLst>
              <a:ext uri="{FF2B5EF4-FFF2-40B4-BE49-F238E27FC236}">
                <a16:creationId xmlns:a16="http://schemas.microsoft.com/office/drawing/2014/main" id="{3B5703D6-082F-46AE-9716-9723F8915D99}"/>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4167194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01193"/>
            <a:ext cx="9144000"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Plotting Cell Number– Adding Data Series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304800" y="1447800"/>
            <a:ext cx="8686800" cy="478527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900" dirty="0"/>
              <a:t>To be able to compare the ODE results with the cellular simulation, we need to be able to plot them together (For details see Module 1.6) </a:t>
            </a:r>
          </a:p>
          <a:p>
            <a:pPr marL="0" indent="0">
              <a:buFont typeface="Arial" pitchFamily="34" charset="0"/>
              <a:buNone/>
            </a:pPr>
            <a:endParaRPr lang="en-US" sz="1900" dirty="0"/>
          </a:p>
          <a:p>
            <a:pPr marL="0" indent="0">
              <a:buFont typeface="Arial" pitchFamily="34" charset="0"/>
              <a:buNone/>
            </a:pPr>
            <a:r>
              <a:rPr lang="en-US" sz="1900" dirty="0"/>
              <a:t>Quick refresher to creating plot windows:</a:t>
            </a:r>
          </a:p>
          <a:p>
            <a:pPr marL="0" indent="0">
              <a:buFont typeface="Arial" pitchFamily="34" charset="0"/>
              <a:buNone/>
            </a:pPr>
            <a:r>
              <a:rPr lang="en-US" sz="1900" dirty="0"/>
              <a:t>1) Create Plot Windows and Data Series in the </a:t>
            </a:r>
            <a:r>
              <a:rPr lang="en-US" sz="1900" u="sng" dirty="0"/>
              <a:t>start</a:t>
            </a:r>
            <a:r>
              <a:rPr lang="en-US" sz="1900" dirty="0"/>
              <a:t> function</a:t>
            </a:r>
          </a:p>
          <a:p>
            <a:pPr marL="0" indent="0">
              <a:buFont typeface="Arial" pitchFamily="34" charset="0"/>
              <a:buNone/>
            </a:pPr>
            <a:r>
              <a:rPr lang="en-US" sz="1900" dirty="0"/>
              <a:t>2) Add Data Points in the </a:t>
            </a:r>
            <a:r>
              <a:rPr lang="en-US" sz="1900" u="sng" dirty="0"/>
              <a:t>step</a:t>
            </a:r>
            <a:r>
              <a:rPr lang="en-US" sz="1900" dirty="0"/>
              <a:t> function</a:t>
            </a:r>
          </a:p>
          <a:p>
            <a:pPr marL="0" indent="0">
              <a:buFont typeface="Arial" pitchFamily="34" charset="0"/>
              <a:buNone/>
            </a:pPr>
            <a:endParaRPr lang="en-US" sz="1900" dirty="0"/>
          </a:p>
          <a:p>
            <a:pPr marL="0" indent="0">
              <a:buFont typeface="Arial" pitchFamily="34" charset="0"/>
              <a:buNone/>
            </a:pPr>
            <a:r>
              <a:rPr lang="en-US" sz="1900" dirty="0"/>
              <a:t>Code snippets can be accessed in CC3D Python -&gt; Scientific Plots</a:t>
            </a:r>
          </a:p>
          <a:p>
            <a:pPr marL="0" indent="0">
              <a:buFont typeface="Arial" pitchFamily="34" charset="0"/>
              <a:buNone/>
            </a:pPr>
            <a:endParaRPr lang="en-US" sz="1900" dirty="0"/>
          </a:p>
          <a:p>
            <a:pPr marL="0" indent="0">
              <a:buFont typeface="Arial" pitchFamily="34" charset="0"/>
              <a:buNone/>
            </a:pPr>
            <a:r>
              <a:rPr lang="en-US" sz="1900" dirty="0"/>
              <a:t>We want to add data series for the number of uninfected cells in the same plot window as the population data of the ODE model </a:t>
            </a:r>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r>
              <a:rPr lang="en-US" sz="1800" dirty="0"/>
              <a:t>		</a:t>
            </a:r>
          </a:p>
        </p:txBody>
      </p:sp>
      <p:pic>
        <p:nvPicPr>
          <p:cNvPr id="7" name="Picture 6">
            <a:extLst>
              <a:ext uri="{FF2B5EF4-FFF2-40B4-BE49-F238E27FC236}">
                <a16:creationId xmlns:a16="http://schemas.microsoft.com/office/drawing/2014/main" id="{B74BB5D6-9229-46F6-9829-AD679E7744E4}"/>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38461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
            <a:ext cx="9144000" cy="914399"/>
          </a:xfrm>
        </p:spPr>
        <p:txBody>
          <a:bodyPr>
            <a:normAutofit/>
          </a:bodyPr>
          <a:lstStyle/>
          <a:p>
            <a:r>
              <a:rPr lang="en-US" b="1" dirty="0">
                <a:solidFill>
                  <a:srgbClr val="0000FF"/>
                </a:solidFill>
              </a:rPr>
              <a:t>Defining Cell Types in XML file</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a:extLst>
              <a:ext uri="{FF2B5EF4-FFF2-40B4-BE49-F238E27FC236}">
                <a16:creationId xmlns:a16="http://schemas.microsoft.com/office/drawing/2014/main" id="{1C550649-6DC5-1843-B7C8-DAE2EA7EE2B4}"/>
              </a:ext>
            </a:extLst>
          </p:cNvPr>
          <p:cNvSpPr>
            <a:spLocks noGrp="1"/>
          </p:cNvSpPr>
          <p:nvPr>
            <p:ph idx="1"/>
          </p:nvPr>
        </p:nvSpPr>
        <p:spPr>
          <a:xfrm>
            <a:off x="457200" y="990600"/>
            <a:ext cx="8229600" cy="5135563"/>
          </a:xfrm>
        </p:spPr>
        <p:txBody>
          <a:bodyPr>
            <a:normAutofit/>
          </a:bodyPr>
          <a:lstStyle/>
          <a:p>
            <a:pPr marL="0" indent="0">
              <a:buNone/>
            </a:pPr>
            <a:r>
              <a:rPr lang="en-US" sz="2000" dirty="0"/>
              <a:t>We defined cell types in the previous module (1.6) using Wizard</a:t>
            </a:r>
          </a:p>
          <a:p>
            <a:pPr marL="0" indent="0">
              <a:buNone/>
            </a:pPr>
            <a:endParaRPr lang="en-US" sz="2000" dirty="0"/>
          </a:p>
          <a:p>
            <a:pPr marL="0" indent="0">
              <a:buNone/>
            </a:pPr>
            <a:r>
              <a:rPr lang="en-US" sz="2000" dirty="0"/>
              <a:t>Cell types are displayed in XML with </a:t>
            </a:r>
            <a:r>
              <a:rPr lang="en-US" sz="2000" dirty="0" err="1"/>
              <a:t>TypeID</a:t>
            </a:r>
            <a:r>
              <a:rPr lang="en-US" sz="2000" dirty="0"/>
              <a:t>, TypeName and a flag that indicates whether the cell type is “frozen”</a:t>
            </a:r>
          </a:p>
          <a:p>
            <a:pPr marL="0" indent="0">
              <a:buNone/>
            </a:pPr>
            <a:endParaRPr lang="en-US" sz="2000" dirty="0"/>
          </a:p>
          <a:p>
            <a:pPr marL="0" indent="0">
              <a:buNone/>
            </a:pPr>
            <a:r>
              <a:rPr lang="en-US" sz="2000" dirty="0"/>
              <a:t>However, our code doesn’t create any cells in our cell-lattice domain</a:t>
            </a:r>
          </a:p>
        </p:txBody>
      </p:sp>
      <p:pic>
        <p:nvPicPr>
          <p:cNvPr id="11" name="Content Placeholder 8">
            <a:extLst>
              <a:ext uri="{FF2B5EF4-FFF2-40B4-BE49-F238E27FC236}">
                <a16:creationId xmlns:a16="http://schemas.microsoft.com/office/drawing/2014/main" id="{F0146575-1D66-EA43-9F3F-B94B78F0AC66}"/>
              </a:ext>
            </a:extLst>
          </p:cNvPr>
          <p:cNvPicPr>
            <a:picLocks noChangeAspect="1"/>
          </p:cNvPicPr>
          <p:nvPr/>
        </p:nvPicPr>
        <p:blipFill rotWithShape="1">
          <a:blip r:embed="rId4">
            <a:extLst>
              <a:ext uri="{28A0092B-C50C-407E-A947-70E740481C1C}">
                <a14:useLocalDpi xmlns:a14="http://schemas.microsoft.com/office/drawing/2010/main" val="0"/>
              </a:ext>
            </a:extLst>
          </a:blip>
          <a:srcRect l="26782" t="59247" r="22708" b="18454"/>
          <a:stretch/>
        </p:blipFill>
        <p:spPr>
          <a:xfrm>
            <a:off x="653289" y="3558381"/>
            <a:ext cx="8023572" cy="2230130"/>
          </a:xfrm>
          <a:prstGeom prst="rect">
            <a:avLst/>
          </a:prstGeom>
        </p:spPr>
      </p:pic>
      <p:pic>
        <p:nvPicPr>
          <p:cNvPr id="7" name="Picture 6">
            <a:extLst>
              <a:ext uri="{FF2B5EF4-FFF2-40B4-BE49-F238E27FC236}">
                <a16:creationId xmlns:a16="http://schemas.microsoft.com/office/drawing/2014/main" id="{8A18A408-23A0-4999-99A4-2865C5722666}"/>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1717910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1"/>
            <a:ext cx="8550275" cy="1261710"/>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Adding Data Series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9076D7A-DC95-4B47-864C-23453D8364CE}"/>
              </a:ext>
            </a:extLst>
          </p:cNvPr>
          <p:cNvPicPr>
            <a:picLocks noChangeAspect="1"/>
          </p:cNvPicPr>
          <p:nvPr/>
        </p:nvPicPr>
        <p:blipFill rotWithShape="1">
          <a:blip r:embed="rId4">
            <a:extLst>
              <a:ext uri="{28A0092B-C50C-407E-A947-70E740481C1C}">
                <a14:useLocalDpi xmlns:a14="http://schemas.microsoft.com/office/drawing/2010/main" val="0"/>
              </a:ext>
            </a:extLst>
          </a:blip>
          <a:srcRect b="34251"/>
          <a:stretch/>
        </p:blipFill>
        <p:spPr>
          <a:xfrm>
            <a:off x="484188" y="3429000"/>
            <a:ext cx="8054226" cy="3342040"/>
          </a:xfrm>
          <a:prstGeom prst="rect">
            <a:avLst/>
          </a:prstGeom>
        </p:spPr>
      </p:pic>
      <p:pic>
        <p:nvPicPr>
          <p:cNvPr id="7" name="Picture 6">
            <a:extLst>
              <a:ext uri="{FF2B5EF4-FFF2-40B4-BE49-F238E27FC236}">
                <a16:creationId xmlns:a16="http://schemas.microsoft.com/office/drawing/2014/main" id="{B74BB5D6-9229-46F6-9829-AD679E7744E4}"/>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9" name="Content Placeholder 9">
            <a:extLst>
              <a:ext uri="{FF2B5EF4-FFF2-40B4-BE49-F238E27FC236}">
                <a16:creationId xmlns:a16="http://schemas.microsoft.com/office/drawing/2014/main" id="{18A8944A-684C-E04B-B20F-A71E3A462165}"/>
              </a:ext>
            </a:extLst>
          </p:cNvPr>
          <p:cNvSpPr txBox="1">
            <a:spLocks/>
          </p:cNvSpPr>
          <p:nvPr/>
        </p:nvSpPr>
        <p:spPr>
          <a:xfrm>
            <a:off x="304800" y="1447800"/>
            <a:ext cx="8686800" cy="478527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900" dirty="0"/>
              <a:t>We will add data series called </a:t>
            </a:r>
            <a:r>
              <a:rPr lang="en-US" sz="1900" b="1" dirty="0"/>
              <a:t>“Uninfected” </a:t>
            </a:r>
            <a:r>
              <a:rPr lang="en-US" sz="1900" dirty="0"/>
              <a:t>to </a:t>
            </a:r>
            <a:r>
              <a:rPr lang="en-US" sz="1900" b="1" dirty="0" err="1"/>
              <a:t>pop_data_win</a:t>
            </a:r>
            <a:r>
              <a:rPr lang="en-US" sz="1900" dirty="0"/>
              <a:t>.</a:t>
            </a:r>
          </a:p>
          <a:p>
            <a:pPr marL="0" indent="0">
              <a:buFont typeface="Arial" pitchFamily="34" charset="0"/>
              <a:buNone/>
            </a:pPr>
            <a:endParaRPr lang="en-US" sz="1800" dirty="0"/>
          </a:p>
          <a:p>
            <a:pPr marL="0" indent="0">
              <a:buFont typeface="Arial" pitchFamily="34" charset="0"/>
              <a:buNone/>
            </a:pPr>
            <a:r>
              <a:rPr lang="en-US" sz="1800" dirty="0"/>
              <a:t>We will use “Dots” to distinguish CC3D data series from the ODE model from the </a:t>
            </a:r>
            <a:r>
              <a:rPr lang="en-US" sz="1800" dirty="0" err="1"/>
              <a:t>cellularized</a:t>
            </a:r>
            <a:r>
              <a:rPr lang="en-US" sz="1800" dirty="0"/>
              <a:t> model</a:t>
            </a:r>
          </a:p>
          <a:p>
            <a:pPr marL="0" indent="0">
              <a:buFont typeface="Arial" pitchFamily="34" charset="0"/>
              <a:buNone/>
            </a:pPr>
            <a:endParaRPr lang="en-US" sz="1800" dirty="0"/>
          </a:p>
          <a:p>
            <a:pPr marL="0" indent="0">
              <a:buFont typeface="Arial" pitchFamily="34" charset="0"/>
              <a:buNone/>
            </a:pPr>
            <a:r>
              <a:rPr lang="en-US" sz="1800" dirty="0"/>
              <a:t> We will define the </a:t>
            </a:r>
            <a:r>
              <a:rPr lang="en-US" sz="1800" b="1" dirty="0" err="1"/>
              <a:t>dot_size</a:t>
            </a:r>
            <a:r>
              <a:rPr lang="en-US" sz="1800" b="1" dirty="0"/>
              <a:t> </a:t>
            </a:r>
            <a:r>
              <a:rPr lang="en-US" sz="1800" dirty="0"/>
              <a:t>outside of the function to make it available to other data series</a:t>
            </a:r>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r>
              <a:rPr lang="en-US" sz="1800" dirty="0"/>
              <a:t>		</a:t>
            </a:r>
          </a:p>
        </p:txBody>
      </p:sp>
    </p:spTree>
    <p:extLst>
      <p:ext uri="{BB962C8B-B14F-4D97-AF65-F5344CB8AC3E}">
        <p14:creationId xmlns:p14="http://schemas.microsoft.com/office/powerpoint/2010/main" val="2212895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45907"/>
            <a:ext cx="8902390"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Counting cells and adding Data Points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242094" y="1295400"/>
            <a:ext cx="8686800" cy="54614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900" dirty="0"/>
              <a:t>To add data points, we need to count the number of uninfected cells at each time step.</a:t>
            </a:r>
          </a:p>
          <a:p>
            <a:pPr marL="0" indent="0">
              <a:buFont typeface="Arial" pitchFamily="34" charset="0"/>
              <a:buNone/>
            </a:pPr>
            <a:endParaRPr lang="en-US" sz="1900" dirty="0"/>
          </a:p>
          <a:p>
            <a:pPr marL="0" indent="0">
              <a:buFont typeface="Arial" pitchFamily="34" charset="0"/>
              <a:buNone/>
            </a:pPr>
            <a:r>
              <a:rPr lang="en-US" sz="1900" dirty="0"/>
              <a:t>We can conveniently count the number of cells of a given type by measuring the length of the </a:t>
            </a:r>
            <a:r>
              <a:rPr lang="en-US" sz="1900" dirty="0" err="1"/>
              <a:t>list_by_type</a:t>
            </a:r>
            <a:r>
              <a:rPr lang="en-US" sz="1900" dirty="0"/>
              <a:t>: </a:t>
            </a:r>
          </a:p>
          <a:p>
            <a:pPr marL="400050" lvl="1" indent="0">
              <a:buNone/>
            </a:pPr>
            <a:r>
              <a:rPr lang="en-US" sz="1900" b="1" dirty="0" err="1"/>
              <a:t>len</a:t>
            </a:r>
            <a:r>
              <a:rPr lang="en-US" sz="1900" b="1" dirty="0"/>
              <a:t>(</a:t>
            </a:r>
            <a:r>
              <a:rPr lang="en-US" sz="1900" b="1" dirty="0" err="1"/>
              <a:t>self.cell_list_by_type</a:t>
            </a:r>
            <a:r>
              <a:rPr lang="en-US" sz="1900" b="1" dirty="0"/>
              <a:t>(</a:t>
            </a:r>
            <a:r>
              <a:rPr lang="en-US" sz="1900" b="1" dirty="0" err="1"/>
              <a:t>self.UNINFECTED</a:t>
            </a:r>
            <a:r>
              <a:rPr lang="en-US" sz="1900" b="1" dirty="0"/>
              <a:t>))</a:t>
            </a:r>
          </a:p>
          <a:p>
            <a:pPr marL="0" indent="0">
              <a:buFont typeface="Arial" pitchFamily="34" charset="0"/>
              <a:buNone/>
            </a:pPr>
            <a:endParaRPr lang="en-US" sz="1900" dirty="0"/>
          </a:p>
          <a:p>
            <a:pPr marL="0" indent="0">
              <a:buFont typeface="Arial" pitchFamily="34" charset="0"/>
              <a:buNone/>
            </a:pPr>
            <a:r>
              <a:rPr lang="en-US" sz="1900" dirty="0"/>
              <a:t>We can then pass that number to the data series</a:t>
            </a:r>
          </a:p>
          <a:p>
            <a:pPr marL="400050" lvl="1" indent="0">
              <a:buNone/>
            </a:pPr>
            <a:r>
              <a:rPr lang="en-US" sz="1900" dirty="0"/>
              <a:t>We will do it by generating a </a:t>
            </a:r>
            <a:r>
              <a:rPr lang="en-US" sz="1900" b="1" dirty="0"/>
              <a:t>variable </a:t>
            </a:r>
            <a:r>
              <a:rPr lang="en-US" sz="1900" b="1" dirty="0" err="1"/>
              <a:t>num_cells_uninfected</a:t>
            </a:r>
            <a:r>
              <a:rPr lang="en-US" sz="1900" b="1" dirty="0"/>
              <a:t> = </a:t>
            </a:r>
            <a:r>
              <a:rPr lang="en-US" sz="1900" b="1" dirty="0" err="1"/>
              <a:t>len</a:t>
            </a:r>
            <a:r>
              <a:rPr lang="en-US" sz="1900" b="1" dirty="0"/>
              <a:t>(</a:t>
            </a:r>
            <a:r>
              <a:rPr lang="en-US" sz="1900" b="1" dirty="0" err="1"/>
              <a:t>self.cell_list_by_type</a:t>
            </a:r>
            <a:r>
              <a:rPr lang="en-US" sz="1900" b="1" dirty="0"/>
              <a:t>(</a:t>
            </a:r>
            <a:r>
              <a:rPr lang="en-US" sz="1900" b="1" dirty="0" err="1"/>
              <a:t>self.UNINFECTED</a:t>
            </a:r>
            <a:r>
              <a:rPr lang="en-US" sz="1900" b="1" dirty="0"/>
              <a:t>))</a:t>
            </a:r>
          </a:p>
          <a:p>
            <a:pPr marL="400050" lvl="1" indent="0">
              <a:buNone/>
            </a:pPr>
            <a:r>
              <a:rPr lang="en-US" sz="1900" dirty="0"/>
              <a:t>We will pass this variable to the data series called </a:t>
            </a:r>
            <a:r>
              <a:rPr lang="en-US" sz="1900" b="1" dirty="0"/>
              <a:t>‘Uninfected’ </a:t>
            </a:r>
            <a:r>
              <a:rPr lang="en-US" sz="1900" dirty="0"/>
              <a:t>using the </a:t>
            </a:r>
            <a:r>
              <a:rPr lang="en-US" sz="1900" b="1" dirty="0" err="1"/>
              <a:t>add_data_point</a:t>
            </a:r>
            <a:r>
              <a:rPr lang="en-US" sz="1900" b="1" dirty="0"/>
              <a:t>() </a:t>
            </a:r>
            <a:r>
              <a:rPr lang="en-US" sz="1900" dirty="0"/>
              <a:t>method</a:t>
            </a:r>
          </a:p>
          <a:p>
            <a:pPr marL="400050" lvl="1" indent="0">
              <a:buNone/>
            </a:pPr>
            <a:endParaRPr lang="en-US" sz="1900" dirty="0"/>
          </a:p>
          <a:p>
            <a:pPr marL="0" indent="0">
              <a:buNone/>
            </a:pPr>
            <a:r>
              <a:rPr lang="en-US" sz="1900" b="1" dirty="0" err="1"/>
              <a:t>num_cells_uninfected</a:t>
            </a:r>
            <a:r>
              <a:rPr lang="en-US" sz="1900" b="1" dirty="0"/>
              <a:t> = </a:t>
            </a:r>
            <a:r>
              <a:rPr lang="en-US" sz="1900" b="1" dirty="0" err="1"/>
              <a:t>len</a:t>
            </a:r>
            <a:r>
              <a:rPr lang="en-US" sz="1900" b="1" dirty="0"/>
              <a:t>(</a:t>
            </a:r>
            <a:r>
              <a:rPr lang="en-US" sz="1900" b="1" dirty="0" err="1"/>
              <a:t>self.cell_list_by_type</a:t>
            </a:r>
            <a:r>
              <a:rPr lang="en-US" sz="1900" b="1" dirty="0"/>
              <a:t>(</a:t>
            </a:r>
            <a:r>
              <a:rPr lang="en-US" sz="1900" b="1" dirty="0" err="1"/>
              <a:t>self.UNINFECTED</a:t>
            </a:r>
            <a:r>
              <a:rPr lang="en-US" sz="1900" b="1" dirty="0"/>
              <a:t>))</a:t>
            </a:r>
            <a:br>
              <a:rPr lang="en-US" sz="1900" b="1" dirty="0"/>
            </a:br>
            <a:r>
              <a:rPr lang="en-US" sz="1900" b="1" dirty="0" err="1"/>
              <a:t>self.pop_data_win.add_data_point</a:t>
            </a:r>
            <a:r>
              <a:rPr lang="en-US" sz="1900" b="1" dirty="0"/>
              <a:t>('Uninfected', </a:t>
            </a:r>
            <a:r>
              <a:rPr lang="en-US" sz="1900" b="1" dirty="0" err="1"/>
              <a:t>mcs</a:t>
            </a:r>
            <a:r>
              <a:rPr lang="en-US" sz="1900" b="1" dirty="0"/>
              <a:t> * </a:t>
            </a:r>
            <a:r>
              <a:rPr lang="en-US" sz="1900" b="1" dirty="0" err="1"/>
              <a:t>days_to_mcs</a:t>
            </a:r>
            <a:r>
              <a:rPr lang="en-US" sz="1900" b="1" dirty="0"/>
              <a:t>, </a:t>
            </a:r>
            <a:r>
              <a:rPr lang="en-US" sz="1900" b="1" dirty="0" err="1"/>
              <a:t>num_cells_uninfected</a:t>
            </a:r>
            <a:r>
              <a:rPr lang="en-US" sz="1900" b="1" dirty="0"/>
              <a:t>)</a:t>
            </a:r>
          </a:p>
        </p:txBody>
      </p:sp>
      <p:pic>
        <p:nvPicPr>
          <p:cNvPr id="8" name="Picture 7">
            <a:extLst>
              <a:ext uri="{FF2B5EF4-FFF2-40B4-BE49-F238E27FC236}">
                <a16:creationId xmlns:a16="http://schemas.microsoft.com/office/drawing/2014/main" id="{623F0881-533C-4050-8396-E2CD990B39B4}"/>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303255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45907"/>
            <a:ext cx="8902390"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Counting cells and adding Data Points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23F0881-533C-4050-8396-E2CD990B39B4}"/>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7" name="Picture 6">
            <a:extLst>
              <a:ext uri="{FF2B5EF4-FFF2-40B4-BE49-F238E27FC236}">
                <a16:creationId xmlns:a16="http://schemas.microsoft.com/office/drawing/2014/main" id="{9C82D132-E5FB-4C4B-A375-021B323F3FB9}"/>
              </a:ext>
            </a:extLst>
          </p:cNvPr>
          <p:cNvPicPr>
            <a:picLocks noChangeAspect="1"/>
          </p:cNvPicPr>
          <p:nvPr/>
        </p:nvPicPr>
        <p:blipFill rotWithShape="1">
          <a:blip r:embed="rId5">
            <a:extLst>
              <a:ext uri="{28A0092B-C50C-407E-A947-70E740481C1C}">
                <a14:useLocalDpi xmlns:a14="http://schemas.microsoft.com/office/drawing/2010/main" val="0"/>
              </a:ext>
            </a:extLst>
          </a:blip>
          <a:srcRect l="-531" t="384" r="531" b="24106"/>
          <a:stretch/>
        </p:blipFill>
        <p:spPr>
          <a:xfrm>
            <a:off x="226483" y="1676400"/>
            <a:ext cx="8327105" cy="3962400"/>
          </a:xfrm>
          <a:prstGeom prst="rect">
            <a:avLst/>
          </a:prstGeom>
        </p:spPr>
      </p:pic>
    </p:spTree>
    <p:extLst>
      <p:ext uri="{BB962C8B-B14F-4D97-AF65-F5344CB8AC3E}">
        <p14:creationId xmlns:p14="http://schemas.microsoft.com/office/powerpoint/2010/main" val="1922072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45907"/>
            <a:ext cx="8902390" cy="907774"/>
          </a:xfrm>
        </p:spPr>
        <p:txBody>
          <a:bodyPr>
            <a:normAutofit fontScale="90000"/>
          </a:bodyPr>
          <a:lstStyle/>
          <a:p>
            <a:r>
              <a:rPr lang="en-US" b="1" dirty="0">
                <a:solidFill>
                  <a:srgbClr val="0000FF"/>
                </a:solidFill>
              </a:rPr>
              <a:t>Transition Rule: Uninfected to Infected</a:t>
            </a:r>
            <a:br>
              <a:rPr lang="en-US" b="1" dirty="0">
                <a:solidFill>
                  <a:srgbClr val="0000FF"/>
                </a:solidFill>
              </a:rPr>
            </a:br>
            <a:r>
              <a:rPr lang="en-US" b="1" dirty="0">
                <a:solidFill>
                  <a:srgbClr val="0000FF"/>
                </a:solidFill>
              </a:rPr>
              <a:t>Counting cells and Adding Data Points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23F0881-533C-4050-8396-E2CD990B39B4}"/>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7" name="Picture 6">
            <a:extLst>
              <a:ext uri="{FF2B5EF4-FFF2-40B4-BE49-F238E27FC236}">
                <a16:creationId xmlns:a16="http://schemas.microsoft.com/office/drawing/2014/main" id="{9C82D132-E5FB-4C4B-A375-021B323F3FB9}"/>
              </a:ext>
            </a:extLst>
          </p:cNvPr>
          <p:cNvPicPr>
            <a:picLocks noChangeAspect="1"/>
          </p:cNvPicPr>
          <p:nvPr/>
        </p:nvPicPr>
        <p:blipFill rotWithShape="1">
          <a:blip r:embed="rId5">
            <a:extLst>
              <a:ext uri="{28A0092B-C50C-407E-A947-70E740481C1C}">
                <a14:useLocalDpi xmlns:a14="http://schemas.microsoft.com/office/drawing/2010/main" val="0"/>
              </a:ext>
            </a:extLst>
          </a:blip>
          <a:srcRect l="-531" t="384" r="531" b="24106"/>
          <a:stretch/>
        </p:blipFill>
        <p:spPr>
          <a:xfrm>
            <a:off x="226483" y="1676400"/>
            <a:ext cx="8327105" cy="3962400"/>
          </a:xfrm>
          <a:prstGeom prst="rect">
            <a:avLst/>
          </a:prstGeom>
        </p:spPr>
      </p:pic>
      <p:pic>
        <p:nvPicPr>
          <p:cNvPr id="9" name="Picture 8">
            <a:extLst>
              <a:ext uri="{FF2B5EF4-FFF2-40B4-BE49-F238E27FC236}">
                <a16:creationId xmlns:a16="http://schemas.microsoft.com/office/drawing/2014/main" id="{26BAAD90-F984-FA41-83A4-2FB234E50E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4227" y="1062130"/>
            <a:ext cx="6629400" cy="2292712"/>
          </a:xfrm>
          <a:prstGeom prst="rect">
            <a:avLst/>
          </a:prstGeom>
        </p:spPr>
      </p:pic>
      <p:pic>
        <p:nvPicPr>
          <p:cNvPr id="10" name="Picture 9">
            <a:extLst>
              <a:ext uri="{FF2B5EF4-FFF2-40B4-BE49-F238E27FC236}">
                <a16:creationId xmlns:a16="http://schemas.microsoft.com/office/drawing/2014/main" id="{53285941-3021-2840-BDFF-B2A8090A2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4105" y="3852100"/>
            <a:ext cx="6659780" cy="2292711"/>
          </a:xfrm>
          <a:prstGeom prst="rect">
            <a:avLst/>
          </a:prstGeom>
        </p:spPr>
      </p:pic>
      <p:cxnSp>
        <p:nvCxnSpPr>
          <p:cNvPr id="12" name="Google Shape;124;g8d4ec31b01_0_29">
            <a:extLst>
              <a:ext uri="{FF2B5EF4-FFF2-40B4-BE49-F238E27FC236}">
                <a16:creationId xmlns:a16="http://schemas.microsoft.com/office/drawing/2014/main" id="{F04B5B87-E8C1-6A40-90B8-B32E86FA77DE}"/>
              </a:ext>
            </a:extLst>
          </p:cNvPr>
          <p:cNvCxnSpPr>
            <a:cxnSpLocks/>
          </p:cNvCxnSpPr>
          <p:nvPr/>
        </p:nvCxnSpPr>
        <p:spPr>
          <a:xfrm flipH="1">
            <a:off x="1702042" y="2735587"/>
            <a:ext cx="578246" cy="1268825"/>
          </a:xfrm>
          <a:prstGeom prst="straightConnector1">
            <a:avLst/>
          </a:prstGeom>
          <a:noFill/>
          <a:ln w="38100" cap="flat" cmpd="sng">
            <a:solidFill>
              <a:srgbClr val="FF0000"/>
            </a:solidFill>
            <a:prstDash val="solid"/>
            <a:round/>
            <a:headEnd type="stealth" w="med" len="med"/>
            <a:tailEnd type="none" w="med" len="med"/>
          </a:ln>
        </p:spPr>
      </p:cxnSp>
      <p:cxnSp>
        <p:nvCxnSpPr>
          <p:cNvPr id="13" name="Google Shape;124;g8d4ec31b01_0_29">
            <a:extLst>
              <a:ext uri="{FF2B5EF4-FFF2-40B4-BE49-F238E27FC236}">
                <a16:creationId xmlns:a16="http://schemas.microsoft.com/office/drawing/2014/main" id="{BF5B2D3E-2791-4446-9773-81301416FB04}"/>
              </a:ext>
            </a:extLst>
          </p:cNvPr>
          <p:cNvCxnSpPr>
            <a:cxnSpLocks/>
          </p:cNvCxnSpPr>
          <p:nvPr/>
        </p:nvCxnSpPr>
        <p:spPr>
          <a:xfrm flipH="1" flipV="1">
            <a:off x="2858535" y="2930959"/>
            <a:ext cx="570465" cy="1272626"/>
          </a:xfrm>
          <a:prstGeom prst="straightConnector1">
            <a:avLst/>
          </a:prstGeom>
          <a:noFill/>
          <a:ln w="38100" cap="flat" cmpd="sng">
            <a:solidFill>
              <a:srgbClr val="FF0000"/>
            </a:solidFill>
            <a:prstDash val="solid"/>
            <a:round/>
            <a:headEnd type="stealth" w="med" len="med"/>
            <a:tailEnd type="none" w="med" len="med"/>
          </a:ln>
        </p:spPr>
      </p:cxnSp>
    </p:spTree>
    <p:extLst>
      <p:ext uri="{BB962C8B-B14F-4D97-AF65-F5344CB8AC3E}">
        <p14:creationId xmlns:p14="http://schemas.microsoft.com/office/powerpoint/2010/main" val="929053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0"/>
            <a:ext cx="9144000" cy="1092061"/>
          </a:xfrm>
        </p:spPr>
        <p:txBody>
          <a:bodyPr>
            <a:normAutofit fontScale="90000"/>
          </a:bodyPr>
          <a:lstStyle/>
          <a:p>
            <a:r>
              <a:rPr lang="en-US" b="1" dirty="0">
                <a:solidFill>
                  <a:srgbClr val="0000FF"/>
                </a:solidFill>
              </a:rPr>
              <a:t>Transition Rule: Infected to Virus Releasing</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11" name="Content Placeholder 9">
                <a:extLst>
                  <a:ext uri="{FF2B5EF4-FFF2-40B4-BE49-F238E27FC236}">
                    <a16:creationId xmlns:a16="http://schemas.microsoft.com/office/drawing/2014/main" id="{EB10741F-92E7-3D46-B022-76594D35662A}"/>
                  </a:ext>
                </a:extLst>
              </p:cNvPr>
              <p:cNvSpPr>
                <a:spLocks noGrp="1"/>
              </p:cNvSpPr>
              <p:nvPr>
                <p:ph idx="1"/>
              </p:nvPr>
            </p:nvSpPr>
            <p:spPr>
              <a:xfrm>
                <a:off x="381000" y="1295400"/>
                <a:ext cx="5334000" cy="5181599"/>
              </a:xfrm>
            </p:spPr>
            <p:txBody>
              <a:bodyPr>
                <a:noAutofit/>
              </a:bodyPr>
              <a:lstStyle/>
              <a:p>
                <a:pPr marL="0" indent="0">
                  <a:buNone/>
                </a:pPr>
                <a:r>
                  <a:rPr lang="en-US" sz="2000" dirty="0"/>
                  <a:t>Now, we will implement the transition from Infected to Virus Releasing.  Using the rate equation for </a:t>
                </a:r>
                <a14:m>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I</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2</m:t>
                        </m:r>
                      </m:sub>
                    </m:sSub>
                  </m:oMath>
                </a14:m>
                <a:r>
                  <a:rPr lang="en-US" sz="2000" dirty="0"/>
                  <a:t> from the ODE we can determine that the the probability per unit time is:</a:t>
                </a:r>
              </a:p>
              <a:p>
                <a:pPr marL="0" indent="0">
                  <a:buNone/>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𝑇</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𝐼</m:t>
                          </m:r>
                        </m:e>
                        <m:sub>
                          <m:r>
                            <a:rPr lang="en-US" sz="2000" i="1">
                              <a:latin typeface="Cambria Math" panose="02040503050406030204" pitchFamily="18" charset="0"/>
                            </a:rPr>
                            <m:t>1</m:t>
                          </m:r>
                        </m:sub>
                      </m:sSub>
                      <m:r>
                        <a:rPr lang="en-US" sz="2000" b="0" i="1" smtClean="0">
                          <a:latin typeface="Cambria Math" panose="02040503050406030204" pitchFamily="18" charset="0"/>
                        </a:rPr>
                        <m:t>;</m:t>
                      </m:r>
                      <m:r>
                        <a:rPr lang="en-US" sz="2000" b="0" i="1" smtClean="0">
                          <a:latin typeface="Cambria Math" panose="02040503050406030204" pitchFamily="18" charset="0"/>
                        </a:rPr>
                        <m:t>𝑘</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1</m:t>
                          </m:r>
                        </m:sub>
                      </m:sSub>
                    </m:oMath>
                  </m:oMathPara>
                </a14:m>
                <a:endParaRPr lang="en-US" sz="2000" dirty="0"/>
              </a:p>
              <a:p>
                <a:pPr marL="0" indent="0">
                  <a:buNone/>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𝑝𝑟</m:t>
                      </m:r>
                      <m:r>
                        <a:rPr lang="en-US" sz="2000" b="0" i="1" smtClean="0">
                          <a:latin typeface="Cambria Math" panose="02040503050406030204" pitchFamily="18" charset="0"/>
                        </a:rPr>
                        <m:t>=</m:t>
                      </m:r>
                      <m:r>
                        <a:rPr lang="en-US" sz="2000" b="0" i="1" smtClean="0">
                          <a:latin typeface="Cambria Math" panose="02040503050406030204" pitchFamily="18" charset="0"/>
                        </a:rPr>
                        <m:t>𝑘</m:t>
                      </m:r>
                    </m:oMath>
                  </m:oMathPara>
                </a14:m>
                <a:endParaRPr lang="en-US" sz="2000" dirty="0"/>
              </a:p>
              <a:p>
                <a:pPr marL="0" indent="0">
                  <a:buNone/>
                </a:pPr>
                <a:r>
                  <a:rPr lang="en-US" sz="2000" dirty="0"/>
                  <a:t>Where k</a:t>
                </a:r>
                <a14:m>
                  <m:oMath xmlns:m="http://schemas.openxmlformats.org/officeDocument/2006/math">
                    <m:r>
                      <a:rPr lang="en-US" sz="2000" i="1">
                        <a:latin typeface="Cambria Math" panose="02040503050406030204" pitchFamily="18" charset="0"/>
                      </a:rPr>
                      <m:t> </m:t>
                    </m:r>
                  </m:oMath>
                </a14:m>
                <a:r>
                  <a:rPr lang="en-US" sz="2000" dirty="0"/>
                  <a:t>is the eclipse phase parameter. The probability of each individual cell transitioning from Infected to Virus Releasing in a time step is</a:t>
                </a:r>
              </a:p>
              <a:p>
                <a:pPr marL="0" indent="0">
                  <a:buNone/>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𝑃</m:t>
                      </m:r>
                      <m:d>
                        <m:dPr>
                          <m:ctrlPr>
                            <a:rPr lang="en-US" sz="2000" i="1">
                              <a:latin typeface="Cambria Math" panose="02040503050406030204" pitchFamily="18" charset="0"/>
                            </a:rPr>
                          </m:ctrlPr>
                        </m:dPr>
                        <m:e>
                          <m:r>
                            <a:rPr lang="en-US" sz="2000" b="0" i="1" smtClean="0">
                              <a:latin typeface="Cambria Math" panose="02040503050406030204" pitchFamily="18" charset="0"/>
                            </a:rPr>
                            <m:t>𝐼𝑛𝑓𝑒𝑐𝑡𝑒𝑑</m:t>
                          </m:r>
                          <m:r>
                            <a:rPr lang="en-US" sz="2000" b="0" i="1" smtClean="0">
                              <a:latin typeface="Cambria Math" panose="02040503050406030204" pitchFamily="18" charset="0"/>
                            </a:rPr>
                            <m:t>→</m:t>
                          </m:r>
                          <m:r>
                            <a:rPr lang="en-US" sz="2000" b="0" i="1" smtClean="0">
                              <a:latin typeface="Cambria Math" panose="02040503050406030204" pitchFamily="18" charset="0"/>
                            </a:rPr>
                            <m:t>𝑉𝑖𝑟𝑢𝑠</m:t>
                          </m:r>
                          <m:r>
                            <a:rPr lang="en-US" sz="2000" b="0" i="1" smtClean="0">
                              <a:latin typeface="Cambria Math" panose="02040503050406030204" pitchFamily="18" charset="0"/>
                            </a:rPr>
                            <m:t> </m:t>
                          </m:r>
                          <m:r>
                            <a:rPr lang="en-US" sz="2000" b="0" i="1" smtClean="0">
                              <a:latin typeface="Cambria Math" panose="02040503050406030204" pitchFamily="18" charset="0"/>
                            </a:rPr>
                            <m:t>𝑅𝑒𝑙𝑒𝑎𝑠𝑖𝑛𝑔</m:t>
                          </m:r>
                        </m:e>
                      </m:d>
                      <m:r>
                        <a:rPr lang="en-US" sz="2000" i="1">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b="0" i="1" smtClean="0">
                              <a:latin typeface="Cambria Math" panose="02040503050406030204" pitchFamily="18" charset="0"/>
                            </a:rPr>
                            <m:t>−</m:t>
                          </m:r>
                          <m:r>
                            <a:rPr lang="en-US" sz="2000" b="0" i="1" smtClean="0">
                              <a:latin typeface="Cambria Math" panose="02040503050406030204" pitchFamily="18" charset="0"/>
                            </a:rPr>
                            <m:t>𝑘</m:t>
                          </m:r>
                          <m:r>
                            <a:rPr lang="en-US" sz="2000" i="1">
                              <a:latin typeface="Cambria Math" panose="02040503050406030204" pitchFamily="18" charset="0"/>
                            </a:rPr>
                            <m:t>∗</m:t>
                          </m:r>
                          <m:r>
                            <m:rPr>
                              <m:sty m:val="p"/>
                            </m:rPr>
                            <a:rPr lang="en-US" sz="2000">
                              <a:latin typeface="Cambria Math" panose="02040503050406030204" pitchFamily="18" charset="0"/>
                            </a:rPr>
                            <m:t>Δ</m:t>
                          </m:r>
                          <m:r>
                            <a:rPr lang="en-US" sz="2000" i="1">
                              <a:latin typeface="Cambria Math" panose="02040503050406030204" pitchFamily="18" charset="0"/>
                            </a:rPr>
                            <m:t>𝑡</m:t>
                          </m:r>
                        </m:sup>
                      </m:sSup>
                    </m:oMath>
                  </m:oMathPara>
                </a14:m>
                <a:endParaRPr lang="en-US" sz="2000" dirty="0"/>
              </a:p>
              <a:p>
                <a:pPr marL="0" indent="0">
                  <a:buNone/>
                </a:pPr>
                <a:endParaRPr lang="en-US" sz="2000" dirty="0"/>
              </a:p>
              <a:p>
                <a:pPr marL="0" indent="0">
                  <a:buNone/>
                </a:pPr>
                <a:r>
                  <a:rPr lang="en-US" sz="2000" dirty="0"/>
                  <a:t>Next, We iterate over each of infected cells, and use </a:t>
                </a:r>
                <a14:m>
                  <m:oMath xmlns:m="http://schemas.openxmlformats.org/officeDocument/2006/math">
                    <m:r>
                      <a:rPr lang="en-US" sz="2000" i="1">
                        <a:latin typeface="Cambria Math" panose="02040503050406030204" pitchFamily="18" charset="0"/>
                      </a:rPr>
                      <m:t>𝑃</m:t>
                    </m:r>
                    <m:d>
                      <m:dPr>
                        <m:ctrlPr>
                          <a:rPr lang="en-US" sz="2000" i="1">
                            <a:latin typeface="Cambria Math" panose="02040503050406030204" pitchFamily="18" charset="0"/>
                          </a:rPr>
                        </m:ctrlPr>
                      </m:dPr>
                      <m:e>
                        <m:r>
                          <a:rPr lang="en-US" sz="2000" i="1">
                            <a:latin typeface="Cambria Math" panose="02040503050406030204" pitchFamily="18" charset="0"/>
                          </a:rPr>
                          <m:t>𝑈𝑛𝑖𝑛𝑓𝑒𝑐𝑡𝑒𝑑</m:t>
                        </m:r>
                        <m:r>
                          <a:rPr lang="en-US" sz="2000" i="1">
                            <a:latin typeface="Cambria Math" panose="02040503050406030204" pitchFamily="18" charset="0"/>
                          </a:rPr>
                          <m:t>→</m:t>
                        </m:r>
                        <m:r>
                          <a:rPr lang="en-US" sz="2000" i="1">
                            <a:latin typeface="Cambria Math" panose="02040503050406030204" pitchFamily="18" charset="0"/>
                          </a:rPr>
                          <m:t>𝐼𝑛𝑓𝑒𝑐𝑡𝑒𝑑</m:t>
                        </m:r>
                      </m:e>
                    </m:d>
                  </m:oMath>
                </a14:m>
                <a:r>
                  <a:rPr lang="en-US" sz="2000" dirty="0"/>
                  <a:t> to decide is the cells transitions to virus releasing.</a:t>
                </a:r>
              </a:p>
            </p:txBody>
          </p:sp>
        </mc:Choice>
        <mc:Fallback>
          <p:sp>
            <p:nvSpPr>
              <p:cNvPr id="11" name="Content Placeholder 9">
                <a:extLst>
                  <a:ext uri="{FF2B5EF4-FFF2-40B4-BE49-F238E27FC236}">
                    <a16:creationId xmlns:a16="http://schemas.microsoft.com/office/drawing/2014/main" id="{EB10741F-92E7-3D46-B022-76594D35662A}"/>
                  </a:ext>
                </a:extLst>
              </p:cNvPr>
              <p:cNvSpPr>
                <a:spLocks noGrp="1" noRot="1" noChangeAspect="1" noMove="1" noResize="1" noEditPoints="1" noAdjustHandles="1" noChangeArrowheads="1" noChangeShapeType="1" noTextEdit="1"/>
              </p:cNvSpPr>
              <p:nvPr>
                <p:ph idx="1"/>
              </p:nvPr>
            </p:nvSpPr>
            <p:spPr>
              <a:xfrm>
                <a:off x="381000" y="1295400"/>
                <a:ext cx="5334000" cy="5181599"/>
              </a:xfrm>
              <a:blipFill>
                <a:blip r:embed="rId4"/>
                <a:stretch>
                  <a:fillRect l="-1188" t="-489" r="-118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CBCCF040-8885-4A40-B997-323CFE531560}"/>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10" name="Picture 9">
            <a:extLst>
              <a:ext uri="{FF2B5EF4-FFF2-40B4-BE49-F238E27FC236}">
                <a16:creationId xmlns:a16="http://schemas.microsoft.com/office/drawing/2014/main" id="{4D3BE913-369E-E243-8A47-7E90A1D7C8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8968" y="3199364"/>
            <a:ext cx="2571307" cy="1092061"/>
          </a:xfrm>
          <a:prstGeom prst="rect">
            <a:avLst/>
          </a:prstGeom>
        </p:spPr>
      </p:pic>
    </p:spTree>
    <p:extLst>
      <p:ext uri="{BB962C8B-B14F-4D97-AF65-F5344CB8AC3E}">
        <p14:creationId xmlns:p14="http://schemas.microsoft.com/office/powerpoint/2010/main" val="973639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13494" y="90343"/>
            <a:ext cx="9144000" cy="907774"/>
          </a:xfrm>
        </p:spPr>
        <p:txBody>
          <a:bodyPr>
            <a:normAutofit fontScale="90000"/>
          </a:bodyPr>
          <a:lstStyle/>
          <a:p>
            <a:r>
              <a:rPr lang="en-US" b="1" dirty="0">
                <a:solidFill>
                  <a:srgbClr val="0000FF"/>
                </a:solidFill>
              </a:rPr>
              <a:t>Transition Rule: Infected to Virus Releasing</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242094" y="1143000"/>
            <a:ext cx="8686800" cy="56138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Following the same workflow</a:t>
            </a:r>
          </a:p>
          <a:p>
            <a:pPr marL="0" indent="0">
              <a:buNone/>
            </a:pPr>
            <a:r>
              <a:rPr lang="en-US" sz="1600" dirty="0"/>
              <a:t>	Determine the probability of transitioning for individual cells</a:t>
            </a:r>
          </a:p>
          <a:p>
            <a:pPr marL="0" indent="0">
              <a:buNone/>
            </a:pPr>
            <a:r>
              <a:rPr lang="en-US" sz="1600" dirty="0"/>
              <a:t>	Iterate thru the list of </a:t>
            </a:r>
            <a:r>
              <a:rPr lang="en-US" sz="1600" b="1" dirty="0"/>
              <a:t>INFECTED</a:t>
            </a:r>
            <a:r>
              <a:rPr lang="en-US" sz="1600" dirty="0"/>
              <a:t> cells</a:t>
            </a:r>
          </a:p>
          <a:p>
            <a:pPr marL="0" indent="0">
              <a:buNone/>
            </a:pPr>
            <a:r>
              <a:rPr lang="en-US" sz="1600" dirty="0"/>
              <a:t>	Roll the dice and compare the random number to the transition probability</a:t>
            </a:r>
          </a:p>
          <a:p>
            <a:pPr marL="0" indent="0">
              <a:buNone/>
            </a:pPr>
            <a:r>
              <a:rPr lang="en-US" sz="1600" dirty="0"/>
              <a:t>	Change cell type if condition is met</a:t>
            </a:r>
          </a:p>
          <a:p>
            <a:pPr marL="0" indent="0">
              <a:buFont typeface="Arial" pitchFamily="34" charset="0"/>
              <a:buNone/>
            </a:pPr>
            <a:endParaRPr lang="en-US" sz="1600" dirty="0"/>
          </a:p>
          <a:p>
            <a:pPr marL="0" indent="0">
              <a:buFont typeface="Arial" pitchFamily="34" charset="0"/>
              <a:buNone/>
            </a:pPr>
            <a:r>
              <a:rPr lang="en-US" sz="1600" dirty="0"/>
              <a:t>		</a:t>
            </a:r>
          </a:p>
        </p:txBody>
      </p:sp>
      <p:pic>
        <p:nvPicPr>
          <p:cNvPr id="8" name="Picture 7">
            <a:extLst>
              <a:ext uri="{FF2B5EF4-FFF2-40B4-BE49-F238E27FC236}">
                <a16:creationId xmlns:a16="http://schemas.microsoft.com/office/drawing/2014/main" id="{56A6FF00-1CE5-454B-9F5A-5CF1DB54F8ED}"/>
              </a:ext>
            </a:extLst>
          </p:cNvPr>
          <p:cNvPicPr>
            <a:picLocks noChangeAspect="1"/>
          </p:cNvPicPr>
          <p:nvPr/>
        </p:nvPicPr>
        <p:blipFill rotWithShape="1">
          <a:blip r:embed="rId4">
            <a:extLst>
              <a:ext uri="{28A0092B-C50C-407E-A947-70E740481C1C}">
                <a14:useLocalDpi xmlns:a14="http://schemas.microsoft.com/office/drawing/2010/main" val="0"/>
              </a:ext>
            </a:extLst>
          </a:blip>
          <a:srcRect b="24596"/>
          <a:stretch/>
        </p:blipFill>
        <p:spPr>
          <a:xfrm>
            <a:off x="657091" y="2823715"/>
            <a:ext cx="7829817" cy="3737422"/>
          </a:xfrm>
          <a:prstGeom prst="rect">
            <a:avLst/>
          </a:prstGeom>
        </p:spPr>
      </p:pic>
      <p:pic>
        <p:nvPicPr>
          <p:cNvPr id="7" name="Picture 6">
            <a:extLst>
              <a:ext uri="{FF2B5EF4-FFF2-40B4-BE49-F238E27FC236}">
                <a16:creationId xmlns:a16="http://schemas.microsoft.com/office/drawing/2014/main" id="{F6F802ED-0307-4C91-AA87-F1694BEA197D}"/>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850144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13494" y="90343"/>
            <a:ext cx="9144000" cy="907774"/>
          </a:xfrm>
        </p:spPr>
        <p:txBody>
          <a:bodyPr>
            <a:normAutofit fontScale="90000"/>
          </a:bodyPr>
          <a:lstStyle/>
          <a:p>
            <a:r>
              <a:rPr lang="en-US" b="1" dirty="0">
                <a:solidFill>
                  <a:srgbClr val="0000FF"/>
                </a:solidFill>
              </a:rPr>
              <a:t>Transition Rule: Infected to Virus Releasing – Plotting Infected Cells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242094" y="1143000"/>
            <a:ext cx="8686800" cy="56138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p>
          <a:p>
            <a:pPr marL="0" indent="0">
              <a:buFont typeface="Arial" pitchFamily="34" charset="0"/>
              <a:buNone/>
            </a:pPr>
            <a:r>
              <a:rPr lang="en-US" sz="1600" dirty="0"/>
              <a:t>		</a:t>
            </a:r>
          </a:p>
        </p:txBody>
      </p:sp>
      <p:pic>
        <p:nvPicPr>
          <p:cNvPr id="6" name="Picture 5">
            <a:extLst>
              <a:ext uri="{FF2B5EF4-FFF2-40B4-BE49-F238E27FC236}">
                <a16:creationId xmlns:a16="http://schemas.microsoft.com/office/drawing/2014/main" id="{2FBA8E97-3317-1E47-8B8D-3B14C8A930FA}"/>
              </a:ext>
            </a:extLst>
          </p:cNvPr>
          <p:cNvPicPr>
            <a:picLocks noChangeAspect="1"/>
          </p:cNvPicPr>
          <p:nvPr/>
        </p:nvPicPr>
        <p:blipFill rotWithShape="1">
          <a:blip r:embed="rId4">
            <a:extLst>
              <a:ext uri="{28A0092B-C50C-407E-A947-70E740481C1C}">
                <a14:useLocalDpi xmlns:a14="http://schemas.microsoft.com/office/drawing/2010/main" val="0"/>
              </a:ext>
            </a:extLst>
          </a:blip>
          <a:srcRect b="44708"/>
          <a:stretch/>
        </p:blipFill>
        <p:spPr>
          <a:xfrm>
            <a:off x="742122" y="2529507"/>
            <a:ext cx="7620000" cy="2653805"/>
          </a:xfrm>
          <a:prstGeom prst="rect">
            <a:avLst/>
          </a:prstGeom>
        </p:spPr>
      </p:pic>
      <p:pic>
        <p:nvPicPr>
          <p:cNvPr id="9" name="Picture 8">
            <a:extLst>
              <a:ext uri="{FF2B5EF4-FFF2-40B4-BE49-F238E27FC236}">
                <a16:creationId xmlns:a16="http://schemas.microsoft.com/office/drawing/2014/main" id="{5A1CED2E-58EF-5541-A666-065BB01BC9BF}"/>
              </a:ext>
            </a:extLst>
          </p:cNvPr>
          <p:cNvPicPr>
            <a:picLocks noChangeAspect="1"/>
          </p:cNvPicPr>
          <p:nvPr/>
        </p:nvPicPr>
        <p:blipFill rotWithShape="1">
          <a:blip r:embed="rId5">
            <a:extLst>
              <a:ext uri="{28A0092B-C50C-407E-A947-70E740481C1C}">
                <a14:useLocalDpi xmlns:a14="http://schemas.microsoft.com/office/drawing/2010/main" val="0"/>
              </a:ext>
            </a:extLst>
          </a:blip>
          <a:srcRect t="53389" b="13087"/>
          <a:stretch/>
        </p:blipFill>
        <p:spPr>
          <a:xfrm>
            <a:off x="762000" y="5284505"/>
            <a:ext cx="7620000" cy="1548502"/>
          </a:xfrm>
          <a:prstGeom prst="rect">
            <a:avLst/>
          </a:prstGeom>
        </p:spPr>
      </p:pic>
      <p:pic>
        <p:nvPicPr>
          <p:cNvPr id="8" name="Picture 7">
            <a:extLst>
              <a:ext uri="{FF2B5EF4-FFF2-40B4-BE49-F238E27FC236}">
                <a16:creationId xmlns:a16="http://schemas.microsoft.com/office/drawing/2014/main" id="{C8638B85-DE9D-41CE-A2D3-91E8ED0EE1A5}"/>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1" name="Content Placeholder 9">
            <a:extLst>
              <a:ext uri="{FF2B5EF4-FFF2-40B4-BE49-F238E27FC236}">
                <a16:creationId xmlns:a16="http://schemas.microsoft.com/office/drawing/2014/main" id="{7870387E-0ED0-0345-AA47-3DA27A783F5B}"/>
              </a:ext>
            </a:extLst>
          </p:cNvPr>
          <p:cNvSpPr txBox="1">
            <a:spLocks/>
          </p:cNvSpPr>
          <p:nvPr/>
        </p:nvSpPr>
        <p:spPr>
          <a:xfrm>
            <a:off x="394494" y="1088460"/>
            <a:ext cx="8686800" cy="58207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To compare ODE and cellular model, we need to overlay the plots of the number of Infected cells and in the ODE model and the CC3D model, following the </a:t>
            </a:r>
            <a:r>
              <a:rPr lang="en-US" sz="1600" dirty="0" err="1"/>
              <a:t>worklow</a:t>
            </a:r>
            <a:r>
              <a:rPr lang="en-US" sz="1600" dirty="0"/>
              <a:t>:</a:t>
            </a:r>
          </a:p>
          <a:p>
            <a:pPr marL="400050" lvl="1" indent="0">
              <a:buNone/>
            </a:pPr>
            <a:r>
              <a:rPr lang="en-US" sz="1600" dirty="0"/>
              <a:t>Add data series “Infected” to the </a:t>
            </a:r>
            <a:r>
              <a:rPr lang="en-US" sz="1600" dirty="0" err="1"/>
              <a:t>pop_data_win</a:t>
            </a:r>
            <a:r>
              <a:rPr lang="en-US" sz="1600" dirty="0"/>
              <a:t> in the start </a:t>
            </a:r>
            <a:r>
              <a:rPr lang="en-US" sz="1600" dirty="0" err="1"/>
              <a:t>fcn</a:t>
            </a:r>
            <a:endParaRPr lang="en-US" sz="1600" dirty="0"/>
          </a:p>
          <a:p>
            <a:pPr marL="400050" lvl="1" indent="0">
              <a:buNone/>
            </a:pPr>
            <a:r>
              <a:rPr lang="en-US" sz="1600" dirty="0"/>
              <a:t>Count the number of infected cells: </a:t>
            </a:r>
            <a:r>
              <a:rPr lang="en-US" sz="1600" dirty="0" err="1"/>
              <a:t>len</a:t>
            </a:r>
            <a:r>
              <a:rPr lang="en-US" sz="1600" dirty="0"/>
              <a:t>(</a:t>
            </a:r>
            <a:r>
              <a:rPr lang="en-US" sz="1600" dirty="0" err="1"/>
              <a:t>self.cell_list_by_type</a:t>
            </a:r>
            <a:r>
              <a:rPr lang="en-US" sz="1600" dirty="0"/>
              <a:t>(</a:t>
            </a:r>
            <a:r>
              <a:rPr lang="en-US" sz="1600" dirty="0" err="1"/>
              <a:t>self.INFECTED</a:t>
            </a:r>
            <a:r>
              <a:rPr lang="en-US" sz="1600" dirty="0"/>
              <a:t>))</a:t>
            </a:r>
          </a:p>
          <a:p>
            <a:pPr marL="400050" lvl="1" indent="0">
              <a:buNone/>
            </a:pPr>
            <a:r>
              <a:rPr lang="en-US" sz="1600" dirty="0"/>
              <a:t>Add data points to the “Infected” data series</a:t>
            </a:r>
          </a:p>
          <a:p>
            <a:pPr marL="0" indent="0">
              <a:buFont typeface="Arial" pitchFamily="34" charset="0"/>
              <a:buNone/>
            </a:pPr>
            <a:endParaRPr lang="en-US" sz="1600" dirty="0"/>
          </a:p>
          <a:p>
            <a:pPr marL="0" indent="0">
              <a:buFont typeface="Arial" pitchFamily="34" charset="0"/>
              <a:buNone/>
            </a:pPr>
            <a:r>
              <a:rPr lang="en-US" sz="1600" dirty="0"/>
              <a:t>		</a:t>
            </a:r>
          </a:p>
        </p:txBody>
      </p:sp>
    </p:spTree>
    <p:extLst>
      <p:ext uri="{BB962C8B-B14F-4D97-AF65-F5344CB8AC3E}">
        <p14:creationId xmlns:p14="http://schemas.microsoft.com/office/powerpoint/2010/main" val="42108360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13494" y="90343"/>
            <a:ext cx="9144000" cy="907774"/>
          </a:xfrm>
        </p:spPr>
        <p:txBody>
          <a:bodyPr>
            <a:normAutofit fontScale="90000"/>
          </a:bodyPr>
          <a:lstStyle/>
          <a:p>
            <a:r>
              <a:rPr lang="en-US" b="1" dirty="0">
                <a:solidFill>
                  <a:srgbClr val="0000FF"/>
                </a:solidFill>
              </a:rPr>
              <a:t>Transition Rule: Infected to Virus Releasing – Run CC3D to visualize plot</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242094" y="1143000"/>
            <a:ext cx="8686800" cy="56138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p>
          <a:p>
            <a:pPr marL="0" indent="0">
              <a:buFont typeface="Arial" pitchFamily="34" charset="0"/>
              <a:buNone/>
            </a:pPr>
            <a:r>
              <a:rPr lang="en-US" sz="1600" dirty="0"/>
              <a:t>		</a:t>
            </a:r>
          </a:p>
        </p:txBody>
      </p:sp>
      <p:pic>
        <p:nvPicPr>
          <p:cNvPr id="6" name="Picture 5">
            <a:extLst>
              <a:ext uri="{FF2B5EF4-FFF2-40B4-BE49-F238E27FC236}">
                <a16:creationId xmlns:a16="http://schemas.microsoft.com/office/drawing/2014/main" id="{2FBA8E97-3317-1E47-8B8D-3B14C8A930FA}"/>
              </a:ext>
            </a:extLst>
          </p:cNvPr>
          <p:cNvPicPr>
            <a:picLocks noChangeAspect="1"/>
          </p:cNvPicPr>
          <p:nvPr/>
        </p:nvPicPr>
        <p:blipFill rotWithShape="1">
          <a:blip r:embed="rId4">
            <a:extLst>
              <a:ext uri="{28A0092B-C50C-407E-A947-70E740481C1C}">
                <a14:useLocalDpi xmlns:a14="http://schemas.microsoft.com/office/drawing/2010/main" val="0"/>
              </a:ext>
            </a:extLst>
          </a:blip>
          <a:srcRect b="44708"/>
          <a:stretch/>
        </p:blipFill>
        <p:spPr>
          <a:xfrm>
            <a:off x="742122" y="2529507"/>
            <a:ext cx="7620000" cy="2653805"/>
          </a:xfrm>
          <a:prstGeom prst="rect">
            <a:avLst/>
          </a:prstGeom>
        </p:spPr>
      </p:pic>
      <p:pic>
        <p:nvPicPr>
          <p:cNvPr id="9" name="Picture 8">
            <a:extLst>
              <a:ext uri="{FF2B5EF4-FFF2-40B4-BE49-F238E27FC236}">
                <a16:creationId xmlns:a16="http://schemas.microsoft.com/office/drawing/2014/main" id="{5A1CED2E-58EF-5541-A666-065BB01BC9BF}"/>
              </a:ext>
            </a:extLst>
          </p:cNvPr>
          <p:cNvPicPr>
            <a:picLocks noChangeAspect="1"/>
          </p:cNvPicPr>
          <p:nvPr/>
        </p:nvPicPr>
        <p:blipFill rotWithShape="1">
          <a:blip r:embed="rId5">
            <a:extLst>
              <a:ext uri="{28A0092B-C50C-407E-A947-70E740481C1C}">
                <a14:useLocalDpi xmlns:a14="http://schemas.microsoft.com/office/drawing/2010/main" val="0"/>
              </a:ext>
            </a:extLst>
          </a:blip>
          <a:srcRect t="53389" b="13087"/>
          <a:stretch/>
        </p:blipFill>
        <p:spPr>
          <a:xfrm>
            <a:off x="762000" y="5284505"/>
            <a:ext cx="7620000" cy="1548502"/>
          </a:xfrm>
          <a:prstGeom prst="rect">
            <a:avLst/>
          </a:prstGeom>
        </p:spPr>
      </p:pic>
      <p:pic>
        <p:nvPicPr>
          <p:cNvPr id="8" name="Picture 7">
            <a:extLst>
              <a:ext uri="{FF2B5EF4-FFF2-40B4-BE49-F238E27FC236}">
                <a16:creationId xmlns:a16="http://schemas.microsoft.com/office/drawing/2014/main" id="{C8638B85-DE9D-41CE-A2D3-91E8ED0EE1A5}"/>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1" name="Content Placeholder 9">
            <a:extLst>
              <a:ext uri="{FF2B5EF4-FFF2-40B4-BE49-F238E27FC236}">
                <a16:creationId xmlns:a16="http://schemas.microsoft.com/office/drawing/2014/main" id="{7870387E-0ED0-0345-AA47-3DA27A783F5B}"/>
              </a:ext>
            </a:extLst>
          </p:cNvPr>
          <p:cNvSpPr txBox="1">
            <a:spLocks/>
          </p:cNvSpPr>
          <p:nvPr/>
        </p:nvSpPr>
        <p:spPr>
          <a:xfrm>
            <a:off x="394494" y="1088460"/>
            <a:ext cx="8686800" cy="582074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To compare ODE and cellular model, we need to overlay the plots of the number of Infected cells and in the ODE model and the CC3D model, following the </a:t>
            </a:r>
            <a:r>
              <a:rPr lang="en-US" sz="1600" dirty="0" err="1"/>
              <a:t>worklow</a:t>
            </a:r>
            <a:r>
              <a:rPr lang="en-US" sz="1600" dirty="0"/>
              <a:t>:</a:t>
            </a:r>
          </a:p>
          <a:p>
            <a:pPr marL="400050" lvl="1" indent="0">
              <a:buNone/>
            </a:pPr>
            <a:r>
              <a:rPr lang="en-US" sz="1600" dirty="0"/>
              <a:t>Add data series “Infected” to the </a:t>
            </a:r>
            <a:r>
              <a:rPr lang="en-US" sz="1600" dirty="0" err="1"/>
              <a:t>pop_data_win</a:t>
            </a:r>
            <a:r>
              <a:rPr lang="en-US" sz="1600" dirty="0"/>
              <a:t> in the start </a:t>
            </a:r>
            <a:r>
              <a:rPr lang="en-US" sz="1600" dirty="0" err="1"/>
              <a:t>fcn</a:t>
            </a:r>
            <a:endParaRPr lang="en-US" sz="1600" dirty="0"/>
          </a:p>
          <a:p>
            <a:pPr marL="400050" lvl="1" indent="0">
              <a:buNone/>
            </a:pPr>
            <a:r>
              <a:rPr lang="en-US" sz="1600" dirty="0"/>
              <a:t>Count the number of infected cells: </a:t>
            </a:r>
            <a:r>
              <a:rPr lang="en-US" sz="1600" dirty="0" err="1"/>
              <a:t>len</a:t>
            </a:r>
            <a:r>
              <a:rPr lang="en-US" sz="1600" dirty="0"/>
              <a:t>(</a:t>
            </a:r>
            <a:r>
              <a:rPr lang="en-US" sz="1600" dirty="0" err="1"/>
              <a:t>self.cell_list_by_type</a:t>
            </a:r>
            <a:r>
              <a:rPr lang="en-US" sz="1600" dirty="0"/>
              <a:t>(</a:t>
            </a:r>
            <a:r>
              <a:rPr lang="en-US" sz="1600" dirty="0" err="1"/>
              <a:t>self.INFECTED</a:t>
            </a:r>
            <a:r>
              <a:rPr lang="en-US" sz="1600" dirty="0"/>
              <a:t>))</a:t>
            </a:r>
          </a:p>
          <a:p>
            <a:pPr marL="400050" lvl="1" indent="0">
              <a:buNone/>
            </a:pPr>
            <a:r>
              <a:rPr lang="en-US" sz="1600" dirty="0"/>
              <a:t>Add data points to the “Infected” data series</a:t>
            </a:r>
          </a:p>
          <a:p>
            <a:pPr marL="0" indent="0">
              <a:buFont typeface="Arial" pitchFamily="34" charset="0"/>
              <a:buNone/>
            </a:pPr>
            <a:endParaRPr lang="en-US" sz="1600" dirty="0"/>
          </a:p>
          <a:p>
            <a:pPr marL="0" indent="0">
              <a:buFont typeface="Arial" pitchFamily="34" charset="0"/>
              <a:buNone/>
            </a:pPr>
            <a:r>
              <a:rPr lang="en-US" sz="1600" dirty="0"/>
              <a:t>		</a:t>
            </a:r>
          </a:p>
        </p:txBody>
      </p:sp>
      <p:pic>
        <p:nvPicPr>
          <p:cNvPr id="10" name="Picture 9">
            <a:extLst>
              <a:ext uri="{FF2B5EF4-FFF2-40B4-BE49-F238E27FC236}">
                <a16:creationId xmlns:a16="http://schemas.microsoft.com/office/drawing/2014/main" id="{5688E640-513C-BE4D-AD59-F6BE23AAD2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9763" y="3749028"/>
            <a:ext cx="6912884" cy="2362846"/>
          </a:xfrm>
          <a:prstGeom prst="rect">
            <a:avLst/>
          </a:prstGeom>
        </p:spPr>
      </p:pic>
      <p:cxnSp>
        <p:nvCxnSpPr>
          <p:cNvPr id="13" name="Google Shape;124;g8d4ec31b01_0_29">
            <a:extLst>
              <a:ext uri="{FF2B5EF4-FFF2-40B4-BE49-F238E27FC236}">
                <a16:creationId xmlns:a16="http://schemas.microsoft.com/office/drawing/2014/main" id="{6C9073A4-618C-F145-848A-87C67EFDECF6}"/>
              </a:ext>
            </a:extLst>
          </p:cNvPr>
          <p:cNvCxnSpPr>
            <a:cxnSpLocks/>
          </p:cNvCxnSpPr>
          <p:nvPr/>
        </p:nvCxnSpPr>
        <p:spPr>
          <a:xfrm flipH="1" flipV="1">
            <a:off x="2176882" y="3244141"/>
            <a:ext cx="570465" cy="1272626"/>
          </a:xfrm>
          <a:prstGeom prst="straightConnector1">
            <a:avLst/>
          </a:prstGeom>
          <a:noFill/>
          <a:ln w="38100" cap="flat" cmpd="sng">
            <a:solidFill>
              <a:srgbClr val="FF0000"/>
            </a:solidFill>
            <a:prstDash val="solid"/>
            <a:round/>
            <a:headEnd type="stealth" w="med" len="med"/>
            <a:tailEnd type="none" w="med" len="med"/>
          </a:ln>
        </p:spPr>
      </p:cxnSp>
    </p:spTree>
    <p:extLst>
      <p:ext uri="{BB962C8B-B14F-4D97-AF65-F5344CB8AC3E}">
        <p14:creationId xmlns:p14="http://schemas.microsoft.com/office/powerpoint/2010/main" val="2975593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13494" y="90343"/>
            <a:ext cx="9144000" cy="907774"/>
          </a:xfrm>
        </p:spPr>
        <p:txBody>
          <a:bodyPr>
            <a:normAutofit fontScale="90000"/>
          </a:bodyPr>
          <a:lstStyle/>
          <a:p>
            <a:r>
              <a:rPr lang="en-US" b="1" dirty="0">
                <a:solidFill>
                  <a:srgbClr val="0000FF"/>
                </a:solidFill>
              </a:rPr>
              <a:t>Exercise 2.1.1: Transition from Virus Releasing to Dead Cells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242094" y="1143000"/>
            <a:ext cx="8686800" cy="56138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p>
          <a:p>
            <a:pPr marL="0" indent="0">
              <a:buFont typeface="Arial" pitchFamily="34" charset="0"/>
              <a:buNone/>
            </a:pPr>
            <a:r>
              <a:rPr lang="en-US" sz="1600" dirty="0"/>
              <a:t>		</a:t>
            </a:r>
          </a:p>
        </p:txBody>
      </p:sp>
      <p:sp>
        <p:nvSpPr>
          <p:cNvPr id="8" name="Content Placeholder 9">
            <a:extLst>
              <a:ext uri="{FF2B5EF4-FFF2-40B4-BE49-F238E27FC236}">
                <a16:creationId xmlns:a16="http://schemas.microsoft.com/office/drawing/2014/main" id="{F890B30D-DD79-8047-B979-5DD46F3E182B}"/>
              </a:ext>
            </a:extLst>
          </p:cNvPr>
          <p:cNvSpPr txBox="1">
            <a:spLocks/>
          </p:cNvSpPr>
          <p:nvPr/>
        </p:nvSpPr>
        <p:spPr>
          <a:xfrm>
            <a:off x="484188" y="1295400"/>
            <a:ext cx="8444706" cy="56138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Establish the transition rule and code for Virus Releasing becoming Dead Cells. </a:t>
            </a:r>
          </a:p>
          <a:p>
            <a:pPr marL="0" indent="0">
              <a:buNone/>
            </a:pPr>
            <a:r>
              <a:rPr lang="en-US" sz="1600" dirty="0"/>
              <a:t>Plot both Virus Releasing and Dead cells</a:t>
            </a:r>
          </a:p>
          <a:p>
            <a:pPr marL="0" indent="0">
              <a:buNone/>
            </a:pPr>
            <a:r>
              <a:rPr lang="en-US" sz="1600" dirty="0"/>
              <a:t>The workflow is:</a:t>
            </a:r>
          </a:p>
          <a:p>
            <a:pPr marL="0" indent="0">
              <a:buNone/>
            </a:pPr>
            <a:r>
              <a:rPr lang="en-US" sz="1600" dirty="0"/>
              <a:t>1) Determine transition probability using rate equation (step function):</a:t>
            </a:r>
          </a:p>
          <a:p>
            <a:pPr marL="400050" lvl="1" indent="0">
              <a:buNone/>
            </a:pPr>
            <a:r>
              <a:rPr lang="en-US" sz="1600" dirty="0" err="1"/>
              <a:t>death_rate</a:t>
            </a:r>
            <a:r>
              <a:rPr lang="en-US" sz="1600" dirty="0"/>
              <a:t> = </a:t>
            </a:r>
            <a:r>
              <a:rPr lang="en-US" sz="1600" dirty="0" err="1"/>
              <a:t>self.sbml.ODEModel</a:t>
            </a:r>
            <a:r>
              <a:rPr lang="en-US" sz="1600" dirty="0"/>
              <a:t>["d"] * </a:t>
            </a:r>
            <a:r>
              <a:rPr lang="en-US" sz="1600" dirty="0" err="1"/>
              <a:t>self.scale_by_time</a:t>
            </a:r>
            <a:endParaRPr lang="en-US" sz="1600" dirty="0"/>
          </a:p>
          <a:p>
            <a:pPr marL="400050" lvl="1" indent="0">
              <a:buNone/>
            </a:pPr>
            <a:r>
              <a:rPr lang="en-US" sz="1600" dirty="0" err="1"/>
              <a:t>death_probability</a:t>
            </a:r>
            <a:r>
              <a:rPr lang="en-US" sz="1600" dirty="0"/>
              <a:t> = 1-math.exp(</a:t>
            </a:r>
            <a:r>
              <a:rPr lang="en-US" sz="1600" dirty="0" err="1"/>
              <a:t>death_rate</a:t>
            </a:r>
            <a:r>
              <a:rPr lang="en-US" sz="1600" dirty="0"/>
              <a:t>)</a:t>
            </a:r>
          </a:p>
          <a:p>
            <a:pPr marL="0" indent="0">
              <a:buNone/>
            </a:pPr>
            <a:r>
              <a:rPr lang="en-US" sz="1600" dirty="0"/>
              <a:t>2) Iterate through list of Virus releasing cells</a:t>
            </a:r>
          </a:p>
          <a:p>
            <a:pPr marL="400050" lvl="1" indent="0">
              <a:buNone/>
            </a:pPr>
            <a:r>
              <a:rPr lang="en-US" sz="1600" dirty="0" err="1"/>
              <a:t>self.cell_list_by_type</a:t>
            </a:r>
            <a:r>
              <a:rPr lang="en-US" sz="1600" dirty="0"/>
              <a:t>(</a:t>
            </a:r>
            <a:r>
              <a:rPr lang="en-US" sz="1600" dirty="0" err="1"/>
              <a:t>self.VIRUSRELEASING</a:t>
            </a:r>
            <a:r>
              <a:rPr lang="en-US" sz="1600" dirty="0"/>
              <a:t>)</a:t>
            </a:r>
          </a:p>
          <a:p>
            <a:pPr marL="0" indent="0">
              <a:buNone/>
            </a:pPr>
            <a:r>
              <a:rPr lang="en-US" sz="1600" dirty="0"/>
              <a:t>3) Roll the dice and compare to death probability</a:t>
            </a:r>
          </a:p>
          <a:p>
            <a:pPr marL="400050" lvl="1" indent="0">
              <a:buNone/>
            </a:pPr>
            <a:r>
              <a:rPr lang="en-US" sz="1600" dirty="0" err="1"/>
              <a:t>np.random.random</a:t>
            </a:r>
            <a:r>
              <a:rPr lang="en-US" sz="1600" dirty="0"/>
              <a:t>() &lt; </a:t>
            </a:r>
            <a:r>
              <a:rPr lang="en-US" sz="1600" dirty="0" err="1"/>
              <a:t>death_probability</a:t>
            </a:r>
            <a:endParaRPr lang="en-US" sz="1600" dirty="0"/>
          </a:p>
          <a:p>
            <a:pPr marL="0" indent="0">
              <a:buNone/>
            </a:pPr>
            <a:r>
              <a:rPr lang="en-US" sz="1600" dirty="0"/>
              <a:t>4) Change cell type</a:t>
            </a:r>
          </a:p>
          <a:p>
            <a:pPr marL="400050" lvl="1" indent="0">
              <a:buNone/>
            </a:pPr>
            <a:r>
              <a:rPr lang="en-US" sz="1600" dirty="0" err="1"/>
              <a:t>cell_type</a:t>
            </a:r>
            <a:r>
              <a:rPr lang="en-US" sz="1600" dirty="0"/>
              <a:t> = </a:t>
            </a:r>
            <a:r>
              <a:rPr lang="en-US" sz="1600" dirty="0" err="1"/>
              <a:t>self.DEAD</a:t>
            </a:r>
            <a:endParaRPr lang="en-US" sz="1600" dirty="0"/>
          </a:p>
          <a:p>
            <a:pPr marL="0" indent="0">
              <a:buNone/>
            </a:pPr>
            <a:r>
              <a:rPr lang="en-US" sz="1600" dirty="0"/>
              <a:t>5) Add data series (start function):</a:t>
            </a:r>
          </a:p>
          <a:p>
            <a:pPr marL="400050" lvl="1" indent="0">
              <a:buNone/>
            </a:pPr>
            <a:r>
              <a:rPr lang="en-US" sz="1600" dirty="0" err="1"/>
              <a:t>self.pop_data_win.add_plot</a:t>
            </a:r>
            <a:r>
              <a:rPr lang="en-US" sz="1600" dirty="0"/>
              <a:t>("</a:t>
            </a:r>
            <a:r>
              <a:rPr lang="en-US" sz="1600" dirty="0" err="1"/>
              <a:t>VirusReleasing</a:t>
            </a:r>
            <a:r>
              <a:rPr lang="en-US" sz="1600" dirty="0"/>
              <a:t>", style='Dots', color='green’, size=</a:t>
            </a:r>
            <a:r>
              <a:rPr lang="en-US" sz="1600" dirty="0" err="1"/>
              <a:t>dot_size</a:t>
            </a:r>
            <a:r>
              <a:rPr lang="en-US" sz="1600" dirty="0"/>
              <a:t>)</a:t>
            </a:r>
          </a:p>
          <a:p>
            <a:pPr marL="0" indent="0">
              <a:buNone/>
            </a:pPr>
            <a:r>
              <a:rPr lang="en-US" sz="1600" dirty="0"/>
              <a:t>6) Count number of virus releasing cells</a:t>
            </a:r>
          </a:p>
          <a:p>
            <a:pPr marL="400050" lvl="1" indent="0">
              <a:buNone/>
            </a:pPr>
            <a:r>
              <a:rPr lang="en-US" sz="1600" dirty="0" err="1"/>
              <a:t>num_cells_virusreleasing</a:t>
            </a:r>
            <a:r>
              <a:rPr lang="en-US" sz="1600" dirty="0"/>
              <a:t> = </a:t>
            </a:r>
            <a:r>
              <a:rPr lang="en-US" sz="1600" dirty="0" err="1"/>
              <a:t>len</a:t>
            </a:r>
            <a:r>
              <a:rPr lang="en-US" sz="1600" dirty="0"/>
              <a:t>(</a:t>
            </a:r>
            <a:r>
              <a:rPr lang="en-US" sz="1600" dirty="0" err="1"/>
              <a:t>self.cell_list_by_type</a:t>
            </a:r>
            <a:r>
              <a:rPr lang="en-US" sz="1600" dirty="0"/>
              <a:t>(</a:t>
            </a:r>
            <a:r>
              <a:rPr lang="en-US" sz="1600" dirty="0" err="1"/>
              <a:t>self.VIRUSRELEASING</a:t>
            </a:r>
            <a:r>
              <a:rPr lang="en-US" sz="1600" dirty="0"/>
              <a:t>))</a:t>
            </a:r>
          </a:p>
          <a:p>
            <a:pPr marL="0" indent="0">
              <a:buNone/>
            </a:pPr>
            <a:r>
              <a:rPr lang="en-US" sz="1600" dirty="0"/>
              <a:t>7) Add data points (step function)</a:t>
            </a:r>
          </a:p>
          <a:p>
            <a:pPr marL="400050" lvl="1" indent="0">
              <a:buNone/>
            </a:pPr>
            <a:r>
              <a:rPr lang="en-US" sz="1600" dirty="0" err="1"/>
              <a:t>self.pop_data_win.add_data_point</a:t>
            </a:r>
            <a:r>
              <a:rPr lang="en-US" sz="1600" dirty="0"/>
              <a:t>('</a:t>
            </a:r>
            <a:r>
              <a:rPr lang="en-US" sz="1600" dirty="0" err="1"/>
              <a:t>VirusReleasing</a:t>
            </a:r>
            <a:r>
              <a:rPr lang="en-US" sz="1600" dirty="0"/>
              <a:t>', </a:t>
            </a:r>
            <a:r>
              <a:rPr lang="en-US" sz="1600" dirty="0" err="1"/>
              <a:t>mcs</a:t>
            </a:r>
            <a:r>
              <a:rPr lang="en-US" sz="1600" dirty="0"/>
              <a:t> * </a:t>
            </a:r>
            <a:r>
              <a:rPr lang="en-US" sz="1600" dirty="0" err="1"/>
              <a:t>days_to_mcs</a:t>
            </a:r>
            <a:r>
              <a:rPr lang="en-US" sz="1600" dirty="0"/>
              <a:t>, </a:t>
            </a:r>
            <a:r>
              <a:rPr lang="en-US" sz="1600" dirty="0" err="1"/>
              <a:t>num_cells_virusreleasing</a:t>
            </a:r>
            <a:r>
              <a:rPr lang="en-US" sz="1600" dirty="0"/>
              <a:t>)</a:t>
            </a:r>
          </a:p>
        </p:txBody>
      </p:sp>
      <p:pic>
        <p:nvPicPr>
          <p:cNvPr id="7" name="Picture 6">
            <a:extLst>
              <a:ext uri="{FF2B5EF4-FFF2-40B4-BE49-F238E27FC236}">
                <a16:creationId xmlns:a16="http://schemas.microsoft.com/office/drawing/2014/main" id="{8B219B8D-69AB-413F-AFC5-15740997D17F}"/>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6" name="Picture 5">
            <a:extLst>
              <a:ext uri="{FF2B5EF4-FFF2-40B4-BE49-F238E27FC236}">
                <a16:creationId xmlns:a16="http://schemas.microsoft.com/office/drawing/2014/main" id="{1545AB98-38EF-3545-8229-4E57661035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3200400"/>
            <a:ext cx="2413000" cy="1020885"/>
          </a:xfrm>
          <a:prstGeom prst="rect">
            <a:avLst/>
          </a:prstGeom>
        </p:spPr>
      </p:pic>
    </p:spTree>
    <p:extLst>
      <p:ext uri="{BB962C8B-B14F-4D97-AF65-F5344CB8AC3E}">
        <p14:creationId xmlns:p14="http://schemas.microsoft.com/office/powerpoint/2010/main" val="32396687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13494" y="90343"/>
            <a:ext cx="9144000" cy="907774"/>
          </a:xfrm>
        </p:spPr>
        <p:txBody>
          <a:bodyPr>
            <a:normAutofit/>
          </a:bodyPr>
          <a:lstStyle/>
          <a:p>
            <a:r>
              <a:rPr lang="en-US" b="1" dirty="0">
                <a:solidFill>
                  <a:srgbClr val="0000FF"/>
                </a:solidFill>
              </a:rPr>
              <a:t>Solution to Exercise 2.1.1</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242094" y="1143000"/>
            <a:ext cx="8686800" cy="56138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p>
          <a:p>
            <a:pPr marL="0" indent="0">
              <a:buFont typeface="Arial" pitchFamily="34" charset="0"/>
              <a:buNone/>
            </a:pPr>
            <a:r>
              <a:rPr lang="en-US" sz="1600" dirty="0"/>
              <a:t>		</a:t>
            </a:r>
          </a:p>
        </p:txBody>
      </p:sp>
      <p:pic>
        <p:nvPicPr>
          <p:cNvPr id="7" name="Picture 6">
            <a:extLst>
              <a:ext uri="{FF2B5EF4-FFF2-40B4-BE49-F238E27FC236}">
                <a16:creationId xmlns:a16="http://schemas.microsoft.com/office/drawing/2014/main" id="{A53D7A28-7B36-1B4F-A786-57FFCF167287}"/>
              </a:ext>
            </a:extLst>
          </p:cNvPr>
          <p:cNvPicPr>
            <a:picLocks noChangeAspect="1"/>
          </p:cNvPicPr>
          <p:nvPr/>
        </p:nvPicPr>
        <p:blipFill rotWithShape="1">
          <a:blip r:embed="rId4">
            <a:extLst>
              <a:ext uri="{28A0092B-C50C-407E-A947-70E740481C1C}">
                <a14:useLocalDpi xmlns:a14="http://schemas.microsoft.com/office/drawing/2010/main" val="0"/>
              </a:ext>
            </a:extLst>
          </a:blip>
          <a:srcRect b="50119"/>
          <a:stretch/>
        </p:blipFill>
        <p:spPr>
          <a:xfrm>
            <a:off x="1127608" y="1126435"/>
            <a:ext cx="7239000" cy="2275158"/>
          </a:xfrm>
          <a:prstGeom prst="rect">
            <a:avLst/>
          </a:prstGeom>
        </p:spPr>
      </p:pic>
      <p:pic>
        <p:nvPicPr>
          <p:cNvPr id="10" name="Picture 9">
            <a:extLst>
              <a:ext uri="{FF2B5EF4-FFF2-40B4-BE49-F238E27FC236}">
                <a16:creationId xmlns:a16="http://schemas.microsoft.com/office/drawing/2014/main" id="{FB0E5BD2-F95E-CF4E-8C47-8A3EF26DD5A0}"/>
              </a:ext>
            </a:extLst>
          </p:cNvPr>
          <p:cNvPicPr>
            <a:picLocks noChangeAspect="1"/>
          </p:cNvPicPr>
          <p:nvPr/>
        </p:nvPicPr>
        <p:blipFill rotWithShape="1">
          <a:blip r:embed="rId5">
            <a:extLst>
              <a:ext uri="{28A0092B-C50C-407E-A947-70E740481C1C}">
                <a14:useLocalDpi xmlns:a14="http://schemas.microsoft.com/office/drawing/2010/main" val="0"/>
              </a:ext>
            </a:extLst>
          </a:blip>
          <a:srcRect t="26197" b="43388"/>
          <a:stretch/>
        </p:blipFill>
        <p:spPr>
          <a:xfrm>
            <a:off x="1091890" y="3546476"/>
            <a:ext cx="7248214" cy="1389241"/>
          </a:xfrm>
          <a:prstGeom prst="rect">
            <a:avLst/>
          </a:prstGeom>
        </p:spPr>
      </p:pic>
      <p:pic>
        <p:nvPicPr>
          <p:cNvPr id="13" name="Picture 12">
            <a:extLst>
              <a:ext uri="{FF2B5EF4-FFF2-40B4-BE49-F238E27FC236}">
                <a16:creationId xmlns:a16="http://schemas.microsoft.com/office/drawing/2014/main" id="{A5F8A380-A755-8F4C-BB91-7869BFA20382}"/>
              </a:ext>
            </a:extLst>
          </p:cNvPr>
          <p:cNvPicPr>
            <a:picLocks noChangeAspect="1"/>
          </p:cNvPicPr>
          <p:nvPr/>
        </p:nvPicPr>
        <p:blipFill rotWithShape="1">
          <a:blip r:embed="rId6">
            <a:extLst>
              <a:ext uri="{28A0092B-C50C-407E-A947-70E740481C1C}">
                <a14:useLocalDpi xmlns:a14="http://schemas.microsoft.com/office/drawing/2010/main" val="0"/>
              </a:ext>
            </a:extLst>
          </a:blip>
          <a:srcRect t="32843" b="43095"/>
          <a:stretch/>
        </p:blipFill>
        <p:spPr>
          <a:xfrm>
            <a:off x="1087041" y="5120009"/>
            <a:ext cx="7239000" cy="1099816"/>
          </a:xfrm>
          <a:prstGeom prst="rect">
            <a:avLst/>
          </a:prstGeom>
        </p:spPr>
      </p:pic>
      <p:pic>
        <p:nvPicPr>
          <p:cNvPr id="11" name="Picture 10">
            <a:extLst>
              <a:ext uri="{FF2B5EF4-FFF2-40B4-BE49-F238E27FC236}">
                <a16:creationId xmlns:a16="http://schemas.microsoft.com/office/drawing/2014/main" id="{58A714CA-6FF8-4634-B9EF-A5B1019DED47}"/>
              </a:ext>
            </a:extLst>
          </p:cNvPr>
          <p:cNvPicPr>
            <a:picLocks noChangeAspect="1"/>
          </p:cNvPicPr>
          <p:nvPr/>
        </p:nvPicPr>
        <p:blipFill>
          <a:blip r:embed="rId7">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1804233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9">
            <a:extLst>
              <a:ext uri="{FF2B5EF4-FFF2-40B4-BE49-F238E27FC236}">
                <a16:creationId xmlns:a16="http://schemas.microsoft.com/office/drawing/2014/main" id="{8061B8F6-E4CB-E04E-AF4C-0A98D28AC855}"/>
              </a:ext>
            </a:extLst>
          </p:cNvPr>
          <p:cNvSpPr>
            <a:spLocks noGrp="1"/>
          </p:cNvSpPr>
          <p:nvPr>
            <p:ph idx="1"/>
          </p:nvPr>
        </p:nvSpPr>
        <p:spPr>
          <a:xfrm>
            <a:off x="457200" y="914400"/>
            <a:ext cx="8229600" cy="5211763"/>
          </a:xfrm>
        </p:spPr>
        <p:txBody>
          <a:bodyPr>
            <a:normAutofit/>
          </a:bodyPr>
          <a:lstStyle/>
          <a:p>
            <a:pPr marL="0" indent="0">
              <a:buNone/>
            </a:pPr>
            <a:r>
              <a:rPr lang="en-US" sz="2000" dirty="0"/>
              <a:t>In the previous module we established the conversions between CC3D time and spatial units (</a:t>
            </a:r>
            <a:r>
              <a:rPr lang="en-US" sz="2000" dirty="0" err="1"/>
              <a:t>mcs</a:t>
            </a:r>
            <a:r>
              <a:rPr lang="en-US" sz="2000" dirty="0"/>
              <a:t> and voxels) and real-world units (days, cell diameters).</a:t>
            </a:r>
          </a:p>
          <a:p>
            <a:pPr marL="0" indent="0">
              <a:buNone/>
            </a:pPr>
            <a:endParaRPr lang="en-US" sz="2000" dirty="0"/>
          </a:p>
          <a:p>
            <a:pPr marL="0" indent="0">
              <a:buNone/>
            </a:pPr>
            <a:r>
              <a:rPr lang="en-US" sz="2000" dirty="0"/>
              <a:t>Given the size of our simulation domain (200x200x2), we are now going to populate the domain with cells of the given size specified in our conversion factors </a:t>
            </a:r>
          </a:p>
          <a:p>
            <a:pPr marL="400050" lvl="1" indent="0">
              <a:buNone/>
            </a:pPr>
            <a:r>
              <a:rPr lang="en-US" sz="2000" dirty="0"/>
              <a:t>Since the cell diameter is 5 voxels, our cells will occupy 5x5 = 25 voxels</a:t>
            </a:r>
          </a:p>
        </p:txBody>
      </p:sp>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907774"/>
          </a:xfrm>
        </p:spPr>
        <p:txBody>
          <a:bodyPr/>
          <a:lstStyle/>
          <a:p>
            <a:r>
              <a:rPr lang="en-US" b="1" dirty="0">
                <a:solidFill>
                  <a:srgbClr val="0000FF"/>
                </a:solidFill>
              </a:rPr>
              <a:t>Refresher: Conversion Factors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930DA2E-2E68-E946-9ED0-3A80E8377ED8}"/>
              </a:ext>
            </a:extLst>
          </p:cNvPr>
          <p:cNvPicPr>
            <a:picLocks noChangeAspect="1"/>
          </p:cNvPicPr>
          <p:nvPr/>
        </p:nvPicPr>
        <p:blipFill rotWithShape="1">
          <a:blip r:embed="rId4">
            <a:extLst>
              <a:ext uri="{28A0092B-C50C-407E-A947-70E740481C1C}">
                <a14:useLocalDpi xmlns:a14="http://schemas.microsoft.com/office/drawing/2010/main" val="0"/>
              </a:ext>
            </a:extLst>
          </a:blip>
          <a:srcRect l="25872" t="22482" r="31775" b="45668"/>
          <a:stretch/>
        </p:blipFill>
        <p:spPr>
          <a:xfrm>
            <a:off x="1796862" y="3643312"/>
            <a:ext cx="5550275" cy="2620963"/>
          </a:xfrm>
          <a:prstGeom prst="rect">
            <a:avLst/>
          </a:prstGeom>
        </p:spPr>
      </p:pic>
      <p:pic>
        <p:nvPicPr>
          <p:cNvPr id="7" name="Picture 6">
            <a:extLst>
              <a:ext uri="{FF2B5EF4-FFF2-40B4-BE49-F238E27FC236}">
                <a16:creationId xmlns:a16="http://schemas.microsoft.com/office/drawing/2014/main" id="{F34E0202-E99D-42E9-85FC-D956D85A171D}"/>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922736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13494" y="0"/>
            <a:ext cx="9144000" cy="907774"/>
          </a:xfrm>
        </p:spPr>
        <p:txBody>
          <a:bodyPr>
            <a:normAutofit/>
          </a:bodyPr>
          <a:lstStyle/>
          <a:p>
            <a:r>
              <a:rPr lang="en-US" sz="4000" b="1" dirty="0">
                <a:solidFill>
                  <a:srgbClr val="0000FF"/>
                </a:solidFill>
              </a:rPr>
              <a:t>Comparing ODE and Cellular Results </a:t>
            </a:r>
            <a:endParaRPr lang="en-US" sz="4000"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242094" y="1143000"/>
            <a:ext cx="8686800" cy="56138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p>
          <a:p>
            <a:pPr marL="0" indent="0">
              <a:buFont typeface="Arial" pitchFamily="34" charset="0"/>
              <a:buNone/>
            </a:pPr>
            <a:r>
              <a:rPr lang="en-US" sz="1600" dirty="0"/>
              <a:t>		</a:t>
            </a:r>
          </a:p>
        </p:txBody>
      </p:sp>
      <p:pic>
        <p:nvPicPr>
          <p:cNvPr id="6" name="Picture 5">
            <a:extLst>
              <a:ext uri="{FF2B5EF4-FFF2-40B4-BE49-F238E27FC236}">
                <a16:creationId xmlns:a16="http://schemas.microsoft.com/office/drawing/2014/main" id="{51181577-0566-664B-AD24-A65A54DA7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899" y="2035000"/>
            <a:ext cx="6291449" cy="2147164"/>
          </a:xfrm>
          <a:prstGeom prst="rect">
            <a:avLst/>
          </a:prstGeom>
        </p:spPr>
      </p:pic>
      <p:pic>
        <p:nvPicPr>
          <p:cNvPr id="15" name="Picture 14">
            <a:extLst>
              <a:ext uri="{FF2B5EF4-FFF2-40B4-BE49-F238E27FC236}">
                <a16:creationId xmlns:a16="http://schemas.microsoft.com/office/drawing/2014/main" id="{183D176F-85FB-9E4A-A048-8FE6B65A2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00" y="4433955"/>
            <a:ext cx="6251888" cy="2147164"/>
          </a:xfrm>
          <a:prstGeom prst="rect">
            <a:avLst/>
          </a:prstGeom>
        </p:spPr>
      </p:pic>
      <p:pic>
        <p:nvPicPr>
          <p:cNvPr id="17" name="Picture 16">
            <a:extLst>
              <a:ext uri="{FF2B5EF4-FFF2-40B4-BE49-F238E27FC236}">
                <a16:creationId xmlns:a16="http://schemas.microsoft.com/office/drawing/2014/main" id="{6AECDFBC-A49E-4C39-9EDF-EC3AC568C177}"/>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9" name="Content Placeholder 9">
            <a:extLst>
              <a:ext uri="{FF2B5EF4-FFF2-40B4-BE49-F238E27FC236}">
                <a16:creationId xmlns:a16="http://schemas.microsoft.com/office/drawing/2014/main" id="{55CB8CF8-29DB-0B4E-BAD9-2A192467752A}"/>
              </a:ext>
            </a:extLst>
          </p:cNvPr>
          <p:cNvSpPr txBox="1">
            <a:spLocks/>
          </p:cNvSpPr>
          <p:nvPr/>
        </p:nvSpPr>
        <p:spPr>
          <a:xfrm>
            <a:off x="484188" y="1066800"/>
            <a:ext cx="8444706" cy="58424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Results track really well early on but differ later (after day 5) </a:t>
            </a:r>
          </a:p>
          <a:p>
            <a:pPr marL="400050" lvl="1" indent="0">
              <a:buNone/>
            </a:pPr>
            <a:r>
              <a:rPr lang="en-US" sz="2000" dirty="0"/>
              <a:t>Any ideas why?</a:t>
            </a:r>
          </a:p>
        </p:txBody>
      </p:sp>
    </p:spTree>
    <p:extLst>
      <p:ext uri="{BB962C8B-B14F-4D97-AF65-F5344CB8AC3E}">
        <p14:creationId xmlns:p14="http://schemas.microsoft.com/office/powerpoint/2010/main" val="25040752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13494" y="0"/>
            <a:ext cx="9144000" cy="907774"/>
          </a:xfrm>
        </p:spPr>
        <p:txBody>
          <a:bodyPr>
            <a:normAutofit/>
          </a:bodyPr>
          <a:lstStyle/>
          <a:p>
            <a:r>
              <a:rPr lang="en-US" b="1" dirty="0">
                <a:solidFill>
                  <a:srgbClr val="0000FF"/>
                </a:solidFill>
              </a:rPr>
              <a:t>Quantifying Death by Mechanisms</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242094" y="1143000"/>
            <a:ext cx="8686800" cy="56138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p>
          <a:p>
            <a:pPr marL="0" indent="0">
              <a:buFont typeface="Arial" pitchFamily="34" charset="0"/>
              <a:buNone/>
            </a:pPr>
            <a:r>
              <a:rPr lang="en-US" sz="1600" dirty="0"/>
              <a:t>		</a:t>
            </a:r>
          </a:p>
        </p:txBody>
      </p:sp>
      <p:sp>
        <p:nvSpPr>
          <p:cNvPr id="8" name="Content Placeholder 9">
            <a:extLst>
              <a:ext uri="{FF2B5EF4-FFF2-40B4-BE49-F238E27FC236}">
                <a16:creationId xmlns:a16="http://schemas.microsoft.com/office/drawing/2014/main" id="{F890B30D-DD79-8047-B979-5DD46F3E182B}"/>
              </a:ext>
            </a:extLst>
          </p:cNvPr>
          <p:cNvSpPr txBox="1">
            <a:spLocks/>
          </p:cNvSpPr>
          <p:nvPr/>
        </p:nvSpPr>
        <p:spPr>
          <a:xfrm>
            <a:off x="394493" y="907774"/>
            <a:ext cx="4406107" cy="6001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To explain the difference between the cellular version and the ODE model we need to quantify the cell death by each mechanism </a:t>
            </a:r>
          </a:p>
          <a:p>
            <a:pPr marL="400050" lvl="1" indent="0">
              <a:buNone/>
            </a:pPr>
            <a:r>
              <a:rPr lang="en-US" sz="2000" dirty="0"/>
              <a:t>In the ODE Model, some cell death occurs because of the innate immune response others occur because of the adaptive immune response</a:t>
            </a:r>
          </a:p>
          <a:p>
            <a:pPr marL="0" indent="0">
              <a:buNone/>
            </a:pPr>
            <a:endParaRPr lang="en-US" sz="2000" dirty="0"/>
          </a:p>
          <a:p>
            <a:pPr marL="0" indent="0">
              <a:buNone/>
            </a:pPr>
            <a:endParaRPr lang="en-US" sz="2000" dirty="0"/>
          </a:p>
          <a:p>
            <a:pPr marL="0" indent="0">
              <a:buNone/>
            </a:pPr>
            <a:r>
              <a:rPr lang="en-US" sz="2000" dirty="0"/>
              <a:t>We have added two additional variables in the Antimony Model to keep track of how many cells are dying by each mechanism</a:t>
            </a:r>
          </a:p>
          <a:p>
            <a:pPr marL="0" indent="0">
              <a:buNone/>
            </a:pPr>
            <a:endParaRPr lang="en-US" sz="2000" dirty="0"/>
          </a:p>
          <a:p>
            <a:pPr marL="0" indent="0">
              <a:buNone/>
            </a:pPr>
            <a:r>
              <a:rPr lang="en-US" sz="2000" dirty="0"/>
              <a:t>So far we have only included cell death by innate immune response</a:t>
            </a:r>
          </a:p>
        </p:txBody>
      </p:sp>
      <p:pic>
        <p:nvPicPr>
          <p:cNvPr id="9" name="Picture 8">
            <a:extLst>
              <a:ext uri="{FF2B5EF4-FFF2-40B4-BE49-F238E27FC236}">
                <a16:creationId xmlns:a16="http://schemas.microsoft.com/office/drawing/2014/main" id="{19E1D9EB-2672-5C4E-BC4B-C9EF2B0F183D}"/>
              </a:ext>
            </a:extLst>
          </p:cNvPr>
          <p:cNvPicPr>
            <a:picLocks noChangeAspect="1"/>
          </p:cNvPicPr>
          <p:nvPr/>
        </p:nvPicPr>
        <p:blipFill rotWithShape="1">
          <a:blip r:embed="rId4">
            <a:extLst>
              <a:ext uri="{28A0092B-C50C-407E-A947-70E740481C1C}">
                <a14:useLocalDpi xmlns:a14="http://schemas.microsoft.com/office/drawing/2010/main" val="0"/>
              </a:ext>
            </a:extLst>
          </a:blip>
          <a:srcRect l="26684" t="40021" r="36191" b="7520"/>
          <a:stretch/>
        </p:blipFill>
        <p:spPr>
          <a:xfrm>
            <a:off x="5183946" y="3579797"/>
            <a:ext cx="3330006" cy="2966204"/>
          </a:xfrm>
          <a:prstGeom prst="rect">
            <a:avLst/>
          </a:prstGeom>
        </p:spPr>
      </p:pic>
      <p:pic>
        <p:nvPicPr>
          <p:cNvPr id="10" name="Picture 9">
            <a:extLst>
              <a:ext uri="{FF2B5EF4-FFF2-40B4-BE49-F238E27FC236}">
                <a16:creationId xmlns:a16="http://schemas.microsoft.com/office/drawing/2014/main" id="{EB749EF2-22E1-49E0-8B17-787AC1CF0A1B}"/>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6" name="Picture 5">
            <a:extLst>
              <a:ext uri="{FF2B5EF4-FFF2-40B4-BE49-F238E27FC236}">
                <a16:creationId xmlns:a16="http://schemas.microsoft.com/office/drawing/2014/main" id="{82A8F798-AF6C-4C44-90C7-A4CBCE3D6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2694" y="1734396"/>
            <a:ext cx="1752888" cy="741606"/>
          </a:xfrm>
          <a:prstGeom prst="rect">
            <a:avLst/>
          </a:prstGeom>
        </p:spPr>
      </p:pic>
      <p:pic>
        <p:nvPicPr>
          <p:cNvPr id="13" name="Picture 12">
            <a:extLst>
              <a:ext uri="{FF2B5EF4-FFF2-40B4-BE49-F238E27FC236}">
                <a16:creationId xmlns:a16="http://schemas.microsoft.com/office/drawing/2014/main" id="{041773E6-76EB-4D4D-99BB-E650A02775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2826" y="1235249"/>
            <a:ext cx="1609872" cy="1739900"/>
          </a:xfrm>
          <a:prstGeom prst="rect">
            <a:avLst/>
          </a:prstGeom>
        </p:spPr>
      </p:pic>
    </p:spTree>
    <p:extLst>
      <p:ext uri="{BB962C8B-B14F-4D97-AF65-F5344CB8AC3E}">
        <p14:creationId xmlns:p14="http://schemas.microsoft.com/office/powerpoint/2010/main" val="4450892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13494" y="-1"/>
            <a:ext cx="9144000" cy="1041807"/>
          </a:xfrm>
        </p:spPr>
        <p:txBody>
          <a:bodyPr>
            <a:normAutofit fontScale="90000"/>
          </a:bodyPr>
          <a:lstStyle/>
          <a:p>
            <a:r>
              <a:rPr lang="en-US" b="1" dirty="0">
                <a:solidFill>
                  <a:srgbClr val="0000FF"/>
                </a:solidFill>
              </a:rPr>
              <a:t>Quantifying Death by Mechanisms – Adding New Plot</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242094" y="1143000"/>
            <a:ext cx="8686800" cy="56138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p>
          <a:p>
            <a:pPr marL="0" indent="0">
              <a:buFont typeface="Arial" pitchFamily="34" charset="0"/>
              <a:buNone/>
            </a:pPr>
            <a:r>
              <a:rPr lang="en-US" sz="1600" dirty="0"/>
              <a:t>		</a:t>
            </a:r>
          </a:p>
        </p:txBody>
      </p:sp>
      <p:sp>
        <p:nvSpPr>
          <p:cNvPr id="8" name="Content Placeholder 9">
            <a:extLst>
              <a:ext uri="{FF2B5EF4-FFF2-40B4-BE49-F238E27FC236}">
                <a16:creationId xmlns:a16="http://schemas.microsoft.com/office/drawing/2014/main" id="{F890B30D-DD79-8047-B979-5DD46F3E182B}"/>
              </a:ext>
            </a:extLst>
          </p:cNvPr>
          <p:cNvSpPr txBox="1">
            <a:spLocks/>
          </p:cNvSpPr>
          <p:nvPr/>
        </p:nvSpPr>
        <p:spPr>
          <a:xfrm>
            <a:off x="394494" y="1143000"/>
            <a:ext cx="8686800" cy="57662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We need to create a new plot window to display the amount of cell death by mechanism in the ODE model</a:t>
            </a:r>
          </a:p>
        </p:txBody>
      </p:sp>
      <p:pic>
        <p:nvPicPr>
          <p:cNvPr id="6" name="Picture 5">
            <a:extLst>
              <a:ext uri="{FF2B5EF4-FFF2-40B4-BE49-F238E27FC236}">
                <a16:creationId xmlns:a16="http://schemas.microsoft.com/office/drawing/2014/main" id="{79F67087-C2A7-D14C-8BE5-B9AC51F9DD1F}"/>
              </a:ext>
            </a:extLst>
          </p:cNvPr>
          <p:cNvPicPr>
            <a:picLocks noChangeAspect="1"/>
          </p:cNvPicPr>
          <p:nvPr/>
        </p:nvPicPr>
        <p:blipFill rotWithShape="1">
          <a:blip r:embed="rId4">
            <a:extLst>
              <a:ext uri="{28A0092B-C50C-407E-A947-70E740481C1C}">
                <a14:useLocalDpi xmlns:a14="http://schemas.microsoft.com/office/drawing/2010/main" val="0"/>
              </a:ext>
            </a:extLst>
          </a:blip>
          <a:srcRect t="34137" b="14123"/>
          <a:stretch/>
        </p:blipFill>
        <p:spPr>
          <a:xfrm>
            <a:off x="609600" y="1905001"/>
            <a:ext cx="7709694" cy="2514600"/>
          </a:xfrm>
          <a:prstGeom prst="rect">
            <a:avLst/>
          </a:prstGeom>
        </p:spPr>
      </p:pic>
      <p:pic>
        <p:nvPicPr>
          <p:cNvPr id="10" name="Picture 9">
            <a:extLst>
              <a:ext uri="{FF2B5EF4-FFF2-40B4-BE49-F238E27FC236}">
                <a16:creationId xmlns:a16="http://schemas.microsoft.com/office/drawing/2014/main" id="{108B6E04-EDB8-B045-8680-5076A96EC74E}"/>
              </a:ext>
            </a:extLst>
          </p:cNvPr>
          <p:cNvPicPr>
            <a:picLocks noChangeAspect="1"/>
          </p:cNvPicPr>
          <p:nvPr/>
        </p:nvPicPr>
        <p:blipFill rotWithShape="1">
          <a:blip r:embed="rId5">
            <a:extLst>
              <a:ext uri="{28A0092B-C50C-407E-A947-70E740481C1C}">
                <a14:useLocalDpi xmlns:a14="http://schemas.microsoft.com/office/drawing/2010/main" val="0"/>
              </a:ext>
            </a:extLst>
          </a:blip>
          <a:srcRect t="81926" b="10342"/>
          <a:stretch/>
        </p:blipFill>
        <p:spPr>
          <a:xfrm>
            <a:off x="596348" y="4648200"/>
            <a:ext cx="7709694" cy="375790"/>
          </a:xfrm>
          <a:prstGeom prst="rect">
            <a:avLst/>
          </a:prstGeom>
        </p:spPr>
      </p:pic>
      <p:pic>
        <p:nvPicPr>
          <p:cNvPr id="13" name="Picture 12">
            <a:extLst>
              <a:ext uri="{FF2B5EF4-FFF2-40B4-BE49-F238E27FC236}">
                <a16:creationId xmlns:a16="http://schemas.microsoft.com/office/drawing/2014/main" id="{B2FBDEB6-51F0-C84E-9C1A-9C72DF86DEC7}"/>
              </a:ext>
            </a:extLst>
          </p:cNvPr>
          <p:cNvPicPr>
            <a:picLocks noChangeAspect="1"/>
          </p:cNvPicPr>
          <p:nvPr/>
        </p:nvPicPr>
        <p:blipFill rotWithShape="1">
          <a:blip r:embed="rId6">
            <a:extLst>
              <a:ext uri="{28A0092B-C50C-407E-A947-70E740481C1C}">
                <a14:useLocalDpi xmlns:a14="http://schemas.microsoft.com/office/drawing/2010/main" val="0"/>
              </a:ext>
            </a:extLst>
          </a:blip>
          <a:srcRect t="67255" b="7527"/>
          <a:stretch/>
        </p:blipFill>
        <p:spPr>
          <a:xfrm>
            <a:off x="596348" y="5166499"/>
            <a:ext cx="7722946" cy="1222799"/>
          </a:xfrm>
          <a:prstGeom prst="rect">
            <a:avLst/>
          </a:prstGeom>
        </p:spPr>
      </p:pic>
      <p:pic>
        <p:nvPicPr>
          <p:cNvPr id="11" name="Picture 10">
            <a:extLst>
              <a:ext uri="{FF2B5EF4-FFF2-40B4-BE49-F238E27FC236}">
                <a16:creationId xmlns:a16="http://schemas.microsoft.com/office/drawing/2014/main" id="{78EF9E97-4BCC-4BBC-AA6E-2E5DBC4E5C81}"/>
              </a:ext>
            </a:extLst>
          </p:cNvPr>
          <p:cNvPicPr>
            <a:picLocks noChangeAspect="1"/>
          </p:cNvPicPr>
          <p:nvPr/>
        </p:nvPicPr>
        <p:blipFill>
          <a:blip r:embed="rId7">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31061893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13494" y="-1"/>
            <a:ext cx="9144000" cy="1041807"/>
          </a:xfrm>
        </p:spPr>
        <p:txBody>
          <a:bodyPr>
            <a:normAutofit fontScale="90000"/>
          </a:bodyPr>
          <a:lstStyle/>
          <a:p>
            <a:r>
              <a:rPr lang="en-US" b="1" dirty="0">
                <a:solidFill>
                  <a:srgbClr val="0000FF"/>
                </a:solidFill>
              </a:rPr>
              <a:t>Quantifying Death by Mechanisms – Adding New Plot</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242094" y="1143000"/>
            <a:ext cx="8686800" cy="56138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p>
          <a:p>
            <a:pPr marL="0" indent="0">
              <a:buFont typeface="Arial" pitchFamily="34" charset="0"/>
              <a:buNone/>
            </a:pPr>
            <a:r>
              <a:rPr lang="en-US" sz="1600" dirty="0"/>
              <a:t>		</a:t>
            </a:r>
          </a:p>
        </p:txBody>
      </p:sp>
      <p:sp>
        <p:nvSpPr>
          <p:cNvPr id="8" name="Content Placeholder 9">
            <a:extLst>
              <a:ext uri="{FF2B5EF4-FFF2-40B4-BE49-F238E27FC236}">
                <a16:creationId xmlns:a16="http://schemas.microsoft.com/office/drawing/2014/main" id="{F890B30D-DD79-8047-B979-5DD46F3E182B}"/>
              </a:ext>
            </a:extLst>
          </p:cNvPr>
          <p:cNvSpPr txBox="1">
            <a:spLocks/>
          </p:cNvSpPr>
          <p:nvPr/>
        </p:nvSpPr>
        <p:spPr>
          <a:xfrm>
            <a:off x="394494" y="1143000"/>
            <a:ext cx="8686800" cy="57662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We need to create a new plot window to display the amount of cell death by mechanism in the ODE model</a:t>
            </a:r>
          </a:p>
        </p:txBody>
      </p:sp>
      <p:pic>
        <p:nvPicPr>
          <p:cNvPr id="6" name="Picture 5">
            <a:extLst>
              <a:ext uri="{FF2B5EF4-FFF2-40B4-BE49-F238E27FC236}">
                <a16:creationId xmlns:a16="http://schemas.microsoft.com/office/drawing/2014/main" id="{79F67087-C2A7-D14C-8BE5-B9AC51F9DD1F}"/>
              </a:ext>
            </a:extLst>
          </p:cNvPr>
          <p:cNvPicPr>
            <a:picLocks noChangeAspect="1"/>
          </p:cNvPicPr>
          <p:nvPr/>
        </p:nvPicPr>
        <p:blipFill rotWithShape="1">
          <a:blip r:embed="rId4">
            <a:extLst>
              <a:ext uri="{28A0092B-C50C-407E-A947-70E740481C1C}">
                <a14:useLocalDpi xmlns:a14="http://schemas.microsoft.com/office/drawing/2010/main" val="0"/>
              </a:ext>
            </a:extLst>
          </a:blip>
          <a:srcRect t="34137" b="14123"/>
          <a:stretch/>
        </p:blipFill>
        <p:spPr>
          <a:xfrm>
            <a:off x="609600" y="1905001"/>
            <a:ext cx="7709694" cy="2514600"/>
          </a:xfrm>
          <a:prstGeom prst="rect">
            <a:avLst/>
          </a:prstGeom>
        </p:spPr>
      </p:pic>
      <p:pic>
        <p:nvPicPr>
          <p:cNvPr id="10" name="Picture 9">
            <a:extLst>
              <a:ext uri="{FF2B5EF4-FFF2-40B4-BE49-F238E27FC236}">
                <a16:creationId xmlns:a16="http://schemas.microsoft.com/office/drawing/2014/main" id="{108B6E04-EDB8-B045-8680-5076A96EC74E}"/>
              </a:ext>
            </a:extLst>
          </p:cNvPr>
          <p:cNvPicPr>
            <a:picLocks noChangeAspect="1"/>
          </p:cNvPicPr>
          <p:nvPr/>
        </p:nvPicPr>
        <p:blipFill rotWithShape="1">
          <a:blip r:embed="rId5">
            <a:extLst>
              <a:ext uri="{28A0092B-C50C-407E-A947-70E740481C1C}">
                <a14:useLocalDpi xmlns:a14="http://schemas.microsoft.com/office/drawing/2010/main" val="0"/>
              </a:ext>
            </a:extLst>
          </a:blip>
          <a:srcRect t="81926" b="10342"/>
          <a:stretch/>
        </p:blipFill>
        <p:spPr>
          <a:xfrm>
            <a:off x="596348" y="4648200"/>
            <a:ext cx="7709694" cy="375790"/>
          </a:xfrm>
          <a:prstGeom prst="rect">
            <a:avLst/>
          </a:prstGeom>
        </p:spPr>
      </p:pic>
      <p:pic>
        <p:nvPicPr>
          <p:cNvPr id="13" name="Picture 12">
            <a:extLst>
              <a:ext uri="{FF2B5EF4-FFF2-40B4-BE49-F238E27FC236}">
                <a16:creationId xmlns:a16="http://schemas.microsoft.com/office/drawing/2014/main" id="{B2FBDEB6-51F0-C84E-9C1A-9C72DF86DEC7}"/>
              </a:ext>
            </a:extLst>
          </p:cNvPr>
          <p:cNvPicPr>
            <a:picLocks noChangeAspect="1"/>
          </p:cNvPicPr>
          <p:nvPr/>
        </p:nvPicPr>
        <p:blipFill rotWithShape="1">
          <a:blip r:embed="rId6">
            <a:extLst>
              <a:ext uri="{28A0092B-C50C-407E-A947-70E740481C1C}">
                <a14:useLocalDpi xmlns:a14="http://schemas.microsoft.com/office/drawing/2010/main" val="0"/>
              </a:ext>
            </a:extLst>
          </a:blip>
          <a:srcRect t="67255" b="7527"/>
          <a:stretch/>
        </p:blipFill>
        <p:spPr>
          <a:xfrm>
            <a:off x="596348" y="5166499"/>
            <a:ext cx="7722946" cy="1222799"/>
          </a:xfrm>
          <a:prstGeom prst="rect">
            <a:avLst/>
          </a:prstGeom>
        </p:spPr>
      </p:pic>
      <p:pic>
        <p:nvPicPr>
          <p:cNvPr id="7" name="Picture 6">
            <a:extLst>
              <a:ext uri="{FF2B5EF4-FFF2-40B4-BE49-F238E27FC236}">
                <a16:creationId xmlns:a16="http://schemas.microsoft.com/office/drawing/2014/main" id="{889DC2C4-3798-2A44-B14B-055D3C5445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8676" y="685801"/>
            <a:ext cx="4815234" cy="4952999"/>
          </a:xfrm>
          <a:prstGeom prst="rect">
            <a:avLst/>
          </a:prstGeom>
        </p:spPr>
      </p:pic>
      <p:cxnSp>
        <p:nvCxnSpPr>
          <p:cNvPr id="14" name="Google Shape;124;g8d4ec31b01_0_29">
            <a:extLst>
              <a:ext uri="{FF2B5EF4-FFF2-40B4-BE49-F238E27FC236}">
                <a16:creationId xmlns:a16="http://schemas.microsoft.com/office/drawing/2014/main" id="{C143027C-E145-E641-BC8F-6FDA4622AD8A}"/>
              </a:ext>
            </a:extLst>
          </p:cNvPr>
          <p:cNvCxnSpPr>
            <a:cxnSpLocks/>
          </p:cNvCxnSpPr>
          <p:nvPr/>
        </p:nvCxnSpPr>
        <p:spPr>
          <a:xfrm flipH="1">
            <a:off x="2686206" y="3365133"/>
            <a:ext cx="1885794" cy="1366717"/>
          </a:xfrm>
          <a:prstGeom prst="straightConnector1">
            <a:avLst/>
          </a:prstGeom>
          <a:noFill/>
          <a:ln w="38100" cap="flat" cmpd="sng">
            <a:solidFill>
              <a:srgbClr val="FF0000"/>
            </a:solidFill>
            <a:prstDash val="solid"/>
            <a:round/>
            <a:headEnd type="stealth" w="med" len="med"/>
            <a:tailEnd type="none" w="med" len="med"/>
          </a:ln>
        </p:spPr>
      </p:cxnSp>
      <p:pic>
        <p:nvPicPr>
          <p:cNvPr id="15" name="Picture 14">
            <a:extLst>
              <a:ext uri="{FF2B5EF4-FFF2-40B4-BE49-F238E27FC236}">
                <a16:creationId xmlns:a16="http://schemas.microsoft.com/office/drawing/2014/main" id="{969071F9-CE3C-43AC-AC21-70394B9D53EC}"/>
              </a:ext>
            </a:extLst>
          </p:cNvPr>
          <p:cNvPicPr>
            <a:picLocks noChangeAspect="1"/>
          </p:cNvPicPr>
          <p:nvPr/>
        </p:nvPicPr>
        <p:blipFill>
          <a:blip r:embed="rId8">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196275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13494" y="-1"/>
            <a:ext cx="9144000" cy="1041807"/>
          </a:xfrm>
        </p:spPr>
        <p:txBody>
          <a:bodyPr>
            <a:normAutofit fontScale="90000"/>
          </a:bodyPr>
          <a:lstStyle/>
          <a:p>
            <a:r>
              <a:rPr lang="en-US" b="1" dirty="0">
                <a:solidFill>
                  <a:srgbClr val="0000FF"/>
                </a:solidFill>
              </a:rPr>
              <a:t>Quantifying Death Cell in Cellular Model – Creating Dictionary</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242094" y="1143000"/>
            <a:ext cx="8686800" cy="56138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p>
          <a:p>
            <a:pPr marL="0" indent="0">
              <a:buFont typeface="Arial" pitchFamily="34" charset="0"/>
              <a:buNone/>
            </a:pPr>
            <a:r>
              <a:rPr lang="en-US" sz="1600" dirty="0"/>
              <a:t>		</a:t>
            </a:r>
          </a:p>
        </p:txBody>
      </p:sp>
      <p:sp>
        <p:nvSpPr>
          <p:cNvPr id="8" name="Content Placeholder 9">
            <a:extLst>
              <a:ext uri="{FF2B5EF4-FFF2-40B4-BE49-F238E27FC236}">
                <a16:creationId xmlns:a16="http://schemas.microsoft.com/office/drawing/2014/main" id="{F890B30D-DD79-8047-B979-5DD46F3E182B}"/>
              </a:ext>
            </a:extLst>
          </p:cNvPr>
          <p:cNvSpPr txBox="1">
            <a:spLocks/>
          </p:cNvSpPr>
          <p:nvPr/>
        </p:nvSpPr>
        <p:spPr>
          <a:xfrm>
            <a:off x="394494" y="1143000"/>
            <a:ext cx="8686800" cy="57662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Now we need to quantify the cell death in the cellular model.</a:t>
            </a:r>
          </a:p>
          <a:p>
            <a:pPr marL="0" indent="0">
              <a:buNone/>
            </a:pPr>
            <a:endParaRPr lang="en-US" sz="1800" dirty="0"/>
          </a:p>
          <a:p>
            <a:pPr marL="0" indent="0">
              <a:buNone/>
            </a:pPr>
            <a:r>
              <a:rPr lang="en-US" sz="1800" dirty="0"/>
              <a:t>We will create a </a:t>
            </a:r>
            <a:r>
              <a:rPr lang="en-US" sz="1800" b="1" dirty="0" err="1"/>
              <a:t>self.death_mech</a:t>
            </a:r>
            <a:r>
              <a:rPr lang="en-US" sz="1800" b="1" dirty="0"/>
              <a:t> </a:t>
            </a:r>
            <a:r>
              <a:rPr lang="en-US" sz="1800" dirty="0"/>
              <a:t>dictionary in the </a:t>
            </a:r>
            <a:r>
              <a:rPr lang="en-US" sz="1800" b="1" dirty="0"/>
              <a:t>_</a:t>
            </a:r>
            <a:r>
              <a:rPr lang="en-US" sz="1800" b="1" dirty="0" err="1"/>
              <a:t>init</a:t>
            </a:r>
            <a:r>
              <a:rPr lang="en-US" sz="1800" b="1" dirty="0"/>
              <a:t>_</a:t>
            </a:r>
            <a:r>
              <a:rPr lang="en-US" sz="1800" dirty="0"/>
              <a:t> function to 	keep track of the cell death. Keys are “viral” and “contact”</a:t>
            </a:r>
          </a:p>
          <a:p>
            <a:pPr marL="400050" lvl="1" indent="0">
              <a:buNone/>
            </a:pPr>
            <a:r>
              <a:rPr lang="en-US" sz="1800" dirty="0"/>
              <a:t>We will be counting the number of </a:t>
            </a:r>
            <a:r>
              <a:rPr lang="en-US" sz="1800" dirty="0" err="1"/>
              <a:t>innate+viral</a:t>
            </a:r>
            <a:r>
              <a:rPr lang="en-US" sz="1800" dirty="0"/>
              <a:t> deaths ‘</a:t>
            </a:r>
            <a:r>
              <a:rPr lang="en-US" sz="1800" b="1" dirty="0"/>
              <a:t>viral</a:t>
            </a:r>
            <a:r>
              <a:rPr lang="en-US" sz="1800" dirty="0"/>
              <a:t>’ and the number of deaths by contact ‘</a:t>
            </a:r>
            <a:r>
              <a:rPr lang="en-US" sz="1800" b="1" dirty="0"/>
              <a:t>contact</a:t>
            </a:r>
            <a:r>
              <a:rPr lang="en-US" sz="1800" dirty="0"/>
              <a:t>’</a:t>
            </a:r>
          </a:p>
          <a:p>
            <a:pPr marL="400050" lvl="1" indent="0">
              <a:buNone/>
            </a:pPr>
            <a:r>
              <a:rPr lang="en-US" sz="1800" dirty="0"/>
              <a:t>At the moment, we only have viral death, but in a later module we will add death by contact with immune cells</a:t>
            </a:r>
          </a:p>
        </p:txBody>
      </p:sp>
      <p:pic>
        <p:nvPicPr>
          <p:cNvPr id="9" name="Picture 8">
            <a:extLst>
              <a:ext uri="{FF2B5EF4-FFF2-40B4-BE49-F238E27FC236}">
                <a16:creationId xmlns:a16="http://schemas.microsoft.com/office/drawing/2014/main" id="{899479DF-614A-8348-B999-17FDA417A9F6}"/>
              </a:ext>
            </a:extLst>
          </p:cNvPr>
          <p:cNvPicPr>
            <a:picLocks noChangeAspect="1"/>
          </p:cNvPicPr>
          <p:nvPr/>
        </p:nvPicPr>
        <p:blipFill rotWithShape="1">
          <a:blip r:embed="rId4">
            <a:extLst>
              <a:ext uri="{28A0092B-C50C-407E-A947-70E740481C1C}">
                <a14:useLocalDpi xmlns:a14="http://schemas.microsoft.com/office/drawing/2010/main" val="0"/>
              </a:ext>
            </a:extLst>
          </a:blip>
          <a:srcRect b="38561"/>
          <a:stretch/>
        </p:blipFill>
        <p:spPr>
          <a:xfrm>
            <a:off x="693695" y="3747812"/>
            <a:ext cx="7756610" cy="3008995"/>
          </a:xfrm>
          <a:prstGeom prst="rect">
            <a:avLst/>
          </a:prstGeom>
        </p:spPr>
      </p:pic>
      <p:pic>
        <p:nvPicPr>
          <p:cNvPr id="10" name="Picture 9">
            <a:extLst>
              <a:ext uri="{FF2B5EF4-FFF2-40B4-BE49-F238E27FC236}">
                <a16:creationId xmlns:a16="http://schemas.microsoft.com/office/drawing/2014/main" id="{8E413AE9-A58B-4D91-9623-6C137DA98FDD}"/>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29389544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13494" y="-1"/>
            <a:ext cx="9144000" cy="1041807"/>
          </a:xfrm>
        </p:spPr>
        <p:txBody>
          <a:bodyPr>
            <a:normAutofit fontScale="90000"/>
          </a:bodyPr>
          <a:lstStyle/>
          <a:p>
            <a:r>
              <a:rPr lang="en-US" b="1" dirty="0">
                <a:solidFill>
                  <a:srgbClr val="0000FF"/>
                </a:solidFill>
              </a:rPr>
              <a:t>Quantifying Death Cell in Cellular Model – Counting Cell Death</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242094" y="1143000"/>
            <a:ext cx="8686800" cy="56138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p>
          <a:p>
            <a:pPr marL="0" indent="0">
              <a:buFont typeface="Arial" pitchFamily="34" charset="0"/>
              <a:buNone/>
            </a:pPr>
            <a:r>
              <a:rPr lang="en-US" sz="1600" dirty="0"/>
              <a:t>		</a:t>
            </a:r>
          </a:p>
        </p:txBody>
      </p:sp>
      <p:sp>
        <p:nvSpPr>
          <p:cNvPr id="8" name="Content Placeholder 9">
            <a:extLst>
              <a:ext uri="{FF2B5EF4-FFF2-40B4-BE49-F238E27FC236}">
                <a16:creationId xmlns:a16="http://schemas.microsoft.com/office/drawing/2014/main" id="{F890B30D-DD79-8047-B979-5DD46F3E182B}"/>
              </a:ext>
            </a:extLst>
          </p:cNvPr>
          <p:cNvSpPr txBox="1">
            <a:spLocks/>
          </p:cNvSpPr>
          <p:nvPr/>
        </p:nvSpPr>
        <p:spPr>
          <a:xfrm>
            <a:off x="394494" y="1524000"/>
            <a:ext cx="8686800" cy="53852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dirty="0"/>
              <a:t>Every time a cell dies because of the </a:t>
            </a:r>
            <a:r>
              <a:rPr lang="en-US" sz="2200" dirty="0" err="1"/>
              <a:t>viral+innate</a:t>
            </a:r>
            <a:r>
              <a:rPr lang="en-US" sz="2200" dirty="0"/>
              <a:t> mechanism we need to increase the count of the ‘</a:t>
            </a:r>
            <a:r>
              <a:rPr lang="en-US" sz="2200" b="1" dirty="0"/>
              <a:t>viral</a:t>
            </a:r>
            <a:r>
              <a:rPr lang="en-US" sz="2200" dirty="0"/>
              <a:t>’ deaths</a:t>
            </a:r>
          </a:p>
          <a:p>
            <a:pPr marL="400050" lvl="1" indent="0">
              <a:buNone/>
            </a:pPr>
            <a:r>
              <a:rPr lang="en-US" sz="2200" dirty="0"/>
              <a:t>Reference the dictionary entry as </a:t>
            </a:r>
            <a:r>
              <a:rPr lang="en-US" sz="2200" b="1" dirty="0" err="1"/>
              <a:t>self.death_mech</a:t>
            </a:r>
            <a:r>
              <a:rPr lang="en-US" sz="2200" b="1" dirty="0"/>
              <a:t>[‘viral’]</a:t>
            </a:r>
          </a:p>
          <a:p>
            <a:pPr marL="400050" lvl="1" indent="0">
              <a:buNone/>
            </a:pPr>
            <a:r>
              <a:rPr lang="en-US" sz="2200" dirty="0"/>
              <a:t>The python += operator increases the count by one </a:t>
            </a:r>
          </a:p>
          <a:p>
            <a:pPr marL="0" indent="0">
              <a:buNone/>
            </a:pPr>
            <a:r>
              <a:rPr lang="en-US" sz="2200" dirty="0"/>
              <a:t>Increase the count inside the loop to determine cell transition from Virus</a:t>
            </a:r>
          </a:p>
        </p:txBody>
      </p:sp>
      <p:pic>
        <p:nvPicPr>
          <p:cNvPr id="6" name="Picture 5">
            <a:extLst>
              <a:ext uri="{FF2B5EF4-FFF2-40B4-BE49-F238E27FC236}">
                <a16:creationId xmlns:a16="http://schemas.microsoft.com/office/drawing/2014/main" id="{E0DD4162-2F33-C342-A018-EEA172E872C7}"/>
              </a:ext>
            </a:extLst>
          </p:cNvPr>
          <p:cNvPicPr>
            <a:picLocks noChangeAspect="1"/>
          </p:cNvPicPr>
          <p:nvPr/>
        </p:nvPicPr>
        <p:blipFill rotWithShape="1">
          <a:blip r:embed="rId4">
            <a:extLst>
              <a:ext uri="{28A0092B-C50C-407E-A947-70E740481C1C}">
                <a14:useLocalDpi xmlns:a14="http://schemas.microsoft.com/office/drawing/2010/main" val="0"/>
              </a:ext>
            </a:extLst>
          </a:blip>
          <a:srcRect l="27323" t="49524" r="9419" b="23982"/>
          <a:stretch/>
        </p:blipFill>
        <p:spPr>
          <a:xfrm>
            <a:off x="350951" y="3781425"/>
            <a:ext cx="8654143" cy="2286000"/>
          </a:xfrm>
          <a:prstGeom prst="rect">
            <a:avLst/>
          </a:prstGeom>
        </p:spPr>
      </p:pic>
      <p:pic>
        <p:nvPicPr>
          <p:cNvPr id="9" name="Picture 8">
            <a:extLst>
              <a:ext uri="{FF2B5EF4-FFF2-40B4-BE49-F238E27FC236}">
                <a16:creationId xmlns:a16="http://schemas.microsoft.com/office/drawing/2014/main" id="{28B4A3F2-3992-4962-B08E-7F0B19536934}"/>
              </a:ext>
            </a:extLst>
          </p:cNvPr>
          <p:cNvPicPr>
            <a:picLocks noChangeAspect="1"/>
          </p:cNvPicPr>
          <p:nvPr/>
        </p:nvPicPr>
        <p:blipFill>
          <a:blip r:embed="rId5">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35982886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13494" y="-1"/>
            <a:ext cx="8536781" cy="1041807"/>
          </a:xfrm>
        </p:spPr>
        <p:txBody>
          <a:bodyPr>
            <a:normAutofit fontScale="90000"/>
          </a:bodyPr>
          <a:lstStyle/>
          <a:p>
            <a:r>
              <a:rPr lang="en-US" b="1" dirty="0">
                <a:solidFill>
                  <a:srgbClr val="0000FF"/>
                </a:solidFill>
              </a:rPr>
              <a:t>Quantifying Death Cell in Cellular Model – Plotting Cell Death</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242094" y="1143000"/>
            <a:ext cx="8686800" cy="56138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p>
          <a:p>
            <a:pPr marL="0" indent="0">
              <a:buFont typeface="Arial" pitchFamily="34" charset="0"/>
              <a:buNone/>
            </a:pPr>
            <a:r>
              <a:rPr lang="en-US" sz="1600" dirty="0"/>
              <a:t>		</a:t>
            </a:r>
          </a:p>
        </p:txBody>
      </p:sp>
      <p:sp>
        <p:nvSpPr>
          <p:cNvPr id="8" name="Content Placeholder 9">
            <a:extLst>
              <a:ext uri="{FF2B5EF4-FFF2-40B4-BE49-F238E27FC236}">
                <a16:creationId xmlns:a16="http://schemas.microsoft.com/office/drawing/2014/main" id="{F890B30D-DD79-8047-B979-5DD46F3E182B}"/>
              </a:ext>
            </a:extLst>
          </p:cNvPr>
          <p:cNvSpPr txBox="1">
            <a:spLocks/>
          </p:cNvSpPr>
          <p:nvPr/>
        </p:nvSpPr>
        <p:spPr>
          <a:xfrm>
            <a:off x="394494" y="1143000"/>
            <a:ext cx="8686800" cy="57662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Now we can add the data series corresponding to the viral cell death in the cellular model to our death mechanism plot window</a:t>
            </a:r>
          </a:p>
        </p:txBody>
      </p:sp>
      <p:pic>
        <p:nvPicPr>
          <p:cNvPr id="7" name="Picture 6">
            <a:extLst>
              <a:ext uri="{FF2B5EF4-FFF2-40B4-BE49-F238E27FC236}">
                <a16:creationId xmlns:a16="http://schemas.microsoft.com/office/drawing/2014/main" id="{6B691C06-01F2-CE46-A26D-79F65D3FD52C}"/>
              </a:ext>
            </a:extLst>
          </p:cNvPr>
          <p:cNvPicPr>
            <a:picLocks noChangeAspect="1"/>
          </p:cNvPicPr>
          <p:nvPr/>
        </p:nvPicPr>
        <p:blipFill rotWithShape="1">
          <a:blip r:embed="rId4">
            <a:extLst>
              <a:ext uri="{28A0092B-C50C-407E-A947-70E740481C1C}">
                <a14:useLocalDpi xmlns:a14="http://schemas.microsoft.com/office/drawing/2010/main" val="0"/>
              </a:ext>
            </a:extLst>
          </a:blip>
          <a:srcRect t="14187" b="47347"/>
          <a:stretch/>
        </p:blipFill>
        <p:spPr>
          <a:xfrm>
            <a:off x="755254" y="2105143"/>
            <a:ext cx="7442806" cy="1798678"/>
          </a:xfrm>
          <a:prstGeom prst="rect">
            <a:avLst/>
          </a:prstGeom>
        </p:spPr>
      </p:pic>
      <p:pic>
        <p:nvPicPr>
          <p:cNvPr id="10" name="Picture 9">
            <a:extLst>
              <a:ext uri="{FF2B5EF4-FFF2-40B4-BE49-F238E27FC236}">
                <a16:creationId xmlns:a16="http://schemas.microsoft.com/office/drawing/2014/main" id="{96A9ED06-663F-5144-9321-5D074E87F45F}"/>
              </a:ext>
            </a:extLst>
          </p:cNvPr>
          <p:cNvPicPr>
            <a:picLocks noChangeAspect="1"/>
          </p:cNvPicPr>
          <p:nvPr/>
        </p:nvPicPr>
        <p:blipFill rotWithShape="1">
          <a:blip r:embed="rId5">
            <a:extLst>
              <a:ext uri="{28A0092B-C50C-407E-A947-70E740481C1C}">
                <a14:useLocalDpi xmlns:a14="http://schemas.microsoft.com/office/drawing/2010/main" val="0"/>
              </a:ext>
            </a:extLst>
          </a:blip>
          <a:srcRect t="43402" b="-1"/>
          <a:stretch/>
        </p:blipFill>
        <p:spPr>
          <a:xfrm>
            <a:off x="770942" y="4008328"/>
            <a:ext cx="7427118" cy="2654232"/>
          </a:xfrm>
          <a:prstGeom prst="rect">
            <a:avLst/>
          </a:prstGeom>
        </p:spPr>
      </p:pic>
      <p:pic>
        <p:nvPicPr>
          <p:cNvPr id="9" name="Picture 8">
            <a:extLst>
              <a:ext uri="{FF2B5EF4-FFF2-40B4-BE49-F238E27FC236}">
                <a16:creationId xmlns:a16="http://schemas.microsoft.com/office/drawing/2014/main" id="{7B81D7C0-2EAE-4437-B126-A74FD4CB8575}"/>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spTree>
    <p:extLst>
      <p:ext uri="{BB962C8B-B14F-4D97-AF65-F5344CB8AC3E}">
        <p14:creationId xmlns:p14="http://schemas.microsoft.com/office/powerpoint/2010/main" val="41301578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9">
            <a:extLst>
              <a:ext uri="{FF2B5EF4-FFF2-40B4-BE49-F238E27FC236}">
                <a16:creationId xmlns:a16="http://schemas.microsoft.com/office/drawing/2014/main" id="{261CEE85-E915-8041-960D-63F15CCE3EEC}"/>
              </a:ext>
            </a:extLst>
          </p:cNvPr>
          <p:cNvSpPr txBox="1">
            <a:spLocks/>
          </p:cNvSpPr>
          <p:nvPr/>
        </p:nvSpPr>
        <p:spPr>
          <a:xfrm>
            <a:off x="242094" y="1143000"/>
            <a:ext cx="8686800" cy="561380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600" dirty="0"/>
          </a:p>
          <a:p>
            <a:pPr marL="0" indent="0">
              <a:buFont typeface="Arial" pitchFamily="34" charset="0"/>
              <a:buNone/>
            </a:pPr>
            <a:r>
              <a:rPr lang="en-US" sz="1600" dirty="0"/>
              <a:t>		</a:t>
            </a:r>
          </a:p>
        </p:txBody>
      </p:sp>
      <p:pic>
        <p:nvPicPr>
          <p:cNvPr id="6" name="Picture 5">
            <a:extLst>
              <a:ext uri="{FF2B5EF4-FFF2-40B4-BE49-F238E27FC236}">
                <a16:creationId xmlns:a16="http://schemas.microsoft.com/office/drawing/2014/main" id="{65294134-72A2-704C-90BC-C26180D91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534" y="1689092"/>
            <a:ext cx="4163309" cy="4419600"/>
          </a:xfrm>
          <a:prstGeom prst="rect">
            <a:avLst/>
          </a:prstGeom>
        </p:spPr>
      </p:pic>
      <p:pic>
        <p:nvPicPr>
          <p:cNvPr id="14" name="Picture 13">
            <a:extLst>
              <a:ext uri="{FF2B5EF4-FFF2-40B4-BE49-F238E27FC236}">
                <a16:creationId xmlns:a16="http://schemas.microsoft.com/office/drawing/2014/main" id="{AD5BA9F3-0154-7941-A156-5F59731355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134" y="1689093"/>
            <a:ext cx="4169003" cy="4419599"/>
          </a:xfrm>
          <a:prstGeom prst="rect">
            <a:avLst/>
          </a:prstGeom>
        </p:spPr>
      </p:pic>
      <p:pic>
        <p:nvPicPr>
          <p:cNvPr id="13" name="Picture 12">
            <a:extLst>
              <a:ext uri="{FF2B5EF4-FFF2-40B4-BE49-F238E27FC236}">
                <a16:creationId xmlns:a16="http://schemas.microsoft.com/office/drawing/2014/main" id="{66D8855B-260A-4925-81B9-184996615DEA}"/>
              </a:ext>
            </a:extLst>
          </p:cNvPr>
          <p:cNvPicPr>
            <a:picLocks noChangeAspect="1"/>
          </p:cNvPicPr>
          <p:nvPr/>
        </p:nvPicPr>
        <p:blipFill>
          <a:blip r:embed="rId6">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6" name="Title 1">
            <a:extLst>
              <a:ext uri="{FF2B5EF4-FFF2-40B4-BE49-F238E27FC236}">
                <a16:creationId xmlns:a16="http://schemas.microsoft.com/office/drawing/2014/main" id="{3A9F7B50-88EF-8A4C-A0EC-700348123B3D}"/>
              </a:ext>
            </a:extLst>
          </p:cNvPr>
          <p:cNvSpPr txBox="1">
            <a:spLocks/>
          </p:cNvSpPr>
          <p:nvPr/>
        </p:nvSpPr>
        <p:spPr>
          <a:xfrm>
            <a:off x="13494" y="-1"/>
            <a:ext cx="8536781" cy="1041807"/>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solidFill>
                  <a:srgbClr val="0000FF"/>
                </a:solidFill>
              </a:rPr>
              <a:t>Quantifying Death Cell in Cellular Model – Plotting Cell Death</a:t>
            </a:r>
            <a:endParaRPr lang="en-US" dirty="0"/>
          </a:p>
        </p:txBody>
      </p:sp>
    </p:spTree>
    <p:extLst>
      <p:ext uri="{BB962C8B-B14F-4D97-AF65-F5344CB8AC3E}">
        <p14:creationId xmlns:p14="http://schemas.microsoft.com/office/powerpoint/2010/main" val="2521439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907774"/>
          </a:xfrm>
        </p:spPr>
        <p:txBody>
          <a:bodyPr/>
          <a:lstStyle/>
          <a:p>
            <a:r>
              <a:rPr lang="en-US" b="1" dirty="0">
                <a:solidFill>
                  <a:srgbClr val="0000FF"/>
                </a:solidFill>
              </a:rPr>
              <a:t>Creating Epithelial Cell Layer</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9A12779-E875-4C7F-853E-24C093CE5361}"/>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pic>
        <p:nvPicPr>
          <p:cNvPr id="1026" name="Picture 2">
            <a:extLst>
              <a:ext uri="{FF2B5EF4-FFF2-40B4-BE49-F238E27FC236}">
                <a16:creationId xmlns:a16="http://schemas.microsoft.com/office/drawing/2014/main" id="{18F7828A-9228-FE41-9AC8-230C4AC3D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952319"/>
            <a:ext cx="5718230" cy="349501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08431DCB-F17C-A047-9F9B-78CE5E5EFE46}"/>
              </a:ext>
            </a:extLst>
          </p:cNvPr>
          <p:cNvSpPr txBox="1">
            <a:spLocks/>
          </p:cNvSpPr>
          <p:nvPr/>
        </p:nvSpPr>
        <p:spPr>
          <a:xfrm>
            <a:off x="497440" y="1219200"/>
            <a:ext cx="8417364" cy="4923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need to initialize a layer of susceptible epithelial cells</a:t>
            </a:r>
          </a:p>
          <a:p>
            <a:pPr marL="0" indent="0">
              <a:buFont typeface="Arial" pitchFamily="34" charset="0"/>
              <a:buNone/>
            </a:pPr>
            <a:endParaRPr lang="en-US" sz="2000" dirty="0"/>
          </a:p>
          <a:p>
            <a:pPr marL="0" indent="0">
              <a:buNone/>
            </a:pPr>
            <a:r>
              <a:rPr lang="en-US" sz="2000" dirty="0"/>
              <a:t>To generate a quasi-2D epithelium, we will create a layer of square epithelial cells (each occupying 25 voxels, 5x5) in the lower level of our simulation domain</a:t>
            </a:r>
          </a:p>
          <a:p>
            <a:pPr marL="0" indent="0">
              <a:buFont typeface="Arial" pitchFamily="34" charset="0"/>
              <a:buNone/>
            </a:pPr>
            <a:endParaRPr lang="en-US" sz="2000" dirty="0"/>
          </a:p>
        </p:txBody>
      </p:sp>
    </p:spTree>
    <p:extLst>
      <p:ext uri="{BB962C8B-B14F-4D97-AF65-F5344CB8AC3E}">
        <p14:creationId xmlns:p14="http://schemas.microsoft.com/office/powerpoint/2010/main" val="1826776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907774"/>
          </a:xfrm>
        </p:spPr>
        <p:txBody>
          <a:bodyPr/>
          <a:lstStyle/>
          <a:p>
            <a:r>
              <a:rPr lang="en-US" b="1" dirty="0">
                <a:solidFill>
                  <a:srgbClr val="0000FF"/>
                </a:solidFill>
              </a:rPr>
              <a:t>Creating Epithelial Cell Layer</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9A12779-E875-4C7F-853E-24C093CE5361}"/>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0" name="Content Placeholder 9">
            <a:extLst>
              <a:ext uri="{FF2B5EF4-FFF2-40B4-BE49-F238E27FC236}">
                <a16:creationId xmlns:a16="http://schemas.microsoft.com/office/drawing/2014/main" id="{08431DCB-F17C-A047-9F9B-78CE5E5EFE46}"/>
              </a:ext>
            </a:extLst>
          </p:cNvPr>
          <p:cNvSpPr txBox="1">
            <a:spLocks/>
          </p:cNvSpPr>
          <p:nvPr/>
        </p:nvSpPr>
        <p:spPr>
          <a:xfrm>
            <a:off x="497440" y="1219200"/>
            <a:ext cx="8417364" cy="4923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will iterate through the voxels in the simulation domain in steps determined by the size of the cell, and assign cells to each location of the lattice</a:t>
            </a:r>
          </a:p>
        </p:txBody>
      </p:sp>
      <p:graphicFrame>
        <p:nvGraphicFramePr>
          <p:cNvPr id="3" name="Table 2">
            <a:extLst>
              <a:ext uri="{FF2B5EF4-FFF2-40B4-BE49-F238E27FC236}">
                <a16:creationId xmlns:a16="http://schemas.microsoft.com/office/drawing/2014/main" id="{F21A34F6-C022-5346-9DD8-EDC77F59EB07}"/>
              </a:ext>
            </a:extLst>
          </p:cNvPr>
          <p:cNvGraphicFramePr>
            <a:graphicFrameLocks noGrp="1"/>
          </p:cNvGraphicFramePr>
          <p:nvPr>
            <p:extLst>
              <p:ext uri="{D42A27DB-BD31-4B8C-83A1-F6EECF244321}">
                <p14:modId xmlns:p14="http://schemas.microsoft.com/office/powerpoint/2010/main" val="944120988"/>
              </p:ext>
            </p:extLst>
          </p:nvPr>
        </p:nvGraphicFramePr>
        <p:xfrm>
          <a:off x="2785882" y="2423795"/>
          <a:ext cx="3840480" cy="3840480"/>
        </p:xfrm>
        <a:graphic>
          <a:graphicData uri="http://schemas.openxmlformats.org/drawingml/2006/table">
            <a:tbl>
              <a:tblPr firstRow="1" bandRow="1">
                <a:tableStyleId>{2D5ABB26-0587-4C30-8999-92F81FD0307C}</a:tableStyleId>
              </a:tblPr>
              <a:tblGrid>
                <a:gridCol w="640080">
                  <a:extLst>
                    <a:ext uri="{9D8B030D-6E8A-4147-A177-3AD203B41FA5}">
                      <a16:colId xmlns:a16="http://schemas.microsoft.com/office/drawing/2014/main" val="503402090"/>
                    </a:ext>
                  </a:extLst>
                </a:gridCol>
                <a:gridCol w="640080">
                  <a:extLst>
                    <a:ext uri="{9D8B030D-6E8A-4147-A177-3AD203B41FA5}">
                      <a16:colId xmlns:a16="http://schemas.microsoft.com/office/drawing/2014/main" val="261695021"/>
                    </a:ext>
                  </a:extLst>
                </a:gridCol>
                <a:gridCol w="640080">
                  <a:extLst>
                    <a:ext uri="{9D8B030D-6E8A-4147-A177-3AD203B41FA5}">
                      <a16:colId xmlns:a16="http://schemas.microsoft.com/office/drawing/2014/main" val="1262810278"/>
                    </a:ext>
                  </a:extLst>
                </a:gridCol>
                <a:gridCol w="640080">
                  <a:extLst>
                    <a:ext uri="{9D8B030D-6E8A-4147-A177-3AD203B41FA5}">
                      <a16:colId xmlns:a16="http://schemas.microsoft.com/office/drawing/2014/main" val="3684438236"/>
                    </a:ext>
                  </a:extLst>
                </a:gridCol>
                <a:gridCol w="640080">
                  <a:extLst>
                    <a:ext uri="{9D8B030D-6E8A-4147-A177-3AD203B41FA5}">
                      <a16:colId xmlns:a16="http://schemas.microsoft.com/office/drawing/2014/main" val="827668049"/>
                    </a:ext>
                  </a:extLst>
                </a:gridCol>
                <a:gridCol w="640080">
                  <a:extLst>
                    <a:ext uri="{9D8B030D-6E8A-4147-A177-3AD203B41FA5}">
                      <a16:colId xmlns:a16="http://schemas.microsoft.com/office/drawing/2014/main" val="2372855502"/>
                    </a:ext>
                  </a:extLst>
                </a:gridCol>
              </a:tblGrid>
              <a:tr h="64008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781086"/>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019451"/>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8911695"/>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10743"/>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066884"/>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2487328"/>
                  </a:ext>
                </a:extLst>
              </a:tr>
            </a:tbl>
          </a:graphicData>
        </a:graphic>
      </p:graphicFrame>
    </p:spTree>
    <p:extLst>
      <p:ext uri="{BB962C8B-B14F-4D97-AF65-F5344CB8AC3E}">
        <p14:creationId xmlns:p14="http://schemas.microsoft.com/office/powerpoint/2010/main" val="1916523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7584D-1DA3-1D44-9400-F68F488DFA92}"/>
              </a:ext>
            </a:extLst>
          </p:cNvPr>
          <p:cNvSpPr>
            <a:spLocks noGrp="1"/>
          </p:cNvSpPr>
          <p:nvPr>
            <p:ph type="title"/>
          </p:nvPr>
        </p:nvSpPr>
        <p:spPr>
          <a:xfrm>
            <a:off x="0" y="6626"/>
            <a:ext cx="9144000" cy="907774"/>
          </a:xfrm>
        </p:spPr>
        <p:txBody>
          <a:bodyPr/>
          <a:lstStyle/>
          <a:p>
            <a:r>
              <a:rPr lang="en-US" b="1" dirty="0">
                <a:solidFill>
                  <a:srgbClr val="0000FF"/>
                </a:solidFill>
              </a:rPr>
              <a:t>Creating Epithelial Cell Layer</a:t>
            </a:r>
            <a:endParaRPr lang="en-US" dirty="0"/>
          </a:p>
        </p:txBody>
      </p:sp>
      <p:pic>
        <p:nvPicPr>
          <p:cNvPr id="4" name="Picture 17" descr="Biocomplexity Logo">
            <a:extLst>
              <a:ext uri="{FF2B5EF4-FFF2-40B4-BE49-F238E27FC236}">
                <a16:creationId xmlns:a16="http://schemas.microsoft.com/office/drawing/2014/main" id="{FE208B9F-B774-1B47-B005-3472F1AB31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0275" y="62642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blackblockiu">
            <a:extLst>
              <a:ext uri="{FF2B5EF4-FFF2-40B4-BE49-F238E27FC236}">
                <a16:creationId xmlns:a16="http://schemas.microsoft.com/office/drawing/2014/main" id="{2B78E9A1-AB01-434A-91D9-D32336F83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19825"/>
            <a:ext cx="48418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9A12779-E875-4C7F-853E-24C093CE5361}"/>
              </a:ext>
            </a:extLst>
          </p:cNvPr>
          <p:cNvPicPr>
            <a:picLocks noChangeAspect="1"/>
          </p:cNvPicPr>
          <p:nvPr/>
        </p:nvPicPr>
        <p:blipFill>
          <a:blip r:embed="rId4">
            <a:clrChange>
              <a:clrFrom>
                <a:srgbClr val="FEF3B1"/>
              </a:clrFrom>
              <a:clrTo>
                <a:srgbClr val="FEF3B1">
                  <a:alpha val="0"/>
                </a:srgbClr>
              </a:clrTo>
            </a:clrChange>
          </a:blip>
          <a:stretch>
            <a:fillRect/>
          </a:stretch>
        </p:blipFill>
        <p:spPr>
          <a:xfrm>
            <a:off x="8550325" y="0"/>
            <a:ext cx="593675" cy="617861"/>
          </a:xfrm>
          <a:prstGeom prst="rect">
            <a:avLst/>
          </a:prstGeom>
        </p:spPr>
      </p:pic>
      <p:sp>
        <p:nvSpPr>
          <p:cNvPr id="10" name="Content Placeholder 9">
            <a:extLst>
              <a:ext uri="{FF2B5EF4-FFF2-40B4-BE49-F238E27FC236}">
                <a16:creationId xmlns:a16="http://schemas.microsoft.com/office/drawing/2014/main" id="{08431DCB-F17C-A047-9F9B-78CE5E5EFE46}"/>
              </a:ext>
            </a:extLst>
          </p:cNvPr>
          <p:cNvSpPr txBox="1">
            <a:spLocks/>
          </p:cNvSpPr>
          <p:nvPr/>
        </p:nvSpPr>
        <p:spPr>
          <a:xfrm>
            <a:off x="497440" y="1219200"/>
            <a:ext cx="8417364" cy="49233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t>We will iterate through the voxels in the simulation domain in steps determined by the size of the cell, and assign cells to each location of the lattice</a:t>
            </a:r>
          </a:p>
        </p:txBody>
      </p:sp>
      <p:graphicFrame>
        <p:nvGraphicFramePr>
          <p:cNvPr id="3" name="Table 2">
            <a:extLst>
              <a:ext uri="{FF2B5EF4-FFF2-40B4-BE49-F238E27FC236}">
                <a16:creationId xmlns:a16="http://schemas.microsoft.com/office/drawing/2014/main" id="{F21A34F6-C022-5346-9DD8-EDC77F59EB07}"/>
              </a:ext>
            </a:extLst>
          </p:cNvPr>
          <p:cNvGraphicFramePr>
            <a:graphicFrameLocks noGrp="1"/>
          </p:cNvGraphicFramePr>
          <p:nvPr/>
        </p:nvGraphicFramePr>
        <p:xfrm>
          <a:off x="2785882" y="2423795"/>
          <a:ext cx="3840480" cy="3840480"/>
        </p:xfrm>
        <a:graphic>
          <a:graphicData uri="http://schemas.openxmlformats.org/drawingml/2006/table">
            <a:tbl>
              <a:tblPr firstRow="1" bandRow="1">
                <a:tableStyleId>{2D5ABB26-0587-4C30-8999-92F81FD0307C}</a:tableStyleId>
              </a:tblPr>
              <a:tblGrid>
                <a:gridCol w="640080">
                  <a:extLst>
                    <a:ext uri="{9D8B030D-6E8A-4147-A177-3AD203B41FA5}">
                      <a16:colId xmlns:a16="http://schemas.microsoft.com/office/drawing/2014/main" val="503402090"/>
                    </a:ext>
                  </a:extLst>
                </a:gridCol>
                <a:gridCol w="640080">
                  <a:extLst>
                    <a:ext uri="{9D8B030D-6E8A-4147-A177-3AD203B41FA5}">
                      <a16:colId xmlns:a16="http://schemas.microsoft.com/office/drawing/2014/main" val="261695021"/>
                    </a:ext>
                  </a:extLst>
                </a:gridCol>
                <a:gridCol w="640080">
                  <a:extLst>
                    <a:ext uri="{9D8B030D-6E8A-4147-A177-3AD203B41FA5}">
                      <a16:colId xmlns:a16="http://schemas.microsoft.com/office/drawing/2014/main" val="1262810278"/>
                    </a:ext>
                  </a:extLst>
                </a:gridCol>
                <a:gridCol w="640080">
                  <a:extLst>
                    <a:ext uri="{9D8B030D-6E8A-4147-A177-3AD203B41FA5}">
                      <a16:colId xmlns:a16="http://schemas.microsoft.com/office/drawing/2014/main" val="3684438236"/>
                    </a:ext>
                  </a:extLst>
                </a:gridCol>
                <a:gridCol w="640080">
                  <a:extLst>
                    <a:ext uri="{9D8B030D-6E8A-4147-A177-3AD203B41FA5}">
                      <a16:colId xmlns:a16="http://schemas.microsoft.com/office/drawing/2014/main" val="827668049"/>
                    </a:ext>
                  </a:extLst>
                </a:gridCol>
                <a:gridCol w="640080">
                  <a:extLst>
                    <a:ext uri="{9D8B030D-6E8A-4147-A177-3AD203B41FA5}">
                      <a16:colId xmlns:a16="http://schemas.microsoft.com/office/drawing/2014/main" val="2372855502"/>
                    </a:ext>
                  </a:extLst>
                </a:gridCol>
              </a:tblGrid>
              <a:tr h="64008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781086"/>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9019451"/>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8911695"/>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10743"/>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066884"/>
                  </a:ext>
                </a:extLst>
              </a:tr>
              <a:tr h="64008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2487328"/>
                  </a:ext>
                </a:extLst>
              </a:tr>
            </a:tbl>
          </a:graphicData>
        </a:graphic>
      </p:graphicFrame>
      <p:sp>
        <p:nvSpPr>
          <p:cNvPr id="6" name="Left Brace 5">
            <a:extLst>
              <a:ext uri="{FF2B5EF4-FFF2-40B4-BE49-F238E27FC236}">
                <a16:creationId xmlns:a16="http://schemas.microsoft.com/office/drawing/2014/main" id="{C4839521-C466-5C48-86B6-08CD0E7DBDCE}"/>
              </a:ext>
            </a:extLst>
          </p:cNvPr>
          <p:cNvSpPr/>
          <p:nvPr/>
        </p:nvSpPr>
        <p:spPr>
          <a:xfrm rot="16200000">
            <a:off x="3195044" y="5944716"/>
            <a:ext cx="414518" cy="1232841"/>
          </a:xfrm>
          <a:prstGeom prst="lef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82603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17357</TotalTime>
  <Words>5063</Words>
  <Application>Microsoft Macintosh PowerPoint</Application>
  <PresentationFormat>On-screen Show (4:3)</PresentationFormat>
  <Paragraphs>583</Paragraphs>
  <Slides>67</Slides>
  <Notes>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Calibri</vt:lpstr>
      <vt:lpstr>Cambria Math</vt:lpstr>
      <vt:lpstr>Verdana</vt:lpstr>
      <vt:lpstr>Office Theme</vt:lpstr>
      <vt:lpstr>CC3D Workshop 2.1: Implementing the Viral Infection Model in CC3D—Part 2: Creating an Epithelial Sheet, Infection and Type Transitions</vt:lpstr>
      <vt:lpstr>PowerPoint Presentation</vt:lpstr>
      <vt:lpstr>PowerPoint Presentation</vt:lpstr>
      <vt:lpstr>Download Simulation Scripts</vt:lpstr>
      <vt:lpstr>Defining Cell Types in XML file</vt:lpstr>
      <vt:lpstr>Refresher: Conversion Factors</vt:lpstr>
      <vt:lpstr>Creating Epithelial Cell Layer</vt:lpstr>
      <vt:lpstr>Creating Epithelial Cell Layer</vt:lpstr>
      <vt:lpstr>Creating Epithelial Cell Layer</vt:lpstr>
      <vt:lpstr>Creating Epithelial Cell Layer</vt:lpstr>
      <vt:lpstr>Creating Epithelial Cell Layer</vt:lpstr>
      <vt:lpstr>Creating Epithelial Cell Layer</vt:lpstr>
      <vt:lpstr>Creating Epithelial Cell Layer</vt:lpstr>
      <vt:lpstr>Creating Epithelial Cell Layer</vt:lpstr>
      <vt:lpstr>Creating Epithelial Cell Layer</vt:lpstr>
      <vt:lpstr>Creating Epithelial Cell Layer</vt:lpstr>
      <vt:lpstr>Creating Epithelial Cell Layer</vt:lpstr>
      <vt:lpstr>Creating Epithelial Cell Layer</vt:lpstr>
      <vt:lpstr>Creating Epithelial Cell Layer</vt:lpstr>
      <vt:lpstr>Creating Cells in Python Steppables</vt:lpstr>
      <vt:lpstr>PowerPoint Presentation</vt:lpstr>
      <vt:lpstr>Creating Cells in Python Steppables</vt:lpstr>
      <vt:lpstr>Creating Cells in Python Steppables</vt:lpstr>
      <vt:lpstr>Creating Cells in Python Steppables</vt:lpstr>
      <vt:lpstr>Creating Cells in Python Steppables</vt:lpstr>
      <vt:lpstr>Creating Cells in Python Steppables</vt:lpstr>
      <vt:lpstr>Making Sure All Cells are Complete </vt:lpstr>
      <vt:lpstr>Displaying Cell Field</vt:lpstr>
      <vt:lpstr>Converting Between Antimony Model and CC3D Simulation Length, Time and Number of Cells</vt:lpstr>
      <vt:lpstr>Rescaling Antimony Model for Simulation Domain</vt:lpstr>
      <vt:lpstr>Rescaling Antimony Model to the size of the simulation domain</vt:lpstr>
      <vt:lpstr>PowerPoint Presentation</vt:lpstr>
      <vt:lpstr>Rescaling ODE outputs for Simulation Domain</vt:lpstr>
      <vt:lpstr>Rescaling ODE outputs for Simulation Domain</vt:lpstr>
      <vt:lpstr>Translating ODE rate to transition rules for individual agents</vt:lpstr>
      <vt:lpstr>Transition Rule: Uninfected to Infected</vt:lpstr>
      <vt:lpstr>Transition Rule: Uninfected to Infected General rule</vt:lpstr>
      <vt:lpstr>Transition Rule: Uninfected to Infected Iterating over cells of a given type</vt:lpstr>
      <vt:lpstr>Transition Rule: Uninfected to Infected Iterating over cells of a given type</vt:lpstr>
      <vt:lpstr>Transition Rule: Uninfected to Infected Iterating over cells of a given type</vt:lpstr>
      <vt:lpstr>Transition Rule: Uninfected to Infected Iterating over Cell Types</vt:lpstr>
      <vt:lpstr>Transition Rule: Uninfected to Infected Iterating over Cell Types</vt:lpstr>
      <vt:lpstr>Transition Rule: Uninfected to Infected Iterating over Cell Types</vt:lpstr>
      <vt:lpstr>Transition Rule: Uninfected to Infected Determining Transition Event</vt:lpstr>
      <vt:lpstr>Transition Rule: Uninfected to Infected Determining Transition Event</vt:lpstr>
      <vt:lpstr>Transition Rule: Uninfected to Infected Determining Transition Event</vt:lpstr>
      <vt:lpstr>Transition Rule: Uninfected to Infected Changing Cell Type</vt:lpstr>
      <vt:lpstr>Transition Rule: Uninfected to Infected Run CC3D to see transitions</vt:lpstr>
      <vt:lpstr>Transition Rule: Uninfected to Infected Plotting Cell Number– Adding Data Series</vt:lpstr>
      <vt:lpstr>Transition Rule: Uninfected to Infected Adding Data Series</vt:lpstr>
      <vt:lpstr>Transition Rule: Uninfected to Infected Counting cells and adding Data Points</vt:lpstr>
      <vt:lpstr>Transition Rule: Uninfected to Infected Counting cells and adding Data Points</vt:lpstr>
      <vt:lpstr>Transition Rule: Uninfected to Infected Counting cells and Adding Data Points</vt:lpstr>
      <vt:lpstr>Transition Rule: Infected to Virus Releasing</vt:lpstr>
      <vt:lpstr>Transition Rule: Infected to Virus Releasing</vt:lpstr>
      <vt:lpstr>Transition Rule: Infected to Virus Releasing – Plotting Infected Cells</vt:lpstr>
      <vt:lpstr>Transition Rule: Infected to Virus Releasing – Run CC3D to visualize plot</vt:lpstr>
      <vt:lpstr>Exercise 2.1.1: Transition from Virus Releasing to Dead Cells</vt:lpstr>
      <vt:lpstr>Solution to Exercise 2.1.1</vt:lpstr>
      <vt:lpstr>Comparing ODE and Cellular Results </vt:lpstr>
      <vt:lpstr>Quantifying Death by Mechanisms</vt:lpstr>
      <vt:lpstr>Quantifying Death by Mechanisms – Adding New Plot</vt:lpstr>
      <vt:lpstr>Quantifying Death by Mechanisms – Adding New Plot</vt:lpstr>
      <vt:lpstr>Quantifying Death Cell in Cellular Model – Creating Dictionary</vt:lpstr>
      <vt:lpstr>Quantifying Death Cell in Cellular Model – Counting Cell Death</vt:lpstr>
      <vt:lpstr>Quantifying Death Cell in Cellular Model – Plotting Cell Death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Julio Monti Belmonte</dc:creator>
  <cp:lastModifiedBy>Aponte-Serrano, Josua Oscar</cp:lastModifiedBy>
  <cp:revision>839</cp:revision>
  <dcterms:created xsi:type="dcterms:W3CDTF">2011-11-02T17:09:23Z</dcterms:created>
  <dcterms:modified xsi:type="dcterms:W3CDTF">2020-08-04T14:57:47Z</dcterms:modified>
</cp:coreProperties>
</file>