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027" r:id="rId2"/>
    <p:sldId id="2069" r:id="rId3"/>
    <p:sldId id="2070" r:id="rId4"/>
    <p:sldId id="2071" r:id="rId5"/>
    <p:sldId id="2072" r:id="rId6"/>
    <p:sldId id="2073" r:id="rId7"/>
    <p:sldId id="2084" r:id="rId8"/>
    <p:sldId id="2074" r:id="rId9"/>
    <p:sldId id="2075" r:id="rId10"/>
    <p:sldId id="2078" r:id="rId11"/>
    <p:sldId id="2079" r:id="rId12"/>
    <p:sldId id="2080" r:id="rId13"/>
    <p:sldId id="2081" r:id="rId14"/>
    <p:sldId id="2082" r:id="rId15"/>
    <p:sldId id="20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99414F-A4C3-4739-8A2C-0FA070AE2F25}">
          <p14:sldIdLst>
            <p14:sldId id="2027"/>
            <p14:sldId id="2069"/>
          </p14:sldIdLst>
        </p14:section>
        <p14:section name="CC3D Usage Overview" id="{F0F7C5CE-EFCC-4D8C-9DCD-12802033CF85}">
          <p14:sldIdLst>
            <p14:sldId id="2070"/>
            <p14:sldId id="2071"/>
            <p14:sldId id="2072"/>
            <p14:sldId id="2073"/>
            <p14:sldId id="2084"/>
            <p14:sldId id="2074"/>
          </p14:sldIdLst>
        </p14:section>
        <p14:section name="Sim Usage Demos" id="{6E415082-3E6B-4CE3-B0FB-D1FB9C1C2F4D}">
          <p14:sldIdLst>
            <p14:sldId id="2075"/>
            <p14:sldId id="2078"/>
            <p14:sldId id="2079"/>
            <p14:sldId id="2080"/>
            <p14:sldId id="2081"/>
            <p14:sldId id="2082"/>
            <p14:sldId id="20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ier" initials="JAG" lastIdx="6" clrIdx="0"/>
  <p:cmAuthor id="2" name="jaglazier@gmail.com" initials="j" lastIdx="2" clrIdx="1">
    <p:extLst>
      <p:ext uri="{19B8F6BF-5375-455C-9EA6-DF929625EA0E}">
        <p15:presenceInfo xmlns:p15="http://schemas.microsoft.com/office/powerpoint/2012/main" userId="2c5f5f965c56f04d" providerId="Windows Live"/>
      </p:ext>
    </p:extLst>
  </p:cmAuthor>
  <p:cmAuthor id="3" name="Glazier, James Alexander" initials="GJA" lastIdx="1" clrIdx="2">
    <p:extLst>
      <p:ext uri="{19B8F6BF-5375-455C-9EA6-DF929625EA0E}">
        <p15:presenceInfo xmlns:p15="http://schemas.microsoft.com/office/powerpoint/2012/main" userId="Glazier, James Alexan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9900"/>
    <a:srgbClr val="FBE5D6"/>
    <a:srgbClr val="E3F0DB"/>
    <a:srgbClr val="F8E2D3"/>
    <a:srgbClr val="00FF00"/>
    <a:srgbClr val="808000"/>
    <a:srgbClr val="00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2" autoAdjust="0"/>
    <p:restoredTop sz="91362" autoAdjust="0"/>
  </p:normalViewPr>
  <p:slideViewPr>
    <p:cSldViewPr>
      <p:cViewPr varScale="1">
        <p:scale>
          <a:sx n="145" d="100"/>
          <a:sy n="145" d="100"/>
        </p:scale>
        <p:origin x="22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432"/>
    </p:cViewPr>
  </p:sorterViewPr>
  <p:notesViewPr>
    <p:cSldViewPr>
      <p:cViewPr varScale="1">
        <p:scale>
          <a:sx n="79" d="100"/>
          <a:sy n="79" d="100"/>
        </p:scale>
        <p:origin x="356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2428E-EE69-475E-BB11-BFD31B39ABC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AC502-4B6B-4918-9C85-7501D5206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6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3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EABE-3AC6-4358-961E-A4A28E7A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CC3D Workshop 1.4: Exploring a COVID-19 Simulation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6BA9F20-E92D-4AC1-8B08-75F38D1A5904}"/>
              </a:ext>
            </a:extLst>
          </p:cNvPr>
          <p:cNvSpPr txBox="1">
            <a:spLocks noChangeArrowheads="1"/>
          </p:cNvSpPr>
          <p:nvPr/>
        </p:nvSpPr>
        <p:spPr>
          <a:xfrm>
            <a:off x="1388594" y="1381299"/>
            <a:ext cx="6400800" cy="1634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T.J. Sego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Dept. of Intelligent Systems Engineering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and Biocomplexity Institute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Indiana University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Bloomington, IN 47408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99"/>
                </a:solidFill>
              </a:rPr>
              <a:t>USA</a:t>
            </a:r>
          </a:p>
        </p:txBody>
      </p:sp>
      <p:pic>
        <p:nvPicPr>
          <p:cNvPr id="10" name="Picture 5" descr="IU seal, red on white, large">
            <a:extLst>
              <a:ext uri="{FF2B5EF4-FFF2-40B4-BE49-F238E27FC236}">
                <a16:creationId xmlns:a16="http://schemas.microsoft.com/office/drawing/2014/main" id="{AE523CE1-E615-4543-8A53-A2D42B1D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9446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ogo">
            <a:extLst>
              <a:ext uri="{FF2B5EF4-FFF2-40B4-BE49-F238E27FC236}">
                <a16:creationId xmlns:a16="http://schemas.microsoft.com/office/drawing/2014/main" id="{2065F247-5963-48D8-AABD-3368EF09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E3F31D-5FC1-4C41-906F-FADD467E8543}"/>
              </a:ext>
            </a:extLst>
          </p:cNvPr>
          <p:cNvSpPr txBox="1"/>
          <p:nvPr/>
        </p:nvSpPr>
        <p:spPr>
          <a:xfrm>
            <a:off x="190500" y="2904174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Screensharing</a:t>
            </a:r>
            <a:r>
              <a:rPr lang="en-US" dirty="0"/>
              <a:t> and microphones have been disabled for participants in the main session—they are available in breakout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submit questions/concerns/suggestions via zoom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support will be available in zoom breakout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Workshop will be live-streamed, recorded and distributed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also join the workshop slack channel at  https://join.slack.com/t/multiscalemod-ags3330/shared_invite/zt-g0up1lz7-z5XGFC73UZk1j3BPeW7RVA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Funding Sources: NIH U24 EB028887, NIH R01 GM122424, NIH R01 GM123032, NIH P41 GM109824, NSF 1720625 and </a:t>
            </a:r>
            <a:r>
              <a:rPr lang="en-US" dirty="0" err="1"/>
              <a:t>nanoHUB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9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953250" y="2332827"/>
            <a:ext cx="2038350" cy="4372773"/>
            <a:chOff x="9321800" y="298847"/>
            <a:chExt cx="2717800" cy="5830364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BB25750A-F0E1-46B0-A840-EA88EE40E5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21800" y="298847"/>
              <a:ext cx="2717800" cy="5830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9753600" y="4317999"/>
              <a:ext cx="548640" cy="365760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1.4.2: Replication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865138"/>
                <a:ext cx="6134100" cy="215441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Critical parameter: replicating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increases the rate of viral replication (exponential growth)</a:t>
                </a:r>
              </a:p>
              <a:p>
                <a:r>
                  <a:rPr lang="en-US" dirty="0"/>
                  <a:t>ViralInfectionModelInputs.py, ~Line 145 “</a:t>
                </a:r>
                <a:r>
                  <a:rPr lang="en-US" dirty="0" err="1"/>
                  <a:t>replicating_rate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865138"/>
                <a:ext cx="6134100" cy="2154412"/>
              </a:xfrm>
              <a:blipFill rotWithShape="0">
                <a:blip r:embed="rId3"/>
                <a:stretch>
                  <a:fillRect l="-1690" t="-4533" r="-1889" b="-5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52400" y="4114800"/>
            <a:ext cx="3369243" cy="2616986"/>
            <a:chOff x="1857676" y="3245873"/>
            <a:chExt cx="4492324" cy="3489315"/>
          </a:xfrm>
        </p:grpSpPr>
        <p:pic>
          <p:nvPicPr>
            <p:cNvPr id="2054" name="Picture 6" descr="https://scx2.b-cdn.net/gfx/news/hires/2020/5e9062a61763c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676" y="3245873"/>
              <a:ext cx="4492324" cy="301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132999" y="6242745"/>
              <a:ext cx="394167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https://phys.org/news/2020-04-coronavirus-sars-cov-.html</a:t>
              </a:r>
            </a:p>
            <a:p>
              <a:pPr algn="ctr"/>
              <a:r>
                <a:rPr lang="en-US" sz="900" dirty="0"/>
                <a:t>Accessed 6/10/2020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990600"/>
            <a:ext cx="6492240" cy="536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81400" y="4445290"/>
                <a:ext cx="3371850" cy="2031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𝑈𝑝𝑡𝑎𝑘𝑒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h𝑎𝑙𝑓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h𝑎𝑙𝑓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𝑅𝑒𝑙𝑒𝑎𝑠𝑒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445290"/>
                <a:ext cx="3371850" cy="20317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4800600" y="5162550"/>
            <a:ext cx="411480" cy="17145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8827DA-C5F2-4BA5-8BBA-2FA4C43AD7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10C89B-09B1-4CF2-A4B8-4DF862EB0B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2725" y="15240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6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1.4.3: Virally-induced Apoptosis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712738"/>
                <a:ext cx="8360842" cy="194939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Critical parameter: apoptosis dissociation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𝑎𝑝𝑜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𝑎𝑝𝑜</m:t>
                        </m:r>
                      </m:sub>
                    </m:sSub>
                  </m:oMath>
                </a14:m>
                <a:r>
                  <a:rPr lang="en-US" dirty="0"/>
                  <a:t> increases the internal virus required for virally-induced apoptosis</a:t>
                </a:r>
              </a:p>
              <a:p>
                <a:r>
                  <a:rPr lang="en-US" dirty="0"/>
                  <a:t>ViralInfectionModelInputs.py, ~Line 214 “</a:t>
                </a:r>
                <a:r>
                  <a:rPr lang="en-US" dirty="0" err="1"/>
                  <a:t>diss_coeff_uptake_apo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712738"/>
                <a:ext cx="8360842" cy="1949393"/>
              </a:xfrm>
              <a:blipFill rotWithShape="0">
                <a:blip r:embed="rId2"/>
                <a:stretch>
                  <a:fillRect l="-1094" t="-5625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495800" y="4495800"/>
            <a:ext cx="4481028" cy="2198849"/>
            <a:chOff x="5831740" y="2897672"/>
            <a:chExt cx="5974704" cy="2931798"/>
          </a:xfrm>
        </p:grpSpPr>
        <p:pic>
          <p:nvPicPr>
            <p:cNvPr id="4098" name="Picture 2" descr="https://lh3.googleusercontent.com/nFMTiqiyV8ighind7ovCRkg97eGhXm4SJVHJb1Og4HRD3t8JAu7iwppfNKhQG8LhoaDbsRlhii4yUtyD43RG1ZhRgu7Mtlo23ouWjzRzWPPDdzc6lCzr9JFm3VDcnOXkJLKRCKc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844" y="2928570"/>
              <a:ext cx="5943600" cy="256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5831740" y="2897672"/>
              <a:ext cx="3062003" cy="25931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13440" y="5521694"/>
              <a:ext cx="230447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Atkin-Smith, Cell Death Dis, 2018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60" y="947520"/>
            <a:ext cx="8412480" cy="65268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96381" y="4343400"/>
            <a:ext cx="3080219" cy="2330418"/>
            <a:chOff x="2006632" y="2520292"/>
            <a:chExt cx="5415217" cy="4097020"/>
          </a:xfrm>
        </p:grpSpPr>
        <p:pic>
          <p:nvPicPr>
            <p:cNvPr id="10" name="image1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06632" y="2568924"/>
              <a:ext cx="5415217" cy="4048388"/>
            </a:xfrm>
            <a:prstGeom prst="rect">
              <a:avLst/>
            </a:prstGeom>
            <a:ln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841516" y="3892206"/>
                  <a:ext cx="871494" cy="8606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𝑎𝑝𝑜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517" y="3892207"/>
                  <a:ext cx="700532" cy="72761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5560774" y="2520292"/>
              <a:ext cx="1280160" cy="1005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6600" y="3635578"/>
                <a:ext cx="5772991" cy="707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𝐷𝑒𝑎𝑑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𝑉𝑖𝑟𝑢𝑠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𝑟𝑒𝑙𝑒𝑎𝑠𝑖𝑛𝑔</m:t>
                              </m:r>
                            </m:e>
                          </m:d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𝑎𝑝𝑜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𝑎𝑝𝑜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𝑎𝑝𝑜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𝑎𝑝𝑜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𝑎𝑝𝑜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635578"/>
                <a:ext cx="5772991" cy="7078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260080" y="4084320"/>
            <a:ext cx="36576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EB145D-C94A-484A-9DC4-D0505F90974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5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1.4.4: Eclipse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627013"/>
                <a:ext cx="8801100" cy="230813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Critical parameter: infection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(assembled virus at which infected cells begin releasing virus) </a:t>
                </a:r>
              </a:p>
              <a:p>
                <a:r>
                  <a:rPr lang="en-US" dirty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lengthens eclipse phase</a:t>
                </a:r>
              </a:p>
              <a:p>
                <a:r>
                  <a:rPr lang="en-US" dirty="0"/>
                  <a:t>ViralInfectionModelInputs.py, ~Line 209 “</a:t>
                </a:r>
                <a:r>
                  <a:rPr lang="en-US" dirty="0" err="1"/>
                  <a:t>cell_infection_threshold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627013"/>
                <a:ext cx="8801100" cy="2308136"/>
              </a:xfrm>
              <a:blipFill rotWithShape="0">
                <a:blip r:embed="rId2"/>
                <a:stretch>
                  <a:fillRect l="-1454" t="-6860" r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ttps://lh3.googleusercontent.com/i4wBPXrwNp2R7f4MwXIMP1Ps8jVZoR7oUY_lR2tvK7Oe6qDBdh6GV3cU3u2R4cG49lao96goVXT_NCoyQKpeXxmLzBlmaLy6whTwjYqCmqRsWpCAkGVitVhZASFdS9zbLJWPGUY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62400"/>
            <a:ext cx="3231002" cy="25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48781" y="4191000"/>
            <a:ext cx="3080219" cy="2330418"/>
            <a:chOff x="2006632" y="2520292"/>
            <a:chExt cx="5415217" cy="4097020"/>
          </a:xfrm>
        </p:grpSpPr>
        <p:pic>
          <p:nvPicPr>
            <p:cNvPr id="10" name="image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06632" y="2568924"/>
              <a:ext cx="5415217" cy="4048388"/>
            </a:xfrm>
            <a:prstGeom prst="rect">
              <a:avLst/>
            </a:prstGeom>
            <a:ln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77412" y="3975934"/>
                  <a:ext cx="1187242" cy="4869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412" y="3975935"/>
                  <a:ext cx="1104754" cy="4463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4066223" y="2520292"/>
              <a:ext cx="1280160" cy="1005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990600"/>
            <a:ext cx="8686800" cy="563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49035A-8873-4E2F-9F09-2A4E840C89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1.4.5: Oxidative Killing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6238"/>
                <a:ext cx="8229600" cy="243617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Critical parameter: oxidative agent death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Decreasing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makes cells more sensitive and die</a:t>
                </a:r>
              </a:p>
              <a:p>
                <a:r>
                  <a:rPr lang="en-US" dirty="0"/>
                  <a:t>ViralInfectionModelInputs.py, ~Line 204 “</a:t>
                </a:r>
                <a:r>
                  <a:rPr lang="en-US" dirty="0" err="1"/>
                  <a:t>oxi_death_thr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6238"/>
                <a:ext cx="8229600" cy="2436178"/>
              </a:xfrm>
              <a:blipFill rotWithShape="0">
                <a:blip r:embed="rId2"/>
                <a:stretch>
                  <a:fillRect l="-1481" t="-5000" r="-148" b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733800" y="4082415"/>
            <a:ext cx="5163621" cy="2623185"/>
            <a:chOff x="3107533" y="2936240"/>
            <a:chExt cx="6884828" cy="3497580"/>
          </a:xfrm>
        </p:grpSpPr>
        <p:pic>
          <p:nvPicPr>
            <p:cNvPr id="5" name="image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07533" y="2936240"/>
              <a:ext cx="6884828" cy="3497580"/>
            </a:xfrm>
            <a:prstGeom prst="rect">
              <a:avLst/>
            </a:prstGeom>
            <a:ln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692080" y="4992331"/>
                  <a:ext cx="8782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079" y="4992331"/>
                  <a:ext cx="816890" cy="33855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7909529" y="5331556"/>
              <a:ext cx="1097280" cy="8686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914400"/>
            <a:ext cx="8321040" cy="680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4BB9A0-5C5C-4B35-9196-6672C2DCF9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7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1.4.6: Oxidative Killing and Replicating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85719" y="2984488"/>
            <a:ext cx="5163621" cy="2623185"/>
            <a:chOff x="3107533" y="2936240"/>
            <a:chExt cx="6884828" cy="3497580"/>
          </a:xfrm>
        </p:grpSpPr>
        <p:pic>
          <p:nvPicPr>
            <p:cNvPr id="5" name="image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107533" y="2936240"/>
              <a:ext cx="6884828" cy="3497580"/>
            </a:xfrm>
            <a:prstGeom prst="rect">
              <a:avLst/>
            </a:prstGeom>
            <a:ln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692080" y="4992331"/>
                  <a:ext cx="8782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079" y="4992331"/>
                  <a:ext cx="816890" cy="33855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7909529" y="5331556"/>
              <a:ext cx="1097280" cy="86868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91350" y="1081385"/>
            <a:ext cx="2038350" cy="4372773"/>
            <a:chOff x="9321800" y="298847"/>
            <a:chExt cx="2717800" cy="5830364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B25750A-F0E1-46B0-A840-EA88EE40E5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321800" y="298847"/>
              <a:ext cx="2717800" cy="5830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9753600" y="4317999"/>
              <a:ext cx="548640" cy="365760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06" y="2432986"/>
            <a:ext cx="5082233" cy="415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07" y="1996967"/>
            <a:ext cx="5107230" cy="422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C4C8A1-E1F5-448F-9B67-EBFCE0315F7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146" y="4114800"/>
            <a:ext cx="5163621" cy="2623185"/>
          </a:xfrm>
          <a:prstGeom prst="rect">
            <a:avLst/>
          </a:prstGeom>
          <a:ln/>
        </p:spPr>
      </p:pic>
      <p:pic>
        <p:nvPicPr>
          <p:cNvPr id="9" name="Picture 4" descr="https://lh3.googleusercontent.com/i4wBPXrwNp2R7f4MwXIMP1Ps8jVZoR7oUY_lR2tvK7Oe6qDBdh6GV3cU3u2R4cG49lao96goVXT_NCoyQKpeXxmLzBlmaLy6whTwjYqCmqRsWpCAkGVitVhZASFdS9zbLJWPGUY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8" y="4272769"/>
            <a:ext cx="3231002" cy="25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196372"/>
            <a:ext cx="4297680" cy="3212921"/>
          </a:xfrm>
          <a:prstGeom prst="rect">
            <a:avLst/>
          </a:prstGeom>
          <a:ln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71551"/>
            <a:ext cx="8915400" cy="45969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500" dirty="0"/>
              <a:t>Q&amp;A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0243" y="3727129"/>
            <a:ext cx="2250029" cy="5078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Please submit questions via Zoom chat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B25750A-F0E1-46B0-A840-EA88EE40E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4093" y="126161"/>
            <a:ext cx="1752727" cy="37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9FC1F7-18F7-411A-8AE9-C9D22442D7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8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EABE-3AC6-4358-961E-A4A28E7A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Topics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3F31D-5FC1-4C41-906F-FADD467E8543}"/>
              </a:ext>
            </a:extLst>
          </p:cNvPr>
          <p:cNvSpPr txBox="1"/>
          <p:nvPr/>
        </p:nvSpPr>
        <p:spPr>
          <a:xfrm>
            <a:off x="152400" y="838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Review: loading simulations in Player and </a:t>
            </a:r>
            <a:r>
              <a:rPr lang="en-US" dirty="0" err="1"/>
              <a:t>Twedit</a:t>
            </a:r>
            <a:r>
              <a:rPr lang="en-US"/>
              <a:t>++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Exercises: Investigating with the complexity of viral infection by simple parameter variations</a:t>
            </a:r>
          </a:p>
        </p:txBody>
      </p:sp>
      <p:pic>
        <p:nvPicPr>
          <p:cNvPr id="7" name="Picture 17" descr="Biocomplexity Logo">
            <a:extLst>
              <a:ext uri="{FF2B5EF4-FFF2-40B4-BE49-F238E27FC236}">
                <a16:creationId xmlns:a16="http://schemas.microsoft.com/office/drawing/2014/main" id="{A676441E-7F76-4766-9FE0-9E96FB6D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dblackblockiu">
            <a:extLst>
              <a:ext uri="{FF2B5EF4-FFF2-40B4-BE49-F238E27FC236}">
                <a16:creationId xmlns:a16="http://schemas.microsoft.com/office/drawing/2014/main" id="{FC578328-ABD7-4994-8E84-60F3362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BB492F-8CFB-4B17-8E14-F8A460C63E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8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890155" y="904875"/>
            <a:ext cx="5253845" cy="3514725"/>
            <a:chOff x="4981575" y="904875"/>
            <a:chExt cx="4114800" cy="2752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81575" y="904875"/>
              <a:ext cx="4114800" cy="2743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086725" y="3409950"/>
              <a:ext cx="762000" cy="247650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39125" y="2809875"/>
              <a:ext cx="617220" cy="205740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the model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3154680"/>
            <a:ext cx="8915400" cy="37033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dirty="0"/>
              <a:t>Simulation files are available in two locations </a:t>
            </a:r>
          </a:p>
          <a:p>
            <a:r>
              <a:rPr lang="en-US" sz="2900" dirty="0"/>
              <a:t>In GitHub repository: 					        https://github.com/covid-tissue-models/covid-tissue-response-models </a:t>
            </a:r>
          </a:p>
          <a:p>
            <a:r>
              <a:rPr lang="en-US" sz="2900" dirty="0"/>
              <a:t>In Google Drive: https://drive.google.com/drive/folders/1TcBnwa0wpbuXW58fQWwttWZWlzaMBD8P?usp=sharing</a:t>
            </a:r>
          </a:p>
          <a:p>
            <a:pPr marL="0" indent="0">
              <a:buNone/>
            </a:pPr>
            <a:r>
              <a:rPr lang="en-US" sz="2900" dirty="0"/>
              <a:t>For GitHub downloads, simulation files are located in</a:t>
            </a:r>
          </a:p>
          <a:p>
            <a:pPr marL="0" indent="0">
              <a:buNone/>
            </a:pPr>
            <a:r>
              <a:rPr lang="en-US" sz="1800" dirty="0"/>
              <a:t>\covid-tissue-response-models-master\CC3D\Models\BiocIU\SARSCoV2MultiscaleVTM\Model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11A13-5466-49A5-8448-44F4EBAF03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8721" y="2884810"/>
            <a:ext cx="7132320" cy="3820757"/>
            <a:chOff x="286507" y="2163296"/>
            <a:chExt cx="7526533" cy="40319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4"/>
            <a:stretch/>
          </p:blipFill>
          <p:spPr>
            <a:xfrm>
              <a:off x="327147" y="2163296"/>
              <a:ext cx="7485893" cy="4031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6507" y="2329935"/>
              <a:ext cx="1463040" cy="166394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Loading and running a simulation in Player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Player, File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Open Simulation File (.cc3d); select the CC3D File ViralInfectionVTM.cc3d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3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949" y="3922573"/>
            <a:ext cx="4645363" cy="948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7560" y="3527618"/>
            <a:ext cx="5692140" cy="411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B38573-C17C-4FF4-A093-B649A54ACE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47941" y="3240286"/>
            <a:ext cx="6492240" cy="3505532"/>
            <a:chOff x="434694" y="2572861"/>
            <a:chExt cx="7616200" cy="41124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4694" y="2572861"/>
              <a:ext cx="7616200" cy="411241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87547" y="2794246"/>
              <a:ext cx="1325880" cy="214541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a project in </a:t>
            </a:r>
            <a:r>
              <a:rPr lang="en-US" dirty="0" err="1"/>
              <a:t>Twedit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</a:t>
                </a:r>
                <a:r>
                  <a:rPr lang="en-US" dirty="0" err="1"/>
                  <a:t>Twedit</a:t>
                </a:r>
                <a:r>
                  <a:rPr lang="en-US" dirty="0"/>
                  <a:t>, CC3D Project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Open CC3D Project; select the CC3D File ViralInfectionVTM.cc3d</a:t>
                </a:r>
              </a:p>
              <a:p>
                <a:r>
                  <a:rPr lang="en-US" dirty="0"/>
                  <a:t>In CC3D Project Pane (left-hand side), double-click “ViralInfectionVTM.cc3d”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3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949" y="3922573"/>
            <a:ext cx="4645363" cy="948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7560" y="3527618"/>
            <a:ext cx="5692140" cy="411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BE8955-4F1F-48D5-AAAF-9833A80306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simulation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CC3DML Model Specification: ViralInfectionVTM.xml</a:t>
            </a:r>
          </a:p>
          <a:p>
            <a:r>
              <a:rPr lang="en-US" sz="1800" dirty="0" err="1"/>
              <a:t>Steppables</a:t>
            </a:r>
            <a:r>
              <a:rPr lang="en-US" sz="1800" dirty="0"/>
              <a:t> (main Python model spec.): ViralInfectionVTMSteppables.py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Model inputs</a:t>
            </a:r>
            <a:r>
              <a:rPr lang="en-US" sz="1800" dirty="0"/>
              <a:t> (parameters): ViralInfectionVTMModelInputs.py</a:t>
            </a:r>
          </a:p>
          <a:p>
            <a:r>
              <a:rPr lang="en-US" sz="1800" dirty="0"/>
              <a:t>Special steppable project definitions: ViralInfectionVTMSteppableBasePy.py</a:t>
            </a:r>
          </a:p>
          <a:p>
            <a:r>
              <a:rPr lang="en-US" sz="1800" dirty="0"/>
              <a:t>Libraries (ugly general functions): ViralInfectionVTMLib.py</a:t>
            </a:r>
          </a:p>
          <a:p>
            <a:r>
              <a:rPr lang="en-US" sz="1800" dirty="0"/>
              <a:t>Loading </a:t>
            </a:r>
            <a:r>
              <a:rPr lang="en-US" sz="1800" dirty="0" err="1"/>
              <a:t>steppables</a:t>
            </a:r>
            <a:r>
              <a:rPr lang="en-US" sz="1800" dirty="0"/>
              <a:t> into simulation: ViralInfectionVTM.py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" y="6177238"/>
            <a:ext cx="8915400" cy="14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800" y="3411005"/>
            <a:ext cx="2667000" cy="240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8ECC1-B872-4A5D-830D-7A7AABBC38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0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simulation Python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1" y="1371600"/>
            <a:ext cx="5448300" cy="5105400"/>
          </a:xfrm>
        </p:spPr>
        <p:txBody>
          <a:bodyPr>
            <a:normAutofit/>
          </a:bodyPr>
          <a:lstStyle/>
          <a:p>
            <a:r>
              <a:rPr lang="en-US" sz="1400" dirty="0" err="1"/>
              <a:t>CellsInitializerSteppable</a:t>
            </a:r>
            <a:r>
              <a:rPr lang="en-US" sz="1400" dirty="0"/>
              <a:t>: initializes epithelial sheet</a:t>
            </a:r>
          </a:p>
          <a:p>
            <a:r>
              <a:rPr lang="en-US" sz="1400" dirty="0" err="1"/>
              <a:t>ViralInternalizationSteppable</a:t>
            </a:r>
            <a:r>
              <a:rPr lang="en-US" sz="1400" dirty="0"/>
              <a:t>: implements viral internalization model</a:t>
            </a:r>
          </a:p>
          <a:p>
            <a:r>
              <a:rPr lang="en-US" sz="1400" dirty="0" err="1"/>
              <a:t>ViralReplicationSteppable</a:t>
            </a:r>
            <a:r>
              <a:rPr lang="en-US" sz="1400" dirty="0"/>
              <a:t>: implements viral replication and apoptosis models</a:t>
            </a:r>
          </a:p>
          <a:p>
            <a:r>
              <a:rPr lang="en-US" sz="1400" dirty="0" err="1"/>
              <a:t>ViralSecretionSteppable</a:t>
            </a:r>
            <a:r>
              <a:rPr lang="en-US" sz="1400" dirty="0"/>
              <a:t>: implements viral release and internalization PDE terms</a:t>
            </a:r>
          </a:p>
          <a:p>
            <a:r>
              <a:rPr lang="en-US" sz="1400" dirty="0" err="1"/>
              <a:t>ImmuneCellKillingSteppable</a:t>
            </a:r>
            <a:r>
              <a:rPr lang="en-US" sz="1400" dirty="0"/>
              <a:t>: implements contact and bystander effect killing model</a:t>
            </a:r>
          </a:p>
          <a:p>
            <a:r>
              <a:rPr lang="en-US" sz="1400" dirty="0" err="1"/>
              <a:t>ChemotaxisSteppable</a:t>
            </a:r>
            <a:r>
              <a:rPr lang="en-US" sz="1400" dirty="0"/>
              <a:t>: implements chemotaxis by activated immune cell model</a:t>
            </a:r>
          </a:p>
          <a:p>
            <a:r>
              <a:rPr lang="en-US" sz="1400" dirty="0" err="1"/>
              <a:t>ImmuneCellSeedingSteppable</a:t>
            </a:r>
            <a:r>
              <a:rPr lang="en-US" sz="1400" dirty="0"/>
              <a:t>: implements adding/removing immune cells</a:t>
            </a:r>
          </a:p>
          <a:p>
            <a:r>
              <a:rPr lang="en-US" sz="1400" dirty="0" err="1"/>
              <a:t>SimDataSteppable</a:t>
            </a:r>
            <a:r>
              <a:rPr lang="en-US" sz="1400" dirty="0"/>
              <a:t>: performs graphics and data post-processing</a:t>
            </a:r>
          </a:p>
          <a:p>
            <a:r>
              <a:rPr lang="en-US" sz="1400" dirty="0" err="1"/>
              <a:t>CytokineProductionAbsorptionSteppable</a:t>
            </a:r>
            <a:r>
              <a:rPr lang="en-US" sz="1400" dirty="0"/>
              <a:t>: implements cytokine uptake/secretion</a:t>
            </a:r>
          </a:p>
          <a:p>
            <a:r>
              <a:rPr lang="en-US" sz="1400" dirty="0" err="1"/>
              <a:t>ImmuneRecruitmentSteppable</a:t>
            </a:r>
            <a:r>
              <a:rPr lang="en-US" sz="1400" dirty="0"/>
              <a:t>: implements immune recruitment model</a:t>
            </a:r>
          </a:p>
          <a:p>
            <a:r>
              <a:rPr lang="en-US" sz="1400" dirty="0" err="1"/>
              <a:t>oxidationAgentModelSteppable</a:t>
            </a:r>
            <a:r>
              <a:rPr lang="en-US" sz="1400" dirty="0"/>
              <a:t>: implements oxidative agent secretion and killing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410200" y="1992407"/>
            <a:ext cx="3686175" cy="3646393"/>
            <a:chOff x="6250433" y="954881"/>
            <a:chExt cx="5916167" cy="58523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61"/>
            <a:stretch/>
          </p:blipFill>
          <p:spPr>
            <a:xfrm>
              <a:off x="8877300" y="6096001"/>
              <a:ext cx="2451100" cy="7111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0433" y="954881"/>
              <a:ext cx="5916167" cy="513279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1A5802-0B73-4839-9B20-74B1EDF712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0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650680"/>
                  </p:ext>
                </p:extLst>
              </p:nvPr>
            </p:nvGraphicFramePr>
            <p:xfrm>
              <a:off x="146448" y="1752600"/>
              <a:ext cx="8851107" cy="45239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63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69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659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286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788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436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4060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Simulation step </a:t>
                          </a:r>
                          <a14:m>
                            <m:oMath xmlns:m="http://schemas.openxmlformats.org/officeDocument/2006/math">
                              <m:r>
                                <a:rPr lang="en-US" sz="700">
                                  <a:effectLst/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700"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1200.0 s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Cytokine immune uptake rate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3.5×10</a:t>
                          </a:r>
                          <a:r>
                            <a:rPr lang="en-US" sz="700" baseline="30000" dirty="0">
                              <a:effectLst/>
                            </a:rPr>
                            <a:t>-5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r>
                            <a:rPr lang="en-US" sz="700" dirty="0">
                              <a:effectLst/>
                            </a:rPr>
                            <a:t>/s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Virally-induced apoptosis Hill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𝑎𝑝𝑜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060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Lattice width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4.0 μm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Maximum cytokine infected cell secretion rate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3.5×10</a:t>
                          </a:r>
                          <a:r>
                            <a:rPr lang="en-US" sz="700" baseline="30000" dirty="0">
                              <a:effectLst/>
                            </a:rPr>
                            <a:t>-3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r>
                            <a:rPr lang="en-US" sz="700" dirty="0">
                              <a:effectLst/>
                            </a:rPr>
                            <a:t>/s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Virally-induced apoptosis dissociation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𝑎𝑝𝑜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100×10</a:t>
                          </a:r>
                          <a:r>
                            <a:rPr lang="en-US" sz="700" baseline="30000" dirty="0">
                              <a:effectLst/>
                            </a:rPr>
                            <a:t>-14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mol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022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Scale factor for concentration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1×10</a:t>
                          </a:r>
                          <a:r>
                            <a:rPr lang="en-US" sz="700" baseline="30000" dirty="0">
                              <a:effectLst/>
                            </a:rPr>
                            <a:t>-14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mol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Infected cell cytokine secretion mid-point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0.1 pM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Virally-induced apoptosis characteristic time constant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𝑎𝑝𝑜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20 min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4060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Cell diameter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12.0 μm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cell cytokine activation </a:t>
                          </a:r>
                          <a14:m>
                            <m:oMath xmlns:m="http://schemas.openxmlformats.org/officeDocument/2006/math">
                              <m:r>
                                <a:rPr lang="en-US" sz="700">
                                  <a:effectLst/>
                                  <a:latin typeface="Cambria Math" panose="02040503050406030204" pitchFamily="18" charset="0"/>
                                </a:rPr>
                                <m:t>𝐸𝐶</m:t>
                              </m:r>
                              <m:r>
                                <a:rPr lang="en-US" sz="700">
                                  <a:effectLst/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𝑐𝑦𝑡</m:t>
                                  </m:r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𝑎𝑐𝑡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 pM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cell activation Hill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𝑎𝑐𝑡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2441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Replication rate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1/12×10</a:t>
                          </a:r>
                          <a:r>
                            <a:rPr lang="en-US" sz="700" baseline="30000">
                              <a:effectLst/>
                            </a:rPr>
                            <a:t>-3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cell equilibrium bound cytokine </a:t>
                          </a:r>
                          <a14:m>
                            <m:oMath xmlns:m="http://schemas.openxmlformats.org/officeDocument/2006/math">
                              <m:r>
                                <a:rPr lang="en-US" sz="700"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𝑐𝑘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134.4 pM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cell activation dissociation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𝑎𝑐𝑡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64×10</a:t>
                          </a:r>
                          <a:r>
                            <a:rPr lang="en-US" sz="700" baseline="30000" dirty="0">
                              <a:effectLst/>
                            </a:rPr>
                            <a:t>-14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mol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4060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Translating rate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1/18×10</a:t>
                          </a:r>
                          <a:r>
                            <a:rPr lang="en-US" sz="700" baseline="30000">
                              <a:effectLst/>
                            </a:rPr>
                            <a:t>-3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cell bound cytokine memory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𝑐𝑦𝑡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0.98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response add immune cell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𝑎𝑑𝑑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1/1200 s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441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Unpacking rate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oMath>
                          </a14:m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1/6×10</a:t>
                          </a:r>
                          <a:r>
                            <a:rPr lang="en-US" sz="700" baseline="30000">
                              <a:effectLst/>
                            </a:rPr>
                            <a:t>-3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cell activated time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10 h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Immune response subtract immune cell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𝑠𝑢𝑏</m:t>
                                  </m:r>
                                </m:sub>
                              </m:sSub>
                            </m:oMath>
                          </a14:m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1/6000 cell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r>
                            <a:rPr lang="en-US" sz="700" dirty="0">
                              <a:effectLst/>
                            </a:rPr>
                            <a:t>s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4060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Packaging rate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1/6×10</a:t>
                          </a:r>
                          <a:r>
                            <a:rPr lang="en-US" sz="700" baseline="30000">
                              <a:effectLst/>
                            </a:rPr>
                            <a:t>-3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Oxidation Agent diffusion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𝑜𝑥𝑖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0.64 μm</a:t>
                          </a:r>
                          <a:r>
                            <a:rPr lang="en-US" sz="700" baseline="30000" dirty="0">
                              <a:effectLst/>
                            </a:rPr>
                            <a:t>2</a:t>
                          </a:r>
                          <a:r>
                            <a:rPr lang="en-US" sz="700" dirty="0">
                              <a:effectLst/>
                            </a:rPr>
                            <a:t>/s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Immune response delay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𝑑𝑒𝑙𝑎𝑦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3000 s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4060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Release rate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1/6×10</a:t>
                          </a:r>
                          <a:r>
                            <a:rPr lang="en-US" sz="700" baseline="30000">
                              <a:effectLst/>
                            </a:rPr>
                            <a:t>-3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Oxidation Agent diffusion length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𝑜𝑥𝑖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36 </a:t>
                          </a:r>
                          <a:r>
                            <a:rPr lang="en-US" sz="700" dirty="0" err="1">
                              <a:effectLst/>
                            </a:rPr>
                            <a:t>μm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Immune response decay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𝑑𝑒𝑐𝑎𝑦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1/12000 s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4107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Scale factor for number of mRNA per infected cell </a:t>
                          </a:r>
                          <a14:m>
                            <m:oMath xmlns:m="http://schemas.openxmlformats.org/officeDocument/2006/math">
                              <m:r>
                                <a:rPr lang="en-US" sz="700">
                                  <a:effectLst/>
                                  <a:latin typeface="Cambria Math" panose="02040503050406030204" pitchFamily="18" charset="0"/>
                                </a:rPr>
                                <m:t>𝑚𝑅𝑁</m:t>
                              </m:r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𝑎𝑣𝑔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1000 cell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Oxidation Agent decay rate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𝑜𝑥𝑖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1.32×10</a:t>
                          </a:r>
                          <a:r>
                            <a:rPr lang="en-US" sz="700" baseline="30000">
                              <a:effectLst/>
                            </a:rPr>
                            <a:t>-5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response cytokine transmission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𝑠𝑖𝑔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0.5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079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Viral dissociation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h𝑎𝑙𝑓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2000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cell oxidation agent secretion rate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𝑜𝑥𝑖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3.5×10</a:t>
                          </a:r>
                          <a:r>
                            <a:rPr lang="en-US" sz="700" baseline="30000" dirty="0">
                              <a:effectLst/>
                            </a:rPr>
                            <a:t>-3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r>
                            <a:rPr lang="en-US" sz="700" dirty="0">
                              <a:effectLst/>
                            </a:rPr>
                            <a:t>/s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Immune response probability scaling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𝑖𝑚𝑚𝑢𝑛𝑒</m:t>
                                  </m:r>
                                </m:sub>
                              </m:sSub>
                            </m:oMath>
                          </a14:m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0.01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4107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Viral diffusion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𝑣𝑖𝑟</m:t>
                                  </m:r>
                                </m:sub>
                              </m:sSub>
                            </m:oMath>
                          </a14:m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0.01 μm</a:t>
                          </a:r>
                          <a:r>
                            <a:rPr lang="en-US" sz="700" baseline="300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/s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cell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𝑐𝑦𝑡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threshold for Oxidation Agent release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𝑜𝑥𝑖</m:t>
                                  </m:r>
                                </m:sub>
                                <m:sup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𝑠𝑒𝑐</m:t>
                                  </m:r>
                                </m:sup>
                              </m:sSubSup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10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Number of immune cell seeding samples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𝑠𝑒𝑒𝑑𝑖𝑛𝑔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10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1079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Viral diffusion length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𝑣𝑖𝑟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36 </a:t>
                          </a:r>
                          <a:r>
                            <a:rPr lang="en-US" sz="700" dirty="0" err="1">
                              <a:effectLst/>
                            </a:rPr>
                            <a:t>μm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Tissue cell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𝑜𝑥𝑖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threshold for death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𝑜𝑥𝑖</m:t>
                                  </m:r>
                                </m:sub>
                                <m:sup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𝑑𝑒𝑎𝑡h</m:t>
                                  </m:r>
                                </m:sup>
                              </m:sSubSup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1.5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Initial target volume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64 μm</a:t>
                          </a:r>
                          <a:r>
                            <a:rPr lang="en-US" sz="700" baseline="30000" dirty="0">
                              <a:effectLst/>
                            </a:rPr>
                            <a:t>3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24411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Viral decay rate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𝑣𝑖𝑟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7.71×10</a:t>
                          </a:r>
                          <a:r>
                            <a:rPr lang="en-US" sz="700" baseline="30000">
                              <a:effectLst/>
                            </a:rPr>
                            <a:t>-6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Initial density of unbound cell surface receptors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200 cell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Lambda volume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𝑣𝑜𝑙𝑢𝑚𝑒</m:t>
                                  </m:r>
                                </m:sub>
                              </m:sSub>
                            </m:oMath>
                          </a14:m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9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4060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Cytokine diffusion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𝑐𝑦𝑡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(IL-2 cytokine)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0.16 μm</a:t>
                          </a:r>
                          <a:r>
                            <a:rPr lang="en-US" sz="700" baseline="300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/s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Virus-receptor association affinity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𝑜𝑛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1.4×10</a:t>
                          </a:r>
                          <a:r>
                            <a:rPr lang="en-US" sz="700" baseline="30000" dirty="0">
                              <a:effectLst/>
                            </a:rPr>
                            <a:t>4</a:t>
                          </a:r>
                          <a:r>
                            <a:rPr lang="en-US" sz="700" dirty="0">
                              <a:effectLst/>
                            </a:rPr>
                            <a:t>  M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r>
                            <a:rPr lang="en-US" sz="700" dirty="0">
                              <a:effectLst/>
                            </a:rPr>
                            <a:t>s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Initial number of immune cells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0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4079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Cytokine diffusion length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𝑐𝑦𝑡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(IL-2 cytokine)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100 μm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Virus-receptor dissociation affinity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𝑜𝑓𝑓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1.4×10</a:t>
                          </a:r>
                          <a:r>
                            <a:rPr lang="en-US" sz="700" baseline="30000" dirty="0">
                              <a:effectLst/>
                            </a:rPr>
                            <a:t>-4</a:t>
                          </a:r>
                          <a:r>
                            <a:rPr lang="en-US" sz="700" dirty="0">
                              <a:effectLst/>
                            </a:rPr>
                            <a:t> s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Lambda chemotaxis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𝑐h𝑒𝑚𝑜𝑡𝑎𝑥𝑖𝑠</m:t>
                                  </m:r>
                                </m:sub>
                              </m:sSub>
                            </m:oMath>
                          </a14:m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4060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Cytokine decay rate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𝑐𝑦𝑡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(IL-2 cytokine)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1.32×10</a:t>
                          </a:r>
                          <a:r>
                            <a:rPr lang="en-US" sz="700" baseline="30000">
                              <a:effectLst/>
                            </a:rPr>
                            <a:t>-5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Infection threshold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Intrinsic Random Motility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</m:e>
                                <m:sup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10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4060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Maximum cytokine immune secretion rate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3.5×10</a:t>
                          </a:r>
                          <a:r>
                            <a:rPr lang="en-US" sz="700" baseline="30000" dirty="0">
                              <a:effectLst/>
                            </a:rPr>
                            <a:t>-4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r>
                            <a:rPr lang="en-US" sz="700" dirty="0">
                              <a:effectLst/>
                            </a:rPr>
                            <a:t>/s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Uptake Hill coefficient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𝑢𝑝𝑡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Contact coefficients </a:t>
                          </a:r>
                          <a14:m>
                            <m:oMath xmlns:m="http://schemas.openxmlformats.org/officeDocument/2006/math">
                              <m:r>
                                <a:rPr lang="en-US" sz="700">
                                  <a:effectLst/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r>
                            <a:rPr lang="en-US" sz="700">
                              <a:effectLst/>
                            </a:rPr>
                            <a:t> (all interfaces)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10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4022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secretion midpoint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Uptake characteristic time constant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7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7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𝑢𝑝𝑡</m:t>
                                  </m:r>
                                </m:sub>
                              </m:sSub>
                            </m:oMath>
                          </a14:m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20 min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7650680"/>
                  </p:ext>
                </p:extLst>
              </p:nvPr>
            </p:nvGraphicFramePr>
            <p:xfrm>
              <a:off x="146448" y="1752600"/>
              <a:ext cx="8851107" cy="467679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53637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57694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2265929"/>
                    <a:gridCol w="628650"/>
                    <a:gridCol w="2178844"/>
                    <a:gridCol w="664369"/>
                  </a:tblGrid>
                  <a:tr h="2484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2439" r="-249760" b="-1780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1200.0 s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Cytokine immune uptake </a:t>
                          </a:r>
                          <a:r>
                            <a:rPr lang="en-US" sz="700" dirty="0" smtClean="0">
                              <a:effectLst/>
                            </a:rPr>
                            <a:t>rate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3.5×10</a:t>
                          </a:r>
                          <a:r>
                            <a:rPr lang="en-US" sz="700" baseline="30000" dirty="0">
                              <a:effectLst/>
                            </a:rPr>
                            <a:t>-5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r>
                            <a:rPr lang="en-US" sz="700" dirty="0">
                              <a:effectLst/>
                            </a:rPr>
                            <a:t>/s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2439" r="-31373" b="-1780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24841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Lattice width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4.0 μm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Maximum cytokine infected cell secretion </a:t>
                          </a:r>
                          <a:r>
                            <a:rPr lang="en-US" sz="700" dirty="0" smtClean="0">
                              <a:effectLst/>
                            </a:rPr>
                            <a:t>rate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3.5×10</a:t>
                          </a:r>
                          <a:r>
                            <a:rPr lang="en-US" sz="700" baseline="30000" dirty="0">
                              <a:effectLst/>
                            </a:rPr>
                            <a:t>-3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r>
                            <a:rPr lang="en-US" sz="700" dirty="0">
                              <a:effectLst/>
                            </a:rPr>
                            <a:t>/s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102439" r="-31373" b="-1680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100×10</a:t>
                          </a:r>
                          <a:r>
                            <a:rPr lang="en-US" sz="700" baseline="30000" dirty="0">
                              <a:effectLst/>
                            </a:rPr>
                            <a:t>-14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mol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24841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Scale factor for concentration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1×10</a:t>
                          </a:r>
                          <a:r>
                            <a:rPr lang="en-US" sz="700" baseline="30000" dirty="0">
                              <a:effectLst/>
                            </a:rPr>
                            <a:t>-14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mol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Infected cell cytokine secretion mid-point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0.1 pM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207500" r="-31373" b="-162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20 min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248794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Cell diameter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12.0 μm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300000" r="-154447" b="-148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 pM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300000" r="-31373" b="-1482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232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431579" r="-249760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1/12×10</a:t>
                          </a:r>
                          <a:r>
                            <a:rPr lang="en-US" sz="700" baseline="30000">
                              <a:effectLst/>
                            </a:rPr>
                            <a:t>-3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431579" r="-154447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134.4 pM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431579" r="-31373" b="-1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64×10</a:t>
                          </a:r>
                          <a:r>
                            <a:rPr lang="en-US" sz="700" baseline="30000" dirty="0">
                              <a:effectLst/>
                            </a:rPr>
                            <a:t>-14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mol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248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492683" r="-249760" b="-12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1/18×10</a:t>
                          </a:r>
                          <a:r>
                            <a:rPr lang="en-US" sz="700" baseline="30000">
                              <a:effectLst/>
                            </a:rPr>
                            <a:t>-3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492683" r="-154447" b="-12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0.98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492683" r="-31373" b="-12902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1/1200 </a:t>
                          </a:r>
                          <a:r>
                            <a:rPr lang="en-US" sz="700" dirty="0" smtClean="0">
                              <a:effectLst/>
                            </a:rPr>
                            <a:t>s</a:t>
                          </a:r>
                          <a:r>
                            <a:rPr lang="en-US" sz="700" baseline="30000" dirty="0" smtClean="0">
                              <a:effectLst/>
                            </a:rPr>
                            <a:t>-1</a:t>
                          </a:r>
                          <a:r>
                            <a:rPr lang="en-US" sz="700" dirty="0" smtClean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232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639474" r="-249760" b="-129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1/6×10</a:t>
                          </a:r>
                          <a:r>
                            <a:rPr lang="en-US" sz="700" baseline="30000">
                              <a:effectLst/>
                            </a:rPr>
                            <a:t>-3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cell activated time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10 h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639474" r="-31373" b="-129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1/6000 </a:t>
                          </a:r>
                          <a:r>
                            <a:rPr lang="en-US" sz="700" dirty="0" smtClean="0">
                              <a:effectLst/>
                            </a:rPr>
                            <a:t>cell</a:t>
                          </a:r>
                          <a:r>
                            <a:rPr lang="en-US" sz="700" baseline="30000" dirty="0" smtClean="0">
                              <a:effectLst/>
                            </a:rPr>
                            <a:t>-1</a:t>
                          </a:r>
                          <a:r>
                            <a:rPr lang="en-US" sz="700" dirty="0" smtClean="0">
                              <a:effectLst/>
                            </a:rPr>
                            <a:t>s</a:t>
                          </a:r>
                          <a:r>
                            <a:rPr lang="en-US" sz="700" baseline="30000" dirty="0" smtClean="0">
                              <a:effectLst/>
                            </a:rPr>
                            <a:t>-1</a:t>
                          </a:r>
                          <a:r>
                            <a:rPr lang="en-US" sz="700" dirty="0" smtClean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248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685366" r="-249760" b="-10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1/6×10</a:t>
                          </a:r>
                          <a:r>
                            <a:rPr lang="en-US" sz="700" baseline="30000">
                              <a:effectLst/>
                            </a:rPr>
                            <a:t>-3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685366" r="-154447" b="-10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0.64 μm</a:t>
                          </a:r>
                          <a:r>
                            <a:rPr lang="en-US" sz="700" baseline="30000" dirty="0">
                              <a:effectLst/>
                            </a:rPr>
                            <a:t>2</a:t>
                          </a:r>
                          <a:r>
                            <a:rPr lang="en-US" sz="700" dirty="0">
                              <a:effectLst/>
                            </a:rPr>
                            <a:t>/s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685366" r="-31373" b="-10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3000 s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248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785366" r="-249760" b="-9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1/6×10</a:t>
                          </a:r>
                          <a:r>
                            <a:rPr lang="en-US" sz="700" baseline="30000">
                              <a:effectLst/>
                            </a:rPr>
                            <a:t>-3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785366" r="-154447" b="-9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36 </a:t>
                          </a:r>
                          <a:r>
                            <a:rPr lang="en-US" sz="700" dirty="0" err="1">
                              <a:effectLst/>
                            </a:rPr>
                            <a:t>μm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785366" r="-31373" b="-9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1/12000 </a:t>
                          </a:r>
                          <a:r>
                            <a:rPr lang="en-US" sz="700" dirty="0" smtClean="0">
                              <a:effectLst/>
                            </a:rPr>
                            <a:t>s</a:t>
                          </a:r>
                          <a:r>
                            <a:rPr lang="en-US" sz="700" baseline="30000" dirty="0" smtClean="0">
                              <a:effectLst/>
                            </a:rPr>
                            <a:t>-1</a:t>
                          </a:r>
                          <a:r>
                            <a:rPr lang="en-US" sz="700" dirty="0" smtClean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2493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885366" r="-249760" b="-8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1000 cell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885366" r="-154447" b="-8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1.32×10</a:t>
                          </a:r>
                          <a:r>
                            <a:rPr lang="en-US" sz="700" baseline="30000">
                              <a:effectLst/>
                            </a:rPr>
                            <a:t>-5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885366" r="-31373" b="-8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0.5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249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985366" r="-249760" b="-7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2000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985366" r="-154447" b="-7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3.5×10</a:t>
                          </a:r>
                          <a:r>
                            <a:rPr lang="en-US" sz="700" baseline="30000" dirty="0">
                              <a:effectLst/>
                            </a:rPr>
                            <a:t>-3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r>
                            <a:rPr lang="en-US" sz="700" dirty="0">
                              <a:effectLst/>
                            </a:rPr>
                            <a:t>/s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985366" r="-31373" b="-7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0.01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0"/>
                      </a:ext>
                    </a:extLst>
                  </a:tr>
                  <a:tr h="2493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1085366" r="-249760" b="-6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0.01 μm</a:t>
                          </a:r>
                          <a:r>
                            <a:rPr lang="en-US" sz="700" baseline="300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/s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1085366" r="-154447" b="-6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10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1085366" r="-31373" b="-6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10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1"/>
                      </a:ext>
                    </a:extLst>
                  </a:tr>
                  <a:tr h="2491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1185366" r="-249760" b="-5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36 </a:t>
                          </a:r>
                          <a:r>
                            <a:rPr lang="en-US" sz="700" dirty="0" err="1">
                              <a:effectLst/>
                            </a:rPr>
                            <a:t>μm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1185366" r="-154447" b="-5975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1.5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Initial target volume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64 </a:t>
                          </a:r>
                          <a:r>
                            <a:rPr lang="en-US" sz="700" dirty="0" smtClean="0">
                              <a:effectLst/>
                            </a:rPr>
                            <a:t>μm</a:t>
                          </a:r>
                          <a:r>
                            <a:rPr lang="en-US" sz="700" baseline="30000" dirty="0" smtClean="0">
                              <a:effectLst/>
                            </a:rPr>
                            <a:t>3</a:t>
                          </a:r>
                          <a:r>
                            <a:rPr lang="en-US" sz="700" dirty="0" smtClean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2"/>
                      </a:ext>
                    </a:extLst>
                  </a:tr>
                  <a:tr h="232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1386842" r="-249760" b="-5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7.71×10</a:t>
                          </a:r>
                          <a:r>
                            <a:rPr lang="en-US" sz="700" baseline="30000">
                              <a:effectLst/>
                            </a:rPr>
                            <a:t>-6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1386842" r="-154447" b="-5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200 cell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1386842" r="-31373" b="-54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9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3"/>
                      </a:ext>
                    </a:extLst>
                  </a:tr>
                  <a:tr h="248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1378049" r="-249760" b="-4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0.16 μm</a:t>
                          </a:r>
                          <a:r>
                            <a:rPr lang="en-US" sz="700" baseline="30000">
                              <a:effectLst/>
                            </a:rPr>
                            <a:t>2</a:t>
                          </a:r>
                          <a:r>
                            <a:rPr lang="en-US" sz="700">
                              <a:effectLst/>
                            </a:rPr>
                            <a:t>/s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1378049" r="-154447" b="-4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1.4×10</a:t>
                          </a:r>
                          <a:r>
                            <a:rPr lang="en-US" sz="700" baseline="30000" dirty="0">
                              <a:effectLst/>
                            </a:rPr>
                            <a:t>4</a:t>
                          </a:r>
                          <a:r>
                            <a:rPr lang="en-US" sz="700" dirty="0">
                              <a:effectLst/>
                            </a:rPr>
                            <a:t>  M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r>
                            <a:rPr lang="en-US" sz="700" dirty="0">
                              <a:effectLst/>
                            </a:rPr>
                            <a:t>s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Initial number of immune cells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0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4"/>
                      </a:ext>
                    </a:extLst>
                  </a:tr>
                  <a:tr h="249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1478049" r="-249760" b="-3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100 μm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1478049" r="-154447" b="-3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1.4×10</a:t>
                          </a:r>
                          <a:r>
                            <a:rPr lang="en-US" sz="700" baseline="30000" dirty="0">
                              <a:effectLst/>
                            </a:rPr>
                            <a:t>-4</a:t>
                          </a:r>
                          <a:r>
                            <a:rPr lang="en-US" sz="700" dirty="0">
                              <a:effectLst/>
                            </a:rPr>
                            <a:t> s</a:t>
                          </a:r>
                          <a:r>
                            <a:rPr lang="en-US" sz="700" baseline="30000" dirty="0">
                              <a:effectLst/>
                            </a:rPr>
                            <a:t>-1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1478049" r="-31373" b="-30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5"/>
                      </a:ext>
                    </a:extLst>
                  </a:tr>
                  <a:tr h="248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481" t="-1617500" r="-249760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>
                              <a:effectLst/>
                            </a:rPr>
                            <a:t>1.32×10</a:t>
                          </a:r>
                          <a:r>
                            <a:rPr lang="en-US" sz="700" baseline="30000">
                              <a:effectLst/>
                            </a:rPr>
                            <a:t>-5</a:t>
                          </a:r>
                          <a:r>
                            <a:rPr lang="en-US" sz="700">
                              <a:effectLst/>
                            </a:rPr>
                            <a:t> s</a:t>
                          </a:r>
                          <a:r>
                            <a:rPr lang="en-US" sz="700" baseline="30000">
                              <a:effectLst/>
                            </a:rPr>
                            <a:t>-1</a:t>
                          </a:r>
                          <a:r>
                            <a:rPr lang="en-US" sz="700">
                              <a:effectLst/>
                            </a:rPr>
                            <a:t> </a:t>
                          </a:r>
                          <a:endParaRPr lang="en-US" sz="70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Infection threshold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1617500" r="-31373" b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10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6"/>
                      </a:ext>
                    </a:extLst>
                  </a:tr>
                  <a:tr h="24841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Maximum cytokine immune secretion </a:t>
                          </a:r>
                          <a:r>
                            <a:rPr lang="en-US" sz="700" dirty="0" smtClean="0">
                              <a:effectLst/>
                            </a:rPr>
                            <a:t>rate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3.5×10</a:t>
                          </a:r>
                          <a:r>
                            <a:rPr lang="en-US" sz="700" baseline="30000" dirty="0">
                              <a:effectLst/>
                            </a:rPr>
                            <a:t>-4</a:t>
                          </a:r>
                          <a:r>
                            <a:rPr lang="en-US" sz="700" dirty="0">
                              <a:effectLst/>
                            </a:rPr>
                            <a:t>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r>
                            <a:rPr lang="en-US" sz="700" dirty="0">
                              <a:effectLst/>
                            </a:rPr>
                            <a:t>/s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1675610" r="-154447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276751" t="-1675610" r="-31373" b="-10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10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7"/>
                      </a:ext>
                    </a:extLst>
                  </a:tr>
                  <a:tr h="248413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Immune secretion </a:t>
                          </a:r>
                          <a:r>
                            <a:rPr lang="en-US" sz="700" dirty="0" smtClean="0">
                              <a:effectLst/>
                            </a:rPr>
                            <a:t>midpoint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1 </a:t>
                          </a:r>
                          <a:r>
                            <a:rPr lang="en-US" sz="700" dirty="0" err="1">
                              <a:effectLst/>
                            </a:rPr>
                            <a:t>pM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335" marR="9335" marT="9335" marB="9335" anchor="b">
                        <a:blipFill rotWithShape="0">
                          <a:blip r:embed="rId2"/>
                          <a:stretch>
                            <a:fillRect l="-138275" t="-1775610" r="-154447" b="-73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700" dirty="0">
                              <a:effectLst/>
                            </a:rPr>
                            <a:t>20 min</a:t>
                          </a:r>
                          <a:endParaRPr lang="en-US" sz="700" dirty="0">
                            <a:effectLst/>
                            <a:latin typeface="Arial" panose="020B0604020202020204" pitchFamily="34" charset="0"/>
                            <a:ea typeface="Arial" panose="020B0604020202020204" pitchFamily="34" charset="0"/>
                          </a:endParaRPr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 marL="9335" marR="9335" marT="9335" marB="9335" anchor="b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Parameters in ViralInfectionVTMModelInputs.py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45C1D-5E54-4137-BCF6-143A65E235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9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1.4.1: Rate of Infection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865139"/>
                <a:ext cx="5852160" cy="122668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Critical parameter: virus-receptor association affinity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𝑜𝑛</m:t>
                        </m:r>
                      </m:sub>
                    </m:sSub>
                  </m:oMath>
                </a14:m>
                <a:r>
                  <a:rPr lang="en-US" dirty="0"/>
                  <a:t> increases the rate of internalization</a:t>
                </a:r>
              </a:p>
              <a:p>
                <a:r>
                  <a:rPr lang="en-US" dirty="0"/>
                  <a:t>ViralInfectionModelInputs.py, ~Line 264 “</a:t>
                </a:r>
                <a:r>
                  <a:rPr lang="en-US" dirty="0" err="1"/>
                  <a:t>kon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865139"/>
                <a:ext cx="5852160" cy="1226681"/>
              </a:xfrm>
              <a:blipFill rotWithShape="0">
                <a:blip r:embed="rId2"/>
                <a:stretch>
                  <a:fillRect l="-938" t="-7463" b="-6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489364" y="3244452"/>
            <a:ext cx="3197436" cy="3406189"/>
            <a:chOff x="5183082" y="3244452"/>
            <a:chExt cx="3197436" cy="3406189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D20207F-E60F-4F5B-8EFA-17DEECCA8A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5400" y="3244452"/>
              <a:ext cx="2972801" cy="318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83082" y="6278578"/>
              <a:ext cx="3197436" cy="372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Tay</a:t>
              </a:r>
              <a:r>
                <a:rPr lang="en-US" sz="1350" dirty="0"/>
                <a:t> et. al., Nat Rev </a:t>
              </a:r>
              <a:r>
                <a:rPr lang="en-US" sz="1350" dirty="0" err="1"/>
                <a:t>Immunol</a:t>
              </a:r>
              <a:r>
                <a:rPr lang="en-US" sz="1350" dirty="0"/>
                <a:t>, 2020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7325" y="3943113"/>
              <a:ext cx="608951" cy="501904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378124" y="3326507"/>
            <a:ext cx="4297680" cy="3251517"/>
            <a:chOff x="2006632" y="2520292"/>
            <a:chExt cx="5415217" cy="4097020"/>
          </a:xfrm>
        </p:grpSpPr>
        <p:pic>
          <p:nvPicPr>
            <p:cNvPr id="27" name="image1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06632" y="2568924"/>
              <a:ext cx="5415217" cy="4048388"/>
            </a:xfrm>
            <a:prstGeom prst="rect">
              <a:avLst/>
            </a:prstGeom>
            <a:ln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810650" y="3892208"/>
                  <a:ext cx="863731" cy="4320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𝑜𝑛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0650" y="3892207"/>
                  <a:ext cx="824666" cy="41252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2494249" y="2520292"/>
              <a:ext cx="1280160" cy="1005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9559"/>
            <a:ext cx="9001548" cy="575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86400" y="1812073"/>
                <a:ext cx="3602589" cy="1007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𝑈𝑝𝑡𝑎𝑘𝑒</m:t>
                              </m:r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d>
                        </m:e>
                      </m:func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𝑢𝑝𝑡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𝑣𝑖𝑟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𝑢𝑝𝑡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𝑣𝑖𝑟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𝑢𝑝𝑡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𝑢𝑝𝑡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𝑢𝑝𝑡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12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𝑢𝑝𝑡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𝑆𝑅</m:t>
                          </m:r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812073"/>
                <a:ext cx="3602589" cy="10073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086600" y="2590800"/>
            <a:ext cx="256032" cy="18288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BF2082-21D0-425D-8BA9-5CEEF408E83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2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16843</TotalTime>
  <Words>1104</Words>
  <Application>Microsoft Office PowerPoint</Application>
  <PresentationFormat>On-screen Show (4:3)</PresentationFormat>
  <Paragraphs>202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Office Theme</vt:lpstr>
      <vt:lpstr>CC3D Workshop 1.4: Exploring a COVID-19 Simulation</vt:lpstr>
      <vt:lpstr>Topics</vt:lpstr>
      <vt:lpstr>Downloading the model files</vt:lpstr>
      <vt:lpstr>Loading and running a simulation in Player</vt:lpstr>
      <vt:lpstr>Loading a project in Twedit</vt:lpstr>
      <vt:lpstr>Overview of simulation structure</vt:lpstr>
      <vt:lpstr>Overview of simulation Python specification</vt:lpstr>
      <vt:lpstr>Parameters in ViralInfectionVTMModelInputs.py</vt:lpstr>
      <vt:lpstr>Exercise 1.4.1: Rate of Infection</vt:lpstr>
      <vt:lpstr>Exercise 1.4.2: Replication Rate</vt:lpstr>
      <vt:lpstr>Exercise 1.4.3: Virally-induced Apoptosis</vt:lpstr>
      <vt:lpstr>Exercise 1.4.4: Eclipse Phase</vt:lpstr>
      <vt:lpstr>Exercise 1.4.5: Oxidative Killing</vt:lpstr>
      <vt:lpstr>Exercise 1.4.6: Oxidative Killing and Replicating Rate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Julio Monti Belmonte</dc:creator>
  <cp:lastModifiedBy>Glazier, James Alexander</cp:lastModifiedBy>
  <cp:revision>811</cp:revision>
  <dcterms:created xsi:type="dcterms:W3CDTF">2011-11-02T17:09:23Z</dcterms:created>
  <dcterms:modified xsi:type="dcterms:W3CDTF">2020-08-03T14:22:02Z</dcterms:modified>
</cp:coreProperties>
</file>