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027" r:id="rId2"/>
    <p:sldId id="2069" r:id="rId3"/>
    <p:sldId id="2070" r:id="rId4"/>
    <p:sldId id="2071" r:id="rId5"/>
    <p:sldId id="2072" r:id="rId6"/>
    <p:sldId id="2073" r:id="rId7"/>
    <p:sldId id="2084" r:id="rId8"/>
    <p:sldId id="2074" r:id="rId9"/>
    <p:sldId id="2075" r:id="rId10"/>
    <p:sldId id="2078" r:id="rId11"/>
    <p:sldId id="2079" r:id="rId12"/>
    <p:sldId id="2080" r:id="rId13"/>
    <p:sldId id="2081" r:id="rId14"/>
    <p:sldId id="2082" r:id="rId15"/>
    <p:sldId id="208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B99414F-A4C3-4739-8A2C-0FA070AE2F25}">
          <p14:sldIdLst>
            <p14:sldId id="2027"/>
            <p14:sldId id="2069"/>
          </p14:sldIdLst>
        </p14:section>
        <p14:section name="CC3D Usage Overview" id="{F0F7C5CE-EFCC-4D8C-9DCD-12802033CF85}">
          <p14:sldIdLst>
            <p14:sldId id="2070"/>
            <p14:sldId id="2071"/>
            <p14:sldId id="2072"/>
            <p14:sldId id="2073"/>
            <p14:sldId id="2084"/>
            <p14:sldId id="2074"/>
          </p14:sldIdLst>
        </p14:section>
        <p14:section name="Sim Usage Demos" id="{6E415082-3E6B-4CE3-B0FB-D1FB9C1C2F4D}">
          <p14:sldIdLst>
            <p14:sldId id="2075"/>
            <p14:sldId id="2078"/>
            <p14:sldId id="2079"/>
            <p14:sldId id="2080"/>
            <p14:sldId id="2081"/>
            <p14:sldId id="2082"/>
            <p14:sldId id="20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lazier" initials="JAG" lastIdx="6" clrIdx="0"/>
  <p:cmAuthor id="2" name="jaglazier@gmail.com" initials="j" lastIdx="2" clrIdx="1">
    <p:extLst>
      <p:ext uri="{19B8F6BF-5375-455C-9EA6-DF929625EA0E}">
        <p15:presenceInfo xmlns:p15="http://schemas.microsoft.com/office/powerpoint/2012/main" userId="2c5f5f965c56f04d" providerId="Windows Live"/>
      </p:ext>
    </p:extLst>
  </p:cmAuthor>
  <p:cmAuthor id="3" name="Glazier, James Alexander" initials="GJA" lastIdx="1" clrIdx="2">
    <p:extLst>
      <p:ext uri="{19B8F6BF-5375-455C-9EA6-DF929625EA0E}">
        <p15:presenceInfo xmlns:p15="http://schemas.microsoft.com/office/powerpoint/2012/main" userId="Glazier, James Alexand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009900"/>
    <a:srgbClr val="FBE5D6"/>
    <a:srgbClr val="E3F0DB"/>
    <a:srgbClr val="F8E2D3"/>
    <a:srgbClr val="00FF00"/>
    <a:srgbClr val="808000"/>
    <a:srgbClr val="006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2" autoAdjust="0"/>
    <p:restoredTop sz="91362" autoAdjust="0"/>
  </p:normalViewPr>
  <p:slideViewPr>
    <p:cSldViewPr>
      <p:cViewPr varScale="1">
        <p:scale>
          <a:sx n="145" d="100"/>
          <a:sy n="145" d="100"/>
        </p:scale>
        <p:origin x="225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432"/>
    </p:cViewPr>
  </p:sorterViewPr>
  <p:notesViewPr>
    <p:cSldViewPr>
      <p:cViewPr varScale="1">
        <p:scale>
          <a:sx n="79" d="100"/>
          <a:sy n="79" d="100"/>
        </p:scale>
        <p:origin x="3564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2428E-EE69-475E-BB11-BFD31B39ABC4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AC502-4B6B-4918-9C85-7501D5206E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4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00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93999-1C14-439A-A3F0-4C076509F4C1}" type="datetimeFigureOut">
              <a:rPr lang="en-US" smtClean="0"/>
              <a:pPr/>
              <a:t>8/3/2020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2.png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0.png"/><Relationship Id="rId5" Type="http://schemas.openxmlformats.org/officeDocument/2006/relationships/image" Target="../media/image1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106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2.png"/><Relationship Id="rId4" Type="http://schemas.openxmlformats.org/officeDocument/2006/relationships/image" Target="../media/image10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7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32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830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FEABE-3AC6-4358-961E-A4A28E7A6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75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CC3D Workshop 1.4: Exploring a COVID-19 Simulation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76BA9F20-E92D-4AC1-8B08-75F38D1A5904}"/>
              </a:ext>
            </a:extLst>
          </p:cNvPr>
          <p:cNvSpPr txBox="1">
            <a:spLocks noChangeArrowheads="1"/>
          </p:cNvSpPr>
          <p:nvPr/>
        </p:nvSpPr>
        <p:spPr>
          <a:xfrm>
            <a:off x="1388594" y="1381299"/>
            <a:ext cx="6400800" cy="16349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T.J. Sego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Dept. of Intelligent Systems Engineering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and Biocomplexity Institute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Indiana University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Bloomington, IN 47408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b="1" dirty="0">
                <a:solidFill>
                  <a:srgbClr val="000099"/>
                </a:solidFill>
              </a:rPr>
              <a:t>USA</a:t>
            </a:r>
          </a:p>
        </p:txBody>
      </p:sp>
      <p:pic>
        <p:nvPicPr>
          <p:cNvPr id="10" name="Picture 5" descr="IU seal, red on white, large">
            <a:extLst>
              <a:ext uri="{FF2B5EF4-FFF2-40B4-BE49-F238E27FC236}">
                <a16:creationId xmlns:a16="http://schemas.microsoft.com/office/drawing/2014/main" id="{AE523CE1-E615-4543-8A53-A2D42B1D5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143000"/>
            <a:ext cx="1944688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logo">
            <a:extLst>
              <a:ext uri="{FF2B5EF4-FFF2-40B4-BE49-F238E27FC236}">
                <a16:creationId xmlns:a16="http://schemas.microsoft.com/office/drawing/2014/main" id="{2065F247-5963-48D8-AABD-3368EF09D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9E3F31D-5FC1-4C41-906F-FADD467E8543}"/>
              </a:ext>
            </a:extLst>
          </p:cNvPr>
          <p:cNvSpPr txBox="1"/>
          <p:nvPr/>
        </p:nvSpPr>
        <p:spPr>
          <a:xfrm>
            <a:off x="190500" y="2904174"/>
            <a:ext cx="8763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Screensharing</a:t>
            </a:r>
            <a:r>
              <a:rPr lang="en-US" dirty="0"/>
              <a:t> and microphones have been disabled for participants in the main session—they are available in breakout rooms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Please submit questions/concerns/suggestions via zoom chat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User support will be available in zoom breakout rooms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Workshop will be live-streamed, recorded and distributed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Please also join the workshop slack channel at  https://join.slack.com/t/multiscalemod-ags3330/shared_invite/zt-g0up1lz7-z5XGFC73UZk1j3BPeW7RVA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Funding Sources: NIH U24 EB028887, NIH R01 GM122424, NIH R01 GM123032, NIH P41 GM109824, NSF 1720625 and </a:t>
            </a:r>
            <a:r>
              <a:rPr lang="en-US" dirty="0" err="1"/>
              <a:t>nanoHUB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093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6953250" y="2332827"/>
            <a:ext cx="2038350" cy="4372773"/>
            <a:chOff x="9321800" y="298847"/>
            <a:chExt cx="2717800" cy="5830364"/>
          </a:xfrm>
        </p:grpSpPr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BB25750A-F0E1-46B0-A840-EA88EE40E5E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9321800" y="298847"/>
              <a:ext cx="2717800" cy="58303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9753600" y="4317999"/>
              <a:ext cx="548640" cy="365760"/>
            </a:xfrm>
            <a:prstGeom prst="rect">
              <a:avLst/>
            </a:prstGeom>
            <a:noFill/>
            <a:ln w="50800">
              <a:solidFill>
                <a:srgbClr val="FF0000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1.4.2: Replication 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4300" y="1865138"/>
                <a:ext cx="6134100" cy="2154412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en-US" dirty="0"/>
                  <a:t>Critical parameter: replicating 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Increasing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dirty="0"/>
                  <a:t> increases the rate of viral replication (exponential growth)</a:t>
                </a:r>
              </a:p>
              <a:p>
                <a:r>
                  <a:rPr lang="en-US" dirty="0"/>
                  <a:t>ViralInfectionModelInputs.py, ~Line 145 “</a:t>
                </a:r>
                <a:r>
                  <a:rPr lang="en-US" dirty="0" err="1"/>
                  <a:t>replicating_rate</a:t>
                </a:r>
                <a:r>
                  <a:rPr lang="en-US" dirty="0"/>
                  <a:t>”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300" y="1865138"/>
                <a:ext cx="6134100" cy="2154412"/>
              </a:xfrm>
              <a:blipFill rotWithShape="0">
                <a:blip r:embed="rId3"/>
                <a:stretch>
                  <a:fillRect l="-1690" t="-4533" r="-1889" b="-53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/>
          <p:cNvGrpSpPr/>
          <p:nvPr/>
        </p:nvGrpSpPr>
        <p:grpSpPr>
          <a:xfrm>
            <a:off x="152400" y="4114800"/>
            <a:ext cx="3369243" cy="2616986"/>
            <a:chOff x="1857676" y="3245873"/>
            <a:chExt cx="4492324" cy="3489315"/>
          </a:xfrm>
        </p:grpSpPr>
        <p:pic>
          <p:nvPicPr>
            <p:cNvPr id="2054" name="Picture 6" descr="https://scx2.b-cdn.net/gfx/news/hires/2020/5e9062a61763c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7676" y="3245873"/>
              <a:ext cx="4492324" cy="3015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2132999" y="6242745"/>
              <a:ext cx="3941679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https://phys.org/news/2020-04-coronavirus-sars-cov-.html</a:t>
              </a:r>
            </a:p>
            <a:p>
              <a:pPr algn="ctr"/>
              <a:r>
                <a:rPr lang="en-US" sz="900" dirty="0"/>
                <a:t>Accessed 6/10/2020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160" y="990600"/>
            <a:ext cx="6492240" cy="5368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581400" y="4445290"/>
                <a:ext cx="3371850" cy="2031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𝑑𝑈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𝑈𝑝𝑡𝑎𝑘𝑒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 −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</a:rPr>
                        <m:t>𝑈</m:t>
                      </m:r>
                    </m:oMath>
                  </m:oMathPara>
                </a14:m>
                <a:endParaRPr lang="en-US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 +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</a:rPr>
                        <m:t>𝑅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h𝑎𝑙𝑓</m:t>
                              </m:r>
                            </m:sub>
                          </m:sSub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 +</m:t>
                          </m:r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h𝑎𝑙𝑓</m:t>
                              </m:r>
                            </m:sub>
                          </m:sSub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 −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𝑑𝑃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S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𝑑𝐴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𝑅𝑒𝑙𝑒𝑎𝑠𝑒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4445290"/>
                <a:ext cx="3371850" cy="203171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4800600" y="5162550"/>
            <a:ext cx="411480" cy="171450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B8827DA-C5F2-4BA5-8BBA-2FA4C43AD7D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510C89B-09B1-4CF2-A4B8-4DF862EB0B3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02725" y="15240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360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Exercise 1.4.3: Virally-induced Apoptosis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4300" y="1712738"/>
                <a:ext cx="8360842" cy="1949393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Critical parameter: apoptosis dissociation coefficient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𝑎𝑝𝑜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Increasing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𝑎𝑝𝑜</m:t>
                        </m:r>
                      </m:sub>
                    </m:sSub>
                  </m:oMath>
                </a14:m>
                <a:r>
                  <a:rPr lang="en-US" dirty="0"/>
                  <a:t> increases the internal virus required for virally-induced apoptosis</a:t>
                </a:r>
              </a:p>
              <a:p>
                <a:r>
                  <a:rPr lang="en-US" dirty="0"/>
                  <a:t>ViralInfectionModelInputs.py, ~Line 214 “</a:t>
                </a:r>
                <a:r>
                  <a:rPr lang="en-US" dirty="0" err="1"/>
                  <a:t>diss_coeff_uptake_apo</a:t>
                </a:r>
                <a:r>
                  <a:rPr lang="en-US" dirty="0"/>
                  <a:t>”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300" y="1712738"/>
                <a:ext cx="8360842" cy="1949393"/>
              </a:xfrm>
              <a:blipFill rotWithShape="0">
                <a:blip r:embed="rId2"/>
                <a:stretch>
                  <a:fillRect l="-1094" t="-5625" b="-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/>
          <p:cNvGrpSpPr/>
          <p:nvPr/>
        </p:nvGrpSpPr>
        <p:grpSpPr>
          <a:xfrm>
            <a:off x="4495800" y="4495800"/>
            <a:ext cx="4481028" cy="2198849"/>
            <a:chOff x="5831740" y="2897672"/>
            <a:chExt cx="5974704" cy="2931798"/>
          </a:xfrm>
        </p:grpSpPr>
        <p:pic>
          <p:nvPicPr>
            <p:cNvPr id="4098" name="Picture 2" descr="https://lh3.googleusercontent.com/nFMTiqiyV8ighind7ovCRkg97eGhXm4SJVHJb1Og4HRD3t8JAu7iwppfNKhQG8LhoaDbsRlhii4yUtyD43RG1ZhRgu7Mtlo23ouWjzRzWPPDdzc6lCzr9JFm3VDcnOXkJLKRCKc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2844" y="2928570"/>
              <a:ext cx="5943600" cy="2562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5831740" y="2897672"/>
              <a:ext cx="3062003" cy="2593124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713440" y="5521694"/>
              <a:ext cx="2304477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Atkin-Smith, Cell Death Dis, 2018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760" y="947520"/>
            <a:ext cx="8412480" cy="652680"/>
          </a:xfrm>
          <a:prstGeom prst="rect">
            <a:avLst/>
          </a:prstGeom>
        </p:spPr>
      </p:pic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96381" y="4343400"/>
            <a:ext cx="3080219" cy="2330418"/>
            <a:chOff x="2006632" y="2520292"/>
            <a:chExt cx="5415217" cy="4097020"/>
          </a:xfrm>
        </p:grpSpPr>
        <p:pic>
          <p:nvPicPr>
            <p:cNvPr id="10" name="image11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006632" y="2568924"/>
              <a:ext cx="5415217" cy="4048388"/>
            </a:xfrm>
            <a:prstGeom prst="rect">
              <a:avLst/>
            </a:prstGeom>
            <a:ln/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5841516" y="3892206"/>
                  <a:ext cx="871494" cy="86067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𝑎𝑝𝑜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41517" y="3892207"/>
                  <a:ext cx="700532" cy="727611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Rectangle 11"/>
            <p:cNvSpPr/>
            <p:nvPr/>
          </p:nvSpPr>
          <p:spPr>
            <a:xfrm>
              <a:off x="5560774" y="2520292"/>
              <a:ext cx="1280160" cy="100584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76600" y="3635578"/>
                <a:ext cx="5772991" cy="7078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  <m:d>
                                <m:d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d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𝐷𝑒𝑎𝑑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  <m:d>
                                <m:d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d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𝑉𝑖𝑟𝑢𝑠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𝑟𝑒𝑙𝑒𝑎𝑠𝑖𝑛𝑔</m:t>
                              </m:r>
                            </m:e>
                          </m:d>
                        </m:e>
                      </m:func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𝛥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𝑎𝑝𝑜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𝑎𝑝𝑜</m:t>
                                  </m:r>
                                </m:sub>
                              </m:sSub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𝑎𝑝𝑜</m:t>
                                  </m:r>
                                </m:sub>
                              </m:sSub>
                            </m:sup>
                          </m:sSup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𝑎𝑝𝑜</m:t>
                                  </m:r>
                                </m:sub>
                              </m:sSub>
                            </m:e>
                            <m:sup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𝑎𝑝𝑜</m:t>
                                  </m:r>
                                </m:sub>
                              </m:sSub>
                            </m:sup>
                          </m:sSup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3635578"/>
                <a:ext cx="5772991" cy="70782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8260080" y="4084320"/>
            <a:ext cx="365760" cy="228600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DEB145D-C94A-484A-9DC4-D0505F90974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951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1.4.4: Eclipse Phase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4300" y="1627013"/>
                <a:ext cx="8801100" cy="2308136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Critical parameter: infection threshold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dirty="0"/>
                  <a:t> (assembled virus at which infected cells begin releasing virus) </a:t>
                </a:r>
              </a:p>
              <a:p>
                <a:r>
                  <a:rPr lang="en-US" dirty="0"/>
                  <a:t>Increasing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dirty="0"/>
                  <a:t> lengthens eclipse phase</a:t>
                </a:r>
              </a:p>
              <a:p>
                <a:r>
                  <a:rPr lang="en-US" dirty="0"/>
                  <a:t>ViralInfectionModelInputs.py, ~Line 209 “</a:t>
                </a:r>
                <a:r>
                  <a:rPr lang="en-US" dirty="0" err="1"/>
                  <a:t>cell_infection_threshold</a:t>
                </a:r>
                <a:r>
                  <a:rPr lang="en-US" dirty="0"/>
                  <a:t>”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300" y="1627013"/>
                <a:ext cx="8801100" cy="2308136"/>
              </a:xfrm>
              <a:blipFill rotWithShape="0">
                <a:blip r:embed="rId2"/>
                <a:stretch>
                  <a:fillRect l="-1454" t="-6860" r="-22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4" descr="https://lh3.googleusercontent.com/i4wBPXrwNp2R7f4MwXIMP1Ps8jVZoR7oUY_lR2tvK7Oe6qDBdh6GV3cU3u2R4cG49lao96goVXT_NCoyQKpeXxmLzBlmaLy6whTwjYqCmqRsWpCAkGVitVhZASFdS9zbLJWPGUYJ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962400"/>
            <a:ext cx="3231002" cy="2509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348781" y="4191000"/>
            <a:ext cx="3080219" cy="2330418"/>
            <a:chOff x="2006632" y="2520292"/>
            <a:chExt cx="5415217" cy="4097020"/>
          </a:xfrm>
        </p:grpSpPr>
        <p:pic>
          <p:nvPicPr>
            <p:cNvPr id="10" name="image11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006632" y="2568924"/>
              <a:ext cx="5415217" cy="4048388"/>
            </a:xfrm>
            <a:prstGeom prst="rect">
              <a:avLst/>
            </a:prstGeom>
            <a:ln/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4177412" y="3975934"/>
                  <a:ext cx="1187242" cy="48698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7412" y="3975935"/>
                  <a:ext cx="1104754" cy="446399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Rectangle 11"/>
            <p:cNvSpPr/>
            <p:nvPr/>
          </p:nvSpPr>
          <p:spPr>
            <a:xfrm>
              <a:off x="4066223" y="2520292"/>
              <a:ext cx="1280160" cy="100584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00" y="990600"/>
            <a:ext cx="8686800" cy="5630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B49035A-8873-4E2F-9F09-2A4E840C897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92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1.4.5: Oxidative Killing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46238"/>
                <a:ext cx="8229600" cy="2436178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Critical parameter: oxidative agent death threshold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Decreasing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dirty="0"/>
                  <a:t> makes cells more sensitive and die</a:t>
                </a:r>
              </a:p>
              <a:p>
                <a:r>
                  <a:rPr lang="en-US" dirty="0"/>
                  <a:t>ViralInfectionModelInputs.py, ~Line 204 “</a:t>
                </a:r>
                <a:r>
                  <a:rPr lang="en-US" dirty="0" err="1"/>
                  <a:t>oxi_death_thr</a:t>
                </a:r>
                <a:r>
                  <a:rPr lang="en-US" dirty="0"/>
                  <a:t>”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46238"/>
                <a:ext cx="8229600" cy="2436178"/>
              </a:xfrm>
              <a:blipFill rotWithShape="0">
                <a:blip r:embed="rId2"/>
                <a:stretch>
                  <a:fillRect l="-1481" t="-5000" r="-148" b="-3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3733800" y="4082415"/>
            <a:ext cx="5163621" cy="2623185"/>
            <a:chOff x="3107533" y="2936240"/>
            <a:chExt cx="6884828" cy="3497580"/>
          </a:xfrm>
        </p:grpSpPr>
        <p:pic>
          <p:nvPicPr>
            <p:cNvPr id="5" name="image25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07533" y="2936240"/>
              <a:ext cx="6884828" cy="3497580"/>
            </a:xfrm>
            <a:prstGeom prst="rect">
              <a:avLst/>
            </a:prstGeom>
            <a:ln/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7692080" y="4992331"/>
                  <a:ext cx="87827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92079" y="4992331"/>
                  <a:ext cx="816890" cy="338554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ctangle 6"/>
            <p:cNvSpPr/>
            <p:nvPr/>
          </p:nvSpPr>
          <p:spPr>
            <a:xfrm>
              <a:off x="7909529" y="5331556"/>
              <a:ext cx="1097280" cy="86868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" y="914400"/>
            <a:ext cx="8321040" cy="6803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74BB9A0-5C5C-4B35-9196-6672C2DCF99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474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Exercise 1.4.6: Oxidative Killing and Replicating Rate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985719" y="2984488"/>
            <a:ext cx="5163621" cy="2623185"/>
            <a:chOff x="3107533" y="2936240"/>
            <a:chExt cx="6884828" cy="3497580"/>
          </a:xfrm>
        </p:grpSpPr>
        <p:pic>
          <p:nvPicPr>
            <p:cNvPr id="5" name="image25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07533" y="2936240"/>
              <a:ext cx="6884828" cy="3497580"/>
            </a:xfrm>
            <a:prstGeom prst="rect">
              <a:avLst/>
            </a:prstGeom>
            <a:ln/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7692080" y="4992331"/>
                  <a:ext cx="87827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92079" y="4992331"/>
                  <a:ext cx="816890" cy="338554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ctangle 6"/>
            <p:cNvSpPr/>
            <p:nvPr/>
          </p:nvSpPr>
          <p:spPr>
            <a:xfrm>
              <a:off x="7909529" y="5331556"/>
              <a:ext cx="1097280" cy="86868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991350" y="1081385"/>
            <a:ext cx="2038350" cy="4372773"/>
            <a:chOff x="9321800" y="298847"/>
            <a:chExt cx="2717800" cy="5830364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BB25750A-F0E1-46B0-A840-EA88EE40E5E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9321800" y="298847"/>
              <a:ext cx="2717800" cy="58303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9753600" y="4317999"/>
              <a:ext cx="548640" cy="365760"/>
            </a:xfrm>
            <a:prstGeom prst="rect">
              <a:avLst/>
            </a:prstGeom>
            <a:noFill/>
            <a:ln w="50800">
              <a:solidFill>
                <a:srgbClr val="FF0000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06" y="2432986"/>
            <a:ext cx="5082233" cy="41552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07" y="1996967"/>
            <a:ext cx="5107230" cy="4223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4C4C8A1-E1F5-448F-9B67-EBFCE0315F7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86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89146" y="4114800"/>
            <a:ext cx="5163621" cy="2623185"/>
          </a:xfrm>
          <a:prstGeom prst="rect">
            <a:avLst/>
          </a:prstGeom>
          <a:ln/>
        </p:spPr>
      </p:pic>
      <p:pic>
        <p:nvPicPr>
          <p:cNvPr id="9" name="Picture 4" descr="https://lh3.googleusercontent.com/i4wBPXrwNp2R7f4MwXIMP1Ps8jVZoR7oUY_lR2tvK7Oe6qDBdh6GV3cU3u2R4cG49lao96goVXT_NCoyQKpeXxmLzBlmaLy6whTwjYqCmqRsWpCAkGVitVhZASFdS9zbLJWPGUYJ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98" y="4272769"/>
            <a:ext cx="3231002" cy="2509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1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" y="196372"/>
            <a:ext cx="4297680" cy="3212921"/>
          </a:xfrm>
          <a:prstGeom prst="rect">
            <a:avLst/>
          </a:prstGeom>
          <a:ln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971551"/>
            <a:ext cx="8915400" cy="459690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500" dirty="0"/>
              <a:t>Q&amp;A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20243" y="3727129"/>
            <a:ext cx="2250029" cy="5078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Please submit questions via Zoom chat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BB25750A-F0E1-46B0-A840-EA88EE40E5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94093" y="126161"/>
            <a:ext cx="1752727" cy="376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79FC1F7-18F7-411A-8AE9-C9D22442D70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185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FEABE-3AC6-4358-961E-A4A28E7A6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75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Topics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E3F31D-5FC1-4C41-906F-FADD467E8543}"/>
              </a:ext>
            </a:extLst>
          </p:cNvPr>
          <p:cNvSpPr txBox="1"/>
          <p:nvPr/>
        </p:nvSpPr>
        <p:spPr>
          <a:xfrm>
            <a:off x="152400" y="838200"/>
            <a:ext cx="891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Review: loading simulations in Player and </a:t>
            </a:r>
            <a:r>
              <a:rPr lang="en-US" dirty="0" err="1"/>
              <a:t>Twedit</a:t>
            </a:r>
            <a:r>
              <a:rPr lang="en-US"/>
              <a:t>++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Exercises: Investigating with the complexity of viral infection by simple parameter variations</a:t>
            </a:r>
          </a:p>
        </p:txBody>
      </p:sp>
      <p:pic>
        <p:nvPicPr>
          <p:cNvPr id="7" name="Picture 17" descr="Biocomplexity Logo">
            <a:extLst>
              <a:ext uri="{FF2B5EF4-FFF2-40B4-BE49-F238E27FC236}">
                <a16:creationId xmlns:a16="http://schemas.microsoft.com/office/drawing/2014/main" id="{A676441E-7F76-4766-9FE0-9E96FB6D3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redblackblockiu">
            <a:extLst>
              <a:ext uri="{FF2B5EF4-FFF2-40B4-BE49-F238E27FC236}">
                <a16:creationId xmlns:a16="http://schemas.microsoft.com/office/drawing/2014/main" id="{FC578328-ABD7-4994-8E84-60F33623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BB492F-8CFB-4B17-8E14-F8A460C63E3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286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3890155" y="904875"/>
            <a:ext cx="5253845" cy="3514725"/>
            <a:chOff x="4981575" y="904875"/>
            <a:chExt cx="4114800" cy="275272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1575" y="904875"/>
              <a:ext cx="4114800" cy="274320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8086725" y="3409950"/>
              <a:ext cx="762000" cy="247650"/>
            </a:xfrm>
            <a:prstGeom prst="rect">
              <a:avLst/>
            </a:prstGeom>
            <a:noFill/>
            <a:ln w="508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8239125" y="2809875"/>
              <a:ext cx="617220" cy="205740"/>
            </a:xfrm>
            <a:prstGeom prst="rect">
              <a:avLst/>
            </a:prstGeom>
            <a:noFill/>
            <a:ln w="508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Downloading the model files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75" y="3154680"/>
            <a:ext cx="8915400" cy="37033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900" dirty="0"/>
              <a:t>Simulation files are available in two locations </a:t>
            </a:r>
          </a:p>
          <a:p>
            <a:r>
              <a:rPr lang="en-US" sz="2900" dirty="0"/>
              <a:t>In GitHub repository: 					        https://github.com/covid-tissue-models/covid-tissue-response-models </a:t>
            </a:r>
          </a:p>
          <a:p>
            <a:r>
              <a:rPr lang="en-US" sz="2900" dirty="0"/>
              <a:t>In Google Drive: https://drive.google.com/drive/folders/1TcBnwa0wpbuXW58fQWwttWZWlzaMBD8P?usp=sharing</a:t>
            </a:r>
          </a:p>
          <a:p>
            <a:pPr marL="0" indent="0">
              <a:buNone/>
            </a:pPr>
            <a:r>
              <a:rPr lang="en-US" sz="2900" dirty="0"/>
              <a:t>For GitHub downloads, simulation files are located in</a:t>
            </a:r>
          </a:p>
          <a:p>
            <a:pPr marL="0" indent="0">
              <a:buNone/>
            </a:pPr>
            <a:r>
              <a:rPr lang="en-US" sz="1800" dirty="0"/>
              <a:t>\covid-tissue-response-models-master\CC3D\Models\BiocIU\SARSCoV2MultiscaleVTM\Model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B11A13-5466-49A5-8448-44F4EBAF03A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884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458721" y="2884810"/>
            <a:ext cx="7132320" cy="3820757"/>
            <a:chOff x="286507" y="2163296"/>
            <a:chExt cx="7526533" cy="403193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24"/>
            <a:stretch/>
          </p:blipFill>
          <p:spPr>
            <a:xfrm>
              <a:off x="327147" y="2163296"/>
              <a:ext cx="7485893" cy="4031937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286507" y="2329935"/>
              <a:ext cx="1463040" cy="166394"/>
            </a:xfrm>
            <a:prstGeom prst="rect">
              <a:avLst/>
            </a:prstGeom>
            <a:noFill/>
            <a:ln w="508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Loading and running a simulation in Player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In Player, File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Open Simulation File (.cc3d); select the CC3D File ViralInfectionVTM.cc3d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923" t="-19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60949" y="3922573"/>
            <a:ext cx="4645363" cy="9484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37560" y="3527618"/>
            <a:ext cx="5692140" cy="411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B38573-C17C-4FF4-A093-B649A54ACEA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54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447941" y="3240286"/>
            <a:ext cx="6492240" cy="3505532"/>
            <a:chOff x="434694" y="2572861"/>
            <a:chExt cx="7616200" cy="411241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34694" y="2572861"/>
              <a:ext cx="7616200" cy="4112419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987547" y="2794246"/>
              <a:ext cx="1325880" cy="214541"/>
            </a:xfrm>
            <a:prstGeom prst="rect">
              <a:avLst/>
            </a:prstGeom>
            <a:noFill/>
            <a:ln w="508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Loading a project in </a:t>
            </a:r>
            <a:r>
              <a:rPr lang="en-US" dirty="0" err="1"/>
              <a:t>Twedit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In </a:t>
                </a:r>
                <a:r>
                  <a:rPr lang="en-US" dirty="0" err="1"/>
                  <a:t>Twedit</a:t>
                </a:r>
                <a:r>
                  <a:rPr lang="en-US" dirty="0"/>
                  <a:t>, CC3D Project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Open CC3D Project; select the CC3D File ViralInfectionVTM.cc3d</a:t>
                </a:r>
              </a:p>
              <a:p>
                <a:r>
                  <a:rPr lang="en-US" dirty="0"/>
                  <a:t>In CC3D Project Pane (left-hand side), double-click “ViralInfectionVTM.cc3d”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923" t="-19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60949" y="3922573"/>
            <a:ext cx="4645363" cy="9484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37560" y="3527618"/>
            <a:ext cx="5692140" cy="411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BBE8955-4F1F-48D5-AAAF-9833A803066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81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simulation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CC3DML Model Specification: ViralInfectionVTM.xml</a:t>
            </a:r>
          </a:p>
          <a:p>
            <a:r>
              <a:rPr lang="en-US" sz="1800" dirty="0" err="1"/>
              <a:t>Steppables</a:t>
            </a:r>
            <a:r>
              <a:rPr lang="en-US" sz="1800" dirty="0"/>
              <a:t> (main Python model spec.): ViralInfectionVTMSteppables.py</a:t>
            </a:r>
          </a:p>
          <a:p>
            <a:r>
              <a:rPr lang="en-US" sz="1800" b="1" dirty="0">
                <a:solidFill>
                  <a:srgbClr val="0000FF"/>
                </a:solidFill>
              </a:rPr>
              <a:t>Model inputs</a:t>
            </a:r>
            <a:r>
              <a:rPr lang="en-US" sz="1800" dirty="0"/>
              <a:t> (parameters): ViralInfectionVTMModelInputs.py</a:t>
            </a:r>
          </a:p>
          <a:p>
            <a:r>
              <a:rPr lang="en-US" sz="1800" dirty="0"/>
              <a:t>Special steppable project definitions: ViralInfectionVTMSteppableBasePy.py</a:t>
            </a:r>
          </a:p>
          <a:p>
            <a:r>
              <a:rPr lang="en-US" sz="1800" dirty="0"/>
              <a:t>Libraries (ugly general functions): ViralInfectionVTMLib.py</a:t>
            </a:r>
          </a:p>
          <a:p>
            <a:r>
              <a:rPr lang="en-US" sz="1800" dirty="0"/>
              <a:t>Loading </a:t>
            </a:r>
            <a:r>
              <a:rPr lang="en-US" sz="1800" dirty="0" err="1"/>
              <a:t>steppables</a:t>
            </a:r>
            <a:r>
              <a:rPr lang="en-US" sz="1800" dirty="0"/>
              <a:t> into simulation: ViralInfectionVTM.py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300" y="6177238"/>
            <a:ext cx="8915400" cy="1473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9800" y="3411005"/>
            <a:ext cx="2667000" cy="24077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28ECC1-B872-4A5D-830D-7A7AABBC38F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303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Overview of simulation Python specification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1" y="1371600"/>
            <a:ext cx="5448300" cy="5105400"/>
          </a:xfrm>
        </p:spPr>
        <p:txBody>
          <a:bodyPr>
            <a:normAutofit/>
          </a:bodyPr>
          <a:lstStyle/>
          <a:p>
            <a:r>
              <a:rPr lang="en-US" sz="1400" dirty="0" err="1"/>
              <a:t>CellsInitializerSteppable</a:t>
            </a:r>
            <a:r>
              <a:rPr lang="en-US" sz="1400" dirty="0"/>
              <a:t>: initializes epithelial sheet</a:t>
            </a:r>
          </a:p>
          <a:p>
            <a:r>
              <a:rPr lang="en-US" sz="1400" dirty="0" err="1"/>
              <a:t>ViralInternalizationSteppable</a:t>
            </a:r>
            <a:r>
              <a:rPr lang="en-US" sz="1400" dirty="0"/>
              <a:t>: implements viral internalization model</a:t>
            </a:r>
          </a:p>
          <a:p>
            <a:r>
              <a:rPr lang="en-US" sz="1400" dirty="0" err="1"/>
              <a:t>ViralReplicationSteppable</a:t>
            </a:r>
            <a:r>
              <a:rPr lang="en-US" sz="1400" dirty="0"/>
              <a:t>: implements viral replication and apoptosis models</a:t>
            </a:r>
          </a:p>
          <a:p>
            <a:r>
              <a:rPr lang="en-US" sz="1400" dirty="0" err="1"/>
              <a:t>ViralSecretionSteppable</a:t>
            </a:r>
            <a:r>
              <a:rPr lang="en-US" sz="1400" dirty="0"/>
              <a:t>: implements viral release and internalization PDE terms</a:t>
            </a:r>
          </a:p>
          <a:p>
            <a:r>
              <a:rPr lang="en-US" sz="1400" dirty="0" err="1"/>
              <a:t>ImmuneCellKillingSteppable</a:t>
            </a:r>
            <a:r>
              <a:rPr lang="en-US" sz="1400" dirty="0"/>
              <a:t>: implements contact and bystander effect killing model</a:t>
            </a:r>
          </a:p>
          <a:p>
            <a:r>
              <a:rPr lang="en-US" sz="1400" dirty="0" err="1"/>
              <a:t>ChemotaxisSteppable</a:t>
            </a:r>
            <a:r>
              <a:rPr lang="en-US" sz="1400" dirty="0"/>
              <a:t>: implements chemotaxis by activated immune cell model</a:t>
            </a:r>
          </a:p>
          <a:p>
            <a:r>
              <a:rPr lang="en-US" sz="1400" dirty="0" err="1"/>
              <a:t>ImmuneCellSeedingSteppable</a:t>
            </a:r>
            <a:r>
              <a:rPr lang="en-US" sz="1400" dirty="0"/>
              <a:t>: implements adding/removing immune cells</a:t>
            </a:r>
          </a:p>
          <a:p>
            <a:r>
              <a:rPr lang="en-US" sz="1400" dirty="0" err="1"/>
              <a:t>SimDataSteppable</a:t>
            </a:r>
            <a:r>
              <a:rPr lang="en-US" sz="1400" dirty="0"/>
              <a:t>: performs graphics and data post-processing</a:t>
            </a:r>
          </a:p>
          <a:p>
            <a:r>
              <a:rPr lang="en-US" sz="1400" dirty="0" err="1"/>
              <a:t>CytokineProductionAbsorptionSteppable</a:t>
            </a:r>
            <a:r>
              <a:rPr lang="en-US" sz="1400" dirty="0"/>
              <a:t>: implements cytokine uptake/secretion</a:t>
            </a:r>
          </a:p>
          <a:p>
            <a:r>
              <a:rPr lang="en-US" sz="1400" dirty="0" err="1"/>
              <a:t>ImmuneRecruitmentSteppable</a:t>
            </a:r>
            <a:r>
              <a:rPr lang="en-US" sz="1400" dirty="0"/>
              <a:t>: implements immune recruitment model</a:t>
            </a:r>
          </a:p>
          <a:p>
            <a:r>
              <a:rPr lang="en-US" sz="1400" dirty="0" err="1"/>
              <a:t>oxidationAgentModelSteppable</a:t>
            </a:r>
            <a:r>
              <a:rPr lang="en-US" sz="1400" dirty="0"/>
              <a:t>: implements oxidative agent secretion and killing</a:t>
            </a:r>
          </a:p>
        </p:txBody>
      </p:sp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5410200" y="1992407"/>
            <a:ext cx="3686175" cy="3646393"/>
            <a:chOff x="6250433" y="954881"/>
            <a:chExt cx="5916167" cy="585231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561"/>
            <a:stretch/>
          </p:blipFill>
          <p:spPr>
            <a:xfrm>
              <a:off x="8877300" y="6096001"/>
              <a:ext cx="2451100" cy="711199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50433" y="954881"/>
              <a:ext cx="5916167" cy="5132798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F11A5802-0B73-4839-9B20-74B1EDF712B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308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07650680"/>
                  </p:ext>
                </p:extLst>
              </p:nvPr>
            </p:nvGraphicFramePr>
            <p:xfrm>
              <a:off x="146448" y="1752600"/>
              <a:ext cx="8851107" cy="4523929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53637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7694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26592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2865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178844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664369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240603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Simulation step </a:t>
                          </a:r>
                          <a14:m>
                            <m:oMath xmlns:m="http://schemas.openxmlformats.org/officeDocument/2006/math">
                              <m:r>
                                <a:rPr lang="en-US" sz="700">
                                  <a:effectLst/>
                                  <a:latin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sz="700">
                                  <a:effectLst/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oMath>
                          </a14:m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1200.0 s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Cytokine immune uptake rate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3.5×10</a:t>
                          </a:r>
                          <a:r>
                            <a:rPr lang="en-US" sz="700" baseline="30000" dirty="0">
                              <a:effectLst/>
                            </a:rPr>
                            <a:t>-5</a:t>
                          </a:r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r>
                            <a:rPr lang="en-US" sz="700" dirty="0" err="1">
                              <a:effectLst/>
                            </a:rPr>
                            <a:t>pM</a:t>
                          </a:r>
                          <a:r>
                            <a:rPr lang="en-US" sz="700" dirty="0">
                              <a:effectLst/>
                            </a:rPr>
                            <a:t>/s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Virally-induced apoptosis Hill coefficient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𝑎𝑝𝑜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2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40603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Lattice width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4.0 μm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Maximum cytokine infected cell secretion rate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3.5×10</a:t>
                          </a:r>
                          <a:r>
                            <a:rPr lang="en-US" sz="700" baseline="30000" dirty="0">
                              <a:effectLst/>
                            </a:rPr>
                            <a:t>-3</a:t>
                          </a:r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r>
                            <a:rPr lang="en-US" sz="700" dirty="0" err="1">
                              <a:effectLst/>
                            </a:rPr>
                            <a:t>pM</a:t>
                          </a:r>
                          <a:r>
                            <a:rPr lang="en-US" sz="700" dirty="0">
                              <a:effectLst/>
                            </a:rPr>
                            <a:t>/s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Virally-induced apoptosis dissociation coefficient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𝑎𝑝𝑜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100×10</a:t>
                          </a:r>
                          <a:r>
                            <a:rPr lang="en-US" sz="700" baseline="30000" dirty="0">
                              <a:effectLst/>
                            </a:rPr>
                            <a:t>-14</a:t>
                          </a:r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r>
                            <a:rPr lang="en-US" sz="700" dirty="0" err="1">
                              <a:effectLst/>
                            </a:rPr>
                            <a:t>mol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40222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Scale factor for concentration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1×10</a:t>
                          </a:r>
                          <a:r>
                            <a:rPr lang="en-US" sz="700" baseline="30000" dirty="0">
                              <a:effectLst/>
                            </a:rPr>
                            <a:t>-14</a:t>
                          </a:r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r>
                            <a:rPr lang="en-US" sz="700" dirty="0" err="1">
                              <a:effectLst/>
                            </a:rPr>
                            <a:t>mol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Infected cell cytokine secretion mid-point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0.1 pM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Virally-induced apoptosis characteristic time constant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𝑎𝑝𝑜</m:t>
                                  </m:r>
                                </m:sub>
                              </m:sSub>
                            </m:oMath>
                          </a14:m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20 min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40603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Cell diameter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12.0 μm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Immune cell cytokine activation </a:t>
                          </a:r>
                          <a14:m>
                            <m:oMath xmlns:m="http://schemas.openxmlformats.org/officeDocument/2006/math">
                              <m:r>
                                <a:rPr lang="en-US" sz="700">
                                  <a:effectLst/>
                                  <a:latin typeface="Cambria Math" panose="02040503050406030204" pitchFamily="18" charset="0"/>
                                </a:rPr>
                                <m:t>𝐸𝐶</m:t>
                              </m:r>
                              <m:r>
                                <a:rPr lang="en-US" sz="700">
                                  <a:effectLst/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𝑐𝑦𝑡</m:t>
                                  </m:r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𝑎𝑐𝑡</m:t>
                                  </m:r>
                                </m:sub>
                              </m:sSub>
                            </m:oMath>
                          </a14:m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 pM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Immune cell activation Hill coefficient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𝑎𝑐𝑡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2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224411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Replication rate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𝑚𝑎𝑥</m:t>
                                  </m:r>
                                </m:sub>
                              </m:sSub>
                            </m:oMath>
                          </a14:m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1/12×10</a:t>
                          </a:r>
                          <a:r>
                            <a:rPr lang="en-US" sz="700" baseline="30000">
                              <a:effectLst/>
                            </a:rPr>
                            <a:t>-3</a:t>
                          </a:r>
                          <a:r>
                            <a:rPr lang="en-US" sz="700">
                              <a:effectLst/>
                            </a:rPr>
                            <a:t> s</a:t>
                          </a:r>
                          <a:r>
                            <a:rPr lang="en-US" sz="700" baseline="30000">
                              <a:effectLst/>
                            </a:rPr>
                            <a:t>-1</a:t>
                          </a:r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Immune cell equilibrium bound cytokine </a:t>
                          </a:r>
                          <a14:m>
                            <m:oMath xmlns:m="http://schemas.openxmlformats.org/officeDocument/2006/math">
                              <m:r>
                                <a:rPr lang="en-US" sz="700">
                                  <a:effectLst/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𝑐𝑘</m:t>
                                  </m:r>
                                </m:sub>
                              </m:sSub>
                            </m:oMath>
                          </a14:m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134.4 pM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Immune cell activation dissociation coefficient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𝑎𝑐𝑡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64×10</a:t>
                          </a:r>
                          <a:r>
                            <a:rPr lang="en-US" sz="700" baseline="30000" dirty="0">
                              <a:effectLst/>
                            </a:rPr>
                            <a:t>-14</a:t>
                          </a:r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r>
                            <a:rPr lang="en-US" sz="700" dirty="0" err="1">
                              <a:effectLst/>
                            </a:rPr>
                            <a:t>mol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240603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Translating rate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1/18×10</a:t>
                          </a:r>
                          <a:r>
                            <a:rPr lang="en-US" sz="700" baseline="30000">
                              <a:effectLst/>
                            </a:rPr>
                            <a:t>-3</a:t>
                          </a:r>
                          <a:r>
                            <a:rPr lang="en-US" sz="700">
                              <a:effectLst/>
                            </a:rPr>
                            <a:t> s</a:t>
                          </a:r>
                          <a:r>
                            <a:rPr lang="en-US" sz="700" baseline="30000">
                              <a:effectLst/>
                            </a:rPr>
                            <a:t>-1</a:t>
                          </a:r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Immune cell bound cytokine memory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𝑐𝑦𝑡</m:t>
                                  </m:r>
                                </m:sub>
                              </m:sSub>
                            </m:oMath>
                          </a14:m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0.98 s</a:t>
                          </a:r>
                          <a:r>
                            <a:rPr lang="en-US" sz="700" baseline="30000">
                              <a:effectLst/>
                            </a:rPr>
                            <a:t>-1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Immune response add immune cell coefficient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𝑎𝑑𝑑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1/1200 s</a:t>
                          </a:r>
                          <a:r>
                            <a:rPr lang="en-US" sz="700" baseline="30000" dirty="0">
                              <a:effectLst/>
                            </a:rPr>
                            <a:t>-1</a:t>
                          </a:r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224411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Unpacking rate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</m:sSub>
                            </m:oMath>
                          </a14:m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1/6×10</a:t>
                          </a:r>
                          <a:r>
                            <a:rPr lang="en-US" sz="700" baseline="30000">
                              <a:effectLst/>
                            </a:rPr>
                            <a:t>-3</a:t>
                          </a:r>
                          <a:r>
                            <a:rPr lang="en-US" sz="700">
                              <a:effectLst/>
                            </a:rPr>
                            <a:t> s</a:t>
                          </a:r>
                          <a:r>
                            <a:rPr lang="en-US" sz="700" baseline="30000">
                              <a:effectLst/>
                            </a:rPr>
                            <a:t>-1</a:t>
                          </a:r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Immune cell activated time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10 h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Immune response subtract immune cell coefficient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𝑠𝑢𝑏</m:t>
                                  </m:r>
                                </m:sub>
                              </m:sSub>
                            </m:oMath>
                          </a14:m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1/6000 cell</a:t>
                          </a:r>
                          <a:r>
                            <a:rPr lang="en-US" sz="700" baseline="30000" dirty="0">
                              <a:effectLst/>
                            </a:rPr>
                            <a:t>-1</a:t>
                          </a:r>
                          <a:r>
                            <a:rPr lang="en-US" sz="700" dirty="0">
                              <a:effectLst/>
                            </a:rPr>
                            <a:t>s</a:t>
                          </a:r>
                          <a:r>
                            <a:rPr lang="en-US" sz="700" baseline="30000" dirty="0">
                              <a:effectLst/>
                            </a:rPr>
                            <a:t>-1</a:t>
                          </a:r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240603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Packaging rate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</m:oMath>
                          </a14:m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1/6×10</a:t>
                          </a:r>
                          <a:r>
                            <a:rPr lang="en-US" sz="700" baseline="30000">
                              <a:effectLst/>
                            </a:rPr>
                            <a:t>-3</a:t>
                          </a:r>
                          <a:r>
                            <a:rPr lang="en-US" sz="700">
                              <a:effectLst/>
                            </a:rPr>
                            <a:t> s</a:t>
                          </a:r>
                          <a:r>
                            <a:rPr lang="en-US" sz="700" baseline="30000">
                              <a:effectLst/>
                            </a:rPr>
                            <a:t>-1</a:t>
                          </a:r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Oxidation Agent diffusion coefficient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𝑜𝑥𝑖</m:t>
                                  </m:r>
                                </m:sub>
                              </m:sSub>
                            </m:oMath>
                          </a14:m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0.64 μm</a:t>
                          </a:r>
                          <a:r>
                            <a:rPr lang="en-US" sz="700" baseline="30000" dirty="0">
                              <a:effectLst/>
                            </a:rPr>
                            <a:t>2</a:t>
                          </a:r>
                          <a:r>
                            <a:rPr lang="en-US" sz="700" dirty="0">
                              <a:effectLst/>
                            </a:rPr>
                            <a:t>/s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Immune response delay coefficient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𝑑𝑒𝑙𝑎𝑦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3000 s 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240603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Release rate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oMath>
                          </a14:m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1/6×10</a:t>
                          </a:r>
                          <a:r>
                            <a:rPr lang="en-US" sz="700" baseline="30000">
                              <a:effectLst/>
                            </a:rPr>
                            <a:t>-3</a:t>
                          </a:r>
                          <a:r>
                            <a:rPr lang="en-US" sz="700">
                              <a:effectLst/>
                            </a:rPr>
                            <a:t> s</a:t>
                          </a:r>
                          <a:r>
                            <a:rPr lang="en-US" sz="700" baseline="30000">
                              <a:effectLst/>
                            </a:rPr>
                            <a:t>-1</a:t>
                          </a:r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Oxidation Agent diffusion length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𝑜𝑥𝑖</m:t>
                                  </m:r>
                                </m:sub>
                              </m:sSub>
                            </m:oMath>
                          </a14:m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36 </a:t>
                          </a:r>
                          <a:r>
                            <a:rPr lang="en-US" sz="700" dirty="0" err="1">
                              <a:effectLst/>
                            </a:rPr>
                            <a:t>μm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Immune response decay coefficient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𝑑𝑒𝑐𝑎𝑦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1/12000 s</a:t>
                          </a:r>
                          <a:r>
                            <a:rPr lang="en-US" sz="700" baseline="30000" dirty="0">
                              <a:effectLst/>
                            </a:rPr>
                            <a:t>-1</a:t>
                          </a:r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241079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Scale factor for number of mRNA per infected cell </a:t>
                          </a:r>
                          <a14:m>
                            <m:oMath xmlns:m="http://schemas.openxmlformats.org/officeDocument/2006/math">
                              <m:r>
                                <a:rPr lang="en-US" sz="700">
                                  <a:effectLst/>
                                  <a:latin typeface="Cambria Math" panose="02040503050406030204" pitchFamily="18" charset="0"/>
                                </a:rPr>
                                <m:t>𝑚𝑅𝑁</m:t>
                              </m:r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𝑎𝑣𝑔</m:t>
                                  </m:r>
                                </m:sub>
                              </m:sSub>
                            </m:oMath>
                          </a14:m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1000 cell</a:t>
                          </a:r>
                          <a:r>
                            <a:rPr lang="en-US" sz="700" baseline="30000">
                              <a:effectLst/>
                            </a:rPr>
                            <a:t>-1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Oxidation Agent decay rate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𝑜𝑥𝑖</m:t>
                                  </m:r>
                                </m:sub>
                              </m:sSub>
                            </m:oMath>
                          </a14:m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1.32×10</a:t>
                          </a:r>
                          <a:r>
                            <a:rPr lang="en-US" sz="700" baseline="30000">
                              <a:effectLst/>
                            </a:rPr>
                            <a:t>-5</a:t>
                          </a:r>
                          <a:r>
                            <a:rPr lang="en-US" sz="700">
                              <a:effectLst/>
                            </a:rPr>
                            <a:t> s</a:t>
                          </a:r>
                          <a:r>
                            <a:rPr lang="en-US" sz="700" baseline="30000">
                              <a:effectLst/>
                            </a:rPr>
                            <a:t>-1</a:t>
                          </a:r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Immune response cytokine transmission coefficient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𝑠𝑖𝑔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0.5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240794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Viral dissociation coefficient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h𝑎𝑙𝑓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2000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Immune cell oxidation agent secretion rate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𝑜𝑥𝑖</m:t>
                                  </m:r>
                                </m:sub>
                              </m:sSub>
                            </m:oMath>
                          </a14:m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3.5×10</a:t>
                          </a:r>
                          <a:r>
                            <a:rPr lang="en-US" sz="700" baseline="30000" dirty="0">
                              <a:effectLst/>
                            </a:rPr>
                            <a:t>-3</a:t>
                          </a:r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r>
                            <a:rPr lang="en-US" sz="700" dirty="0" err="1">
                              <a:effectLst/>
                            </a:rPr>
                            <a:t>pM</a:t>
                          </a:r>
                          <a:r>
                            <a:rPr lang="en-US" sz="700" dirty="0">
                              <a:effectLst/>
                            </a:rPr>
                            <a:t>/s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Immune response probability scaling coefficient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𝑖𝑚𝑚𝑢𝑛𝑒</m:t>
                                  </m:r>
                                </m:sub>
                              </m:sSub>
                            </m:oMath>
                          </a14:m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0.01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241079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Viral diffusion coefficient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𝑣𝑖𝑟</m:t>
                                  </m:r>
                                </m:sub>
                              </m:sSub>
                            </m:oMath>
                          </a14:m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0.01 μm</a:t>
                          </a:r>
                          <a:r>
                            <a:rPr lang="en-US" sz="700" baseline="30000">
                              <a:effectLst/>
                            </a:rPr>
                            <a:t>2</a:t>
                          </a:r>
                          <a:r>
                            <a:rPr lang="en-US" sz="700">
                              <a:effectLst/>
                            </a:rPr>
                            <a:t>/s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Immune cell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𝑐𝑦𝑡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700" dirty="0">
                              <a:effectLst/>
                            </a:rPr>
                            <a:t> threshold for Oxidation Agent release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𝑜𝑥𝑖</m:t>
                                  </m:r>
                                </m:sub>
                                <m:sup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𝑠𝑒𝑐</m:t>
                                  </m:r>
                                </m:sup>
                              </m:sSubSup>
                            </m:oMath>
                          </a14:m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10 </a:t>
                          </a:r>
                          <a:r>
                            <a:rPr lang="en-US" sz="700" dirty="0" err="1">
                              <a:effectLst/>
                            </a:rPr>
                            <a:t>pM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Number of immune cell seeding samples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𝑠𝑒𝑒𝑑𝑖𝑛𝑔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10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241079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Viral diffusion length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𝑣𝑖𝑟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36 </a:t>
                          </a:r>
                          <a:r>
                            <a:rPr lang="en-US" sz="700" dirty="0" err="1">
                              <a:effectLst/>
                            </a:rPr>
                            <a:t>μm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Tissue cell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𝑜𝑥𝑖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700" dirty="0">
                              <a:effectLst/>
                            </a:rPr>
                            <a:t>threshold for death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𝑜𝑥𝑖</m:t>
                                  </m:r>
                                </m:sub>
                                <m:sup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𝑑𝑒𝑎𝑡h</m:t>
                                  </m:r>
                                </m:sup>
                              </m:sSubSup>
                            </m:oMath>
                          </a14:m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1.5 </a:t>
                          </a:r>
                          <a:r>
                            <a:rPr lang="en-US" sz="700" dirty="0" err="1">
                              <a:effectLst/>
                            </a:rPr>
                            <a:t>pM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Initial target volume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64 μm</a:t>
                          </a:r>
                          <a:r>
                            <a:rPr lang="en-US" sz="700" baseline="30000" dirty="0">
                              <a:effectLst/>
                            </a:rPr>
                            <a:t>3</a:t>
                          </a:r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  <a:tr h="224411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Viral decay rate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𝑣𝑖𝑟</m:t>
                                  </m:r>
                                </m:sub>
                              </m:sSub>
                            </m:oMath>
                          </a14:m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7.71×10</a:t>
                          </a:r>
                          <a:r>
                            <a:rPr lang="en-US" sz="700" baseline="30000">
                              <a:effectLst/>
                            </a:rPr>
                            <a:t>-6</a:t>
                          </a:r>
                          <a:r>
                            <a:rPr lang="en-US" sz="700">
                              <a:effectLst/>
                            </a:rPr>
                            <a:t> s</a:t>
                          </a:r>
                          <a:r>
                            <a:rPr lang="en-US" sz="700" baseline="30000">
                              <a:effectLst/>
                            </a:rPr>
                            <a:t>-1</a:t>
                          </a:r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Initial density of unbound cell surface receptors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</m:sub>
                              </m:sSub>
                            </m:oMath>
                          </a14:m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200 cell</a:t>
                          </a:r>
                          <a:r>
                            <a:rPr lang="en-US" sz="700" baseline="30000" dirty="0">
                              <a:effectLst/>
                            </a:rPr>
                            <a:t>-1</a:t>
                          </a:r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Lambda volume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𝑣𝑜𝑙𝑢𝑚𝑒</m:t>
                                  </m:r>
                                </m:sub>
                              </m:sSub>
                            </m:oMath>
                          </a14:m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9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3"/>
                      </a:ext>
                    </a:extLst>
                  </a:tr>
                  <a:tr h="240603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Cytokine diffusion coefficient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𝑐𝑦𝑡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700" dirty="0">
                              <a:effectLst/>
                            </a:rPr>
                            <a:t> (IL-2 cytokine)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0.16 μm</a:t>
                          </a:r>
                          <a:r>
                            <a:rPr lang="en-US" sz="700" baseline="30000">
                              <a:effectLst/>
                            </a:rPr>
                            <a:t>2</a:t>
                          </a:r>
                          <a:r>
                            <a:rPr lang="en-US" sz="700">
                              <a:effectLst/>
                            </a:rPr>
                            <a:t>/s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Virus-receptor association affinity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𝑜𝑛</m:t>
                                  </m:r>
                                </m:sub>
                              </m:sSub>
                            </m:oMath>
                          </a14:m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1.4×10</a:t>
                          </a:r>
                          <a:r>
                            <a:rPr lang="en-US" sz="700" baseline="30000" dirty="0">
                              <a:effectLst/>
                            </a:rPr>
                            <a:t>4</a:t>
                          </a:r>
                          <a:r>
                            <a:rPr lang="en-US" sz="700" dirty="0">
                              <a:effectLst/>
                            </a:rPr>
                            <a:t>  M</a:t>
                          </a:r>
                          <a:r>
                            <a:rPr lang="en-US" sz="700" baseline="30000" dirty="0">
                              <a:effectLst/>
                            </a:rPr>
                            <a:t>-1</a:t>
                          </a:r>
                          <a:r>
                            <a:rPr lang="en-US" sz="700" dirty="0">
                              <a:effectLst/>
                            </a:rPr>
                            <a:t>s</a:t>
                          </a:r>
                          <a:r>
                            <a:rPr lang="en-US" sz="700" baseline="30000" dirty="0">
                              <a:effectLst/>
                            </a:rPr>
                            <a:t>-1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Initial number of immune cells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0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4"/>
                      </a:ext>
                    </a:extLst>
                  </a:tr>
                  <a:tr h="240794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Cytokine diffusion length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𝑐𝑦𝑡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700" dirty="0">
                              <a:effectLst/>
                            </a:rPr>
                            <a:t> (IL-2 cytokine)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100 μm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Virus-receptor dissociation affinity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𝑜𝑓𝑓</m:t>
                                  </m:r>
                                </m:sub>
                              </m:sSub>
                            </m:oMath>
                          </a14:m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1.4×10</a:t>
                          </a:r>
                          <a:r>
                            <a:rPr lang="en-US" sz="700" baseline="30000" dirty="0">
                              <a:effectLst/>
                            </a:rPr>
                            <a:t>-4</a:t>
                          </a:r>
                          <a:r>
                            <a:rPr lang="en-US" sz="700" dirty="0">
                              <a:effectLst/>
                            </a:rPr>
                            <a:t> s</a:t>
                          </a:r>
                          <a:r>
                            <a:rPr lang="en-US" sz="700" baseline="30000" dirty="0">
                              <a:effectLst/>
                            </a:rPr>
                            <a:t>-1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Lambda chemotaxis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𝑐h𝑒𝑚𝑜𝑡𝑎𝑥𝑖𝑠</m:t>
                                  </m:r>
                                </m:sub>
                              </m:sSub>
                            </m:oMath>
                          </a14:m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5"/>
                      </a:ext>
                    </a:extLst>
                  </a:tr>
                  <a:tr h="240603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Cytokine decay rate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𝑐𝑦𝑡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700" dirty="0">
                              <a:effectLst/>
                            </a:rPr>
                            <a:t> (IL-2 cytokine)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1.32×10</a:t>
                          </a:r>
                          <a:r>
                            <a:rPr lang="en-US" sz="700" baseline="30000">
                              <a:effectLst/>
                            </a:rPr>
                            <a:t>-5</a:t>
                          </a:r>
                          <a:r>
                            <a:rPr lang="en-US" sz="700">
                              <a:effectLst/>
                            </a:rPr>
                            <a:t> s</a:t>
                          </a:r>
                          <a:r>
                            <a:rPr lang="en-US" sz="700" baseline="30000">
                              <a:effectLst/>
                            </a:rPr>
                            <a:t>-1</a:t>
                          </a:r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Infection threshold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Intrinsic Random Motility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ℋ</m:t>
                                  </m:r>
                                </m:e>
                                <m:sup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10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6"/>
                      </a:ext>
                    </a:extLst>
                  </a:tr>
                  <a:tr h="240603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Maximum cytokine immune secretion rate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3.5×10</a:t>
                          </a:r>
                          <a:r>
                            <a:rPr lang="en-US" sz="700" baseline="30000" dirty="0">
                              <a:effectLst/>
                            </a:rPr>
                            <a:t>-4</a:t>
                          </a:r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r>
                            <a:rPr lang="en-US" sz="700" dirty="0" err="1">
                              <a:effectLst/>
                            </a:rPr>
                            <a:t>pM</a:t>
                          </a:r>
                          <a:r>
                            <a:rPr lang="en-US" sz="700" dirty="0">
                              <a:effectLst/>
                            </a:rPr>
                            <a:t>/s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Uptake Hill coefficient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𝑢𝑝𝑡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2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Contact coefficients </a:t>
                          </a:r>
                          <a14:m>
                            <m:oMath xmlns:m="http://schemas.openxmlformats.org/officeDocument/2006/math">
                              <m:r>
                                <a:rPr lang="en-US" sz="700">
                                  <a:effectLst/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oMath>
                          </a14:m>
                          <a:r>
                            <a:rPr lang="en-US" sz="700">
                              <a:effectLst/>
                            </a:rPr>
                            <a:t> (all interfaces)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10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7"/>
                      </a:ext>
                    </a:extLst>
                  </a:tr>
                  <a:tr h="240222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Immune secretion midpoint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 </a:t>
                          </a:r>
                          <a:r>
                            <a:rPr lang="en-US" sz="700" dirty="0" err="1">
                              <a:effectLst/>
                            </a:rPr>
                            <a:t>pM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Uptake characteristic time constant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7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700">
                                      <a:effectLst/>
                                      <a:latin typeface="Cambria Math" panose="02040503050406030204" pitchFamily="18" charset="0"/>
                                    </a:rPr>
                                    <m:t>𝑢𝑝𝑡</m:t>
                                  </m:r>
                                </m:sub>
                              </m:sSub>
                            </m:oMath>
                          </a14:m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20 min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400"/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400" dirty="0"/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07650680"/>
                  </p:ext>
                </p:extLst>
              </p:nvPr>
            </p:nvGraphicFramePr>
            <p:xfrm>
              <a:off x="146448" y="1752600"/>
              <a:ext cx="8851107" cy="4676794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536372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0"/>
                        </a:ext>
                      </a:extLst>
                    </a:gridCol>
                    <a:gridCol w="576943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1"/>
                        </a:ext>
                      </a:extLst>
                    </a:gridCol>
                    <a:gridCol w="2265929"/>
                    <a:gridCol w="628650"/>
                    <a:gridCol w="2178844"/>
                    <a:gridCol w="664369"/>
                  </a:tblGrid>
                  <a:tr h="24841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481" t="-2439" r="-249760" b="-17804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1200.0 s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Cytokine immune uptake </a:t>
                          </a:r>
                          <a:r>
                            <a:rPr lang="en-US" sz="700" dirty="0" smtClean="0">
                              <a:effectLst/>
                            </a:rPr>
                            <a:t>rate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3.5×10</a:t>
                          </a:r>
                          <a:r>
                            <a:rPr lang="en-US" sz="700" baseline="30000" dirty="0">
                              <a:effectLst/>
                            </a:rPr>
                            <a:t>-5</a:t>
                          </a:r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r>
                            <a:rPr lang="en-US" sz="700" dirty="0" err="1">
                              <a:effectLst/>
                            </a:rPr>
                            <a:t>pM</a:t>
                          </a:r>
                          <a:r>
                            <a:rPr lang="en-US" sz="700" dirty="0">
                              <a:effectLst/>
                            </a:rPr>
                            <a:t>/s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276751" t="-2439" r="-31373" b="-17804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2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0"/>
                      </a:ext>
                    </a:extLst>
                  </a:tr>
                  <a:tr h="248413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Lattice width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4.0 μm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Maximum cytokine infected cell secretion </a:t>
                          </a:r>
                          <a:r>
                            <a:rPr lang="en-US" sz="700" dirty="0" smtClean="0">
                              <a:effectLst/>
                            </a:rPr>
                            <a:t>rate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3.5×10</a:t>
                          </a:r>
                          <a:r>
                            <a:rPr lang="en-US" sz="700" baseline="30000" dirty="0">
                              <a:effectLst/>
                            </a:rPr>
                            <a:t>-3</a:t>
                          </a:r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r>
                            <a:rPr lang="en-US" sz="700" dirty="0" err="1">
                              <a:effectLst/>
                            </a:rPr>
                            <a:t>pM</a:t>
                          </a:r>
                          <a:r>
                            <a:rPr lang="en-US" sz="700" dirty="0">
                              <a:effectLst/>
                            </a:rPr>
                            <a:t>/s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276751" t="-102439" r="-31373" b="-16804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100×10</a:t>
                          </a:r>
                          <a:r>
                            <a:rPr lang="en-US" sz="700" baseline="30000" dirty="0">
                              <a:effectLst/>
                            </a:rPr>
                            <a:t>-14</a:t>
                          </a:r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r>
                            <a:rPr lang="en-US" sz="700" dirty="0" err="1">
                              <a:effectLst/>
                            </a:rPr>
                            <a:t>mol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1"/>
                      </a:ext>
                    </a:extLst>
                  </a:tr>
                  <a:tr h="248413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Scale factor for concentration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1×10</a:t>
                          </a:r>
                          <a:r>
                            <a:rPr lang="en-US" sz="700" baseline="30000" dirty="0">
                              <a:effectLst/>
                            </a:rPr>
                            <a:t>-14</a:t>
                          </a:r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r>
                            <a:rPr lang="en-US" sz="700" dirty="0" err="1">
                              <a:effectLst/>
                            </a:rPr>
                            <a:t>mol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Infected cell cytokine secretion mid-point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0.1 pM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276751" t="-207500" r="-31373" b="-162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20 min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2"/>
                      </a:ext>
                    </a:extLst>
                  </a:tr>
                  <a:tr h="248794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Cell diameter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12.0 μm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138275" t="-300000" r="-154447" b="-14829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 pM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276751" t="-300000" r="-31373" b="-14829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2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3"/>
                      </a:ext>
                    </a:extLst>
                  </a:tr>
                  <a:tr h="23203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481" t="-431579" r="-249760" b="-15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1/12×10</a:t>
                          </a:r>
                          <a:r>
                            <a:rPr lang="en-US" sz="700" baseline="30000">
                              <a:effectLst/>
                            </a:rPr>
                            <a:t>-3</a:t>
                          </a:r>
                          <a:r>
                            <a:rPr lang="en-US" sz="700">
                              <a:effectLst/>
                            </a:rPr>
                            <a:t> s</a:t>
                          </a:r>
                          <a:r>
                            <a:rPr lang="en-US" sz="700" baseline="30000">
                              <a:effectLst/>
                            </a:rPr>
                            <a:t>-1</a:t>
                          </a:r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138275" t="-431579" r="-154447" b="-15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134.4 pM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276751" t="-431579" r="-31373" b="-15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64×10</a:t>
                          </a:r>
                          <a:r>
                            <a:rPr lang="en-US" sz="700" baseline="30000" dirty="0">
                              <a:effectLst/>
                            </a:rPr>
                            <a:t>-14</a:t>
                          </a:r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r>
                            <a:rPr lang="en-US" sz="700" dirty="0" err="1">
                              <a:effectLst/>
                            </a:rPr>
                            <a:t>mol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4"/>
                      </a:ext>
                    </a:extLst>
                  </a:tr>
                  <a:tr h="2487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481" t="-492683" r="-249760" b="-12902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1/18×10</a:t>
                          </a:r>
                          <a:r>
                            <a:rPr lang="en-US" sz="700" baseline="30000">
                              <a:effectLst/>
                            </a:rPr>
                            <a:t>-3</a:t>
                          </a:r>
                          <a:r>
                            <a:rPr lang="en-US" sz="700">
                              <a:effectLst/>
                            </a:rPr>
                            <a:t> s</a:t>
                          </a:r>
                          <a:r>
                            <a:rPr lang="en-US" sz="700" baseline="30000">
                              <a:effectLst/>
                            </a:rPr>
                            <a:t>-1</a:t>
                          </a:r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138275" t="-492683" r="-154447" b="-12902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0.98 s</a:t>
                          </a:r>
                          <a:r>
                            <a:rPr lang="en-US" sz="700" baseline="30000">
                              <a:effectLst/>
                            </a:rPr>
                            <a:t>-1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276751" t="-492683" r="-31373" b="-12902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1/1200 </a:t>
                          </a:r>
                          <a:r>
                            <a:rPr lang="en-US" sz="700" dirty="0" smtClean="0">
                              <a:effectLst/>
                            </a:rPr>
                            <a:t>s</a:t>
                          </a:r>
                          <a:r>
                            <a:rPr lang="en-US" sz="700" baseline="30000" dirty="0" smtClean="0">
                              <a:effectLst/>
                            </a:rPr>
                            <a:t>-1</a:t>
                          </a:r>
                          <a:r>
                            <a:rPr lang="en-US" sz="700" dirty="0" smtClean="0">
                              <a:effectLst/>
                            </a:rPr>
                            <a:t> 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5"/>
                      </a:ext>
                    </a:extLst>
                  </a:tr>
                  <a:tr h="23203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481" t="-639474" r="-249760" b="-1292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1/6×10</a:t>
                          </a:r>
                          <a:r>
                            <a:rPr lang="en-US" sz="700" baseline="30000">
                              <a:effectLst/>
                            </a:rPr>
                            <a:t>-3</a:t>
                          </a:r>
                          <a:r>
                            <a:rPr lang="en-US" sz="700">
                              <a:effectLst/>
                            </a:rPr>
                            <a:t> s</a:t>
                          </a:r>
                          <a:r>
                            <a:rPr lang="en-US" sz="700" baseline="30000">
                              <a:effectLst/>
                            </a:rPr>
                            <a:t>-1</a:t>
                          </a:r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Immune cell activated time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10 h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276751" t="-639474" r="-31373" b="-1292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1/6000 </a:t>
                          </a:r>
                          <a:r>
                            <a:rPr lang="en-US" sz="700" dirty="0" smtClean="0">
                              <a:effectLst/>
                            </a:rPr>
                            <a:t>cell</a:t>
                          </a:r>
                          <a:r>
                            <a:rPr lang="en-US" sz="700" baseline="30000" dirty="0" smtClean="0">
                              <a:effectLst/>
                            </a:rPr>
                            <a:t>-1</a:t>
                          </a:r>
                          <a:r>
                            <a:rPr lang="en-US" sz="700" dirty="0" smtClean="0">
                              <a:effectLst/>
                            </a:rPr>
                            <a:t>s</a:t>
                          </a:r>
                          <a:r>
                            <a:rPr lang="en-US" sz="700" baseline="30000" dirty="0" smtClean="0">
                              <a:effectLst/>
                            </a:rPr>
                            <a:t>-1</a:t>
                          </a:r>
                          <a:r>
                            <a:rPr lang="en-US" sz="700" dirty="0" smtClean="0">
                              <a:effectLst/>
                            </a:rPr>
                            <a:t> 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6"/>
                      </a:ext>
                    </a:extLst>
                  </a:tr>
                  <a:tr h="2487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481" t="-685366" r="-249760" b="-10975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1/6×10</a:t>
                          </a:r>
                          <a:r>
                            <a:rPr lang="en-US" sz="700" baseline="30000">
                              <a:effectLst/>
                            </a:rPr>
                            <a:t>-3</a:t>
                          </a:r>
                          <a:r>
                            <a:rPr lang="en-US" sz="700">
                              <a:effectLst/>
                            </a:rPr>
                            <a:t> s</a:t>
                          </a:r>
                          <a:r>
                            <a:rPr lang="en-US" sz="700" baseline="30000">
                              <a:effectLst/>
                            </a:rPr>
                            <a:t>-1</a:t>
                          </a:r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138275" t="-685366" r="-154447" b="-10975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0.64 μm</a:t>
                          </a:r>
                          <a:r>
                            <a:rPr lang="en-US" sz="700" baseline="30000" dirty="0">
                              <a:effectLst/>
                            </a:rPr>
                            <a:t>2</a:t>
                          </a:r>
                          <a:r>
                            <a:rPr lang="en-US" sz="700" dirty="0">
                              <a:effectLst/>
                            </a:rPr>
                            <a:t>/s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276751" t="-685366" r="-31373" b="-10975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3000 s 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7"/>
                      </a:ext>
                    </a:extLst>
                  </a:tr>
                  <a:tr h="2487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481" t="-785366" r="-249760" b="-9975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1/6×10</a:t>
                          </a:r>
                          <a:r>
                            <a:rPr lang="en-US" sz="700" baseline="30000">
                              <a:effectLst/>
                            </a:rPr>
                            <a:t>-3</a:t>
                          </a:r>
                          <a:r>
                            <a:rPr lang="en-US" sz="700">
                              <a:effectLst/>
                            </a:rPr>
                            <a:t> s</a:t>
                          </a:r>
                          <a:r>
                            <a:rPr lang="en-US" sz="700" baseline="30000">
                              <a:effectLst/>
                            </a:rPr>
                            <a:t>-1</a:t>
                          </a:r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138275" t="-785366" r="-154447" b="-9975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36 </a:t>
                          </a:r>
                          <a:r>
                            <a:rPr lang="en-US" sz="700" dirty="0" err="1">
                              <a:effectLst/>
                            </a:rPr>
                            <a:t>μm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276751" t="-785366" r="-31373" b="-9975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1/12000 </a:t>
                          </a:r>
                          <a:r>
                            <a:rPr lang="en-US" sz="700" dirty="0" smtClean="0">
                              <a:effectLst/>
                            </a:rPr>
                            <a:t>s</a:t>
                          </a:r>
                          <a:r>
                            <a:rPr lang="en-US" sz="700" baseline="30000" dirty="0" smtClean="0">
                              <a:effectLst/>
                            </a:rPr>
                            <a:t>-1</a:t>
                          </a:r>
                          <a:r>
                            <a:rPr lang="en-US" sz="700" dirty="0" smtClean="0">
                              <a:effectLst/>
                            </a:rPr>
                            <a:t> 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8"/>
                      </a:ext>
                    </a:extLst>
                  </a:tr>
                  <a:tr h="24930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481" t="-885366" r="-249760" b="-8975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1000 cell</a:t>
                          </a:r>
                          <a:r>
                            <a:rPr lang="en-US" sz="700" baseline="30000">
                              <a:effectLst/>
                            </a:rPr>
                            <a:t>-1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138275" t="-885366" r="-154447" b="-8975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1.32×10</a:t>
                          </a:r>
                          <a:r>
                            <a:rPr lang="en-US" sz="700" baseline="30000">
                              <a:effectLst/>
                            </a:rPr>
                            <a:t>-5</a:t>
                          </a:r>
                          <a:r>
                            <a:rPr lang="en-US" sz="700">
                              <a:effectLst/>
                            </a:rPr>
                            <a:t> s</a:t>
                          </a:r>
                          <a:r>
                            <a:rPr lang="en-US" sz="700" baseline="30000">
                              <a:effectLst/>
                            </a:rPr>
                            <a:t>-1</a:t>
                          </a:r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276751" t="-885366" r="-31373" b="-8975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0.5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9"/>
                      </a:ext>
                    </a:extLst>
                  </a:tr>
                  <a:tr h="24904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481" t="-985366" r="-249760" b="-7975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2000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138275" t="-985366" r="-154447" b="-7975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3.5×10</a:t>
                          </a:r>
                          <a:r>
                            <a:rPr lang="en-US" sz="700" baseline="30000" dirty="0">
                              <a:effectLst/>
                            </a:rPr>
                            <a:t>-3</a:t>
                          </a:r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r>
                            <a:rPr lang="en-US" sz="700" dirty="0" err="1">
                              <a:effectLst/>
                            </a:rPr>
                            <a:t>pM</a:t>
                          </a:r>
                          <a:r>
                            <a:rPr lang="en-US" sz="700" dirty="0">
                              <a:effectLst/>
                            </a:rPr>
                            <a:t>/s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276751" t="-985366" r="-31373" b="-7975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0.01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10"/>
                      </a:ext>
                    </a:extLst>
                  </a:tr>
                  <a:tr h="24930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481" t="-1085366" r="-249760" b="-6975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0.01 μm</a:t>
                          </a:r>
                          <a:r>
                            <a:rPr lang="en-US" sz="700" baseline="30000">
                              <a:effectLst/>
                            </a:rPr>
                            <a:t>2</a:t>
                          </a:r>
                          <a:r>
                            <a:rPr lang="en-US" sz="700">
                              <a:effectLst/>
                            </a:rPr>
                            <a:t>/s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138275" t="-1085366" r="-154447" b="-6975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10 </a:t>
                          </a:r>
                          <a:r>
                            <a:rPr lang="en-US" sz="700" dirty="0" err="1">
                              <a:effectLst/>
                            </a:rPr>
                            <a:t>pM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276751" t="-1085366" r="-31373" b="-6975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10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11"/>
                      </a:ext>
                    </a:extLst>
                  </a:tr>
                  <a:tr h="24917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481" t="-1185366" r="-249760" b="-5975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36 </a:t>
                          </a:r>
                          <a:r>
                            <a:rPr lang="en-US" sz="700" dirty="0" err="1">
                              <a:effectLst/>
                            </a:rPr>
                            <a:t>μm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138275" t="-1185366" r="-154447" b="-5975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1.5 </a:t>
                          </a:r>
                          <a:r>
                            <a:rPr lang="en-US" sz="700" dirty="0" err="1">
                              <a:effectLst/>
                            </a:rPr>
                            <a:t>pM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Initial target volume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64 </a:t>
                          </a:r>
                          <a:r>
                            <a:rPr lang="en-US" sz="700" dirty="0" smtClean="0">
                              <a:effectLst/>
                            </a:rPr>
                            <a:t>μm</a:t>
                          </a:r>
                          <a:r>
                            <a:rPr lang="en-US" sz="700" baseline="30000" dirty="0" smtClean="0">
                              <a:effectLst/>
                            </a:rPr>
                            <a:t>3</a:t>
                          </a:r>
                          <a:r>
                            <a:rPr lang="en-US" sz="700" dirty="0" smtClean="0">
                              <a:effectLst/>
                            </a:rPr>
                            <a:t> 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12"/>
                      </a:ext>
                    </a:extLst>
                  </a:tr>
                  <a:tr h="23203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481" t="-1386842" r="-249760" b="-544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7.71×10</a:t>
                          </a:r>
                          <a:r>
                            <a:rPr lang="en-US" sz="700" baseline="30000">
                              <a:effectLst/>
                            </a:rPr>
                            <a:t>-6</a:t>
                          </a:r>
                          <a:r>
                            <a:rPr lang="en-US" sz="700">
                              <a:effectLst/>
                            </a:rPr>
                            <a:t> s</a:t>
                          </a:r>
                          <a:r>
                            <a:rPr lang="en-US" sz="700" baseline="30000">
                              <a:effectLst/>
                            </a:rPr>
                            <a:t>-1</a:t>
                          </a:r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138275" t="-1386842" r="-154447" b="-544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200 cell</a:t>
                          </a:r>
                          <a:r>
                            <a:rPr lang="en-US" sz="700" baseline="30000" dirty="0">
                              <a:effectLst/>
                            </a:rPr>
                            <a:t>-1</a:t>
                          </a:r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276751" t="-1386842" r="-31373" b="-544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9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13"/>
                      </a:ext>
                    </a:extLst>
                  </a:tr>
                  <a:tr h="2487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481" t="-1378049" r="-249760" b="-4048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0.16 μm</a:t>
                          </a:r>
                          <a:r>
                            <a:rPr lang="en-US" sz="700" baseline="30000">
                              <a:effectLst/>
                            </a:rPr>
                            <a:t>2</a:t>
                          </a:r>
                          <a:r>
                            <a:rPr lang="en-US" sz="700">
                              <a:effectLst/>
                            </a:rPr>
                            <a:t>/s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138275" t="-1378049" r="-154447" b="-4048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1.4×10</a:t>
                          </a:r>
                          <a:r>
                            <a:rPr lang="en-US" sz="700" baseline="30000" dirty="0">
                              <a:effectLst/>
                            </a:rPr>
                            <a:t>4</a:t>
                          </a:r>
                          <a:r>
                            <a:rPr lang="en-US" sz="700" dirty="0">
                              <a:effectLst/>
                            </a:rPr>
                            <a:t>  M</a:t>
                          </a:r>
                          <a:r>
                            <a:rPr lang="en-US" sz="700" baseline="30000" dirty="0">
                              <a:effectLst/>
                            </a:rPr>
                            <a:t>-1</a:t>
                          </a:r>
                          <a:r>
                            <a:rPr lang="en-US" sz="700" dirty="0">
                              <a:effectLst/>
                            </a:rPr>
                            <a:t>s</a:t>
                          </a:r>
                          <a:r>
                            <a:rPr lang="en-US" sz="700" baseline="30000" dirty="0">
                              <a:effectLst/>
                            </a:rPr>
                            <a:t>-1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Initial number of immune cells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0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14"/>
                      </a:ext>
                    </a:extLst>
                  </a:tr>
                  <a:tr h="24904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481" t="-1478049" r="-249760" b="-3048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100 μm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138275" t="-1478049" r="-154447" b="-3048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1.4×10</a:t>
                          </a:r>
                          <a:r>
                            <a:rPr lang="en-US" sz="700" baseline="30000" dirty="0">
                              <a:effectLst/>
                            </a:rPr>
                            <a:t>-4</a:t>
                          </a:r>
                          <a:r>
                            <a:rPr lang="en-US" sz="700" dirty="0">
                              <a:effectLst/>
                            </a:rPr>
                            <a:t> s</a:t>
                          </a:r>
                          <a:r>
                            <a:rPr lang="en-US" sz="700" baseline="30000" dirty="0">
                              <a:effectLst/>
                            </a:rPr>
                            <a:t>-1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276751" t="-1478049" r="-31373" b="-3048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15"/>
                      </a:ext>
                    </a:extLst>
                  </a:tr>
                  <a:tr h="2487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481" t="-1617500" r="-249760" b="-2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>
                              <a:effectLst/>
                            </a:rPr>
                            <a:t>1.32×10</a:t>
                          </a:r>
                          <a:r>
                            <a:rPr lang="en-US" sz="700" baseline="30000">
                              <a:effectLst/>
                            </a:rPr>
                            <a:t>-5</a:t>
                          </a:r>
                          <a:r>
                            <a:rPr lang="en-US" sz="700">
                              <a:effectLst/>
                            </a:rPr>
                            <a:t> s</a:t>
                          </a:r>
                          <a:r>
                            <a:rPr lang="en-US" sz="700" baseline="30000">
                              <a:effectLst/>
                            </a:rPr>
                            <a:t>-1</a:t>
                          </a:r>
                          <a:r>
                            <a:rPr lang="en-US" sz="700">
                              <a:effectLst/>
                            </a:rPr>
                            <a:t> </a:t>
                          </a:r>
                          <a:endParaRPr lang="en-US" sz="7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Infection threshold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276751" t="-1617500" r="-31373" b="-2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10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16"/>
                      </a:ext>
                    </a:extLst>
                  </a:tr>
                  <a:tr h="248413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Maximum cytokine immune secretion </a:t>
                          </a:r>
                          <a:r>
                            <a:rPr lang="en-US" sz="700" dirty="0" smtClean="0">
                              <a:effectLst/>
                            </a:rPr>
                            <a:t>rate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3.5×10</a:t>
                          </a:r>
                          <a:r>
                            <a:rPr lang="en-US" sz="700" baseline="30000" dirty="0">
                              <a:effectLst/>
                            </a:rPr>
                            <a:t>-4</a:t>
                          </a:r>
                          <a:r>
                            <a:rPr lang="en-US" sz="700" dirty="0">
                              <a:effectLst/>
                            </a:rPr>
                            <a:t> </a:t>
                          </a:r>
                          <a:r>
                            <a:rPr lang="en-US" sz="700" dirty="0" err="1">
                              <a:effectLst/>
                            </a:rPr>
                            <a:t>pM</a:t>
                          </a:r>
                          <a:r>
                            <a:rPr lang="en-US" sz="700" dirty="0">
                              <a:effectLst/>
                            </a:rPr>
                            <a:t>/s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138275" t="-1675610" r="-154447" b="-1073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2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276751" t="-1675610" r="-31373" b="-1073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10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17"/>
                      </a:ext>
                    </a:extLst>
                  </a:tr>
                  <a:tr h="248413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Immune secretion </a:t>
                          </a:r>
                          <a:r>
                            <a:rPr lang="en-US" sz="700" dirty="0" smtClean="0">
                              <a:effectLst/>
                            </a:rPr>
                            <a:t>midpoint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1 </a:t>
                          </a:r>
                          <a:r>
                            <a:rPr lang="en-US" sz="700" dirty="0" err="1">
                              <a:effectLst/>
                            </a:rPr>
                            <a:t>pM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335" marR="9335" marT="9335" marB="9335" anchor="b">
                        <a:blipFill rotWithShape="0">
                          <a:blip r:embed="rId2"/>
                          <a:stretch>
                            <a:fillRect l="-138275" t="-1775610" r="-154447" b="-73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700" dirty="0">
                              <a:effectLst/>
                            </a:rPr>
                            <a:t>20 min</a:t>
                          </a:r>
                          <a:endParaRPr lang="en-US" sz="700" dirty="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</a:endParaRPr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400"/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400" dirty="0"/>
                        </a:p>
                      </a:txBody>
                      <a:tcPr marL="9335" marR="9335" marT="9335" marB="9335" anchor="b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1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Parameters in ViralInfectionVTMModelInputs.py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F45C1D-5E54-4137-BCF6-143A65E235C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498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1.4.1: Rate of Infection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4300" y="1865139"/>
                <a:ext cx="5852160" cy="1226681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dirty="0"/>
                  <a:t>Critical parameter: virus-receptor association affinity coefficient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𝑜𝑛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Increasing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𝑜𝑛</m:t>
                        </m:r>
                      </m:sub>
                    </m:sSub>
                  </m:oMath>
                </a14:m>
                <a:r>
                  <a:rPr lang="en-US" dirty="0"/>
                  <a:t> increases the rate of internalization</a:t>
                </a:r>
              </a:p>
              <a:p>
                <a:r>
                  <a:rPr lang="en-US" dirty="0"/>
                  <a:t>ViralInfectionModelInputs.py, ~Line 264 “</a:t>
                </a:r>
                <a:r>
                  <a:rPr lang="en-US" dirty="0" err="1"/>
                  <a:t>kon</a:t>
                </a:r>
                <a:r>
                  <a:rPr lang="en-US" dirty="0"/>
                  <a:t>”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300" y="1865139"/>
                <a:ext cx="5852160" cy="1226681"/>
              </a:xfrm>
              <a:blipFill rotWithShape="0">
                <a:blip r:embed="rId2"/>
                <a:stretch>
                  <a:fillRect l="-938" t="-7463" b="-64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5489364" y="3244452"/>
            <a:ext cx="3197436" cy="3406189"/>
            <a:chOff x="5183082" y="3244452"/>
            <a:chExt cx="3197436" cy="3406189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D20207F-E60F-4F5B-8EFA-17DEECCA8A9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295400" y="3244452"/>
              <a:ext cx="2972801" cy="31802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5183082" y="6278578"/>
              <a:ext cx="3197436" cy="3720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/>
                <a:t>Tay</a:t>
              </a:r>
              <a:r>
                <a:rPr lang="en-US" sz="1350" dirty="0"/>
                <a:t> et. al., Nat Rev </a:t>
              </a:r>
              <a:r>
                <a:rPr lang="en-US" sz="1350" dirty="0" err="1"/>
                <a:t>Immunol</a:t>
              </a:r>
              <a:r>
                <a:rPr lang="en-US" sz="1350" dirty="0"/>
                <a:t>, 2020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477325" y="3943113"/>
              <a:ext cx="608951" cy="501904"/>
            </a:xfrm>
            <a:prstGeom prst="rect">
              <a:avLst/>
            </a:prstGeom>
            <a:noFill/>
            <a:ln w="50800">
              <a:solidFill>
                <a:srgbClr val="FF0000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26" name="Group 25"/>
          <p:cNvGrpSpPr>
            <a:grpSpLocks noChangeAspect="1"/>
          </p:cNvGrpSpPr>
          <p:nvPr/>
        </p:nvGrpSpPr>
        <p:grpSpPr>
          <a:xfrm>
            <a:off x="378124" y="3326507"/>
            <a:ext cx="4297680" cy="3251517"/>
            <a:chOff x="2006632" y="2520292"/>
            <a:chExt cx="5415217" cy="4097020"/>
          </a:xfrm>
        </p:grpSpPr>
        <p:pic>
          <p:nvPicPr>
            <p:cNvPr id="27" name="image11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006632" y="2568924"/>
              <a:ext cx="5415217" cy="4048388"/>
            </a:xfrm>
            <a:prstGeom prst="rect">
              <a:avLst/>
            </a:prstGeom>
            <a:ln/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2810650" y="3892208"/>
                  <a:ext cx="863731" cy="4320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𝑜𝑛</m:t>
                            </m:r>
                          </m:sub>
                        </m:s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10650" y="3892207"/>
                  <a:ext cx="824666" cy="412528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Rectangle 28"/>
            <p:cNvSpPr/>
            <p:nvPr/>
          </p:nvSpPr>
          <p:spPr>
            <a:xfrm>
              <a:off x="2494249" y="2520292"/>
              <a:ext cx="1280160" cy="100584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979559"/>
            <a:ext cx="9001548" cy="5755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486400" y="1812073"/>
                <a:ext cx="3602589" cy="10073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20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𝑈𝑝𝑡𝑎𝑘𝑒</m:t>
                              </m:r>
                              <m:d>
                                <m:dPr>
                                  <m:ctrlP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d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e>
                          </m:d>
                        </m:e>
                      </m:func>
                      <m:r>
                        <a:rPr lang="en-US" sz="1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𝑢𝑝𝑡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sz="1200" i="1">
                                          <a:latin typeface="Cambria Math" panose="02040503050406030204" pitchFamily="18" charset="0"/>
                                        </a:rPr>
                                        <m:t>𝑣𝑖𝑟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1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2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sSub>
                                <m:sSubPr>
                                  <m:ctrlP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𝑢𝑝𝑡</m:t>
                                  </m:r>
                                </m:sub>
                              </m:sSub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sz="1200" i="1">
                                          <a:latin typeface="Cambria Math" panose="02040503050406030204" pitchFamily="18" charset="0"/>
                                        </a:rPr>
                                        <m:t>𝑣𝑖𝑟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1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2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sSub>
                                <m:sSubPr>
                                  <m:ctrlP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𝑢𝑝𝑡</m:t>
                                  </m:r>
                                </m:sub>
                              </m:sSub>
                            </m:sup>
                          </m:sSup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𝑢𝑝𝑡</m:t>
                                  </m:r>
                                </m:sub>
                              </m:sSub>
                            </m:e>
                            <m:sup>
                              <m:sSub>
                                <m:sSubPr>
                                  <m:ctrlP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𝑢𝑝𝑡</m:t>
                                  </m:r>
                                </m:sub>
                              </m:sSub>
                            </m:sup>
                          </m:sSup>
                        </m:den>
                      </m:f>
                    </m:oMath>
                  </m:oMathPara>
                </a14:m>
                <a:endParaRPr lang="en-US" sz="12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𝑢𝑝𝑡</m:t>
                          </m:r>
                        </m:sub>
                      </m:sSub>
                      <m:r>
                        <a:rPr lang="en-US" sz="1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𝑜𝑓𝑓</m:t>
                              </m:r>
                            </m:sub>
                          </m:sSub>
                        </m:num>
                        <m:den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𝑜𝑛</m:t>
                              </m:r>
                            </m:sub>
                          </m:sSub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𝑣</m:t>
                          </m:r>
                          <m:d>
                            <m:d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d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𝑆𝑅</m:t>
                          </m:r>
                          <m:d>
                            <m:d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0" y="1812073"/>
                <a:ext cx="3602589" cy="100732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7086600" y="2590800"/>
            <a:ext cx="256032" cy="182880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5BF2082-21D0-425D-8BA9-5CEEF408E83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24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16843</TotalTime>
  <Words>1104</Words>
  <Application>Microsoft Office PowerPoint</Application>
  <PresentationFormat>On-screen Show (4:3)</PresentationFormat>
  <Paragraphs>202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 Math</vt:lpstr>
      <vt:lpstr>Office Theme</vt:lpstr>
      <vt:lpstr>CC3D Workshop 1.4: Exploring a COVID-19 Simulation</vt:lpstr>
      <vt:lpstr>Topics</vt:lpstr>
      <vt:lpstr>Downloading the model files</vt:lpstr>
      <vt:lpstr>Loading and running a simulation in Player</vt:lpstr>
      <vt:lpstr>Loading a project in Twedit</vt:lpstr>
      <vt:lpstr>Overview of simulation structure</vt:lpstr>
      <vt:lpstr>Overview of simulation Python specification</vt:lpstr>
      <vt:lpstr>Parameters in ViralInfectionVTMModelInputs.py</vt:lpstr>
      <vt:lpstr>Exercise 1.4.1: Rate of Infection</vt:lpstr>
      <vt:lpstr>Exercise 1.4.2: Replication Rate</vt:lpstr>
      <vt:lpstr>Exercise 1.4.3: Virally-induced Apoptosis</vt:lpstr>
      <vt:lpstr>Exercise 1.4.4: Eclipse Phase</vt:lpstr>
      <vt:lpstr>Exercise 1.4.5: Oxidative Killing</vt:lpstr>
      <vt:lpstr>Exercise 1.4.6: Oxidative Killing and Replicating Rate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Julio Monti Belmonte</dc:creator>
  <cp:lastModifiedBy>Glazier, James Alexander</cp:lastModifiedBy>
  <cp:revision>811</cp:revision>
  <dcterms:created xsi:type="dcterms:W3CDTF">2011-11-02T17:09:23Z</dcterms:created>
  <dcterms:modified xsi:type="dcterms:W3CDTF">2020-08-03T14:22:02Z</dcterms:modified>
</cp:coreProperties>
</file>