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62" r:id="rId3"/>
    <p:sldId id="257" r:id="rId4"/>
    <p:sldId id="263" r:id="rId5"/>
    <p:sldId id="258" r:id="rId6"/>
    <p:sldId id="259" r:id="rId7"/>
    <p:sldId id="260" r:id="rId8"/>
    <p:sldId id="261" r:id="rId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2" roundtripDataSignature="AMtx7mjiJEB9FMKRMIexqc8xYPMugo7C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201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8ed8837776_0_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2</a:t>
            </a:fld>
            <a:endParaRPr sz="1200">
              <a:solidFill>
                <a:schemeClr val="dk1"/>
              </a:solidFill>
              <a:latin typeface="Verdana"/>
              <a:ea typeface="Verdana"/>
              <a:cs typeface="Verdana"/>
              <a:sym typeface="Verdana"/>
            </a:endParaRPr>
          </a:p>
        </p:txBody>
      </p:sp>
      <p:sp>
        <p:nvSpPr>
          <p:cNvPr id="95" name="Google Shape;95;g8ed8837776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g8ed8837776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00170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8ed8837776_0_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3</a:t>
            </a:fld>
            <a:endParaRPr sz="1200">
              <a:solidFill>
                <a:schemeClr val="dk1"/>
              </a:solidFill>
              <a:latin typeface="Verdana"/>
              <a:ea typeface="Verdana"/>
              <a:cs typeface="Verdana"/>
              <a:sym typeface="Verdana"/>
            </a:endParaRPr>
          </a:p>
        </p:txBody>
      </p:sp>
      <p:sp>
        <p:nvSpPr>
          <p:cNvPr id="95" name="Google Shape;95;g8ed8837776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6" name="Google Shape;96;g8ed8837776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ed8837776_0_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4</a:t>
            </a:fld>
            <a:endParaRPr sz="1200">
              <a:solidFill>
                <a:schemeClr val="dk1"/>
              </a:solidFill>
              <a:latin typeface="Verdana"/>
              <a:ea typeface="Verdana"/>
              <a:cs typeface="Verdana"/>
              <a:sym typeface="Verdana"/>
            </a:endParaRPr>
          </a:p>
        </p:txBody>
      </p:sp>
      <p:sp>
        <p:nvSpPr>
          <p:cNvPr id="105" name="Google Shape;105;g8ed8837776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ed8837776_0_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9368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ed8837776_0_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5</a:t>
            </a:fld>
            <a:endParaRPr sz="1200">
              <a:solidFill>
                <a:schemeClr val="dk1"/>
              </a:solidFill>
              <a:latin typeface="Verdana"/>
              <a:ea typeface="Verdana"/>
              <a:cs typeface="Verdana"/>
              <a:sym typeface="Verdana"/>
            </a:endParaRPr>
          </a:p>
        </p:txBody>
      </p:sp>
      <p:sp>
        <p:nvSpPr>
          <p:cNvPr id="105" name="Google Shape;105;g8ed8837776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6" name="Google Shape;106;g8ed8837776_0_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8f5b5ca8c8_0_1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6</a:t>
            </a:fld>
            <a:endParaRPr sz="1200">
              <a:solidFill>
                <a:schemeClr val="dk1"/>
              </a:solidFill>
              <a:latin typeface="Verdana"/>
              <a:ea typeface="Verdana"/>
              <a:cs typeface="Verdana"/>
              <a:sym typeface="Verdana"/>
            </a:endParaRPr>
          </a:p>
        </p:txBody>
      </p:sp>
      <p:sp>
        <p:nvSpPr>
          <p:cNvPr id="114" name="Google Shape;114;g8f5b5ca8c8_0_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5" name="Google Shape;115;g8f5b5ca8c8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8f5b5ca8c8_0_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7</a:t>
            </a:fld>
            <a:endParaRPr sz="1200">
              <a:solidFill>
                <a:schemeClr val="dk1"/>
              </a:solidFill>
              <a:latin typeface="Verdana"/>
              <a:ea typeface="Verdana"/>
              <a:cs typeface="Verdana"/>
              <a:sym typeface="Verdana"/>
            </a:endParaRPr>
          </a:p>
        </p:txBody>
      </p:sp>
      <p:sp>
        <p:nvSpPr>
          <p:cNvPr id="123" name="Google Shape;123;g8f5b5ca8c8_0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4" name="Google Shape;124;g8f5b5ca8c8_0_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f5b5ca8c8_0_2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solidFill>
                  <a:schemeClr val="dk1"/>
                </a:solidFill>
                <a:latin typeface="Verdana"/>
                <a:ea typeface="Verdana"/>
                <a:cs typeface="Verdana"/>
                <a:sym typeface="Verdana"/>
              </a:rPr>
              <a:t>8</a:t>
            </a:fld>
            <a:endParaRPr sz="1200">
              <a:solidFill>
                <a:schemeClr val="dk1"/>
              </a:solidFill>
              <a:latin typeface="Verdana"/>
              <a:ea typeface="Verdana"/>
              <a:cs typeface="Verdana"/>
              <a:sym typeface="Verdana"/>
            </a:endParaRPr>
          </a:p>
        </p:txBody>
      </p:sp>
      <p:sp>
        <p:nvSpPr>
          <p:cNvPr id="132" name="Google Shape;132;g8f5b5ca8c8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3" name="Google Shape;133;g8f5b5ca8c8_0_2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5"/>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4" name="Google Shape;24;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4.png"/><Relationship Id="rId7" Type="http://schemas.openxmlformats.org/officeDocument/2006/relationships/hyperlink" Target="https://drive.google.com/drive/folders/1ckIYMHSUr9ypQN8dzRClJD5DKsfAYmn7?usp=sharin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drive.google.com/drive/folders/1WbmezZZm1CxOoGdjZnxT88TAUVUtBHb0?usp=sharing" TargetMode="External"/><Relationship Id="rId5" Type="http://schemas.openxmlformats.org/officeDocument/2006/relationships/image" Target="../media/image6.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0" y="3175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3200"/>
              <a:buFont typeface="Calibri"/>
              <a:buNone/>
            </a:pPr>
            <a:r>
              <a:rPr lang="en-US" sz="3200" b="1">
                <a:solidFill>
                  <a:srgbClr val="0000FF"/>
                </a:solidFill>
              </a:rPr>
              <a:t>CompuCell3D Hackathon 5.0: Welcome and Organization of Hackathon</a:t>
            </a:r>
            <a:endParaRPr/>
          </a:p>
        </p:txBody>
      </p:sp>
      <p:sp>
        <p:nvSpPr>
          <p:cNvPr id="89" name="Google Shape;89;p1"/>
          <p:cNvSpPr txBox="1"/>
          <p:nvPr/>
        </p:nvSpPr>
        <p:spPr>
          <a:xfrm>
            <a:off x="1388594" y="1381299"/>
            <a:ext cx="6400800" cy="1634951"/>
          </a:xfrm>
          <a:prstGeom prst="rect">
            <a:avLst/>
          </a:prstGeom>
          <a:noFill/>
          <a:ln>
            <a:noFill/>
          </a:ln>
        </p:spPr>
        <p:txBody>
          <a:bodyPr spcFirstLastPara="1" wrap="square" lIns="91425" tIns="45700" rIns="91425" bIns="45700" anchor="t" anchorCtr="0">
            <a:normAutofit/>
          </a:bodyPr>
          <a:lstStyle/>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James  A. Glazier</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Dept. of Intelligent Systems Engineering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and Biocomplexity Institute</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Indiana University </a:t>
            </a:r>
            <a:endParaRPr/>
          </a:p>
          <a:p>
            <a:pPr marL="0" marR="0" lvl="0" indent="0" algn="ctr" rtl="0">
              <a:lnSpc>
                <a:spcPct val="80000"/>
              </a:lnSpc>
              <a:spcBef>
                <a:spcPts val="0"/>
              </a:spcBef>
              <a:spcAft>
                <a:spcPts val="0"/>
              </a:spcAft>
              <a:buClr>
                <a:srgbClr val="000099"/>
              </a:buClr>
              <a:buSzPts val="1850"/>
              <a:buFont typeface="Arial"/>
              <a:buNone/>
            </a:pPr>
            <a:r>
              <a:rPr lang="en-US" sz="1850" b="0" i="0" u="none" strike="noStrike" cap="none">
                <a:solidFill>
                  <a:srgbClr val="000099"/>
                </a:solidFill>
                <a:latin typeface="Calibri"/>
                <a:ea typeface="Calibri"/>
                <a:cs typeface="Calibri"/>
                <a:sym typeface="Calibri"/>
              </a:rPr>
              <a:t>Bloomington, IN 47408</a:t>
            </a:r>
            <a:endParaRPr/>
          </a:p>
          <a:p>
            <a:pPr marL="0" marR="0" lvl="0" indent="0" algn="ctr" rtl="0">
              <a:lnSpc>
                <a:spcPct val="80000"/>
              </a:lnSpc>
              <a:spcBef>
                <a:spcPts val="0"/>
              </a:spcBef>
              <a:spcAft>
                <a:spcPts val="0"/>
              </a:spcAft>
              <a:buClr>
                <a:srgbClr val="000099"/>
              </a:buClr>
              <a:buSzPts val="1850"/>
              <a:buFont typeface="Arial"/>
              <a:buNone/>
            </a:pPr>
            <a:r>
              <a:rPr lang="en-US" sz="1850" b="1" i="0" u="none" strike="noStrike" cap="none">
                <a:solidFill>
                  <a:srgbClr val="000099"/>
                </a:solidFill>
                <a:latin typeface="Calibri"/>
                <a:ea typeface="Calibri"/>
                <a:cs typeface="Calibri"/>
                <a:sym typeface="Calibri"/>
              </a:rPr>
              <a:t>USA</a:t>
            </a:r>
            <a:endParaRPr/>
          </a:p>
        </p:txBody>
      </p:sp>
      <p:pic>
        <p:nvPicPr>
          <p:cNvPr id="90" name="Google Shape;90;p1" descr="IU seal, red on white, large"/>
          <p:cNvPicPr preferRelativeResize="0"/>
          <p:nvPr/>
        </p:nvPicPr>
        <p:blipFill rotWithShape="1">
          <a:blip r:embed="rId3">
            <a:alphaModFix/>
          </a:blip>
          <a:srcRect/>
          <a:stretch/>
        </p:blipFill>
        <p:spPr>
          <a:xfrm>
            <a:off x="6629400" y="1143000"/>
            <a:ext cx="1944688" cy="1873250"/>
          </a:xfrm>
          <a:prstGeom prst="rect">
            <a:avLst/>
          </a:prstGeom>
          <a:noFill/>
          <a:ln>
            <a:noFill/>
          </a:ln>
        </p:spPr>
      </p:pic>
      <p:sp>
        <p:nvSpPr>
          <p:cNvPr id="92" name="Google Shape;92;p1"/>
          <p:cNvSpPr txBox="1"/>
          <p:nvPr/>
        </p:nvSpPr>
        <p:spPr>
          <a:xfrm>
            <a:off x="190500" y="2904174"/>
            <a:ext cx="8763000" cy="3970277"/>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The workshop will begin at 11:00AM EDT</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Screensharing and microphones start disabled for participants in the main session—ask host for screenshare and mike when you need it</a:t>
            </a:r>
          </a:p>
          <a:p>
            <a:pPr marL="285750" marR="0" lvl="0" indent="-285750" algn="l" rtl="0">
              <a:spcBef>
                <a:spcPts val="0"/>
              </a:spcBef>
              <a:spcAft>
                <a:spcPts val="0"/>
              </a:spcAft>
              <a:buClr>
                <a:schemeClr val="dk1"/>
              </a:buClr>
              <a:buSzPts val="1800"/>
              <a:buFont typeface="Arial"/>
              <a:buChar char="•"/>
            </a:pPr>
            <a:r>
              <a:rPr lang="en-US" sz="1800" dirty="0">
                <a:solidFill>
                  <a:schemeClr val="dk1"/>
                </a:solidFill>
                <a:latin typeface="Calibri"/>
                <a:cs typeface="Calibri"/>
                <a:sym typeface="Calibri"/>
              </a:rPr>
              <a:t>Sharing and microphones will be enabled in breakout rooms</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submit questions/concerns/suggestions via zoom chat or slack</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Workshop will be live-streamed, recorded and distributed</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Make sure you save the zoom link after registering so you do not have to re-register</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take the time now to be sure you have a working </a:t>
            </a:r>
            <a:r>
              <a:rPr lang="en-US" sz="1800" b="0" i="0" u="none" strike="noStrike" cap="none" dirty="0" err="1">
                <a:solidFill>
                  <a:schemeClr val="dk1"/>
                </a:solidFill>
                <a:latin typeface="Calibri"/>
                <a:ea typeface="Calibri"/>
                <a:cs typeface="Calibri"/>
                <a:sym typeface="Calibri"/>
              </a:rPr>
              <a:t>nanoHUB</a:t>
            </a:r>
            <a:r>
              <a:rPr lang="en-US" sz="1800" b="0" i="0" u="none" strike="noStrike" cap="none" dirty="0">
                <a:solidFill>
                  <a:schemeClr val="dk1"/>
                </a:solidFill>
                <a:latin typeface="Calibri"/>
                <a:ea typeface="Calibri"/>
                <a:cs typeface="Calibri"/>
                <a:sym typeface="Calibri"/>
              </a:rPr>
              <a:t> account and to download and install CompuCell3D to your desktop if you are planning to run it locally</a:t>
            </a:r>
            <a:endParaRPr dirty="0"/>
          </a:p>
          <a:p>
            <a:pPr marL="285750" marR="0" lvl="0" indent="-285750" algn="l" rtl="0">
              <a:spcBef>
                <a:spcPts val="0"/>
              </a:spcBef>
              <a:spcAft>
                <a:spcPts val="0"/>
              </a:spcAft>
              <a:buClr>
                <a:schemeClr val="dk1"/>
              </a:buClr>
              <a:buSzPts val="1800"/>
              <a:buFont typeface="Arial"/>
              <a:buChar char="•"/>
            </a:pPr>
            <a:r>
              <a:rPr lang="en-US" sz="1800" b="0" i="0" u="none" strike="noStrike" cap="none" dirty="0">
                <a:solidFill>
                  <a:schemeClr val="dk1"/>
                </a:solidFill>
                <a:latin typeface="Calibri"/>
                <a:ea typeface="Calibri"/>
                <a:cs typeface="Calibri"/>
                <a:sym typeface="Calibri"/>
              </a:rPr>
              <a:t>Please also join the workshop slack channel at  https://join.slack.com/t/multiscalemod-ags3330/shared_invite/zt-g0up1lz7-z5XGFC73UZk1j3BPeW7RVA</a:t>
            </a:r>
            <a:endParaRPr dirty="0"/>
          </a:p>
          <a:p>
            <a:pPr marL="285750" marR="0" lvl="0"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0" i="0" u="none" strike="noStrike" cap="none" dirty="0">
                <a:solidFill>
                  <a:schemeClr val="dk1"/>
                </a:solidFill>
                <a:latin typeface="Calibri"/>
                <a:ea typeface="Calibri"/>
                <a:cs typeface="Calibri"/>
                <a:sym typeface="Calibri"/>
              </a:rPr>
              <a:t>Funding Sources: NIH U24 EB028887, NIH R01 GM122424, NIH R01 GM123032, NIH P41 GM109824, NSF 1720625 and </a:t>
            </a:r>
            <a:r>
              <a:rPr lang="en-US" sz="1800" b="0" i="0" u="none" strike="noStrike" cap="none" dirty="0" err="1">
                <a:solidFill>
                  <a:schemeClr val="dk1"/>
                </a:solidFill>
                <a:latin typeface="Calibri"/>
                <a:ea typeface="Calibri"/>
                <a:cs typeface="Calibri"/>
                <a:sym typeface="Calibri"/>
              </a:rPr>
              <a:t>nanoHUB</a:t>
            </a:r>
            <a:endParaRPr sz="1800" dirty="0">
              <a:solidFill>
                <a:schemeClr val="dk1"/>
              </a:solidFill>
              <a:latin typeface="Calibri"/>
              <a:ea typeface="Calibri"/>
              <a:cs typeface="Calibri"/>
              <a:sym typeface="Calibri"/>
            </a:endParaRPr>
          </a:p>
        </p:txBody>
      </p:sp>
      <p:pic>
        <p:nvPicPr>
          <p:cNvPr id="2" name="Picture 1" descr="logo">
            <a:extLst>
              <a:ext uri="{FF2B5EF4-FFF2-40B4-BE49-F238E27FC236}">
                <a16:creationId xmlns:a16="http://schemas.microsoft.com/office/drawing/2014/main" id="{08361982-D2C0-4194-AE0D-8C9BE99F75F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3343" y="1467962"/>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5DF429CA-15E9-4AE5-96C7-A74568A6BC3A}"/>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1416343" y="1467962"/>
            <a:ext cx="1098258" cy="1143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8ed8837776_0_6"/>
          <p:cNvSpPr txBox="1">
            <a:spLocks noGrp="1"/>
          </p:cNvSpPr>
          <p:nvPr>
            <p:ph type="title"/>
          </p:nvPr>
        </p:nvSpPr>
        <p:spPr>
          <a:xfrm>
            <a:off x="-21641" y="228601"/>
            <a:ext cx="91440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a:solidFill>
                  <a:srgbClr val="0000FF"/>
                </a:solidFill>
              </a:rPr>
              <a:t>Hackathon Structure and Aims</a:t>
            </a:r>
            <a:endParaRPr/>
          </a:p>
        </p:txBody>
      </p:sp>
      <p:pic>
        <p:nvPicPr>
          <p:cNvPr id="99" name="Google Shape;99;g8ed8837776_0_6"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0" name="Google Shape;100;g8ed8837776_0_6"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01" name="Google Shape;101;g8ed8837776_0_6"/>
          <p:cNvSpPr txBox="1"/>
          <p:nvPr/>
        </p:nvSpPr>
        <p:spPr>
          <a:xfrm>
            <a:off x="495300" y="922813"/>
            <a:ext cx="8153400" cy="304710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rgbClr val="0000FF"/>
              </a:buClr>
              <a:buSzPts val="3200"/>
              <a:buFont typeface="Arial"/>
              <a:buChar char="•"/>
            </a:pPr>
            <a:r>
              <a:rPr lang="en-US" sz="3200" b="1" dirty="0">
                <a:solidFill>
                  <a:srgbClr val="0000FF"/>
                </a:solidFill>
                <a:latin typeface="Calibri"/>
                <a:ea typeface="Calibri"/>
                <a:cs typeface="Calibri"/>
                <a:sym typeface="Calibri"/>
              </a:rPr>
              <a:t>Goals</a:t>
            </a:r>
            <a:endParaRPr sz="3200" b="1" dirty="0">
              <a:solidFill>
                <a:srgbClr val="0000FF"/>
              </a:solidFill>
              <a:latin typeface="Calibri"/>
              <a:ea typeface="Calibri"/>
              <a:cs typeface="Calibri"/>
              <a:sym typeface="Calibri"/>
            </a:endParaRPr>
          </a:p>
          <a:p>
            <a:pPr marL="914400" marR="0" lvl="1"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Educational experience with model definition</a:t>
            </a:r>
            <a:endParaRPr sz="2400" b="1" dirty="0">
              <a:solidFill>
                <a:srgbClr val="0000FF"/>
              </a:solidFill>
              <a:latin typeface="Calibri"/>
              <a:ea typeface="Calibri"/>
              <a:cs typeface="Calibri"/>
              <a:sym typeface="Calibri"/>
            </a:endParaRPr>
          </a:p>
          <a:p>
            <a:pPr marL="1371600" marR="0" lvl="2"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This is the hardest part. Once you know WHAT to build - coding the model is relatively easy</a:t>
            </a:r>
          </a:p>
          <a:p>
            <a:pPr marL="914400" marR="0" lvl="1"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Improve Familiarity with CompuCell3D</a:t>
            </a:r>
            <a:endParaRPr sz="2400" b="1" dirty="0">
              <a:solidFill>
                <a:srgbClr val="0000FF"/>
              </a:solidFill>
              <a:latin typeface="Calibri"/>
              <a:ea typeface="Calibri"/>
              <a:cs typeface="Calibri"/>
              <a:sym typeface="Calibri"/>
            </a:endParaRPr>
          </a:p>
          <a:p>
            <a:pPr marL="914400" marR="0" lvl="1"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Social Learning</a:t>
            </a:r>
            <a:endParaRPr sz="2400" b="1" dirty="0">
              <a:solidFill>
                <a:srgbClr val="0000FF"/>
              </a:solidFill>
              <a:latin typeface="Calibri"/>
              <a:ea typeface="Calibri"/>
              <a:cs typeface="Calibri"/>
              <a:sym typeface="Calibri"/>
            </a:endParaRPr>
          </a:p>
          <a:p>
            <a:pPr marL="1371600" marR="0" lvl="2"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Peer-to-peer information transfer is important for modelers</a:t>
            </a:r>
            <a:endParaRPr sz="2400" b="1" dirty="0">
              <a:solidFill>
                <a:srgbClr val="0000FF"/>
              </a:solidFill>
              <a:latin typeface="Calibri"/>
              <a:ea typeface="Calibri"/>
              <a:cs typeface="Calibri"/>
              <a:sym typeface="Calibri"/>
            </a:endParaRPr>
          </a:p>
          <a:p>
            <a:pPr marL="1371600" marR="0" lvl="2"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Even if you’re building a model on your own - discuss it with other members in one of the groups</a:t>
            </a:r>
            <a:endParaRPr sz="2400" b="1" dirty="0">
              <a:solidFill>
                <a:srgbClr val="0000FF"/>
              </a:solidFill>
              <a:latin typeface="Calibri"/>
              <a:ea typeface="Calibri"/>
              <a:cs typeface="Calibri"/>
              <a:sym typeface="Calibri"/>
            </a:endParaRPr>
          </a:p>
          <a:p>
            <a:pPr marL="914400" marR="0" lvl="1"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In the next three days, we’re going</a:t>
            </a:r>
          </a:p>
          <a:p>
            <a:pPr marL="520700" marR="0" lvl="1" algn="l" rtl="0">
              <a:spcBef>
                <a:spcPts val="0"/>
              </a:spcBef>
              <a:spcAft>
                <a:spcPts val="0"/>
              </a:spcAft>
              <a:buClr>
                <a:srgbClr val="0000FF"/>
              </a:buClr>
              <a:buSzPts val="2600"/>
            </a:pPr>
            <a:r>
              <a:rPr lang="en-US" sz="2400" b="1" dirty="0">
                <a:solidFill>
                  <a:srgbClr val="0000FF"/>
                </a:solidFill>
                <a:latin typeface="Calibri"/>
                <a:ea typeface="Calibri"/>
                <a:cs typeface="Calibri"/>
                <a:sym typeface="Calibri"/>
              </a:rPr>
              <a:t> 	to focus on building the frame</a:t>
            </a:r>
            <a:endParaRPr sz="2400" b="1" dirty="0">
              <a:solidFill>
                <a:srgbClr val="0000FF"/>
              </a:solidFill>
              <a:latin typeface="Calibri"/>
              <a:ea typeface="Calibri"/>
              <a:cs typeface="Calibri"/>
              <a:sym typeface="Calibri"/>
            </a:endParaRPr>
          </a:p>
          <a:p>
            <a:pPr marL="1371600" marR="0" lvl="2" indent="-393700" algn="l" rtl="0">
              <a:spcBef>
                <a:spcPts val="0"/>
              </a:spcBef>
              <a:spcAft>
                <a:spcPts val="0"/>
              </a:spcAft>
              <a:buClr>
                <a:srgbClr val="0000FF"/>
              </a:buClr>
              <a:buSzPts val="2600"/>
              <a:buFont typeface="Calibri"/>
              <a:buChar char="■"/>
            </a:pPr>
            <a:r>
              <a:rPr lang="en-US" sz="2400" b="1" dirty="0">
                <a:solidFill>
                  <a:srgbClr val="0000FF"/>
                </a:solidFill>
                <a:latin typeface="Calibri"/>
                <a:ea typeface="Calibri"/>
                <a:cs typeface="Calibri"/>
                <a:sym typeface="Calibri"/>
              </a:rPr>
              <a:t>We’ll follow-up with more </a:t>
            </a:r>
            <a:br>
              <a:rPr lang="en-US" sz="2400" b="1" dirty="0">
                <a:solidFill>
                  <a:srgbClr val="0000FF"/>
                </a:solidFill>
                <a:latin typeface="Calibri"/>
                <a:ea typeface="Calibri"/>
                <a:cs typeface="Calibri"/>
                <a:sym typeface="Calibri"/>
              </a:rPr>
            </a:br>
            <a:r>
              <a:rPr lang="en-US" sz="2400" b="1" dirty="0">
                <a:solidFill>
                  <a:srgbClr val="0000FF"/>
                </a:solidFill>
                <a:latin typeface="Calibri"/>
                <a:ea typeface="Calibri"/>
                <a:cs typeface="Calibri"/>
                <a:sym typeface="Calibri"/>
              </a:rPr>
              <a:t>focused hackathons in the </a:t>
            </a:r>
            <a:br>
              <a:rPr lang="en-US" sz="2400" b="1" dirty="0">
                <a:solidFill>
                  <a:srgbClr val="0000FF"/>
                </a:solidFill>
                <a:latin typeface="Calibri"/>
                <a:ea typeface="Calibri"/>
                <a:cs typeface="Calibri"/>
                <a:sym typeface="Calibri"/>
              </a:rPr>
            </a:br>
            <a:r>
              <a:rPr lang="en-US" sz="2400" b="1" dirty="0">
                <a:solidFill>
                  <a:srgbClr val="0000FF"/>
                </a:solidFill>
                <a:latin typeface="Calibri"/>
                <a:ea typeface="Calibri"/>
                <a:cs typeface="Calibri"/>
                <a:sym typeface="Calibri"/>
              </a:rPr>
              <a:t>future to flesh out models</a:t>
            </a:r>
            <a:endParaRPr sz="2400" b="1" dirty="0">
              <a:solidFill>
                <a:srgbClr val="0000FF"/>
              </a:solidFill>
              <a:latin typeface="Calibri"/>
              <a:ea typeface="Calibri"/>
              <a:cs typeface="Calibri"/>
              <a:sym typeface="Calibri"/>
            </a:endParaRPr>
          </a:p>
          <a:p>
            <a:pPr marL="914400" marR="0" lvl="0" indent="0" algn="l" rtl="0">
              <a:spcBef>
                <a:spcPts val="0"/>
              </a:spcBef>
              <a:spcAft>
                <a:spcPts val="0"/>
              </a:spcAft>
              <a:buNone/>
            </a:pPr>
            <a:endParaRPr sz="2600" dirty="0"/>
          </a:p>
        </p:txBody>
      </p:sp>
      <p:pic>
        <p:nvPicPr>
          <p:cNvPr id="102" name="Google Shape;102;g8ed8837776_0_6"/>
          <p:cNvPicPr preferRelativeResize="0"/>
          <p:nvPr/>
        </p:nvPicPr>
        <p:blipFill rotWithShape="1">
          <a:blip r:embed="rId5">
            <a:alphaModFix/>
          </a:blip>
          <a:srcRect l="4159" t="12369" b="16089"/>
          <a:stretch/>
        </p:blipFill>
        <p:spPr>
          <a:xfrm>
            <a:off x="6362375" y="4761328"/>
            <a:ext cx="2605700" cy="1944973"/>
          </a:xfrm>
          <a:prstGeom prst="rect">
            <a:avLst/>
          </a:prstGeom>
          <a:noFill/>
          <a:ln>
            <a:noFill/>
          </a:ln>
        </p:spPr>
      </p:pic>
      <p:pic>
        <p:nvPicPr>
          <p:cNvPr id="2" name="Picture 1">
            <a:extLst>
              <a:ext uri="{FF2B5EF4-FFF2-40B4-BE49-F238E27FC236}">
                <a16:creationId xmlns:a16="http://schemas.microsoft.com/office/drawing/2014/main" id="{A367AD59-4CB0-4F73-8C66-2550B055643F}"/>
              </a:ext>
            </a:extLst>
          </p:cNvPr>
          <p:cNvPicPr>
            <a:picLocks noChangeAspect="1"/>
          </p:cNvPicPr>
          <p:nvPr/>
        </p:nvPicPr>
        <p:blipFill>
          <a:blip r:embed="rId6">
            <a:clrChange>
              <a:clrFrom>
                <a:srgbClr val="FEF3B1"/>
              </a:clrFrom>
              <a:clrTo>
                <a:srgbClr val="FEF3B1">
                  <a:alpha val="0"/>
                </a:srgbClr>
              </a:clrTo>
            </a:clrChange>
          </a:blip>
          <a:stretch>
            <a:fillRect/>
          </a:stretch>
        </p:blipFill>
        <p:spPr>
          <a:xfrm>
            <a:off x="8550325" y="0"/>
            <a:ext cx="593675" cy="617861"/>
          </a:xfrm>
          <a:prstGeom prst="rect">
            <a:avLst/>
          </a:prstGeom>
        </p:spPr>
      </p:pic>
    </p:spTree>
    <p:extLst>
      <p:ext uri="{BB962C8B-B14F-4D97-AF65-F5344CB8AC3E}">
        <p14:creationId xmlns:p14="http://schemas.microsoft.com/office/powerpoint/2010/main" val="3950774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8ed8837776_0_6"/>
          <p:cNvSpPr txBox="1">
            <a:spLocks noGrp="1"/>
          </p:cNvSpPr>
          <p:nvPr>
            <p:ph type="title"/>
          </p:nvPr>
        </p:nvSpPr>
        <p:spPr>
          <a:xfrm>
            <a:off x="-21641" y="228601"/>
            <a:ext cx="91440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Resources</a:t>
            </a:r>
            <a:endParaRPr dirty="0"/>
          </a:p>
        </p:txBody>
      </p:sp>
      <p:pic>
        <p:nvPicPr>
          <p:cNvPr id="99" name="Google Shape;99;g8ed8837776_0_6"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00" name="Google Shape;100;g8ed8837776_0_6"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01" name="Google Shape;101;g8ed8837776_0_6"/>
          <p:cNvSpPr txBox="1"/>
          <p:nvPr/>
        </p:nvSpPr>
        <p:spPr>
          <a:xfrm>
            <a:off x="495300" y="922813"/>
            <a:ext cx="8153400" cy="3047100"/>
          </a:xfrm>
          <a:prstGeom prst="rect">
            <a:avLst/>
          </a:prstGeom>
          <a:noFill/>
          <a:ln>
            <a:noFill/>
          </a:ln>
        </p:spPr>
        <p:txBody>
          <a:bodyPr spcFirstLastPara="1" wrap="square" lIns="91425" tIns="45700" rIns="91425" bIns="45700" anchor="t" anchorCtr="0">
            <a:noAutofit/>
          </a:bodyPr>
          <a:lstStyle/>
          <a:p>
            <a:pPr marL="914400" marR="0" lvl="0" indent="0" algn="l" rtl="0">
              <a:spcBef>
                <a:spcPts val="0"/>
              </a:spcBef>
              <a:spcAft>
                <a:spcPts val="0"/>
              </a:spcAft>
              <a:buNone/>
            </a:pPr>
            <a:endParaRPr sz="2600" dirty="0"/>
          </a:p>
        </p:txBody>
      </p:sp>
      <p:pic>
        <p:nvPicPr>
          <p:cNvPr id="102" name="Google Shape;102;g8ed8837776_0_6"/>
          <p:cNvPicPr preferRelativeResize="0"/>
          <p:nvPr/>
        </p:nvPicPr>
        <p:blipFill rotWithShape="1">
          <a:blip r:embed="rId5">
            <a:alphaModFix/>
          </a:blip>
          <a:srcRect l="4159" t="12369" b="16089"/>
          <a:stretch/>
        </p:blipFill>
        <p:spPr>
          <a:xfrm>
            <a:off x="6362375" y="4761328"/>
            <a:ext cx="2605700" cy="1944973"/>
          </a:xfrm>
          <a:prstGeom prst="rect">
            <a:avLst/>
          </a:prstGeom>
          <a:noFill/>
          <a:ln>
            <a:noFill/>
          </a:ln>
        </p:spPr>
      </p:pic>
      <p:sp>
        <p:nvSpPr>
          <p:cNvPr id="8" name="TextBox 7">
            <a:extLst>
              <a:ext uri="{FF2B5EF4-FFF2-40B4-BE49-F238E27FC236}">
                <a16:creationId xmlns:a16="http://schemas.microsoft.com/office/drawing/2014/main" id="{1E57F895-2908-4F5B-AEA6-DC48823501A0}"/>
              </a:ext>
            </a:extLst>
          </p:cNvPr>
          <p:cNvSpPr txBox="1"/>
          <p:nvPr/>
        </p:nvSpPr>
        <p:spPr>
          <a:xfrm>
            <a:off x="700087" y="1097101"/>
            <a:ext cx="8267987" cy="2893100"/>
          </a:xfrm>
          <a:prstGeom prst="rect">
            <a:avLst/>
          </a:prstGeom>
          <a:noFill/>
        </p:spPr>
        <p:txBody>
          <a:bodyPr wrap="square">
            <a:spAutoFit/>
          </a:bodyPr>
          <a:lstStyle/>
          <a:p>
            <a:r>
              <a:rPr lang="en-US" dirty="0"/>
              <a:t>Writable google drive for you to upload materials</a:t>
            </a:r>
          </a:p>
          <a:p>
            <a:endParaRPr lang="en-US" dirty="0"/>
          </a:p>
          <a:p>
            <a:r>
              <a:rPr lang="en-US" dirty="0">
                <a:hlinkClick r:id="rId6"/>
              </a:rPr>
              <a:t>https://drive.google.com/drive/folders/1WbmezZZm1CxOoGdjZnxT88TAUVUtBHb0?usp=sharing</a:t>
            </a:r>
            <a:endParaRPr lang="en-US" dirty="0"/>
          </a:p>
          <a:p>
            <a:endParaRPr lang="en-US" dirty="0"/>
          </a:p>
          <a:p>
            <a:r>
              <a:rPr lang="en-US" dirty="0"/>
              <a:t>Viewable folder for Hackathon Resources</a:t>
            </a:r>
          </a:p>
          <a:p>
            <a:endParaRPr lang="en-US" dirty="0"/>
          </a:p>
          <a:p>
            <a:r>
              <a:rPr lang="en-US" dirty="0">
                <a:hlinkClick r:id="rId7"/>
              </a:rPr>
              <a:t>https://drive.google.com/drive/folders/1ckIYMHSUr9ypQN8dzRClJD5DKsfAYmn7?usp=sharing</a:t>
            </a:r>
            <a:endParaRPr lang="en-US" dirty="0"/>
          </a:p>
          <a:p>
            <a:endParaRPr lang="en-US" dirty="0"/>
          </a:p>
          <a:p>
            <a:r>
              <a:rPr lang="en-US" dirty="0"/>
              <a:t>An Article on the Process of Modeling “Workflow for Developing Mechanism-Based Computational Biology Models” </a:t>
            </a:r>
          </a:p>
          <a:p>
            <a:endParaRPr lang="en-US" dirty="0"/>
          </a:p>
          <a:p>
            <a:r>
              <a:rPr lang="en-US" dirty="0"/>
              <a:t>https://drive.google.com/file/d/1VPQE0TGfvUJrUghq0addoNb3zNPCl5m8/view?usp=sharing</a:t>
            </a:r>
          </a:p>
          <a:p>
            <a:endParaRPr lang="en-US" dirty="0"/>
          </a:p>
        </p:txBody>
      </p:sp>
      <p:pic>
        <p:nvPicPr>
          <p:cNvPr id="3" name="Picture 2">
            <a:extLst>
              <a:ext uri="{FF2B5EF4-FFF2-40B4-BE49-F238E27FC236}">
                <a16:creationId xmlns:a16="http://schemas.microsoft.com/office/drawing/2014/main" id="{F777BD2C-5AB2-4C74-BA5B-EF522BE0265E}"/>
              </a:ext>
            </a:extLst>
          </p:cNvPr>
          <p:cNvPicPr>
            <a:picLocks noChangeAspect="1"/>
          </p:cNvPicPr>
          <p:nvPr/>
        </p:nvPicPr>
        <p:blipFill>
          <a:blip r:embed="rId8">
            <a:clrChange>
              <a:clrFrom>
                <a:srgbClr val="FEF3B1"/>
              </a:clrFrom>
              <a:clrTo>
                <a:srgbClr val="FEF3B1">
                  <a:alpha val="0"/>
                </a:srgbClr>
              </a:clrTo>
            </a:clrChange>
          </a:blip>
          <a:stretch>
            <a:fillRect/>
          </a:stretch>
        </p:blipFill>
        <p:spPr>
          <a:xfrm>
            <a:off x="8550325" y="0"/>
            <a:ext cx="593675" cy="61786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ed8837776_0_14"/>
          <p:cNvSpPr txBox="1">
            <a:spLocks noGrp="1"/>
          </p:cNvSpPr>
          <p:nvPr>
            <p:ph type="title"/>
          </p:nvPr>
        </p:nvSpPr>
        <p:spPr>
          <a:xfrm>
            <a:off x="0" y="175025"/>
            <a:ext cx="9144000" cy="593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Hackathon Day 1—Aims</a:t>
            </a:r>
            <a:endParaRPr dirty="0"/>
          </a:p>
        </p:txBody>
      </p:sp>
      <p:pic>
        <p:nvPicPr>
          <p:cNvPr id="109" name="Google Shape;109;g8ed8837776_0_14"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10" name="Google Shape;110;g8ed8837776_0_14"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11" name="Google Shape;111;g8ed8837776_0_14"/>
          <p:cNvSpPr txBox="1"/>
          <p:nvPr/>
        </p:nvSpPr>
        <p:spPr>
          <a:xfrm>
            <a:off x="388450" y="842450"/>
            <a:ext cx="7956300" cy="5573400"/>
          </a:xfrm>
          <a:prstGeom prst="rect">
            <a:avLst/>
          </a:prstGeom>
          <a:noFill/>
          <a:ln>
            <a:noFill/>
          </a:ln>
        </p:spPr>
        <p:txBody>
          <a:bodyPr spcFirstLastPara="1" wrap="square" lIns="91425" tIns="45700" rIns="91425" bIns="45700" anchor="t" anchorCtr="0">
            <a:noAutofit/>
          </a:bodyPr>
          <a:lstStyle/>
          <a:p>
            <a:pPr marL="863600" lvl="1" indent="-342900" algn="l" rtl="0">
              <a:spcBef>
                <a:spcPts val="0"/>
              </a:spcBef>
              <a:spcAft>
                <a:spcPts val="0"/>
              </a:spcAft>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New Projects</a:t>
            </a:r>
          </a:p>
          <a:p>
            <a:pPr marL="863600" lvl="8" indent="-3429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Identify Possible New Projects</a:t>
            </a:r>
          </a:p>
          <a:p>
            <a:pPr marL="863600" lvl="6" indent="-3429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Form Teams around Projects</a:t>
            </a:r>
          </a:p>
          <a:p>
            <a:pPr marL="863600" lvl="6" indent="-3429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Initial Clarification of Projects—What are the hypotheses to test? What data are available? What is feasible to model?</a:t>
            </a:r>
          </a:p>
          <a:p>
            <a:pPr marL="863600" lvl="6" indent="-3429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Try to define Conceptual Biological Model for development</a:t>
            </a:r>
          </a:p>
          <a:p>
            <a:pPr marL="977900" lvl="1" indent="-457200" algn="l" rtl="0">
              <a:spcBef>
                <a:spcPts val="0"/>
              </a:spcBef>
              <a:spcAft>
                <a:spcPts val="0"/>
              </a:spcAft>
              <a:buClr>
                <a:schemeClr val="hlink"/>
              </a:buClr>
              <a:buSzPts val="2600"/>
              <a:buFont typeface="Arial" panose="020B0604020202020204" pitchFamily="34" charset="0"/>
              <a:buChar char="•"/>
            </a:pPr>
            <a:endParaRPr lang="en-US" sz="2400" b="1" dirty="0">
              <a:solidFill>
                <a:schemeClr val="hlink"/>
              </a:solidFill>
              <a:latin typeface="Calibri"/>
              <a:ea typeface="Calibri"/>
              <a:cs typeface="Calibri"/>
              <a:sym typeface="Calibri"/>
            </a:endParaRPr>
          </a:p>
          <a:p>
            <a:pPr marL="863600" lvl="1" indent="-342900" algn="l" rtl="0">
              <a:spcBef>
                <a:spcPts val="0"/>
              </a:spcBef>
              <a:spcAft>
                <a:spcPts val="0"/>
              </a:spcAft>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Extend Existing Models</a:t>
            </a:r>
          </a:p>
          <a:p>
            <a:pPr marL="863600" lvl="2" indent="-3429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Choose a published ODE model and follow the workflow we used to build the  Viral Infection and Immune response model, or continue with exercises we didn’t have time to complete during the workshop (</a:t>
            </a:r>
            <a:r>
              <a:rPr lang="en-US" sz="2400" b="1" i="1" dirty="0">
                <a:solidFill>
                  <a:schemeClr val="hlink"/>
                </a:solidFill>
                <a:latin typeface="Calibri"/>
                <a:ea typeface="Calibri"/>
                <a:cs typeface="Calibri"/>
                <a:sym typeface="Calibri"/>
              </a:rPr>
              <a:t>e.g.</a:t>
            </a:r>
            <a:r>
              <a:rPr lang="en-US" sz="2400" b="1" dirty="0">
                <a:solidFill>
                  <a:schemeClr val="hlink"/>
                </a:solidFill>
                <a:latin typeface="Calibri"/>
                <a:ea typeface="Calibri"/>
                <a:cs typeface="Calibri"/>
                <a:sym typeface="Calibri"/>
              </a:rPr>
              <a:t> adding INF-induced viral resistance or phagocytosis to the Viral Infection model)</a:t>
            </a:r>
          </a:p>
          <a:p>
            <a:pPr marL="520700" lvl="1" algn="l" rtl="0">
              <a:spcBef>
                <a:spcPts val="0"/>
              </a:spcBef>
              <a:spcAft>
                <a:spcPts val="0"/>
              </a:spcAft>
              <a:buClr>
                <a:schemeClr val="hlink"/>
              </a:buClr>
              <a:buSzPts val="2600"/>
            </a:pPr>
            <a:endParaRPr sz="2400" b="1" dirty="0">
              <a:solidFill>
                <a:schemeClr val="hlink"/>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8A2C9595-05AA-468E-B924-B89EDD36F5F8}"/>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50325" y="0"/>
            <a:ext cx="593675" cy="617861"/>
          </a:xfrm>
          <a:prstGeom prst="rect">
            <a:avLst/>
          </a:prstGeom>
        </p:spPr>
      </p:pic>
    </p:spTree>
    <p:extLst>
      <p:ext uri="{BB962C8B-B14F-4D97-AF65-F5344CB8AC3E}">
        <p14:creationId xmlns:p14="http://schemas.microsoft.com/office/powerpoint/2010/main" val="2043302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ed8837776_0_14"/>
          <p:cNvSpPr txBox="1">
            <a:spLocks noGrp="1"/>
          </p:cNvSpPr>
          <p:nvPr>
            <p:ph type="title"/>
          </p:nvPr>
        </p:nvSpPr>
        <p:spPr>
          <a:xfrm>
            <a:off x="0" y="175025"/>
            <a:ext cx="9144000" cy="593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Hackathon Day 1</a:t>
            </a:r>
            <a:endParaRPr dirty="0"/>
          </a:p>
        </p:txBody>
      </p:sp>
      <p:pic>
        <p:nvPicPr>
          <p:cNvPr id="109" name="Google Shape;109;g8ed8837776_0_14"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10" name="Google Shape;110;g8ed8837776_0_14"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11" name="Google Shape;111;g8ed8837776_0_14"/>
          <p:cNvSpPr txBox="1"/>
          <p:nvPr/>
        </p:nvSpPr>
        <p:spPr>
          <a:xfrm>
            <a:off x="388450" y="842450"/>
            <a:ext cx="7956300" cy="5573400"/>
          </a:xfrm>
          <a:prstGeom prst="rect">
            <a:avLst/>
          </a:prstGeom>
          <a:noFill/>
          <a:ln>
            <a:noFill/>
          </a:ln>
        </p:spPr>
        <p:txBody>
          <a:bodyPr spcFirstLastPara="1" wrap="square" lIns="91425" tIns="45700" rIns="91425" bIns="45700" anchor="t" anchorCtr="0">
            <a:noAutofit/>
          </a:bodyPr>
          <a:lstStyle/>
          <a:p>
            <a:pPr marL="977900" lvl="1" indent="-457200" algn="l" rtl="0">
              <a:spcBef>
                <a:spcPts val="0"/>
              </a:spcBef>
              <a:spcAft>
                <a:spcPts val="0"/>
              </a:spcAft>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11 AM to Noon (Self-) Organizing Teams</a:t>
            </a:r>
            <a:endParaRPr sz="2400" b="1" dirty="0">
              <a:solidFill>
                <a:schemeClr val="hlink"/>
              </a:solidFill>
              <a:latin typeface="Calibri"/>
              <a:ea typeface="Calibri"/>
              <a:cs typeface="Calibri"/>
              <a:sym typeface="Calibri"/>
            </a:endParaRPr>
          </a:p>
          <a:p>
            <a:pPr marL="1352550" lvl="2"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Teasers/Pitches from groups that you can join</a:t>
            </a:r>
            <a:endParaRPr sz="2000" b="1" dirty="0">
              <a:solidFill>
                <a:schemeClr val="hlink"/>
              </a:solidFill>
              <a:latin typeface="Calibri"/>
              <a:ea typeface="Calibri"/>
              <a:cs typeface="Calibri"/>
              <a:sym typeface="Calibri"/>
            </a:endParaRPr>
          </a:p>
          <a:p>
            <a:pPr marL="1352550" lvl="2"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Threaded discussion in #general-hackathon Slack channel </a:t>
            </a:r>
            <a:endParaRPr sz="2000" b="1" dirty="0">
              <a:solidFill>
                <a:schemeClr val="hlink"/>
              </a:solidFill>
              <a:latin typeface="Calibri"/>
              <a:ea typeface="Calibri"/>
              <a:cs typeface="Calibri"/>
              <a:sym typeface="Calibri"/>
            </a:endParaRPr>
          </a:p>
          <a:p>
            <a:pPr marL="1809750" lvl="3"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If you’re working individually describe your model here</a:t>
            </a:r>
            <a:endParaRPr sz="1200" b="1" dirty="0">
              <a:solidFill>
                <a:schemeClr val="hlink"/>
              </a:solidFill>
              <a:latin typeface="Calibri"/>
              <a:ea typeface="Calibri"/>
              <a:cs typeface="Calibri"/>
              <a:sym typeface="Calibri"/>
            </a:endParaRPr>
          </a:p>
          <a:p>
            <a:pPr marL="977900" lvl="1" indent="-457200">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Noon to 12:15 PM Quick Walk Through on Process of Model Definition</a:t>
            </a:r>
          </a:p>
          <a:p>
            <a:pPr marL="977900" lvl="1" indent="-457200" algn="l" rtl="0">
              <a:spcBef>
                <a:spcPts val="0"/>
              </a:spcBef>
              <a:spcAft>
                <a:spcPts val="0"/>
              </a:spcAft>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12:15 PM </a:t>
            </a:r>
            <a:r>
              <a:rPr lang="en-US" sz="2400" b="1">
                <a:solidFill>
                  <a:schemeClr val="hlink"/>
                </a:solidFill>
                <a:latin typeface="Calibri"/>
                <a:ea typeface="Calibri"/>
                <a:cs typeface="Calibri"/>
                <a:sym typeface="Calibri"/>
              </a:rPr>
              <a:t>to 3:00 </a:t>
            </a:r>
            <a:r>
              <a:rPr lang="en-US" sz="2400" b="1" dirty="0">
                <a:solidFill>
                  <a:schemeClr val="hlink"/>
                </a:solidFill>
                <a:latin typeface="Calibri"/>
                <a:ea typeface="Calibri"/>
                <a:cs typeface="Calibri"/>
                <a:sym typeface="Calibri"/>
              </a:rPr>
              <a:t>PM Setup and Initial Model-Building </a:t>
            </a:r>
            <a:endParaRPr sz="2400" b="1" dirty="0">
              <a:solidFill>
                <a:schemeClr val="hlink"/>
              </a:solidFill>
              <a:latin typeface="Calibri"/>
              <a:ea typeface="Calibri"/>
              <a:cs typeface="Calibri"/>
              <a:sym typeface="Calibri"/>
            </a:endParaRPr>
          </a:p>
          <a:p>
            <a:pPr marL="1435100" lvl="2" indent="-457200" algn="l" rtl="0">
              <a:spcBef>
                <a:spcPts val="0"/>
              </a:spcBef>
              <a:spcAft>
                <a:spcPts val="0"/>
              </a:spcAft>
              <a:buClr>
                <a:schemeClr val="hlink"/>
              </a:buClr>
              <a:buSzPts val="2600"/>
              <a:buFont typeface="Arial" panose="020B0604020202020204" pitchFamily="34" charset="0"/>
              <a:buChar char="•"/>
            </a:pPr>
            <a:r>
              <a:rPr lang="en-US" sz="2400" b="1" dirty="0">
                <a:solidFill>
                  <a:schemeClr val="hlink"/>
                </a:solidFill>
                <a:latin typeface="Calibri"/>
                <a:ea typeface="Calibri"/>
                <a:cs typeface="Calibri"/>
                <a:sym typeface="Calibri"/>
              </a:rPr>
              <a:t>Create Slack channels &amp; breakout rooms for model definition &amp; road-mapping exercise </a:t>
            </a:r>
            <a:br>
              <a:rPr lang="en-US" sz="2400" b="1" dirty="0">
                <a:solidFill>
                  <a:schemeClr val="hlink"/>
                </a:solidFill>
                <a:latin typeface="Calibri"/>
                <a:ea typeface="Calibri"/>
                <a:cs typeface="Calibri"/>
                <a:sym typeface="Calibri"/>
              </a:rPr>
            </a:br>
            <a:r>
              <a:rPr lang="en-US" sz="2000" b="1" dirty="0">
                <a:solidFill>
                  <a:schemeClr val="hlink"/>
                </a:solidFill>
                <a:latin typeface="Calibri"/>
                <a:ea typeface="Calibri"/>
                <a:cs typeface="Calibri"/>
                <a:sym typeface="Calibri"/>
              </a:rPr>
              <a:t>(see worksheet in student materials)</a:t>
            </a:r>
            <a:endParaRPr sz="2000" b="1" dirty="0">
              <a:solidFill>
                <a:schemeClr val="hlink"/>
              </a:solidFill>
              <a:latin typeface="Calibri"/>
              <a:ea typeface="Calibri"/>
              <a:cs typeface="Calibri"/>
              <a:sym typeface="Calibri"/>
            </a:endParaRPr>
          </a:p>
          <a:p>
            <a:pPr marL="1809750" lvl="3"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Thematically similar models will be placed together to support cross-pollination</a:t>
            </a:r>
            <a:endParaRPr sz="2000" b="1" dirty="0">
              <a:solidFill>
                <a:schemeClr val="hlink"/>
              </a:solidFill>
              <a:latin typeface="Calibri"/>
              <a:ea typeface="Calibri"/>
              <a:cs typeface="Calibri"/>
              <a:sym typeface="Calibri"/>
            </a:endParaRPr>
          </a:p>
          <a:p>
            <a:pPr marL="1809750" lvl="3"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CC3D Faculty members will pop in to help with model definition</a:t>
            </a:r>
            <a:endParaRPr sz="2000" b="1" dirty="0">
              <a:solidFill>
                <a:schemeClr val="hlink"/>
              </a:solidFill>
              <a:latin typeface="Calibri"/>
              <a:ea typeface="Calibri"/>
              <a:cs typeface="Calibri"/>
              <a:sym typeface="Calibri"/>
            </a:endParaRPr>
          </a:p>
          <a:p>
            <a:pPr marL="1809750" lvl="3"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Identify similar models &amp; available data</a:t>
            </a:r>
            <a:endParaRPr sz="2000" b="1" dirty="0">
              <a:solidFill>
                <a:schemeClr val="hlink"/>
              </a:solidFill>
              <a:latin typeface="Calibri"/>
              <a:ea typeface="Calibri"/>
              <a:cs typeface="Calibri"/>
              <a:sym typeface="Calibri"/>
            </a:endParaRPr>
          </a:p>
          <a:p>
            <a:pPr marL="1809750" lvl="3" indent="-342900" algn="l" rtl="0">
              <a:spcBef>
                <a:spcPts val="0"/>
              </a:spcBef>
              <a:spcAft>
                <a:spcPts val="0"/>
              </a:spcAft>
              <a:buClr>
                <a:schemeClr val="hlink"/>
              </a:buClr>
              <a:buSzPts val="2100"/>
              <a:buFont typeface="Arial" panose="020B0604020202020204" pitchFamily="34" charset="0"/>
              <a:buChar char="•"/>
            </a:pPr>
            <a:r>
              <a:rPr lang="en-US" sz="2000" b="1" dirty="0">
                <a:solidFill>
                  <a:schemeClr val="hlink"/>
                </a:solidFill>
                <a:latin typeface="Calibri"/>
                <a:ea typeface="Calibri"/>
                <a:cs typeface="Calibri"/>
                <a:sym typeface="Calibri"/>
              </a:rPr>
              <a:t>Choose what biological components and processes to include and exclude </a:t>
            </a:r>
            <a:r>
              <a:rPr lang="en-US" sz="2000" b="1" i="1" dirty="0">
                <a:solidFill>
                  <a:schemeClr val="hlink"/>
                </a:solidFill>
                <a:latin typeface="Calibri"/>
                <a:ea typeface="Calibri"/>
                <a:cs typeface="Calibri"/>
                <a:sym typeface="Calibri"/>
              </a:rPr>
              <a:t>etc</a:t>
            </a:r>
            <a:r>
              <a:rPr lang="en-US" sz="2000" b="1" dirty="0">
                <a:solidFill>
                  <a:schemeClr val="hlink"/>
                </a:solidFill>
                <a:latin typeface="Calibri"/>
                <a:ea typeface="Calibri"/>
                <a:cs typeface="Calibri"/>
                <a:sym typeface="Calibri"/>
              </a:rPr>
              <a:t>.</a:t>
            </a:r>
            <a:endParaRPr sz="2400" b="1" dirty="0">
              <a:solidFill>
                <a:schemeClr val="hlink"/>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6FB07634-B4CB-403B-AB15-DC5AC92BFDDE}"/>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50325" y="0"/>
            <a:ext cx="593675" cy="61786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8f5b5ca8c8_0_15"/>
          <p:cNvSpPr txBox="1">
            <a:spLocks noGrp="1"/>
          </p:cNvSpPr>
          <p:nvPr>
            <p:ph type="title"/>
          </p:nvPr>
        </p:nvSpPr>
        <p:spPr>
          <a:xfrm>
            <a:off x="0" y="175025"/>
            <a:ext cx="9144000" cy="593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Hackathon Day 1 Cont’d.</a:t>
            </a:r>
            <a:endParaRPr dirty="0"/>
          </a:p>
        </p:txBody>
      </p:sp>
      <p:pic>
        <p:nvPicPr>
          <p:cNvPr id="118" name="Google Shape;118;g8f5b5ca8c8_0_15"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19" name="Google Shape;119;g8f5b5ca8c8_0_15"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20" name="Google Shape;120;g8f5b5ca8c8_0_15"/>
          <p:cNvSpPr txBox="1"/>
          <p:nvPr/>
        </p:nvSpPr>
        <p:spPr>
          <a:xfrm>
            <a:off x="0" y="842450"/>
            <a:ext cx="9068100" cy="5573400"/>
          </a:xfrm>
          <a:prstGeom prst="rect">
            <a:avLst/>
          </a:prstGeom>
          <a:noFill/>
          <a:ln>
            <a:noFill/>
          </a:ln>
        </p:spPr>
        <p:txBody>
          <a:bodyPr spcFirstLastPara="1" wrap="square" lIns="91425" tIns="45700" rIns="91425" bIns="45700" anchor="t" anchorCtr="0">
            <a:noAutofit/>
          </a:bodyPr>
          <a:lstStyle/>
          <a:p>
            <a:pPr marL="914400" lvl="1"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3:30 PM – 4:00 PM Quick Check in &amp; Discussion with Full Group (Ask for Help, report changes in ideas)</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Optional reorganization of teams </a:t>
            </a:r>
          </a:p>
          <a:p>
            <a:pPr marL="914400" lvl="1"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4:00 PM – 5:30 PM Work on Projects</a:t>
            </a:r>
          </a:p>
          <a:p>
            <a:pPr marL="914400" lvl="1"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5:30 PM – 6:00 PM Initial Reports &amp; Discussion with Full Group—Plan Goals for Friday Night</a:t>
            </a: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Optional reorganization of teams</a:t>
            </a:r>
            <a:endParaRPr sz="2600" b="1" dirty="0">
              <a:solidFill>
                <a:schemeClr val="hlink"/>
              </a:solidFill>
              <a:latin typeface="Calibri"/>
              <a:ea typeface="Calibri"/>
              <a:cs typeface="Calibri"/>
              <a:sym typeface="Calibri"/>
            </a:endParaRPr>
          </a:p>
          <a:p>
            <a:pPr marL="914400" lvl="1"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Friday Evening/Saturday Morning (Optional)</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Work in groups - self-paced</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Suggested Goal – Refine Conceptual Model, Identify Data and Validation, Complete XML Definitions, D</a:t>
            </a:r>
            <a:r>
              <a:rPr lang="en-US" sz="2700" b="1" dirty="0">
                <a:solidFill>
                  <a:schemeClr val="hlink"/>
                </a:solidFill>
                <a:latin typeface="Calibri"/>
                <a:ea typeface="Calibri"/>
                <a:cs typeface="Calibri"/>
                <a:sym typeface="Calibri"/>
              </a:rPr>
              <a:t>efine the domains, cell types, and geometries</a:t>
            </a:r>
            <a:endParaRPr sz="2600" b="1" dirty="0">
              <a:solidFill>
                <a:schemeClr val="hlink"/>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C45B52BC-1D67-4369-9700-134DA0D38CD9}"/>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50325" y="0"/>
            <a:ext cx="593675" cy="61786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8f5b5ca8c8_0_7"/>
          <p:cNvSpPr txBox="1">
            <a:spLocks noGrp="1"/>
          </p:cNvSpPr>
          <p:nvPr>
            <p:ph type="title"/>
          </p:nvPr>
        </p:nvSpPr>
        <p:spPr>
          <a:xfrm>
            <a:off x="0" y="-21413"/>
            <a:ext cx="91440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Hackathon Day 2</a:t>
            </a:r>
            <a:endParaRPr dirty="0"/>
          </a:p>
        </p:txBody>
      </p:sp>
      <p:pic>
        <p:nvPicPr>
          <p:cNvPr id="127" name="Google Shape;127;g8f5b5ca8c8_0_7"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28" name="Google Shape;128;g8f5b5ca8c8_0_7"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29" name="Google Shape;129;g8f5b5ca8c8_0_7"/>
          <p:cNvSpPr txBox="1"/>
          <p:nvPr/>
        </p:nvSpPr>
        <p:spPr>
          <a:xfrm>
            <a:off x="101600" y="871763"/>
            <a:ext cx="8153400" cy="5573400"/>
          </a:xfrm>
          <a:prstGeom prst="rect">
            <a:avLst/>
          </a:prstGeom>
          <a:noFill/>
          <a:ln>
            <a:noFill/>
          </a:ln>
        </p:spPr>
        <p:txBody>
          <a:bodyPr spcFirstLastPara="1" wrap="square" lIns="91425" tIns="45700" rIns="91425" bIns="45700" anchor="t" anchorCtr="0">
            <a:noAutofit/>
          </a:bodyPr>
          <a:lstStyle/>
          <a:p>
            <a:pPr marL="914400" lvl="1" indent="-393700" algn="l" rtl="0">
              <a:spcBef>
                <a:spcPts val="0"/>
              </a:spcBef>
              <a:spcAft>
                <a:spcPts val="0"/>
              </a:spcAft>
              <a:buClr>
                <a:schemeClr val="hlink"/>
              </a:buClr>
              <a:buSzPts val="2600"/>
              <a:buChar char="○"/>
            </a:pPr>
            <a:r>
              <a:rPr lang="en-US" sz="2000" b="1" dirty="0">
                <a:solidFill>
                  <a:schemeClr val="hlink"/>
                </a:solidFill>
                <a:latin typeface="Calibri"/>
                <a:ea typeface="Calibri"/>
                <a:cs typeface="Calibri"/>
                <a:sym typeface="Calibri"/>
              </a:rPr>
              <a:t>11:00 AM to 11:30 AM Check-in with full group</a:t>
            </a:r>
            <a:endParaRPr sz="20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Oral progress update (Ask for Help, changes in plans,…)</a:t>
            </a:r>
            <a:endParaRPr sz="20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Faculty feedback &amp; Cross Pollination</a:t>
            </a:r>
            <a:endParaRPr sz="2000" b="1" dirty="0">
              <a:solidFill>
                <a:schemeClr val="hlink"/>
              </a:solidFill>
              <a:latin typeface="Calibri"/>
              <a:ea typeface="Calibri"/>
              <a:cs typeface="Calibri"/>
              <a:sym typeface="Calibri"/>
            </a:endParaRPr>
          </a:p>
          <a:p>
            <a:pPr marL="914400" lvl="0" indent="0" algn="l" rtl="0">
              <a:spcBef>
                <a:spcPts val="0"/>
              </a:spcBef>
              <a:spcAft>
                <a:spcPts val="0"/>
              </a:spcAft>
              <a:buNone/>
            </a:pPr>
            <a:endParaRPr sz="1800" b="1" dirty="0">
              <a:solidFill>
                <a:schemeClr val="hlink"/>
              </a:solidFill>
              <a:latin typeface="Calibri"/>
              <a:ea typeface="Calibri"/>
              <a:cs typeface="Calibri"/>
              <a:sym typeface="Calibri"/>
            </a:endParaRPr>
          </a:p>
          <a:p>
            <a:pPr marL="914400" lvl="1" indent="-393700">
              <a:buClr>
                <a:schemeClr val="hlink"/>
              </a:buClr>
              <a:buSzPts val="2600"/>
              <a:buFont typeface="Arial"/>
              <a:buChar char="○"/>
            </a:pPr>
            <a:r>
              <a:rPr lang="en-US" sz="2000" b="1" dirty="0">
                <a:solidFill>
                  <a:schemeClr val="hlink"/>
                </a:solidFill>
                <a:latin typeface="Calibri"/>
                <a:ea typeface="Calibri"/>
                <a:cs typeface="Calibri"/>
                <a:sym typeface="Calibri"/>
              </a:rPr>
              <a:t>11:30 AM to 3PM Work on models</a:t>
            </a:r>
            <a:endParaRPr sz="20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Help Appointments w/Faculty</a:t>
            </a:r>
            <a:endParaRPr sz="20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Suggested Goal: ODE definitions</a:t>
            </a:r>
          </a:p>
          <a:p>
            <a:pPr marL="914400" lvl="1"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3:00 PM to 3:30 PM Quick Check in (Report, Ask other teams for help)</a:t>
            </a:r>
          </a:p>
          <a:p>
            <a:pPr marL="914400" lvl="1"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3:30 PM to 5:30 PM Work on Models</a:t>
            </a:r>
          </a:p>
          <a:p>
            <a:pPr marL="914400" lvl="1"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5:30 PM to 6:00 PM Quick Reports and Discussion—Plan Goals for Saturday Night</a:t>
            </a:r>
            <a:endParaRPr sz="20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000" b="1" dirty="0">
                <a:solidFill>
                  <a:schemeClr val="hlink"/>
                </a:solidFill>
                <a:latin typeface="Calibri"/>
                <a:ea typeface="Calibri"/>
                <a:cs typeface="Calibri"/>
                <a:sym typeface="Calibri"/>
              </a:rPr>
              <a:t>post in slack a written progress update for presentation tomorrow morning. This will inform CC3D faculty time appointments tomorrow</a:t>
            </a:r>
          </a:p>
          <a:p>
            <a:pPr marL="914400" lvl="1" indent="-393700" algn="l" rtl="0">
              <a:spcBef>
                <a:spcPts val="0"/>
              </a:spcBef>
              <a:spcAft>
                <a:spcPts val="0"/>
              </a:spcAft>
              <a:buClr>
                <a:schemeClr val="hlink"/>
              </a:buClr>
              <a:buSzPts val="2600"/>
              <a:buFont typeface="Calibri"/>
              <a:buChar char="○"/>
            </a:pPr>
            <a:r>
              <a:rPr lang="en-US" sz="2400" b="1" dirty="0">
                <a:solidFill>
                  <a:schemeClr val="hlink"/>
                </a:solidFill>
                <a:latin typeface="Calibri"/>
                <a:ea typeface="Calibri"/>
                <a:cs typeface="Calibri"/>
                <a:sym typeface="Calibri"/>
              </a:rPr>
              <a:t>Saturday Evening/Sunday Morning (Optional)</a:t>
            </a:r>
          </a:p>
          <a:p>
            <a:pPr marL="1371600" lvl="2" indent="-393700" algn="l" rtl="0">
              <a:spcBef>
                <a:spcPts val="0"/>
              </a:spcBef>
              <a:spcAft>
                <a:spcPts val="0"/>
              </a:spcAft>
              <a:buClr>
                <a:schemeClr val="hlink"/>
              </a:buClr>
              <a:buSzPts val="2600"/>
              <a:buFont typeface="Calibri"/>
              <a:buChar char="■"/>
            </a:pPr>
            <a:r>
              <a:rPr lang="en-US" sz="2400" b="1" dirty="0">
                <a:solidFill>
                  <a:schemeClr val="hlink"/>
                </a:solidFill>
                <a:latin typeface="Calibri"/>
                <a:ea typeface="Calibri"/>
                <a:cs typeface="Calibri"/>
                <a:sym typeface="Calibri"/>
              </a:rPr>
              <a:t>Work in groups - self-paced</a:t>
            </a:r>
          </a:p>
          <a:p>
            <a:pPr marL="1371600" lvl="2" indent="-393700" algn="l" rtl="0">
              <a:spcBef>
                <a:spcPts val="0"/>
              </a:spcBef>
              <a:spcAft>
                <a:spcPts val="0"/>
              </a:spcAft>
              <a:buClr>
                <a:schemeClr val="hlink"/>
              </a:buClr>
              <a:buSzPts val="2600"/>
              <a:buFont typeface="Calibri"/>
              <a:buChar char="■"/>
            </a:pPr>
            <a:r>
              <a:rPr lang="en-US" sz="2400" b="1" dirty="0">
                <a:solidFill>
                  <a:schemeClr val="hlink"/>
                </a:solidFill>
                <a:latin typeface="Calibri"/>
                <a:ea typeface="Calibri"/>
                <a:cs typeface="Calibri"/>
                <a:sym typeface="Calibri"/>
              </a:rPr>
              <a:t>Suggested Goal – Initial CC3D models</a:t>
            </a:r>
            <a:endParaRPr sz="2000" b="1" dirty="0">
              <a:solidFill>
                <a:schemeClr val="hlink"/>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2071D2DD-6496-4D48-8F19-AC6F05F17D6D}"/>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50325" y="0"/>
            <a:ext cx="593675" cy="61786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8f5b5ca8c8_0_23"/>
          <p:cNvSpPr txBox="1">
            <a:spLocks noGrp="1"/>
          </p:cNvSpPr>
          <p:nvPr>
            <p:ph type="title"/>
          </p:nvPr>
        </p:nvSpPr>
        <p:spPr>
          <a:xfrm>
            <a:off x="0" y="-21413"/>
            <a:ext cx="9144000" cy="868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FF"/>
              </a:buClr>
              <a:buSzPts val="4400"/>
              <a:buFont typeface="Calibri"/>
              <a:buNone/>
            </a:pPr>
            <a:r>
              <a:rPr lang="en-US" b="1" dirty="0">
                <a:solidFill>
                  <a:srgbClr val="0000FF"/>
                </a:solidFill>
              </a:rPr>
              <a:t>Hackathon Day 3</a:t>
            </a:r>
            <a:endParaRPr dirty="0"/>
          </a:p>
        </p:txBody>
      </p:sp>
      <p:pic>
        <p:nvPicPr>
          <p:cNvPr id="136" name="Google Shape;136;g8f5b5ca8c8_0_23" descr="Biocomplexity Logo"/>
          <p:cNvPicPr preferRelativeResize="0"/>
          <p:nvPr/>
        </p:nvPicPr>
        <p:blipFill rotWithShape="1">
          <a:blip r:embed="rId3">
            <a:alphaModFix/>
          </a:blip>
          <a:srcRect/>
          <a:stretch/>
        </p:blipFill>
        <p:spPr>
          <a:xfrm>
            <a:off x="8550275" y="6264275"/>
            <a:ext cx="593725" cy="593725"/>
          </a:xfrm>
          <a:prstGeom prst="rect">
            <a:avLst/>
          </a:prstGeom>
          <a:noFill/>
          <a:ln>
            <a:noFill/>
          </a:ln>
        </p:spPr>
      </p:pic>
      <p:pic>
        <p:nvPicPr>
          <p:cNvPr id="137" name="Google Shape;137;g8f5b5ca8c8_0_23" descr="redblackblockiu"/>
          <p:cNvPicPr preferRelativeResize="0"/>
          <p:nvPr/>
        </p:nvPicPr>
        <p:blipFill rotWithShape="1">
          <a:blip r:embed="rId4">
            <a:alphaModFix/>
          </a:blip>
          <a:srcRect/>
          <a:stretch/>
        </p:blipFill>
        <p:spPr>
          <a:xfrm>
            <a:off x="0" y="6219825"/>
            <a:ext cx="484188" cy="638175"/>
          </a:xfrm>
          <a:prstGeom prst="rect">
            <a:avLst/>
          </a:prstGeom>
          <a:noFill/>
          <a:ln>
            <a:noFill/>
          </a:ln>
        </p:spPr>
      </p:pic>
      <p:sp>
        <p:nvSpPr>
          <p:cNvPr id="138" name="Google Shape;138;g8f5b5ca8c8_0_23"/>
          <p:cNvSpPr txBox="1"/>
          <p:nvPr/>
        </p:nvSpPr>
        <p:spPr>
          <a:xfrm>
            <a:off x="242094" y="871763"/>
            <a:ext cx="8153400" cy="5573400"/>
          </a:xfrm>
          <a:prstGeom prst="rect">
            <a:avLst/>
          </a:prstGeom>
          <a:noFill/>
          <a:ln>
            <a:noFill/>
          </a:ln>
        </p:spPr>
        <p:txBody>
          <a:bodyPr spcFirstLastPara="1" wrap="square" lIns="91425" tIns="45700" rIns="91425" bIns="45700" anchor="t" anchorCtr="0">
            <a:noAutofit/>
          </a:bodyPr>
          <a:lstStyle/>
          <a:p>
            <a:pPr marL="914400" lvl="1" indent="-393700" algn="l" rtl="0">
              <a:spcBef>
                <a:spcPts val="0"/>
              </a:spcBef>
              <a:spcAft>
                <a:spcPts val="0"/>
              </a:spcAft>
              <a:buClr>
                <a:schemeClr val="hlink"/>
              </a:buClr>
              <a:buSzPts val="2600"/>
              <a:buChar char="○"/>
            </a:pPr>
            <a:r>
              <a:rPr lang="en-US" sz="2600" b="1" dirty="0">
                <a:solidFill>
                  <a:schemeClr val="hlink"/>
                </a:solidFill>
                <a:latin typeface="Calibri"/>
                <a:ea typeface="Calibri"/>
                <a:cs typeface="Calibri"/>
                <a:sym typeface="Calibri"/>
              </a:rPr>
              <a:t>11:00 AM – 11:30 AM Check-in with full group</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Oral progress update</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Faculty feedback &amp; Cross Pollination</a:t>
            </a:r>
            <a:endParaRPr sz="2100" b="1" dirty="0">
              <a:solidFill>
                <a:schemeClr val="hlink"/>
              </a:solidFill>
              <a:latin typeface="Calibri"/>
              <a:ea typeface="Calibri"/>
              <a:cs typeface="Calibri"/>
              <a:sym typeface="Calibri"/>
            </a:endParaRPr>
          </a:p>
          <a:p>
            <a:pPr marL="914400" lvl="1" indent="-393700">
              <a:buClr>
                <a:schemeClr val="hlink"/>
              </a:buClr>
              <a:buSzPts val="2600"/>
              <a:buFont typeface="Arial"/>
              <a:buChar char="○"/>
            </a:pPr>
            <a:r>
              <a:rPr lang="en-US" sz="2600" b="1" dirty="0">
                <a:solidFill>
                  <a:schemeClr val="hlink"/>
                </a:solidFill>
                <a:latin typeface="Calibri"/>
                <a:ea typeface="Calibri"/>
                <a:cs typeface="Calibri"/>
                <a:sym typeface="Calibri"/>
              </a:rPr>
              <a:t>11:30 AM to 4:00 PM Work on Models</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Help Appointments w/Faculty</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Suggested Goal: Integration of model components &amp; Definition of model metrics</a:t>
            </a: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Initial Runs of Model</a:t>
            </a:r>
          </a:p>
          <a:p>
            <a:pPr marL="914400" lvl="1" indent="-393700">
              <a:buClr>
                <a:schemeClr val="hlink"/>
              </a:buClr>
              <a:buSzPts val="2600"/>
              <a:buFont typeface="Arial"/>
              <a:buChar char="○"/>
            </a:pPr>
            <a:r>
              <a:rPr lang="en-US" sz="2600" b="1" dirty="0">
                <a:solidFill>
                  <a:schemeClr val="hlink"/>
                </a:solidFill>
                <a:latin typeface="Calibri"/>
                <a:ea typeface="Calibri"/>
                <a:cs typeface="Calibri"/>
                <a:sym typeface="Calibri"/>
              </a:rPr>
              <a:t>4:00 PM to 5:00 PM Write up Initial Results</a:t>
            </a:r>
            <a:endParaRPr sz="2600" b="1" dirty="0">
              <a:solidFill>
                <a:schemeClr val="hlink"/>
              </a:solidFill>
              <a:latin typeface="Calibri"/>
              <a:ea typeface="Calibri"/>
              <a:cs typeface="Calibri"/>
              <a:sym typeface="Calibri"/>
            </a:endParaRPr>
          </a:p>
          <a:p>
            <a:pPr marL="914400" lvl="1"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5:00 PM to 6:00 PM Present Results and Plan Future Steps </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Each group submits final summary of model progress. Lay-out future steps</a:t>
            </a:r>
            <a:endParaRPr sz="2600" b="1" dirty="0">
              <a:solidFill>
                <a:schemeClr val="hlink"/>
              </a:solidFill>
              <a:latin typeface="Calibri"/>
              <a:ea typeface="Calibri"/>
              <a:cs typeface="Calibri"/>
              <a:sym typeface="Calibri"/>
            </a:endParaRPr>
          </a:p>
          <a:p>
            <a:pPr marL="1371600" lvl="2" indent="-393700" algn="l" rtl="0">
              <a:spcBef>
                <a:spcPts val="0"/>
              </a:spcBef>
              <a:spcAft>
                <a:spcPts val="0"/>
              </a:spcAft>
              <a:buClr>
                <a:schemeClr val="hlink"/>
              </a:buClr>
              <a:buSzPts val="2600"/>
              <a:buFont typeface="Calibri"/>
              <a:buChar char="■"/>
            </a:pPr>
            <a:r>
              <a:rPr lang="en-US" sz="2600" b="1" dirty="0">
                <a:solidFill>
                  <a:schemeClr val="hlink"/>
                </a:solidFill>
                <a:latin typeface="Calibri"/>
                <a:ea typeface="Calibri"/>
                <a:cs typeface="Calibri"/>
                <a:sym typeface="Calibri"/>
              </a:rPr>
              <a:t>Plan next hackathon</a:t>
            </a:r>
            <a:endParaRPr sz="2600" b="1" dirty="0">
              <a:solidFill>
                <a:schemeClr val="hlink"/>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6269560D-5B18-4EF7-8E8B-54B310EECDE0}"/>
              </a:ext>
            </a:extLst>
          </p:cNvPr>
          <p:cNvPicPr>
            <a:picLocks noChangeAspect="1"/>
          </p:cNvPicPr>
          <p:nvPr/>
        </p:nvPicPr>
        <p:blipFill>
          <a:blip r:embed="rId5">
            <a:clrChange>
              <a:clrFrom>
                <a:srgbClr val="FEF3B1"/>
              </a:clrFrom>
              <a:clrTo>
                <a:srgbClr val="FEF3B1">
                  <a:alpha val="0"/>
                </a:srgbClr>
              </a:clrTo>
            </a:clrChange>
          </a:blip>
          <a:stretch>
            <a:fillRect/>
          </a:stretch>
        </p:blipFill>
        <p:spPr>
          <a:xfrm>
            <a:off x="8550325" y="0"/>
            <a:ext cx="593675" cy="61786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890</Words>
  <Application>Microsoft Office PowerPoint</Application>
  <PresentationFormat>On-screen Show (4:3)</PresentationFormat>
  <Paragraphs>104</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Verdana</vt:lpstr>
      <vt:lpstr>Office Theme</vt:lpstr>
      <vt:lpstr>CompuCell3D Hackathon 5.0: Welcome and Organization of Hackathon</vt:lpstr>
      <vt:lpstr>Hackathon Structure and Aims</vt:lpstr>
      <vt:lpstr>Resources</vt:lpstr>
      <vt:lpstr>Hackathon Day 1—Aims</vt:lpstr>
      <vt:lpstr>Hackathon Day 1</vt:lpstr>
      <vt:lpstr>Hackathon Day 1 Cont’d.</vt:lpstr>
      <vt:lpstr>Hackathon Day 2</vt:lpstr>
      <vt:lpstr>Hackathon Day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CompuCell3D Hackathon 5.0: Welcome and Organization of Hackathon</dc:title>
  <dc:creator>Julio Monti Belmonte</dc:creator>
  <cp:lastModifiedBy>Glazier, James Alexander</cp:lastModifiedBy>
  <cp:revision>10</cp:revision>
  <dcterms:created xsi:type="dcterms:W3CDTF">2011-11-02T17:09:23Z</dcterms:created>
  <dcterms:modified xsi:type="dcterms:W3CDTF">2020-08-07T14:49:33Z</dcterms:modified>
</cp:coreProperties>
</file>