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65" r:id="rId3"/>
    <p:sldId id="257" r:id="rId4"/>
    <p:sldId id="266" r:id="rId5"/>
    <p:sldId id="264" r:id="rId6"/>
    <p:sldId id="258" r:id="rId7"/>
    <p:sldId id="259" r:id="rId8"/>
    <p:sldId id="260" r:id="rId9"/>
    <p:sldId id="261" r:id="rId10"/>
    <p:sldId id="262"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4" roundtripDataSignature="AMtx7miUi9mbIo3WyAbh0V4hEO8OxElyj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0" d="100"/>
          <a:sy n="150" d="100"/>
        </p:scale>
        <p:origin x="201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8d41b0a812_0_4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10</a:t>
            </a:fld>
            <a:endParaRPr sz="1200">
              <a:solidFill>
                <a:schemeClr val="dk1"/>
              </a:solidFill>
              <a:latin typeface="Verdana"/>
              <a:ea typeface="Verdana"/>
              <a:cs typeface="Verdana"/>
              <a:sym typeface="Verdana"/>
            </a:endParaRPr>
          </a:p>
        </p:txBody>
      </p:sp>
      <p:sp>
        <p:nvSpPr>
          <p:cNvPr id="141" name="Google Shape;141;g8d41b0a812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2" name="Google Shape;142;g8d41b0a812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2</a:t>
            </a:fld>
            <a:endParaRPr sz="1200">
              <a:solidFill>
                <a:schemeClr val="dk1"/>
              </a:solidFill>
              <a:latin typeface="Verdana"/>
              <a:ea typeface="Verdana"/>
              <a:cs typeface="Verdana"/>
              <a:sym typeface="Verdana"/>
            </a:endParaRPr>
          </a:p>
        </p:txBody>
      </p:sp>
      <p:sp>
        <p:nvSpPr>
          <p:cNvPr id="96" name="Google Shape;96;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7" name="Google Shape;97;p2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8d41b0a812_0_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3</a:t>
            </a:fld>
            <a:endParaRPr sz="1200">
              <a:solidFill>
                <a:schemeClr val="dk1"/>
              </a:solidFill>
              <a:latin typeface="Verdana"/>
              <a:ea typeface="Verdana"/>
              <a:cs typeface="Verdana"/>
              <a:sym typeface="Verdana"/>
            </a:endParaRPr>
          </a:p>
        </p:txBody>
      </p:sp>
      <p:sp>
        <p:nvSpPr>
          <p:cNvPr id="95" name="Google Shape;95;g8d41b0a812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6" name="Google Shape;96;g8d41b0a812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4</a:t>
            </a:fld>
            <a:endParaRPr sz="1200">
              <a:solidFill>
                <a:schemeClr val="dk1"/>
              </a:solidFill>
              <a:latin typeface="Verdana"/>
              <a:ea typeface="Verdana"/>
              <a:cs typeface="Verdana"/>
              <a:sym typeface="Verdana"/>
            </a:endParaRPr>
          </a:p>
        </p:txBody>
      </p:sp>
      <p:sp>
        <p:nvSpPr>
          <p:cNvPr id="129" name="Google Shape;12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0" name="Google Shape;130;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d41b0a812_0_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5</a:t>
            </a:fld>
            <a:endParaRPr sz="1200">
              <a:solidFill>
                <a:schemeClr val="dk1"/>
              </a:solidFill>
              <a:latin typeface="Verdana"/>
              <a:ea typeface="Verdana"/>
              <a:cs typeface="Verdana"/>
              <a:sym typeface="Verdana"/>
            </a:endParaRPr>
          </a:p>
        </p:txBody>
      </p:sp>
      <p:sp>
        <p:nvSpPr>
          <p:cNvPr id="105" name="Google Shape;105;g8d41b0a812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6" name="Google Shape;106;g8d41b0a812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5757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d41b0a812_0_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6</a:t>
            </a:fld>
            <a:endParaRPr sz="1200">
              <a:solidFill>
                <a:schemeClr val="dk1"/>
              </a:solidFill>
              <a:latin typeface="Verdana"/>
              <a:ea typeface="Verdana"/>
              <a:cs typeface="Verdana"/>
              <a:sym typeface="Verdana"/>
            </a:endParaRPr>
          </a:p>
        </p:txBody>
      </p:sp>
      <p:sp>
        <p:nvSpPr>
          <p:cNvPr id="105" name="Google Shape;105;g8d41b0a812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6" name="Google Shape;106;g8d41b0a812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8d41b0a812_0_2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7</a:t>
            </a:fld>
            <a:endParaRPr sz="1200">
              <a:solidFill>
                <a:schemeClr val="dk1"/>
              </a:solidFill>
              <a:latin typeface="Verdana"/>
              <a:ea typeface="Verdana"/>
              <a:cs typeface="Verdana"/>
              <a:sym typeface="Verdana"/>
            </a:endParaRPr>
          </a:p>
        </p:txBody>
      </p:sp>
      <p:sp>
        <p:nvSpPr>
          <p:cNvPr id="114" name="Google Shape;114;g8d41b0a812_0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5" name="Google Shape;115;g8d41b0a812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8d41b0a812_0_3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8</a:t>
            </a:fld>
            <a:endParaRPr sz="1200">
              <a:solidFill>
                <a:schemeClr val="dk1"/>
              </a:solidFill>
              <a:latin typeface="Verdana"/>
              <a:ea typeface="Verdana"/>
              <a:cs typeface="Verdana"/>
              <a:sym typeface="Verdana"/>
            </a:endParaRPr>
          </a:p>
        </p:txBody>
      </p:sp>
      <p:sp>
        <p:nvSpPr>
          <p:cNvPr id="123" name="Google Shape;123;g8d41b0a812_0_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4" name="Google Shape;124;g8d41b0a812_0_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8d41b0a812_0_4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9</a:t>
            </a:fld>
            <a:endParaRPr sz="1200">
              <a:solidFill>
                <a:schemeClr val="dk1"/>
              </a:solidFill>
              <a:latin typeface="Verdana"/>
              <a:ea typeface="Verdana"/>
              <a:cs typeface="Verdana"/>
              <a:sym typeface="Verdana"/>
            </a:endParaRPr>
          </a:p>
        </p:txBody>
      </p:sp>
      <p:sp>
        <p:nvSpPr>
          <p:cNvPr id="132" name="Google Shape;132;g8d41b0a812_0_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3" name="Google Shape;133;g8d41b0a812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1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4" name="Google Shape;24;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2"/>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3"/>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7"/>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mailto:tjsego@gmail.com" TargetMode="External"/><Relationship Id="rId13" Type="http://schemas.openxmlformats.org/officeDocument/2006/relationships/hyperlink" Target="mailto:maciekswat@gmail.com" TargetMode="External"/><Relationship Id="rId3" Type="http://schemas.openxmlformats.org/officeDocument/2006/relationships/hyperlink" Target="mailto:jaglazier@gmail.com" TargetMode="External"/><Relationship Id="rId7" Type="http://schemas.openxmlformats.org/officeDocument/2006/relationships/hyperlink" Target="mailto:somogyie@indiana.edu" TargetMode="External"/><Relationship Id="rId12" Type="http://schemas.openxmlformats.org/officeDocument/2006/relationships/hyperlink" Target="mailto:priyom.adhyapok@gmail.com" TargetMode="External"/><Relationship Id="rId2" Type="http://schemas.openxmlformats.org/officeDocument/2006/relationships/notesSlide" Target="../notesSlides/notesSlide10.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mailto:akmadamanchi@gmail.com" TargetMode="External"/><Relationship Id="rId11" Type="http://schemas.openxmlformats.org/officeDocument/2006/relationships/hyperlink" Target="mailto:joaponte@iu.edu" TargetMode="External"/><Relationship Id="rId5" Type="http://schemas.openxmlformats.org/officeDocument/2006/relationships/hyperlink" Target="mailto:glt@if.ufrgs.br" TargetMode="External"/><Relationship Id="rId15" Type="http://schemas.openxmlformats.org/officeDocument/2006/relationships/image" Target="../media/image2.png"/><Relationship Id="rId10" Type="http://schemas.openxmlformats.org/officeDocument/2006/relationships/hyperlink" Target="mailto:toledom@iu.edu" TargetMode="External"/><Relationship Id="rId4" Type="http://schemas.openxmlformats.org/officeDocument/2006/relationships/hyperlink" Target="https://www.researchgate.net/institution/Universidade_Federal_do_Rio_Grande_do_Sul" TargetMode="External"/><Relationship Id="rId9" Type="http://schemas.openxmlformats.org/officeDocument/2006/relationships/hyperlink" Target="mailto:jsluka@iu.edu" TargetMode="External"/><Relationship Id="rId14" Type="http://schemas.openxmlformats.org/officeDocument/2006/relationships/hyperlink" Target="mailto:jferrari@iu.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mailto:jaglazier@gmail.com" TargetMode="External"/><Relationship Id="rId7"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tjsego@gmail.com" TargetMode="External"/><Relationship Id="rId4" Type="http://schemas.openxmlformats.org/officeDocument/2006/relationships/hyperlink" Target="mailto:akmadamanchi@gmail.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compucell3d.org/NanoHub" TargetMode="External"/><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2.png"/><Relationship Id="rId4" Type="http://schemas.openxmlformats.org/officeDocument/2006/relationships/hyperlink" Target="https://nanohub.org/tools/cc3dbase4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compucell3d.org/SrcBin" TargetMode="External"/><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2.png"/><Relationship Id="rId4" Type="http://schemas.openxmlformats.org/officeDocument/2006/relationships/hyperlink" Target="https://compucell3d.org/SourceCode"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cc3dquickreferenceguide.readthedocs.io/en/latest/" TargetMode="External"/><Relationship Id="rId13" Type="http://schemas.openxmlformats.org/officeDocument/2006/relationships/image" Target="../media/image4.jpg"/><Relationship Id="rId3" Type="http://schemas.openxmlformats.org/officeDocument/2006/relationships/hyperlink" Target="https://compucell3d.org/" TargetMode="External"/><Relationship Id="rId7" Type="http://schemas.openxmlformats.org/officeDocument/2006/relationships/hyperlink" Target="https://compucell3d.org/CC3D_2020_class_files" TargetMode="External"/><Relationship Id="rId12"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compucell3d.org/Manuals" TargetMode="External"/><Relationship Id="rId11" Type="http://schemas.openxmlformats.org/officeDocument/2006/relationships/hyperlink" Target="https://compucell3d.org/CC3D_2020_class_files?action=AttachFile&amp;do=get&amp;target=TellRoadCheatSheet.pdf" TargetMode="External"/><Relationship Id="rId5" Type="http://schemas.openxmlformats.org/officeDocument/2006/relationships/hyperlink" Target="https://pythonscriptingmanual.readthedocs.io/en/4.1.1/" TargetMode="External"/><Relationship Id="rId10" Type="http://schemas.openxmlformats.org/officeDocument/2006/relationships/hyperlink" Target="https://compucell3d.org/CC3D_2020_class_files?action=AttachFile&amp;do=get&amp;target=python_cheat_sheet_py3.pdf" TargetMode="External"/><Relationship Id="rId4" Type="http://schemas.openxmlformats.org/officeDocument/2006/relationships/hyperlink" Target="https://compucell3d.org/SrcBin" TargetMode="External"/><Relationship Id="rId9" Type="http://schemas.openxmlformats.org/officeDocument/2006/relationships/hyperlink" Target="https://compucell3d.org/CC3D_2020_class_files?action=AttachFile&amp;do=get&amp;target=cc3d_quick_reference_guide.pdf" TargetMode="External"/><Relationship Id="rId1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app.slack.com/client/T017HE055JN/C017HE05KPC" TargetMode="External"/><Relationship Id="rId7" Type="http://schemas.openxmlformats.org/officeDocument/2006/relationships/hyperlink" Target="https://multiscalemod-ags3330.slack.com/archives/C017G3PT4AZ"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multiscalemod-ags3330.slack.com/archives/C01879J0ULQ" TargetMode="External"/><Relationship Id="rId5" Type="http://schemas.openxmlformats.org/officeDocument/2006/relationships/hyperlink" Target="https://multiscalemod-ags3330.slack.com/archives/C017PKPSYAG" TargetMode="External"/><Relationship Id="rId10" Type="http://schemas.openxmlformats.org/officeDocument/2006/relationships/image" Target="../media/image3.png"/><Relationship Id="rId4" Type="http://schemas.openxmlformats.org/officeDocument/2006/relationships/hyperlink" Target="https://multiscalemod-ags3330.slack.com/archives/C01879HFYL8" TargetMode="External"/><Relationship Id="rId9"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title"/>
          </p:nvPr>
        </p:nvSpPr>
        <p:spPr>
          <a:xfrm>
            <a:off x="0" y="3175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3200"/>
              <a:buFont typeface="Calibri"/>
              <a:buNone/>
            </a:pPr>
            <a:r>
              <a:rPr lang="en-US" sz="3200" b="1">
                <a:solidFill>
                  <a:srgbClr val="0000FF"/>
                </a:solidFill>
              </a:rPr>
              <a:t>Workshop on Multi-scale Multi-cell Virtual-Tissue Modeling using CompuCell3D 3.0: Day 3 Welcome</a:t>
            </a:r>
            <a:endParaRPr/>
          </a:p>
        </p:txBody>
      </p:sp>
      <p:sp>
        <p:nvSpPr>
          <p:cNvPr id="89" name="Google Shape;89;p1"/>
          <p:cNvSpPr txBox="1"/>
          <p:nvPr/>
        </p:nvSpPr>
        <p:spPr>
          <a:xfrm>
            <a:off x="1388594" y="1381299"/>
            <a:ext cx="6400800" cy="1634951"/>
          </a:xfrm>
          <a:prstGeom prst="rect">
            <a:avLst/>
          </a:prstGeom>
          <a:noFill/>
          <a:ln>
            <a:noFill/>
          </a:ln>
        </p:spPr>
        <p:txBody>
          <a:bodyPr spcFirstLastPara="1" wrap="square" lIns="91425" tIns="45700" rIns="91425" bIns="45700" anchor="t" anchorCtr="0">
            <a:normAutofit/>
          </a:bodyPr>
          <a:lstStyle/>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James  A. Glazier</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Dept. of Intelligent Systems Engineering </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and Biocomplexity Institute</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Indiana University </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Bloomington, IN 47408</a:t>
            </a:r>
            <a:endParaRPr/>
          </a:p>
          <a:p>
            <a:pPr marL="0" marR="0" lvl="0" indent="0" algn="ctr" rtl="0">
              <a:lnSpc>
                <a:spcPct val="80000"/>
              </a:lnSpc>
              <a:spcBef>
                <a:spcPts val="0"/>
              </a:spcBef>
              <a:spcAft>
                <a:spcPts val="0"/>
              </a:spcAft>
              <a:buClr>
                <a:srgbClr val="000099"/>
              </a:buClr>
              <a:buSzPts val="1850"/>
              <a:buFont typeface="Arial"/>
              <a:buNone/>
            </a:pPr>
            <a:r>
              <a:rPr lang="en-US" sz="1850" b="1" i="0" u="none" strike="noStrike" cap="none">
                <a:solidFill>
                  <a:srgbClr val="000099"/>
                </a:solidFill>
                <a:latin typeface="Calibri"/>
                <a:ea typeface="Calibri"/>
                <a:cs typeface="Calibri"/>
                <a:sym typeface="Calibri"/>
              </a:rPr>
              <a:t>USA</a:t>
            </a:r>
            <a:endParaRPr/>
          </a:p>
        </p:txBody>
      </p:sp>
      <p:pic>
        <p:nvPicPr>
          <p:cNvPr id="90" name="Google Shape;90;p1" descr="IU seal, red on white, large"/>
          <p:cNvPicPr preferRelativeResize="0"/>
          <p:nvPr/>
        </p:nvPicPr>
        <p:blipFill rotWithShape="1">
          <a:blip r:embed="rId3">
            <a:alphaModFix/>
          </a:blip>
          <a:srcRect/>
          <a:stretch/>
        </p:blipFill>
        <p:spPr>
          <a:xfrm>
            <a:off x="6629400" y="1143000"/>
            <a:ext cx="1944688" cy="1873250"/>
          </a:xfrm>
          <a:prstGeom prst="rect">
            <a:avLst/>
          </a:prstGeom>
          <a:noFill/>
          <a:ln>
            <a:noFill/>
          </a:ln>
        </p:spPr>
      </p:pic>
      <p:sp>
        <p:nvSpPr>
          <p:cNvPr id="92" name="Google Shape;92;p1"/>
          <p:cNvSpPr txBox="1"/>
          <p:nvPr/>
        </p:nvSpPr>
        <p:spPr>
          <a:xfrm>
            <a:off x="190500" y="2904174"/>
            <a:ext cx="8763000" cy="3970318"/>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The workshop will begin at 11:00AM EDT</a:t>
            </a:r>
            <a:endParaRPr/>
          </a:p>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Screensharing and microphones have been disabled for participants in the main session—they are available in breakout rooms</a:t>
            </a:r>
            <a:endParaRPr/>
          </a:p>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Please submit questions/concerns/suggestions via zoom chat</a:t>
            </a:r>
            <a:endParaRPr/>
          </a:p>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User support will be available in zoom breakout rooms</a:t>
            </a:r>
            <a:endParaRPr/>
          </a:p>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Workshop will be live-streamed, recorded and distributed</a:t>
            </a:r>
            <a:endParaRPr/>
          </a:p>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Make sure you save the zoom link after registering so you do not have to re-register</a:t>
            </a:r>
            <a:endParaRPr/>
          </a:p>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Please take the time now to be sure you have a working nanoHUB account and to download and install CompuCell3D to your desktop if you are planning to run it locally</a:t>
            </a:r>
            <a:endParaRPr/>
          </a:p>
          <a:p>
            <a:pPr marL="285750" marR="0" lvl="0"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Please also join the workshop slack channel at  https://join.slack.com/t/multiscalemod-ags3330/shared_invite/zt-g0up1lz7-z5XGFC73UZk1j3BPeW7RVA</a:t>
            </a:r>
            <a:endParaRPr/>
          </a:p>
          <a:p>
            <a:pPr marL="285750" marR="0" lvl="0" indent="-171450" algn="l" rtl="0">
              <a:spcBef>
                <a:spcPts val="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en-US" sz="1800" b="0" i="0" u="none" strike="noStrike" cap="none">
                <a:solidFill>
                  <a:schemeClr val="dk1"/>
                </a:solidFill>
                <a:latin typeface="Calibri"/>
                <a:ea typeface="Calibri"/>
                <a:cs typeface="Calibri"/>
                <a:sym typeface="Calibri"/>
              </a:rPr>
              <a:t>Funding Sources: NIH U24 EB028887, NIH R01 GM122424, NIH R01 GM123032, NIH P41 GM109824, NSF 1720625 and nanoHUB</a:t>
            </a:r>
            <a:endParaRPr sz="1800">
              <a:solidFill>
                <a:schemeClr val="dk1"/>
              </a:solidFill>
              <a:latin typeface="Calibri"/>
              <a:ea typeface="Calibri"/>
              <a:cs typeface="Calibri"/>
              <a:sym typeface="Calibri"/>
            </a:endParaRPr>
          </a:p>
        </p:txBody>
      </p:sp>
      <p:pic>
        <p:nvPicPr>
          <p:cNvPr id="2" name="Google Shape;91;p1" descr="logo">
            <a:extLst>
              <a:ext uri="{FF2B5EF4-FFF2-40B4-BE49-F238E27FC236}">
                <a16:creationId xmlns:a16="http://schemas.microsoft.com/office/drawing/2014/main" id="{40BA29E7-3C8B-430B-AA8B-5A28A17C6F98}"/>
              </a:ext>
            </a:extLst>
          </p:cNvPr>
          <p:cNvPicPr preferRelativeResize="0"/>
          <p:nvPr/>
        </p:nvPicPr>
        <p:blipFill rotWithShape="1">
          <a:blip r:embed="rId4">
            <a:alphaModFix/>
          </a:blip>
          <a:srcRect/>
          <a:stretch/>
        </p:blipFill>
        <p:spPr>
          <a:xfrm>
            <a:off x="329172" y="1533137"/>
            <a:ext cx="1143000" cy="1143000"/>
          </a:xfrm>
          <a:prstGeom prst="rect">
            <a:avLst/>
          </a:prstGeom>
          <a:noFill/>
          <a:ln>
            <a:noFill/>
          </a:ln>
        </p:spPr>
      </p:pic>
      <p:pic>
        <p:nvPicPr>
          <p:cNvPr id="3" name="Google Shape;93;p1">
            <a:extLst>
              <a:ext uri="{FF2B5EF4-FFF2-40B4-BE49-F238E27FC236}">
                <a16:creationId xmlns:a16="http://schemas.microsoft.com/office/drawing/2014/main" id="{B50BE68C-1238-4055-BD72-B5217E40F540}"/>
              </a:ext>
            </a:extLst>
          </p:cNvPr>
          <p:cNvPicPr preferRelativeResize="0"/>
          <p:nvPr/>
        </p:nvPicPr>
        <p:blipFill rotWithShape="1">
          <a:blip r:embed="rId5">
            <a:alphaModFix/>
          </a:blip>
          <a:srcRect/>
          <a:stretch/>
        </p:blipFill>
        <p:spPr>
          <a:xfrm>
            <a:off x="1555750" y="1524000"/>
            <a:ext cx="1092201" cy="113669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g8d41b0a812_0_48"/>
          <p:cNvSpPr txBox="1">
            <a:spLocks noGrp="1"/>
          </p:cNvSpPr>
          <p:nvPr>
            <p:ph type="body" idx="1"/>
          </p:nvPr>
        </p:nvSpPr>
        <p:spPr>
          <a:xfrm>
            <a:off x="304800" y="1058150"/>
            <a:ext cx="8534400" cy="5367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2100" dirty="0"/>
              <a:t>Prof. James A Glazier, IUB, </a:t>
            </a:r>
            <a:r>
              <a:rPr lang="en-US" sz="2100" u="sng" dirty="0">
                <a:solidFill>
                  <a:schemeClr val="hlink"/>
                </a:solidFill>
                <a:hlinkClick r:id="rId3"/>
              </a:rPr>
              <a:t>jaglazier@gmail.com</a:t>
            </a:r>
            <a:r>
              <a:rPr lang="en-US" sz="2100" dirty="0"/>
              <a:t> </a:t>
            </a:r>
            <a:endParaRPr sz="2100" dirty="0"/>
          </a:p>
          <a:p>
            <a:pPr marL="0" lvl="0" indent="0" algn="l" rtl="0">
              <a:spcBef>
                <a:spcPts val="0"/>
              </a:spcBef>
              <a:spcAft>
                <a:spcPts val="0"/>
              </a:spcAft>
              <a:buNone/>
            </a:pPr>
            <a:r>
              <a:rPr lang="en-US" sz="2100" dirty="0"/>
              <a:t>Dr. Gilberto L Thomas, </a:t>
            </a:r>
            <a:r>
              <a:rPr lang="en-US" sz="2100" dirty="0" err="1">
                <a:uFill>
                  <a:noFill/>
                </a:uFill>
                <a:hlinkClick r:id="rId4"/>
              </a:rPr>
              <a:t>Univer</a:t>
            </a:r>
            <a:r>
              <a:rPr lang="en-US" sz="2100" dirty="0">
                <a:uFill>
                  <a:noFill/>
                </a:uFill>
                <a:hlinkClick r:id="rId4"/>
              </a:rPr>
              <a:t>. </a:t>
            </a:r>
            <a:r>
              <a:rPr lang="en-US" sz="2000" dirty="0">
                <a:uFill>
                  <a:noFill/>
                </a:uFill>
                <a:hlinkClick r:id="rId4"/>
              </a:rPr>
              <a:t>Federal do Rio Grande do Sul</a:t>
            </a:r>
            <a:r>
              <a:rPr lang="en-US" sz="2000" dirty="0"/>
              <a:t>, </a:t>
            </a:r>
            <a:br>
              <a:rPr lang="en-US" sz="2000" dirty="0"/>
            </a:br>
            <a:r>
              <a:rPr lang="en-US" sz="2000" dirty="0"/>
              <a:t>	Brazil,</a:t>
            </a:r>
            <a:r>
              <a:rPr lang="en-US" sz="2100" dirty="0"/>
              <a:t> </a:t>
            </a:r>
            <a:r>
              <a:rPr lang="en-US" sz="2100" u="sng" dirty="0">
                <a:solidFill>
                  <a:schemeClr val="hlink"/>
                </a:solidFill>
                <a:hlinkClick r:id="rId5"/>
              </a:rPr>
              <a:t>glt@if.ufrgs.br</a:t>
            </a:r>
            <a:endParaRPr sz="2100" dirty="0"/>
          </a:p>
          <a:p>
            <a:pPr marL="0" lvl="0" indent="0" algn="l" rtl="0">
              <a:spcBef>
                <a:spcPts val="0"/>
              </a:spcBef>
              <a:spcAft>
                <a:spcPts val="0"/>
              </a:spcAft>
              <a:buNone/>
            </a:pPr>
            <a:r>
              <a:rPr lang="en-US" sz="2100" dirty="0"/>
              <a:t>Dr. Bobby </a:t>
            </a:r>
            <a:r>
              <a:rPr lang="en-US" sz="2100" dirty="0" err="1"/>
              <a:t>Madamanchi</a:t>
            </a:r>
            <a:r>
              <a:rPr lang="en-US" sz="2100" dirty="0"/>
              <a:t>, Purdue University, </a:t>
            </a:r>
            <a:r>
              <a:rPr lang="en-US" sz="2100" u="sng" dirty="0">
                <a:solidFill>
                  <a:schemeClr val="hlink"/>
                </a:solidFill>
                <a:hlinkClick r:id="rId6"/>
              </a:rPr>
              <a:t>akmadamanchi@gmail.com</a:t>
            </a:r>
            <a:r>
              <a:rPr lang="en-US" sz="2100" dirty="0"/>
              <a:t> </a:t>
            </a:r>
            <a:endParaRPr sz="2100" dirty="0"/>
          </a:p>
          <a:p>
            <a:pPr marL="0" lvl="0" indent="0" algn="l" rtl="0">
              <a:spcBef>
                <a:spcPts val="0"/>
              </a:spcBef>
              <a:spcAft>
                <a:spcPts val="0"/>
              </a:spcAft>
              <a:buNone/>
            </a:pPr>
            <a:r>
              <a:rPr lang="en-US" sz="2100" dirty="0"/>
              <a:t>Dr. Andy Somogyi, IUB, </a:t>
            </a:r>
            <a:r>
              <a:rPr lang="en-US" sz="2100" u="sng" dirty="0">
                <a:solidFill>
                  <a:schemeClr val="hlink"/>
                </a:solidFill>
                <a:hlinkClick r:id="rId7"/>
              </a:rPr>
              <a:t>somogyie@indiana.edu</a:t>
            </a:r>
            <a:r>
              <a:rPr lang="en-US" sz="2100" dirty="0"/>
              <a:t> </a:t>
            </a:r>
            <a:endParaRPr sz="2100" dirty="0"/>
          </a:p>
          <a:p>
            <a:pPr marL="0" lvl="0" indent="0" algn="l" rtl="0">
              <a:spcBef>
                <a:spcPts val="0"/>
              </a:spcBef>
              <a:spcAft>
                <a:spcPts val="0"/>
              </a:spcAft>
              <a:buNone/>
            </a:pPr>
            <a:r>
              <a:rPr lang="en-US" sz="2100" dirty="0"/>
              <a:t>Dr. TJ Sego, IUB, </a:t>
            </a:r>
            <a:r>
              <a:rPr lang="en-US" sz="2100" u="sng" dirty="0">
                <a:solidFill>
                  <a:schemeClr val="hlink"/>
                </a:solidFill>
                <a:hlinkClick r:id="rId8"/>
              </a:rPr>
              <a:t>tjsego@gmail.com</a:t>
            </a:r>
            <a:r>
              <a:rPr lang="en-US" sz="2100" dirty="0"/>
              <a:t> </a:t>
            </a:r>
            <a:endParaRPr sz="2100" dirty="0"/>
          </a:p>
          <a:p>
            <a:pPr marL="0" lvl="0" indent="0" algn="l" rtl="0">
              <a:spcBef>
                <a:spcPts val="0"/>
              </a:spcBef>
              <a:spcAft>
                <a:spcPts val="0"/>
              </a:spcAft>
              <a:buNone/>
            </a:pPr>
            <a:r>
              <a:rPr lang="en-US" sz="2100" dirty="0"/>
              <a:t>Dr. Jim </a:t>
            </a:r>
            <a:r>
              <a:rPr lang="en-US" sz="2100" dirty="0" err="1"/>
              <a:t>Sluka</a:t>
            </a:r>
            <a:r>
              <a:rPr lang="en-US" sz="2100" dirty="0"/>
              <a:t>, IUB, </a:t>
            </a:r>
            <a:r>
              <a:rPr lang="en-US" sz="2100" u="sng" dirty="0">
                <a:solidFill>
                  <a:schemeClr val="hlink"/>
                </a:solidFill>
                <a:hlinkClick r:id="rId9"/>
              </a:rPr>
              <a:t>jsluka@iu.edu</a:t>
            </a:r>
            <a:r>
              <a:rPr lang="en-US" sz="2100" dirty="0"/>
              <a:t> </a:t>
            </a:r>
            <a:endParaRPr sz="2100" dirty="0"/>
          </a:p>
          <a:p>
            <a:pPr marL="0" lvl="0" indent="0" algn="l" rtl="0">
              <a:spcBef>
                <a:spcPts val="0"/>
              </a:spcBef>
              <a:spcAft>
                <a:spcPts val="0"/>
              </a:spcAft>
              <a:buNone/>
            </a:pPr>
            <a:r>
              <a:rPr lang="en-US" sz="2100" dirty="0"/>
              <a:t>Dr. Javier Toledo, IUB, </a:t>
            </a:r>
            <a:r>
              <a:rPr lang="en-US" sz="2100" u="sng" dirty="0">
                <a:solidFill>
                  <a:schemeClr val="hlink"/>
                </a:solidFill>
                <a:hlinkClick r:id="rId10"/>
              </a:rPr>
              <a:t>toledom@iu.edu</a:t>
            </a:r>
            <a:r>
              <a:rPr lang="en-US" sz="2100" dirty="0"/>
              <a:t> </a:t>
            </a:r>
            <a:endParaRPr sz="2100" dirty="0"/>
          </a:p>
          <a:p>
            <a:pPr marL="0" lvl="0" indent="0" algn="l" rtl="0">
              <a:spcBef>
                <a:spcPts val="0"/>
              </a:spcBef>
              <a:spcAft>
                <a:spcPts val="0"/>
              </a:spcAft>
              <a:buNone/>
            </a:pPr>
            <a:r>
              <a:rPr lang="en-US" sz="2100" dirty="0"/>
              <a:t>Mr. </a:t>
            </a:r>
            <a:r>
              <a:rPr lang="en-US" sz="2100" dirty="0" err="1"/>
              <a:t>Josua</a:t>
            </a:r>
            <a:r>
              <a:rPr lang="en-US" sz="2100" dirty="0"/>
              <a:t> Aponte-Serrano, IUB, </a:t>
            </a:r>
            <a:r>
              <a:rPr lang="en-US" sz="2100" u="sng" dirty="0">
                <a:solidFill>
                  <a:schemeClr val="hlink"/>
                </a:solidFill>
                <a:hlinkClick r:id="rId11"/>
              </a:rPr>
              <a:t>joaponte@iu.edu</a:t>
            </a:r>
            <a:r>
              <a:rPr lang="en-US" sz="2100" dirty="0"/>
              <a:t> </a:t>
            </a:r>
            <a:endParaRPr sz="2100" dirty="0"/>
          </a:p>
          <a:p>
            <a:pPr marL="0" lvl="0" indent="0" algn="l" rtl="0">
              <a:spcBef>
                <a:spcPts val="0"/>
              </a:spcBef>
              <a:spcAft>
                <a:spcPts val="0"/>
              </a:spcAft>
              <a:buNone/>
            </a:pPr>
            <a:r>
              <a:rPr lang="en-US" sz="2100" dirty="0"/>
              <a:t>Dr. </a:t>
            </a:r>
            <a:r>
              <a:rPr lang="en-US" sz="2100" dirty="0" err="1"/>
              <a:t>Priyom</a:t>
            </a:r>
            <a:r>
              <a:rPr lang="en-US" sz="2100" dirty="0"/>
              <a:t> </a:t>
            </a:r>
            <a:r>
              <a:rPr lang="en-US" sz="2100" dirty="0" err="1"/>
              <a:t>Adhyapok</a:t>
            </a:r>
            <a:r>
              <a:rPr lang="en-US" sz="2100" dirty="0"/>
              <a:t>, IUB, </a:t>
            </a:r>
            <a:r>
              <a:rPr lang="en-US" sz="2100" dirty="0">
                <a:hlinkClick r:id="rId12"/>
              </a:rPr>
              <a:t>priyom.adhyapok@gmail.com</a:t>
            </a:r>
            <a:r>
              <a:rPr lang="en-US" sz="2100" dirty="0"/>
              <a:t> </a:t>
            </a:r>
          </a:p>
          <a:p>
            <a:pPr marL="0" lvl="0" indent="0" algn="l" rtl="0">
              <a:spcBef>
                <a:spcPts val="0"/>
              </a:spcBef>
              <a:spcAft>
                <a:spcPts val="0"/>
              </a:spcAft>
              <a:buNone/>
            </a:pPr>
            <a:r>
              <a:rPr lang="en-US" sz="2100" dirty="0"/>
              <a:t>Dr. Maciek Swat, </a:t>
            </a:r>
            <a:r>
              <a:rPr lang="en-US" sz="2100" dirty="0">
                <a:hlinkClick r:id="rId13"/>
              </a:rPr>
              <a:t>maciekswat@gmail.com</a:t>
            </a:r>
            <a:r>
              <a:rPr lang="en-US" sz="2100" dirty="0"/>
              <a:t> </a:t>
            </a:r>
          </a:p>
          <a:p>
            <a:pPr marL="0" lvl="0" indent="0" algn="l" rtl="0">
              <a:spcBef>
                <a:spcPts val="0"/>
              </a:spcBef>
              <a:spcAft>
                <a:spcPts val="0"/>
              </a:spcAft>
              <a:buNone/>
            </a:pPr>
            <a:r>
              <a:rPr lang="en-US" sz="2100" dirty="0"/>
              <a:t>Mr. </a:t>
            </a:r>
            <a:r>
              <a:rPr lang="en-US" sz="2100" dirty="0" err="1"/>
              <a:t>Juliano</a:t>
            </a:r>
            <a:r>
              <a:rPr lang="en-US" sz="2100" dirty="0"/>
              <a:t> Ferrari </a:t>
            </a:r>
            <a:r>
              <a:rPr lang="en-US" sz="2100" dirty="0" err="1"/>
              <a:t>Gianlupi</a:t>
            </a:r>
            <a:r>
              <a:rPr lang="en-US" sz="2100" dirty="0"/>
              <a:t>, IUB, </a:t>
            </a:r>
            <a:r>
              <a:rPr lang="en-US" sz="2100" u="sng" dirty="0">
                <a:solidFill>
                  <a:schemeClr val="hlink"/>
                </a:solidFill>
                <a:hlinkClick r:id="rId14"/>
              </a:rPr>
              <a:t>jferrari@iu.edu</a:t>
            </a:r>
            <a:r>
              <a:rPr lang="en-US" sz="2100" dirty="0"/>
              <a:t> </a:t>
            </a:r>
            <a:endParaRPr sz="2100" dirty="0"/>
          </a:p>
          <a:p>
            <a:pPr marL="0" lvl="0" indent="0" algn="ctr" rtl="0">
              <a:spcBef>
                <a:spcPts val="1000"/>
              </a:spcBef>
              <a:spcAft>
                <a:spcPts val="0"/>
              </a:spcAft>
              <a:buNone/>
            </a:pPr>
            <a:r>
              <a:rPr lang="en-US" sz="2100" i="1" dirty="0"/>
              <a:t>IUB: Indiana University, Bloomington, Indiana USA</a:t>
            </a:r>
            <a:endParaRPr sz="2100" i="1" dirty="0"/>
          </a:p>
          <a:p>
            <a:pPr marL="0" lvl="0" indent="0" algn="l" rtl="0">
              <a:spcBef>
                <a:spcPts val="1000"/>
              </a:spcBef>
              <a:spcAft>
                <a:spcPts val="0"/>
              </a:spcAft>
              <a:buNone/>
            </a:pPr>
            <a:endParaRPr sz="2100" dirty="0"/>
          </a:p>
          <a:p>
            <a:pPr marL="0" lvl="0" indent="0" algn="l" rtl="0">
              <a:spcBef>
                <a:spcPts val="1000"/>
              </a:spcBef>
              <a:spcAft>
                <a:spcPts val="1000"/>
              </a:spcAft>
              <a:buNone/>
            </a:pPr>
            <a:endParaRPr sz="2100" dirty="0"/>
          </a:p>
        </p:txBody>
      </p:sp>
      <p:sp>
        <p:nvSpPr>
          <p:cNvPr id="145" name="Google Shape;145;g8d41b0a812_0_48"/>
          <p:cNvSpPr txBox="1">
            <a:spLocks noGrp="1"/>
          </p:cNvSpPr>
          <p:nvPr>
            <p:ph type="title"/>
          </p:nvPr>
        </p:nvSpPr>
        <p:spPr>
          <a:xfrm>
            <a:off x="457200" y="1"/>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4400"/>
              <a:buFont typeface="Calibri"/>
              <a:buNone/>
            </a:pPr>
            <a:r>
              <a:rPr lang="en-US" b="1">
                <a:solidFill>
                  <a:srgbClr val="0000CC"/>
                </a:solidFill>
              </a:rPr>
              <a:t>People</a:t>
            </a:r>
            <a:endParaRPr/>
          </a:p>
        </p:txBody>
      </p:sp>
      <p:pic>
        <p:nvPicPr>
          <p:cNvPr id="146" name="Google Shape;146;g8d41b0a812_0_48" descr="Biocomplexity Logo"/>
          <p:cNvPicPr preferRelativeResize="0"/>
          <p:nvPr/>
        </p:nvPicPr>
        <p:blipFill rotWithShape="1">
          <a:blip r:embed="rId15">
            <a:alphaModFix/>
          </a:blip>
          <a:srcRect/>
          <a:stretch/>
        </p:blipFill>
        <p:spPr>
          <a:xfrm>
            <a:off x="8550275" y="6264275"/>
            <a:ext cx="593725" cy="593725"/>
          </a:xfrm>
          <a:prstGeom prst="rect">
            <a:avLst/>
          </a:prstGeom>
          <a:noFill/>
          <a:ln>
            <a:noFill/>
          </a:ln>
        </p:spPr>
      </p:pic>
      <p:pic>
        <p:nvPicPr>
          <p:cNvPr id="147" name="Google Shape;147;g8d41b0a812_0_48" descr="redblackblockiu"/>
          <p:cNvPicPr preferRelativeResize="0"/>
          <p:nvPr/>
        </p:nvPicPr>
        <p:blipFill rotWithShape="1">
          <a:blip r:embed="rId16">
            <a:alphaModFix/>
          </a:blip>
          <a:srcRect/>
          <a:stretch/>
        </p:blipFill>
        <p:spPr>
          <a:xfrm>
            <a:off x="0" y="6219825"/>
            <a:ext cx="484188" cy="6381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1"/>
          <p:cNvSpPr txBox="1">
            <a:spLocks noGrp="1"/>
          </p:cNvSpPr>
          <p:nvPr>
            <p:ph type="body" idx="1"/>
          </p:nvPr>
        </p:nvSpPr>
        <p:spPr>
          <a:xfrm>
            <a:off x="484188" y="683761"/>
            <a:ext cx="8454000" cy="6181500"/>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1017"/>
              <a:buFont typeface="Calibri"/>
              <a:buNone/>
            </a:pPr>
            <a:r>
              <a:rPr lang="en-US" sz="1600" b="1"/>
              <a:t>Screen Sharing will be disabled and microphones will be muted except in breakout rooms and for special sessions</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SzPts val="1017"/>
              <a:buNone/>
            </a:pPr>
            <a:r>
              <a:rPr lang="en-US" sz="1600" b="1"/>
              <a:t>Put any questions or needs in the zoom chat</a:t>
            </a:r>
            <a:endParaRPr/>
          </a:p>
          <a:p>
            <a:pPr marL="342900" lvl="0" indent="-342900" algn="l" rtl="0">
              <a:lnSpc>
                <a:spcPct val="100000"/>
              </a:lnSpc>
              <a:spcBef>
                <a:spcPts val="0"/>
              </a:spcBef>
              <a:spcAft>
                <a:spcPts val="0"/>
              </a:spcAft>
              <a:buSzPts val="1017"/>
              <a:buNone/>
            </a:pPr>
            <a:endParaRPr sz="1600" b="1"/>
          </a:p>
          <a:p>
            <a:pPr marL="342900" lvl="0" indent="-342900" algn="l" rtl="0">
              <a:lnSpc>
                <a:spcPct val="100000"/>
              </a:lnSpc>
              <a:spcBef>
                <a:spcPts val="0"/>
              </a:spcBef>
              <a:spcAft>
                <a:spcPts val="0"/>
              </a:spcAft>
              <a:buSzPts val="1017"/>
              <a:buNone/>
            </a:pPr>
            <a:r>
              <a:rPr lang="en-US" sz="1600" b="1"/>
              <a:t>If you need personalized attention for any reason, let us know and the moderator will put you in a zoom breakout room (where you can talk and screen share) for one-on-one help</a:t>
            </a:r>
            <a:endParaRPr/>
          </a:p>
          <a:p>
            <a:pPr marL="342900" lvl="0" indent="-342900" algn="l" rtl="0">
              <a:lnSpc>
                <a:spcPct val="100000"/>
              </a:lnSpc>
              <a:spcBef>
                <a:spcPts val="0"/>
              </a:spcBef>
              <a:spcAft>
                <a:spcPts val="0"/>
              </a:spcAft>
              <a:buSzPts val="1017"/>
              <a:buNone/>
            </a:pPr>
            <a:endParaRPr sz="1600" b="1"/>
          </a:p>
          <a:p>
            <a:pPr marL="342900" lvl="0" indent="-342900" algn="l" rtl="0">
              <a:lnSpc>
                <a:spcPct val="100000"/>
              </a:lnSpc>
              <a:spcBef>
                <a:spcPts val="0"/>
              </a:spcBef>
              <a:spcAft>
                <a:spcPts val="0"/>
              </a:spcAft>
              <a:buSzPts val="1017"/>
              <a:buNone/>
            </a:pPr>
            <a:r>
              <a:rPr lang="en-US" sz="1600" b="1"/>
              <a:t>If there are any technical problems with zoom, please let us know right away</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r>
              <a:rPr lang="en-US" sz="1600" b="1"/>
              <a:t>Please feel free to use the “go faster” “go slower” buttons on the Participants screen </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SzPts val="1017"/>
              <a:buNone/>
            </a:pPr>
            <a:r>
              <a:rPr lang="en-US" sz="1600" b="1"/>
              <a:t>During exercises we will do a quick poll for completion/need more time.  However, some exercises will include components with exploration beyond what we will have time to do on-line, so don’t worry if you can’t finish every exercise completely. </a:t>
            </a:r>
            <a:endParaRPr/>
          </a:p>
          <a:p>
            <a:pPr marL="342900" lvl="0" indent="-342900" algn="l" rtl="0">
              <a:lnSpc>
                <a:spcPct val="100000"/>
              </a:lnSpc>
              <a:spcBef>
                <a:spcPts val="0"/>
              </a:spcBef>
              <a:spcAft>
                <a:spcPts val="0"/>
              </a:spcAft>
              <a:buSzPts val="1017"/>
              <a:buNone/>
            </a:pPr>
            <a:endParaRPr sz="1600" b="1"/>
          </a:p>
          <a:p>
            <a:pPr marL="342900" lvl="0" indent="-342900" algn="l" rtl="0">
              <a:lnSpc>
                <a:spcPct val="100000"/>
              </a:lnSpc>
              <a:spcBef>
                <a:spcPts val="0"/>
              </a:spcBef>
              <a:spcAft>
                <a:spcPts val="0"/>
              </a:spcAft>
              <a:buSzPts val="1017"/>
              <a:buNone/>
            </a:pPr>
            <a:r>
              <a:rPr lang="en-US" sz="1600" b="1"/>
              <a:t>The exercises will be made available in google doc format and as .pdfs so you can continue working on them off-line</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r>
              <a:rPr lang="en-US" sz="1600" b="1"/>
              <a:t>Videos and PowerPoints will be made available for you to review if you miss any materials</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r>
              <a:rPr lang="en-US" sz="1600" b="1"/>
              <a:t>The sessions will be live-streamed on YouTube and recorded and distributed on YouTube</a:t>
            </a:r>
            <a:endParaRPr/>
          </a:p>
          <a:p>
            <a:pPr marL="342900" lvl="0" indent="-342900" algn="l" rtl="0">
              <a:lnSpc>
                <a:spcPct val="100000"/>
              </a:lnSpc>
              <a:spcBef>
                <a:spcPts val="0"/>
              </a:spcBef>
              <a:spcAft>
                <a:spcPts val="0"/>
              </a:spcAft>
              <a:buClr>
                <a:schemeClr val="dk1"/>
              </a:buClr>
              <a:buSzPts val="1017"/>
              <a:buFont typeface="Calibri"/>
              <a:buNone/>
            </a:pPr>
            <a:endParaRPr sz="1600" b="1">
              <a:highlight>
                <a:srgbClr val="FFD966"/>
              </a:highlight>
            </a:endParaRPr>
          </a:p>
          <a:p>
            <a:pPr marL="342900" lvl="0" indent="-342900" algn="l" rtl="0">
              <a:lnSpc>
                <a:spcPct val="100000"/>
              </a:lnSpc>
              <a:spcBef>
                <a:spcPts val="0"/>
              </a:spcBef>
              <a:spcAft>
                <a:spcPts val="0"/>
              </a:spcAft>
              <a:buClr>
                <a:schemeClr val="dk1"/>
              </a:buClr>
              <a:buSzPts val="1017"/>
              <a:buFont typeface="Calibri"/>
              <a:buNone/>
            </a:pPr>
            <a:endParaRPr sz="1600">
              <a:highlight>
                <a:srgbClr val="FFD966"/>
              </a:highlight>
            </a:endParaRPr>
          </a:p>
          <a:p>
            <a:pPr marL="0" lvl="0" indent="0" algn="l" rtl="0">
              <a:lnSpc>
                <a:spcPct val="100000"/>
              </a:lnSpc>
              <a:spcBef>
                <a:spcPts val="203"/>
              </a:spcBef>
              <a:spcAft>
                <a:spcPts val="0"/>
              </a:spcAft>
              <a:buClr>
                <a:schemeClr val="dk1"/>
              </a:buClr>
              <a:buSzPts val="1017"/>
              <a:buFont typeface="Calibri"/>
              <a:buNone/>
            </a:pPr>
            <a:endParaRPr sz="1600"/>
          </a:p>
        </p:txBody>
      </p:sp>
      <p:sp>
        <p:nvSpPr>
          <p:cNvPr id="100" name="Google Shape;100;p21"/>
          <p:cNvSpPr txBox="1">
            <a:spLocks noGrp="1"/>
          </p:cNvSpPr>
          <p:nvPr>
            <p:ph type="title"/>
          </p:nvPr>
        </p:nvSpPr>
        <p:spPr>
          <a:xfrm>
            <a:off x="457200" y="58575"/>
            <a:ext cx="8229600" cy="5310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Clr>
                <a:srgbClr val="0000CC"/>
              </a:buClr>
              <a:buSzPts val="4400"/>
              <a:buFont typeface="Calibri"/>
              <a:buNone/>
            </a:pPr>
            <a:r>
              <a:rPr lang="en-US" sz="3645" b="1">
                <a:solidFill>
                  <a:srgbClr val="0000CC"/>
                </a:solidFill>
              </a:rPr>
              <a:t>Zoom Logistics</a:t>
            </a:r>
            <a:endParaRPr sz="3645"/>
          </a:p>
        </p:txBody>
      </p:sp>
      <p:pic>
        <p:nvPicPr>
          <p:cNvPr id="101" name="Google Shape;101;p21"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2" name="Google Shape;102;p21"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103" name="Google Shape;103;p21"/>
          <p:cNvPicPr preferRelativeResize="0"/>
          <p:nvPr/>
        </p:nvPicPr>
        <p:blipFill rotWithShape="1">
          <a:blip r:embed="rId5">
            <a:alphaModFix/>
          </a:blip>
          <a:srcRect/>
          <a:stretch/>
        </p:blipFill>
        <p:spPr>
          <a:xfrm>
            <a:off x="8564450" y="4464"/>
            <a:ext cx="593675" cy="617861"/>
          </a:xfrm>
          <a:prstGeom prst="rect">
            <a:avLst/>
          </a:prstGeom>
          <a:noFill/>
          <a:ln>
            <a:noFill/>
          </a:ln>
        </p:spPr>
      </p:pic>
      <p:pic>
        <p:nvPicPr>
          <p:cNvPr id="104" name="Google Shape;104;p21"/>
          <p:cNvPicPr preferRelativeResize="0"/>
          <p:nvPr/>
        </p:nvPicPr>
        <p:blipFill rotWithShape="1">
          <a:blip r:embed="rId6">
            <a:alphaModFix/>
          </a:blip>
          <a:srcRect/>
          <a:stretch/>
        </p:blipFill>
        <p:spPr>
          <a:xfrm>
            <a:off x="1149350" y="3467767"/>
            <a:ext cx="4076700" cy="64856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8d41b0a812_0_0"/>
          <p:cNvSpPr/>
          <p:nvPr/>
        </p:nvSpPr>
        <p:spPr>
          <a:xfrm>
            <a:off x="107950" y="2254250"/>
            <a:ext cx="8883600" cy="2032000"/>
          </a:xfrm>
          <a:prstGeom prst="rect">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g8d41b0a812_0_0"/>
          <p:cNvSpPr txBox="1">
            <a:spLocks noGrp="1"/>
          </p:cNvSpPr>
          <p:nvPr>
            <p:ph type="body" idx="1"/>
          </p:nvPr>
        </p:nvSpPr>
        <p:spPr>
          <a:xfrm>
            <a:off x="537674" y="589575"/>
            <a:ext cx="8606325" cy="6181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1017"/>
              <a:buFont typeface="Calibri"/>
              <a:buNone/>
            </a:pPr>
            <a:r>
              <a:rPr lang="en-US" sz="1050" b="1" dirty="0"/>
              <a:t>Day 1:</a:t>
            </a:r>
            <a:endParaRPr sz="1050" b="1" dirty="0"/>
          </a:p>
          <a:p>
            <a:pPr marL="800100" lvl="0" indent="-342900" algn="l" rtl="0">
              <a:spcBef>
                <a:spcPts val="0"/>
              </a:spcBef>
              <a:spcAft>
                <a:spcPts val="0"/>
              </a:spcAft>
              <a:buClr>
                <a:schemeClr val="dk1"/>
              </a:buClr>
              <a:buSzPts val="1017"/>
              <a:buFont typeface="Calibri"/>
              <a:buNone/>
            </a:pPr>
            <a:r>
              <a:rPr lang="en-US" sz="1050" dirty="0"/>
              <a:t>1.1 Getting Started with CC3D on </a:t>
            </a:r>
            <a:r>
              <a:rPr lang="en-US" sz="1050" dirty="0" err="1"/>
              <a:t>nanoHUB</a:t>
            </a:r>
            <a:r>
              <a:rPr lang="en-US" sz="1050" dirty="0"/>
              <a:t> and Desktop (</a:t>
            </a:r>
            <a:r>
              <a:rPr lang="en-US" sz="1050" dirty="0" err="1"/>
              <a:t>Juliano</a:t>
            </a:r>
            <a:r>
              <a:rPr lang="en-US" sz="1050" dirty="0"/>
              <a:t> Ferrari </a:t>
            </a:r>
            <a:r>
              <a:rPr lang="en-US" sz="1050" dirty="0" err="1"/>
              <a:t>Gianlupi</a:t>
            </a:r>
            <a:r>
              <a:rPr lang="en-US" sz="1050" dirty="0"/>
              <a:t>)</a:t>
            </a:r>
            <a:endParaRPr sz="1050" dirty="0"/>
          </a:p>
          <a:p>
            <a:pPr marL="800100" lvl="0" indent="-342900" algn="l" rtl="0">
              <a:spcBef>
                <a:spcPts val="203"/>
              </a:spcBef>
              <a:spcAft>
                <a:spcPts val="0"/>
              </a:spcAft>
              <a:buClr>
                <a:schemeClr val="dk1"/>
              </a:buClr>
              <a:buSzPts val="1017"/>
              <a:buFont typeface="Calibri"/>
              <a:buNone/>
            </a:pPr>
            <a:r>
              <a:rPr lang="en-US" sz="1050" dirty="0"/>
              <a:t>1.2 Examples of the Biomedical Problems you can solve using Virtual Tissue models (Dr. James A. Glazier)</a:t>
            </a:r>
            <a:endParaRPr sz="1050" dirty="0"/>
          </a:p>
          <a:p>
            <a:pPr marL="800100" lvl="0" indent="-342900" algn="l" rtl="0">
              <a:spcBef>
                <a:spcPts val="203"/>
              </a:spcBef>
              <a:spcAft>
                <a:spcPts val="0"/>
              </a:spcAft>
              <a:buClr>
                <a:schemeClr val="dk1"/>
              </a:buClr>
              <a:buSzPts val="1017"/>
              <a:buFont typeface="Calibri"/>
              <a:buNone/>
            </a:pPr>
            <a:r>
              <a:rPr lang="en-US" sz="1050" dirty="0"/>
              <a:t>1.3/1.4 COVID Big model, exercises, using Player and </a:t>
            </a:r>
            <a:r>
              <a:rPr lang="en-US" sz="1050" dirty="0" err="1"/>
              <a:t>Twedit</a:t>
            </a:r>
            <a:r>
              <a:rPr lang="en-US" sz="1050" dirty="0"/>
              <a:t>++ (Dr. TJ Sego)</a:t>
            </a:r>
            <a:endParaRPr sz="1050" dirty="0"/>
          </a:p>
          <a:p>
            <a:pPr marL="800100" lvl="0" indent="-342900" algn="l" rtl="0">
              <a:spcBef>
                <a:spcPts val="203"/>
              </a:spcBef>
              <a:spcAft>
                <a:spcPts val="0"/>
              </a:spcAft>
              <a:buClr>
                <a:schemeClr val="dk1"/>
              </a:buClr>
              <a:buSzPts val="1017"/>
              <a:buFont typeface="Calibri"/>
              <a:buNone/>
            </a:pPr>
            <a:r>
              <a:rPr lang="en-US" sz="1050" dirty="0"/>
              <a:t>1.5A Reminder on Tellurium and </a:t>
            </a:r>
            <a:r>
              <a:rPr lang="en-US" sz="1050" dirty="0" err="1"/>
              <a:t>nanoHUB</a:t>
            </a:r>
            <a:r>
              <a:rPr lang="en-US" sz="1050" dirty="0"/>
              <a:t>, ODE model text and examples (Dr. James A. Glazier)</a:t>
            </a:r>
          </a:p>
          <a:p>
            <a:pPr marL="800100" lvl="0" indent="-800100" algn="l" rtl="0">
              <a:spcBef>
                <a:spcPts val="203"/>
              </a:spcBef>
              <a:spcAft>
                <a:spcPts val="0"/>
              </a:spcAft>
              <a:buClr>
                <a:schemeClr val="dk1"/>
              </a:buClr>
              <a:buSzPts val="1017"/>
              <a:buFont typeface="Calibri"/>
              <a:buNone/>
            </a:pPr>
            <a:r>
              <a:rPr lang="en-US" sz="1050" b="1" dirty="0"/>
              <a:t>Day 2:</a:t>
            </a:r>
          </a:p>
          <a:p>
            <a:pPr marL="800100">
              <a:spcBef>
                <a:spcPts val="203"/>
              </a:spcBef>
              <a:buSzPts val="1017"/>
              <a:buNone/>
            </a:pPr>
            <a:r>
              <a:rPr lang="en-US" sz="1050" dirty="0"/>
              <a:t>1.5B Reminder on Tellurium and </a:t>
            </a:r>
            <a:r>
              <a:rPr lang="en-US" sz="1050" dirty="0" err="1"/>
              <a:t>nanoHUB</a:t>
            </a:r>
            <a:r>
              <a:rPr lang="en-US" sz="1050" dirty="0"/>
              <a:t>, ODE model text and examples (Dr. James A. Glazier)</a:t>
            </a:r>
            <a:endParaRPr lang="en-US" sz="1050" b="1" dirty="0"/>
          </a:p>
          <a:p>
            <a:pPr marL="800100" lvl="0" indent="-342900" algn="l" rtl="0">
              <a:spcBef>
                <a:spcPts val="203"/>
              </a:spcBef>
              <a:spcAft>
                <a:spcPts val="0"/>
              </a:spcAft>
              <a:buClr>
                <a:schemeClr val="dk1"/>
              </a:buClr>
              <a:buSzPts val="1017"/>
              <a:buFont typeface="Calibri"/>
              <a:buNone/>
            </a:pPr>
            <a:r>
              <a:rPr lang="en-US" sz="1050" dirty="0"/>
              <a:t>1.6 CV 19 Version 0 – Cellularization, running Tellurium models in CC3D, converting timescales, plots and saving data (</a:t>
            </a:r>
            <a:r>
              <a:rPr lang="en-US" sz="1050" dirty="0" err="1"/>
              <a:t>Josua</a:t>
            </a:r>
            <a:r>
              <a:rPr lang="en-US" sz="1050" dirty="0"/>
              <a:t> Aponte-Serrano)</a:t>
            </a:r>
            <a:endParaRPr sz="1050" dirty="0"/>
          </a:p>
          <a:p>
            <a:pPr marL="800100">
              <a:spcBef>
                <a:spcPts val="203"/>
              </a:spcBef>
              <a:buSzPts val="1017"/>
              <a:buNone/>
            </a:pPr>
            <a:r>
              <a:rPr lang="en-US" sz="1050" dirty="0">
                <a:highlight>
                  <a:srgbClr val="FFE599"/>
                </a:highlight>
              </a:rPr>
              <a:t>2.1A  CV 19 Version 1 -- Creating Epithelial Layer, Cell Type Transitions, Issue of Poisson Rules </a:t>
            </a:r>
            <a:r>
              <a:rPr lang="en-US" sz="1050" dirty="0"/>
              <a:t>(</a:t>
            </a:r>
            <a:r>
              <a:rPr lang="en-US" sz="1050" dirty="0" err="1"/>
              <a:t>Josua</a:t>
            </a:r>
            <a:r>
              <a:rPr lang="en-US" sz="1050" dirty="0"/>
              <a:t> Aponte-Serrano)</a:t>
            </a:r>
          </a:p>
          <a:p>
            <a:pPr marL="800100" indent="-800100">
              <a:spcBef>
                <a:spcPts val="203"/>
              </a:spcBef>
              <a:buSzPts val="1017"/>
              <a:buNone/>
            </a:pPr>
            <a:r>
              <a:rPr lang="en-US" sz="1050" b="1" dirty="0"/>
              <a:t>Day 3: </a:t>
            </a:r>
          </a:p>
          <a:p>
            <a:pPr marL="800100">
              <a:spcBef>
                <a:spcPts val="203"/>
              </a:spcBef>
              <a:buSzPts val="1017"/>
              <a:buNone/>
            </a:pPr>
            <a:r>
              <a:rPr lang="en-US" sz="1050" dirty="0">
                <a:highlight>
                  <a:srgbClr val="FFE599"/>
                </a:highlight>
              </a:rPr>
              <a:t>2.1B  CV 19 Version 1 -- Creating Epithelial Layer, Cell Type Transitions, Issue of Poisson Rules </a:t>
            </a:r>
            <a:r>
              <a:rPr lang="en-US" sz="1050" dirty="0"/>
              <a:t>(</a:t>
            </a:r>
            <a:r>
              <a:rPr lang="en-US" sz="1050" dirty="0" err="1"/>
              <a:t>Josua</a:t>
            </a:r>
            <a:r>
              <a:rPr lang="en-US" sz="1050" dirty="0"/>
              <a:t> Aponte-Serrano)</a:t>
            </a:r>
            <a:endParaRPr lang="en-US" sz="1050" dirty="0">
              <a:highlight>
                <a:srgbClr val="FFE599"/>
              </a:highlight>
            </a:endParaRPr>
          </a:p>
          <a:p>
            <a:pPr marL="800100">
              <a:spcBef>
                <a:spcPts val="203"/>
              </a:spcBef>
              <a:buSzPts val="1017"/>
              <a:buNone/>
            </a:pPr>
            <a:r>
              <a:rPr lang="en-US" sz="1050" dirty="0"/>
              <a:t>2.2 CV 19 Version 2 -- Spatializing the virus, diffusion as an idea, diffusion solver, secretion and absorption, adding chemokines (</a:t>
            </a:r>
            <a:r>
              <a:rPr lang="en-US" sz="1050" dirty="0" err="1"/>
              <a:t>Josua</a:t>
            </a:r>
            <a:r>
              <a:rPr lang="en-US" sz="1050" dirty="0"/>
              <a:t> Aponte-Serrano)</a:t>
            </a:r>
            <a:endParaRPr sz="1050" dirty="0"/>
          </a:p>
          <a:p>
            <a:pPr marL="800100">
              <a:spcBef>
                <a:spcPts val="203"/>
              </a:spcBef>
              <a:buSzPts val="1017"/>
              <a:buNone/>
            </a:pPr>
            <a:r>
              <a:rPr lang="en-US" sz="1050" dirty="0"/>
              <a:t>2.3 CV 19 Version 3 -- Immune Cell Spatialization model, links, creating cells, saving data (Dr. TJ Sego)</a:t>
            </a:r>
            <a:endParaRPr sz="1050" dirty="0"/>
          </a:p>
          <a:p>
            <a:pPr marL="800100">
              <a:spcBef>
                <a:spcPts val="203"/>
              </a:spcBef>
              <a:buSzPts val="1017"/>
              <a:buNone/>
            </a:pPr>
            <a:r>
              <a:rPr lang="en-US" sz="1050" dirty="0"/>
              <a:t>2.4 CV 19 Version 4 -- Exercises on cell motility, chemotaxis and random motility and dependence on parameters (Dr. TJ Sego)</a:t>
            </a:r>
            <a:endParaRPr sz="1050" dirty="0">
              <a:solidFill>
                <a:srgbClr val="434343"/>
              </a:solidFill>
              <a:latin typeface="Arial"/>
              <a:ea typeface="Arial"/>
              <a:cs typeface="Arial"/>
              <a:sym typeface="Arial"/>
            </a:endParaRPr>
          </a:p>
          <a:p>
            <a:pPr marL="800100">
              <a:spcBef>
                <a:spcPts val="203"/>
              </a:spcBef>
              <a:buSzPts val="1017"/>
              <a:buNone/>
            </a:pPr>
            <a:r>
              <a:rPr lang="en-US" sz="1050" dirty="0"/>
              <a:t>3.1 CV 19 Version 5 -- Contact killing -- contact area plug-in and links (Dr. TJ Sego)</a:t>
            </a:r>
            <a:endParaRPr sz="1050" dirty="0"/>
          </a:p>
          <a:p>
            <a:pPr marL="800100" lvl="0" indent="-342900" algn="l" rtl="0">
              <a:spcBef>
                <a:spcPts val="203"/>
              </a:spcBef>
              <a:spcAft>
                <a:spcPts val="0"/>
              </a:spcAft>
              <a:buClr>
                <a:schemeClr val="dk1"/>
              </a:buClr>
              <a:buSzPts val="1017"/>
              <a:buFont typeface="Calibri"/>
              <a:buNone/>
            </a:pPr>
            <a:r>
              <a:rPr lang="en-US" sz="1050" i="1" dirty="0"/>
              <a:t>3.2 CV 19 Version 6 -- Adding Tissue Recovery </a:t>
            </a:r>
            <a:r>
              <a:rPr lang="en-US" sz="1050" i="1" strike="sngStrike" dirty="0"/>
              <a:t>and Cell Division</a:t>
            </a:r>
            <a:endParaRPr sz="1050" i="1" strike="sngStrike" dirty="0"/>
          </a:p>
          <a:p>
            <a:pPr marL="800100" lvl="0" indent="-342900" algn="l" rtl="0">
              <a:spcBef>
                <a:spcPts val="203"/>
              </a:spcBef>
              <a:spcAft>
                <a:spcPts val="0"/>
              </a:spcAft>
              <a:buClr>
                <a:schemeClr val="dk1"/>
              </a:buClr>
              <a:buSzPts val="1017"/>
              <a:buFont typeface="Calibri"/>
              <a:buNone/>
            </a:pPr>
            <a:r>
              <a:rPr lang="en-US" sz="1050" i="1" dirty="0">
                <a:solidFill>
                  <a:srgbClr val="888888"/>
                </a:solidFill>
              </a:rPr>
              <a:t>3.3 CV 19 Version 7 -- Adding viral replication model in individual cells</a:t>
            </a:r>
            <a:endParaRPr sz="1050" i="1" dirty="0">
              <a:solidFill>
                <a:srgbClr val="888888"/>
              </a:solidFill>
            </a:endParaRPr>
          </a:p>
          <a:p>
            <a:pPr marL="800100" lvl="0" indent="-342900" algn="l" rtl="0">
              <a:spcBef>
                <a:spcPts val="203"/>
              </a:spcBef>
              <a:spcAft>
                <a:spcPts val="0"/>
              </a:spcAft>
              <a:buClr>
                <a:schemeClr val="dk1"/>
              </a:buClr>
              <a:buSzPts val="1017"/>
              <a:buFont typeface="Calibri"/>
              <a:buNone/>
            </a:pPr>
            <a:r>
              <a:rPr lang="en-US" sz="1050" i="1" dirty="0">
                <a:solidFill>
                  <a:srgbClr val="888888"/>
                </a:solidFill>
              </a:rPr>
              <a:t>3.4 CV 19 Version 8 -- Adding INF induced viral resistance, macrophages and phagocytosis</a:t>
            </a:r>
            <a:endParaRPr sz="1050" i="1" dirty="0">
              <a:solidFill>
                <a:srgbClr val="888888"/>
              </a:solidFill>
            </a:endParaRPr>
          </a:p>
          <a:p>
            <a:pPr marL="800100" lvl="0" indent="-342900" algn="l" rtl="0">
              <a:spcBef>
                <a:spcPts val="203"/>
              </a:spcBef>
              <a:spcAft>
                <a:spcPts val="0"/>
              </a:spcAft>
              <a:buClr>
                <a:schemeClr val="dk1"/>
              </a:buClr>
              <a:buSzPts val="1017"/>
              <a:buFont typeface="Calibri"/>
              <a:buNone/>
            </a:pPr>
            <a:r>
              <a:rPr lang="en-US" sz="1050" dirty="0"/>
              <a:t>3.5 CC3D Theory and More, CPM/GGH Model, Tumor spheroids:  cell growth, division (mitosis) (Dr. </a:t>
            </a:r>
            <a:r>
              <a:rPr lang="en-US" sz="1050" dirty="0" err="1"/>
              <a:t>Maceik</a:t>
            </a:r>
            <a:r>
              <a:rPr lang="en-US" sz="1050" dirty="0"/>
              <a:t> Swat)</a:t>
            </a:r>
            <a:endParaRPr sz="1050" dirty="0"/>
          </a:p>
          <a:p>
            <a:pPr marL="342900" lvl="0" indent="-342900" algn="l" rtl="0">
              <a:spcBef>
                <a:spcPts val="203"/>
              </a:spcBef>
              <a:spcAft>
                <a:spcPts val="0"/>
              </a:spcAft>
              <a:buClr>
                <a:schemeClr val="dk1"/>
              </a:buClr>
              <a:buSzPts val="1017"/>
              <a:buFont typeface="Calibri"/>
              <a:buNone/>
            </a:pPr>
            <a:r>
              <a:rPr lang="en-US" sz="1050" b="1" dirty="0"/>
              <a:t>Day 4:</a:t>
            </a:r>
            <a:endParaRPr sz="1050" b="1" dirty="0"/>
          </a:p>
          <a:p>
            <a:pPr marL="800100" lvl="0" indent="-342900" algn="l" rtl="0">
              <a:spcBef>
                <a:spcPts val="203"/>
              </a:spcBef>
              <a:spcAft>
                <a:spcPts val="0"/>
              </a:spcAft>
              <a:buClr>
                <a:schemeClr val="dk1"/>
              </a:buClr>
              <a:buSzPts val="1017"/>
              <a:buFont typeface="Calibri"/>
              <a:buNone/>
            </a:pPr>
            <a:r>
              <a:rPr lang="en-US" sz="1050" dirty="0"/>
              <a:t>4.0 Practical CC3D, </a:t>
            </a:r>
            <a:r>
              <a:rPr lang="en-US" sz="1050" dirty="0" err="1"/>
              <a:t>Twedit</a:t>
            </a:r>
            <a:r>
              <a:rPr lang="en-US" sz="1050" dirty="0"/>
              <a:t>++ and Player</a:t>
            </a:r>
            <a:endParaRPr sz="1050" dirty="0"/>
          </a:p>
          <a:p>
            <a:pPr marL="800100" lvl="0" indent="-342900" algn="l" rtl="0">
              <a:spcBef>
                <a:spcPts val="203"/>
              </a:spcBef>
              <a:spcAft>
                <a:spcPts val="0"/>
              </a:spcAft>
              <a:buClr>
                <a:schemeClr val="dk1"/>
              </a:buClr>
              <a:buSzPts val="1017"/>
              <a:buFont typeface="Calibri"/>
              <a:buNone/>
            </a:pPr>
            <a:r>
              <a:rPr lang="en-US" sz="1050" dirty="0"/>
              <a:t>4.1 Example Models:</a:t>
            </a:r>
            <a:endParaRPr sz="1050" dirty="0"/>
          </a:p>
          <a:p>
            <a:pPr marL="457200" lvl="0" indent="457200" algn="l" rtl="0">
              <a:spcBef>
                <a:spcPts val="203"/>
              </a:spcBef>
              <a:spcAft>
                <a:spcPts val="0"/>
              </a:spcAft>
              <a:buClr>
                <a:schemeClr val="dk1"/>
              </a:buClr>
              <a:buSzPts val="1017"/>
              <a:buFont typeface="Calibri"/>
              <a:buNone/>
            </a:pPr>
            <a:r>
              <a:rPr lang="en-US" sz="1050" dirty="0"/>
              <a:t>Delta Notch Contact signaling between SBML models and simple colonic crypt model (Dr. Julio M. Belmonte)</a:t>
            </a:r>
            <a:endParaRPr sz="1050" dirty="0"/>
          </a:p>
          <a:p>
            <a:pPr marL="1257300" lvl="0" indent="-342900" algn="l" rtl="0">
              <a:spcBef>
                <a:spcPts val="203"/>
              </a:spcBef>
              <a:spcAft>
                <a:spcPts val="0"/>
              </a:spcAft>
              <a:buClr>
                <a:schemeClr val="dk1"/>
              </a:buClr>
              <a:buSzPts val="1017"/>
              <a:buFont typeface="Calibri"/>
              <a:buNone/>
            </a:pPr>
            <a:r>
              <a:rPr lang="en-US" sz="1050" dirty="0"/>
              <a:t>4.2  Cell Crawling -- Compartmental Cells (Dr. Gilberto L. Thomas)</a:t>
            </a:r>
            <a:endParaRPr sz="1050" dirty="0"/>
          </a:p>
          <a:p>
            <a:pPr marL="1257300" lvl="0" indent="-342900" algn="l" rtl="0">
              <a:spcBef>
                <a:spcPts val="203"/>
              </a:spcBef>
              <a:spcAft>
                <a:spcPts val="0"/>
              </a:spcAft>
              <a:buClr>
                <a:schemeClr val="dk1"/>
              </a:buClr>
              <a:buSzPts val="1017"/>
              <a:buFont typeface="Calibri"/>
              <a:buNone/>
            </a:pPr>
            <a:r>
              <a:rPr lang="en-US" sz="1050" i="1" dirty="0"/>
              <a:t>Vasculature, Vascular and Avascular Tumor, </a:t>
            </a:r>
            <a:endParaRPr sz="1050" i="1" dirty="0"/>
          </a:p>
          <a:p>
            <a:pPr marL="1257300" lvl="0" indent="-342900" algn="l" rtl="0">
              <a:spcBef>
                <a:spcPts val="203"/>
              </a:spcBef>
              <a:spcAft>
                <a:spcPts val="0"/>
              </a:spcAft>
              <a:buClr>
                <a:schemeClr val="dk1"/>
              </a:buClr>
              <a:buSzPts val="1017"/>
              <a:buFont typeface="Calibri"/>
              <a:buNone/>
            </a:pPr>
            <a:r>
              <a:rPr lang="en-US" sz="1050" i="1" dirty="0"/>
              <a:t>Colonic Crypt and 3D models</a:t>
            </a:r>
            <a:endParaRPr sz="1050" i="1" dirty="0"/>
          </a:p>
          <a:p>
            <a:pPr marL="800100" lvl="0" indent="-342900" algn="l" rtl="0">
              <a:spcBef>
                <a:spcPts val="203"/>
              </a:spcBef>
              <a:spcAft>
                <a:spcPts val="0"/>
              </a:spcAft>
              <a:buClr>
                <a:schemeClr val="dk1"/>
              </a:buClr>
              <a:buSzPts val="1017"/>
              <a:buFont typeface="Calibri"/>
              <a:buNone/>
            </a:pPr>
            <a:r>
              <a:rPr lang="en-US" sz="1050" dirty="0"/>
              <a:t>4.3 Cluster and Parameter Scan execution (Dr. </a:t>
            </a:r>
            <a:r>
              <a:rPr lang="en-US" sz="1050" dirty="0" err="1"/>
              <a:t>Maceik</a:t>
            </a:r>
            <a:r>
              <a:rPr lang="en-US" sz="1050" dirty="0"/>
              <a:t> Swat)</a:t>
            </a:r>
            <a:endParaRPr sz="1050" dirty="0"/>
          </a:p>
          <a:p>
            <a:pPr marL="800100" lvl="0" indent="-342900" algn="l" rtl="0">
              <a:spcBef>
                <a:spcPts val="203"/>
              </a:spcBef>
              <a:spcAft>
                <a:spcPts val="0"/>
              </a:spcAft>
              <a:buClr>
                <a:schemeClr val="dk1"/>
              </a:buClr>
              <a:buSzPts val="1017"/>
              <a:buFont typeface="Calibri"/>
              <a:buNone/>
            </a:pPr>
            <a:r>
              <a:rPr lang="en-US" sz="1050" dirty="0"/>
              <a:t>4.4 Embryonic Segmentation and Links (Dr. </a:t>
            </a:r>
            <a:r>
              <a:rPr lang="en-US" sz="1050" dirty="0" err="1"/>
              <a:t>Priyom</a:t>
            </a:r>
            <a:r>
              <a:rPr lang="en-US" sz="1050" dirty="0"/>
              <a:t> </a:t>
            </a:r>
            <a:r>
              <a:rPr lang="en-US" sz="1050" dirty="0" err="1"/>
              <a:t>Adhyapok</a:t>
            </a:r>
            <a:r>
              <a:rPr lang="en-US" sz="1050" dirty="0"/>
              <a:t>)</a:t>
            </a:r>
            <a:endParaRPr sz="1050" dirty="0"/>
          </a:p>
          <a:p>
            <a:pPr marL="800100">
              <a:spcBef>
                <a:spcPts val="203"/>
              </a:spcBef>
              <a:buSzPts val="1017"/>
              <a:buNone/>
            </a:pPr>
            <a:r>
              <a:rPr lang="en-US" sz="1050" dirty="0"/>
              <a:t>4.5 Deploying CC3D simulation on </a:t>
            </a:r>
            <a:r>
              <a:rPr lang="en-US" sz="1050" dirty="0" err="1"/>
              <a:t>NanoHub</a:t>
            </a:r>
            <a:r>
              <a:rPr lang="en-US" sz="1050" dirty="0"/>
              <a:t> (</a:t>
            </a:r>
            <a:r>
              <a:rPr lang="en-US" sz="1050" dirty="0" err="1"/>
              <a:t>Juliano</a:t>
            </a:r>
            <a:r>
              <a:rPr lang="en-US" sz="1050" dirty="0"/>
              <a:t> Ferrari </a:t>
            </a:r>
            <a:r>
              <a:rPr lang="en-US" sz="1050" dirty="0" err="1"/>
              <a:t>Gianlupi</a:t>
            </a:r>
            <a:r>
              <a:rPr lang="en-US" sz="1050" dirty="0"/>
              <a:t>)</a:t>
            </a:r>
            <a:endParaRPr sz="1050" dirty="0"/>
          </a:p>
          <a:p>
            <a:pPr marL="457200" lvl="0" indent="0" algn="l" rtl="0">
              <a:spcBef>
                <a:spcPts val="203"/>
              </a:spcBef>
              <a:spcAft>
                <a:spcPts val="0"/>
              </a:spcAft>
              <a:buClr>
                <a:schemeClr val="dk1"/>
              </a:buClr>
              <a:buSzPts val="1017"/>
              <a:buFont typeface="Calibri"/>
              <a:buNone/>
            </a:pPr>
            <a:r>
              <a:rPr lang="en-US" sz="1050" dirty="0"/>
              <a:t>4.6 CC3D Best Practices (Dr. James </a:t>
            </a:r>
            <a:r>
              <a:rPr lang="en-US" sz="1050" dirty="0" err="1"/>
              <a:t>Sluka</a:t>
            </a:r>
            <a:r>
              <a:rPr lang="en-US" sz="1050" dirty="0"/>
              <a:t>)</a:t>
            </a:r>
            <a:endParaRPr sz="1050" dirty="0"/>
          </a:p>
          <a:p>
            <a:pPr marL="457200" lvl="0" indent="0" algn="l" rtl="0">
              <a:spcBef>
                <a:spcPts val="203"/>
              </a:spcBef>
              <a:spcAft>
                <a:spcPts val="0"/>
              </a:spcAft>
              <a:buClr>
                <a:schemeClr val="dk1"/>
              </a:buClr>
              <a:buSzPts val="1017"/>
              <a:buFont typeface="Calibri"/>
              <a:buNone/>
            </a:pPr>
            <a:r>
              <a:rPr lang="en-US" sz="1050" dirty="0"/>
              <a:t>4.7 Unitary model to modules (Dr. TJ Sego)</a:t>
            </a:r>
            <a:endParaRPr sz="1050" dirty="0"/>
          </a:p>
          <a:p>
            <a:pPr marL="342900" lvl="0" indent="-342900" algn="l" rtl="0">
              <a:spcBef>
                <a:spcPts val="203"/>
              </a:spcBef>
              <a:spcAft>
                <a:spcPts val="0"/>
              </a:spcAft>
              <a:buClr>
                <a:schemeClr val="dk1"/>
              </a:buClr>
              <a:buSzPts val="1017"/>
              <a:buFont typeface="Calibri"/>
              <a:buNone/>
            </a:pPr>
            <a:r>
              <a:rPr lang="en-US" sz="1050" b="1" dirty="0">
                <a:highlight>
                  <a:srgbClr val="FFE599"/>
                </a:highlight>
              </a:rPr>
              <a:t>Day 5-7: Hackathon  BUILDING MODELS STUDENTS ARE INTERESTED IN</a:t>
            </a:r>
            <a:endParaRPr sz="1050" dirty="0"/>
          </a:p>
          <a:p>
            <a:pPr marL="0" lvl="0" indent="0" algn="l" rtl="0">
              <a:spcBef>
                <a:spcPts val="203"/>
              </a:spcBef>
              <a:spcAft>
                <a:spcPts val="0"/>
              </a:spcAft>
              <a:buClr>
                <a:schemeClr val="dk1"/>
              </a:buClr>
              <a:buSzPts val="1017"/>
              <a:buFont typeface="Calibri"/>
              <a:buNone/>
            </a:pPr>
            <a:endParaRPr sz="1050" dirty="0"/>
          </a:p>
          <a:p>
            <a:pPr marL="342900" lvl="0" indent="-342900" algn="l" rtl="0">
              <a:spcBef>
                <a:spcPts val="203"/>
              </a:spcBef>
              <a:spcAft>
                <a:spcPts val="0"/>
              </a:spcAft>
              <a:buClr>
                <a:schemeClr val="dk1"/>
              </a:buClr>
              <a:buSzPts val="1017"/>
              <a:buFont typeface="Calibri"/>
              <a:buNone/>
            </a:pPr>
            <a:endParaRPr sz="1050" b="1" dirty="0"/>
          </a:p>
          <a:p>
            <a:pPr marL="0" lvl="0" indent="0" algn="l" rtl="0">
              <a:lnSpc>
                <a:spcPct val="100000"/>
              </a:lnSpc>
              <a:spcBef>
                <a:spcPts val="203"/>
              </a:spcBef>
              <a:spcAft>
                <a:spcPts val="0"/>
              </a:spcAft>
              <a:buClr>
                <a:schemeClr val="dk1"/>
              </a:buClr>
              <a:buSzPts val="1017"/>
              <a:buFont typeface="Calibri"/>
              <a:buNone/>
            </a:pPr>
            <a:endParaRPr sz="1050" dirty="0"/>
          </a:p>
        </p:txBody>
      </p:sp>
      <p:sp>
        <p:nvSpPr>
          <p:cNvPr id="100" name="Google Shape;100;g8d41b0a812_0_0"/>
          <p:cNvSpPr txBox="1">
            <a:spLocks noGrp="1"/>
          </p:cNvSpPr>
          <p:nvPr>
            <p:ph type="title"/>
          </p:nvPr>
        </p:nvSpPr>
        <p:spPr>
          <a:xfrm>
            <a:off x="457200" y="58575"/>
            <a:ext cx="8229600" cy="531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4400"/>
              <a:buFont typeface="Calibri"/>
              <a:buNone/>
            </a:pPr>
            <a:r>
              <a:rPr lang="en-US" sz="4500" b="1">
                <a:solidFill>
                  <a:srgbClr val="0000CC"/>
                </a:solidFill>
              </a:rPr>
              <a:t>Course Outline</a:t>
            </a:r>
            <a:endParaRPr sz="4500"/>
          </a:p>
        </p:txBody>
      </p:sp>
      <p:pic>
        <p:nvPicPr>
          <p:cNvPr id="101" name="Google Shape;101;g8d41b0a812_0_0"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2" name="Google Shape;102;g8d41b0a812_0_0"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2AFA0DBB-581B-4E7C-BB96-A5F9D9C8D18F}"/>
              </a:ext>
            </a:extLst>
          </p:cNvPr>
          <p:cNvPicPr preferRelativeResize="0"/>
          <p:nvPr/>
        </p:nvPicPr>
        <p:blipFill rotWithShape="1">
          <a:blip r:embed="rId5">
            <a:alphaModFix/>
          </a:blip>
          <a:srcRect/>
          <a:stretch/>
        </p:blipFill>
        <p:spPr>
          <a:xfrm>
            <a:off x="8564450" y="4464"/>
            <a:ext cx="593675" cy="61786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3"/>
          <p:cNvSpPr txBox="1">
            <a:spLocks noGrp="1"/>
          </p:cNvSpPr>
          <p:nvPr>
            <p:ph type="body" idx="1"/>
          </p:nvPr>
        </p:nvSpPr>
        <p:spPr>
          <a:xfrm>
            <a:off x="318925" y="711200"/>
            <a:ext cx="8839200" cy="5041200"/>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1017"/>
              <a:buFont typeface="Calibri"/>
              <a:buNone/>
            </a:pPr>
            <a:r>
              <a:rPr lang="en-US" sz="1300" b="1" dirty="0"/>
              <a:t>Module 3.0:  11:00 AM – 11:15 AM EDT:  Welcome</a:t>
            </a:r>
            <a:endParaRPr dirty="0"/>
          </a:p>
          <a:p>
            <a:pPr marL="342900" lvl="0" indent="-342900" algn="l" rtl="0">
              <a:lnSpc>
                <a:spcPct val="100000"/>
              </a:lnSpc>
              <a:spcBef>
                <a:spcPts val="0"/>
              </a:spcBef>
              <a:spcAft>
                <a:spcPts val="0"/>
              </a:spcAft>
              <a:buClr>
                <a:schemeClr val="dk1"/>
              </a:buClr>
              <a:buSzPts val="1017"/>
              <a:buFont typeface="Calibri"/>
              <a:buNone/>
            </a:pPr>
            <a:r>
              <a:rPr lang="en-US" sz="1300" b="1" dirty="0"/>
              <a:t>Module 2.1B: 11:15 AM – 12:00 PM noon EDT: Creating Epithelial Layer, Cell Type Transitions, Issue of Poisson Rules </a:t>
            </a:r>
          </a:p>
          <a:p>
            <a:pPr marL="342900" lvl="0" indent="-342900" algn="l" rtl="0">
              <a:lnSpc>
                <a:spcPct val="100000"/>
              </a:lnSpc>
              <a:spcBef>
                <a:spcPts val="0"/>
              </a:spcBef>
              <a:spcAft>
                <a:spcPts val="0"/>
              </a:spcAft>
              <a:buClr>
                <a:schemeClr val="dk1"/>
              </a:buClr>
              <a:buSzPts val="1017"/>
              <a:buFont typeface="Calibri"/>
              <a:buNone/>
            </a:pPr>
            <a:r>
              <a:rPr lang="en-US" sz="1300" b="1" dirty="0"/>
              <a:t>Module 2.2 12:00 PM noon – 12:45 PM EDT: </a:t>
            </a:r>
            <a:r>
              <a:rPr lang="en-US" sz="1400" b="1" dirty="0"/>
              <a:t>Spatializing the virus, diffusion, diffusion solver, secretion and absorption </a:t>
            </a:r>
          </a:p>
          <a:p>
            <a:pPr marL="342900" lvl="0" indent="-342900" algn="l" rtl="0">
              <a:lnSpc>
                <a:spcPct val="100000"/>
              </a:lnSpc>
              <a:spcBef>
                <a:spcPts val="0"/>
              </a:spcBef>
              <a:spcAft>
                <a:spcPts val="0"/>
              </a:spcAft>
              <a:buClr>
                <a:schemeClr val="dk1"/>
              </a:buClr>
              <a:buSzPts val="1017"/>
              <a:buFont typeface="Calibri"/>
              <a:buNone/>
            </a:pPr>
            <a:r>
              <a:rPr lang="en-US" sz="1300" b="1" dirty="0"/>
              <a:t>Module 2.3: 12:45PM – 1:30 PM EDT: Immune Cell Spatialization</a:t>
            </a:r>
          </a:p>
          <a:p>
            <a:pPr marL="342900" lvl="0" indent="-342900" algn="l" rtl="0">
              <a:lnSpc>
                <a:spcPct val="100000"/>
              </a:lnSpc>
              <a:spcBef>
                <a:spcPts val="0"/>
              </a:spcBef>
              <a:spcAft>
                <a:spcPts val="0"/>
              </a:spcAft>
              <a:buClr>
                <a:schemeClr val="dk1"/>
              </a:buClr>
              <a:buSzPts val="1017"/>
              <a:buFont typeface="Calibri"/>
              <a:buNone/>
            </a:pPr>
            <a:r>
              <a:rPr lang="en-US" sz="1300" b="1" dirty="0"/>
              <a:t>Lunch Break 1:30 PM – 2 PM EDT</a:t>
            </a:r>
            <a:endParaRPr dirty="0"/>
          </a:p>
          <a:p>
            <a:pPr marL="342900" lvl="0" indent="-342900" algn="l" rtl="0">
              <a:lnSpc>
                <a:spcPct val="100000"/>
              </a:lnSpc>
              <a:spcBef>
                <a:spcPts val="203"/>
              </a:spcBef>
              <a:spcAft>
                <a:spcPts val="0"/>
              </a:spcAft>
              <a:buSzPts val="1017"/>
              <a:buNone/>
            </a:pPr>
            <a:r>
              <a:rPr lang="en-US" sz="1300" b="1" dirty="0"/>
              <a:t>Module 2.4: 2:00 PM– 3:00 PM EDT: Exercises on cell motility, chemotaxis and random motility </a:t>
            </a:r>
          </a:p>
          <a:p>
            <a:pPr marL="342900" lvl="0" indent="-342900" algn="l" rtl="0">
              <a:lnSpc>
                <a:spcPct val="100000"/>
              </a:lnSpc>
              <a:spcBef>
                <a:spcPts val="203"/>
              </a:spcBef>
              <a:spcAft>
                <a:spcPts val="0"/>
              </a:spcAft>
              <a:buSzPts val="1017"/>
              <a:buNone/>
            </a:pPr>
            <a:r>
              <a:rPr lang="en-US" sz="1300" b="1" dirty="0"/>
              <a:t>Module 3.1: 3:00 PM– 4:30 PM EDT: Contact killing -- contact area plug-in and links and Tissue Recovery</a:t>
            </a:r>
          </a:p>
          <a:p>
            <a:pPr marL="342900" lvl="0" indent="-342900" algn="l" rtl="0">
              <a:lnSpc>
                <a:spcPct val="100000"/>
              </a:lnSpc>
              <a:spcBef>
                <a:spcPts val="203"/>
              </a:spcBef>
              <a:spcAft>
                <a:spcPts val="0"/>
              </a:spcAft>
              <a:buSzPts val="1017"/>
              <a:buNone/>
            </a:pPr>
            <a:r>
              <a:rPr lang="en-US" sz="1300" b="1" dirty="0"/>
              <a:t>Module 3.5 PM– 5:45 PM EDT: CC3D Theory and More, CPM/GGH Model, Tumor spheroids:  cell growth, division</a:t>
            </a:r>
          </a:p>
          <a:p>
            <a:pPr marL="342900" lvl="0" indent="-342900" algn="l" rtl="0">
              <a:lnSpc>
                <a:spcPct val="100000"/>
              </a:lnSpc>
              <a:spcBef>
                <a:spcPts val="203"/>
              </a:spcBef>
              <a:spcAft>
                <a:spcPts val="0"/>
              </a:spcAft>
              <a:buSzPts val="1017"/>
              <a:buNone/>
            </a:pPr>
            <a:r>
              <a:rPr lang="en-US" sz="1300" b="1" dirty="0"/>
              <a:t>Module 3.7: 5:45 PM– 6:00 PM EDT: Wrap Up, Questions and Comments </a:t>
            </a:r>
            <a:endParaRPr dirty="0"/>
          </a:p>
          <a:p>
            <a:pPr marL="342900" lvl="0" indent="-342900" algn="l" rtl="0">
              <a:lnSpc>
                <a:spcPct val="100000"/>
              </a:lnSpc>
              <a:spcBef>
                <a:spcPts val="203"/>
              </a:spcBef>
              <a:spcAft>
                <a:spcPts val="0"/>
              </a:spcAft>
              <a:buSzPts val="1017"/>
              <a:buNone/>
            </a:pPr>
            <a:endParaRPr sz="1300" dirty="0"/>
          </a:p>
          <a:p>
            <a:pPr marL="342900" lvl="0" indent="-342900" algn="l" rtl="0">
              <a:lnSpc>
                <a:spcPct val="100000"/>
              </a:lnSpc>
              <a:spcBef>
                <a:spcPts val="203"/>
              </a:spcBef>
              <a:spcAft>
                <a:spcPts val="0"/>
              </a:spcAft>
              <a:buSzPts val="1017"/>
              <a:buNone/>
            </a:pPr>
            <a:endParaRPr sz="1300" dirty="0"/>
          </a:p>
          <a:p>
            <a:pPr marL="342900" lvl="0" indent="-342900" algn="l" rtl="0">
              <a:lnSpc>
                <a:spcPct val="100000"/>
              </a:lnSpc>
              <a:spcBef>
                <a:spcPts val="203"/>
              </a:spcBef>
              <a:spcAft>
                <a:spcPts val="0"/>
              </a:spcAft>
              <a:buClr>
                <a:schemeClr val="dk1"/>
              </a:buClr>
              <a:buSzPts val="1017"/>
              <a:buFont typeface="Calibri"/>
              <a:buNone/>
            </a:pPr>
            <a:endParaRPr sz="1300" dirty="0"/>
          </a:p>
          <a:p>
            <a:pPr marL="342900" lvl="0" indent="-342900" algn="l" rtl="0">
              <a:lnSpc>
                <a:spcPct val="100000"/>
              </a:lnSpc>
              <a:spcBef>
                <a:spcPts val="203"/>
              </a:spcBef>
              <a:spcAft>
                <a:spcPts val="0"/>
              </a:spcAft>
              <a:buClr>
                <a:schemeClr val="dk1"/>
              </a:buClr>
              <a:buSzPts val="1017"/>
              <a:buFont typeface="Calibri"/>
              <a:buNone/>
            </a:pPr>
            <a:endParaRPr sz="1300" dirty="0"/>
          </a:p>
        </p:txBody>
      </p:sp>
      <p:sp>
        <p:nvSpPr>
          <p:cNvPr id="133" name="Google Shape;133;p3"/>
          <p:cNvSpPr txBox="1">
            <a:spLocks noGrp="1"/>
          </p:cNvSpPr>
          <p:nvPr>
            <p:ph type="title"/>
          </p:nvPr>
        </p:nvSpPr>
        <p:spPr>
          <a:xfrm>
            <a:off x="0" y="12700"/>
            <a:ext cx="8550275" cy="69215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CC"/>
              </a:buClr>
              <a:buSzPts val="4400"/>
              <a:buFont typeface="Calibri"/>
              <a:buNone/>
            </a:pPr>
            <a:r>
              <a:rPr lang="en-US" sz="3600" b="1" dirty="0">
                <a:solidFill>
                  <a:srgbClr val="0000CC"/>
                </a:solidFill>
              </a:rPr>
              <a:t>Wednesday’s Material and Tentative Times</a:t>
            </a:r>
            <a:endParaRPr sz="3600" dirty="0"/>
          </a:p>
        </p:txBody>
      </p:sp>
      <p:pic>
        <p:nvPicPr>
          <p:cNvPr id="134" name="Google Shape;134;p3"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35" name="Google Shape;135;p3"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136" name="Google Shape;136;p3"/>
          <p:cNvPicPr preferRelativeResize="0"/>
          <p:nvPr/>
        </p:nvPicPr>
        <p:blipFill rotWithShape="1">
          <a:blip r:embed="rId5">
            <a:alphaModFix/>
          </a:blip>
          <a:srcRect/>
          <a:stretch/>
        </p:blipFill>
        <p:spPr>
          <a:xfrm>
            <a:off x="8564450" y="4464"/>
            <a:ext cx="593675" cy="61786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d41b0a812_0_16"/>
          <p:cNvSpPr txBox="1">
            <a:spLocks noGrp="1"/>
          </p:cNvSpPr>
          <p:nvPr>
            <p:ph type="body" idx="1"/>
          </p:nvPr>
        </p:nvSpPr>
        <p:spPr>
          <a:xfrm>
            <a:off x="152400" y="647700"/>
            <a:ext cx="8839200" cy="4983300"/>
          </a:xfrm>
          <a:prstGeom prst="rect">
            <a:avLst/>
          </a:prstGeom>
          <a:noFill/>
          <a:ln>
            <a:noFill/>
          </a:ln>
        </p:spPr>
        <p:txBody>
          <a:bodyPr spcFirstLastPara="1" wrap="square" lIns="91425" tIns="45700" rIns="91425" bIns="45700" anchor="t" anchorCtr="0">
            <a:noAutofit/>
          </a:bodyPr>
          <a:lstStyle/>
          <a:p>
            <a:pPr marL="285750" lvl="0" indent="-285750" algn="l" rtl="0">
              <a:lnSpc>
                <a:spcPct val="110000"/>
              </a:lnSpc>
              <a:spcBef>
                <a:spcPts val="203"/>
              </a:spcBef>
              <a:spcAft>
                <a:spcPts val="0"/>
              </a:spcAft>
              <a:buClr>
                <a:schemeClr val="dk1"/>
              </a:buClr>
              <a:buSzPts val="1017"/>
              <a:buFont typeface="Arial" panose="020B0604020202020204" pitchFamily="34" charset="0"/>
              <a:buChar char="•"/>
            </a:pPr>
            <a:r>
              <a:rPr lang="en-US" sz="1600" dirty="0"/>
              <a:t>If you are interested in participating in the Hackathon you are welcome! You can participate in the Hackathon even if you didn’t participate in the Workshop or only in part of the workshop, so feel free to invite collaborators whether or not they were part of the Workshop</a:t>
            </a:r>
          </a:p>
          <a:p>
            <a:pPr marL="285750" lvl="0" indent="-285750" algn="l" rtl="0">
              <a:lnSpc>
                <a:spcPct val="110000"/>
              </a:lnSpc>
              <a:spcBef>
                <a:spcPts val="203"/>
              </a:spcBef>
              <a:spcAft>
                <a:spcPts val="0"/>
              </a:spcAft>
              <a:buClr>
                <a:schemeClr val="dk1"/>
              </a:buClr>
              <a:buSzPts val="1017"/>
              <a:buFont typeface="Arial" panose="020B0604020202020204" pitchFamily="34" charset="0"/>
              <a:buChar char="•"/>
            </a:pPr>
            <a:r>
              <a:rPr lang="en-US" sz="1600" dirty="0"/>
              <a:t>It will help us with our organization if you (not required) let us know by tomorrow (Thursday August 6</a:t>
            </a:r>
            <a:r>
              <a:rPr lang="en-US" sz="1600" baseline="30000" dirty="0"/>
              <a:t>th</a:t>
            </a:r>
            <a:r>
              <a:rPr lang="en-US" sz="1600" dirty="0"/>
              <a:t>, 2020, 6PM) in slack and by email to </a:t>
            </a:r>
            <a:r>
              <a:rPr lang="en-US" sz="1600" dirty="0">
                <a:hlinkClick r:id="rId3"/>
              </a:rPr>
              <a:t>jaglazier@gmail.com</a:t>
            </a:r>
            <a:r>
              <a:rPr lang="en-US" sz="1600" dirty="0"/>
              <a:t>, cc to </a:t>
            </a:r>
            <a:r>
              <a:rPr lang="en-US" sz="1600" dirty="0">
                <a:hlinkClick r:id="rId4"/>
              </a:rPr>
              <a:t>akmadamanchi@gmail.com</a:t>
            </a:r>
            <a:r>
              <a:rPr lang="en-US" sz="1600" dirty="0"/>
              <a:t> and </a:t>
            </a:r>
            <a:r>
              <a:rPr lang="en-US" sz="1600" dirty="0">
                <a:hlinkClick r:id="rId5"/>
              </a:rPr>
              <a:t>tjsego@gmail.com</a:t>
            </a:r>
            <a:r>
              <a:rPr lang="en-US" sz="1600" dirty="0"/>
              <a:t> (you can always change your mind either way) Please include:</a:t>
            </a:r>
          </a:p>
          <a:p>
            <a:pPr marL="742950" lvl="1" indent="-285750">
              <a:lnSpc>
                <a:spcPct val="110000"/>
              </a:lnSpc>
              <a:spcBef>
                <a:spcPts val="203"/>
              </a:spcBef>
              <a:buSzPts val="1017"/>
              <a:buFont typeface="Arial" panose="020B0604020202020204" pitchFamily="34" charset="0"/>
              <a:buChar char="•"/>
            </a:pPr>
            <a:r>
              <a:rPr lang="en-US" sz="1600" dirty="0"/>
              <a:t>Your name and contact information</a:t>
            </a:r>
          </a:p>
          <a:p>
            <a:pPr marL="742950" lvl="1" indent="-285750">
              <a:lnSpc>
                <a:spcPct val="110000"/>
              </a:lnSpc>
              <a:spcBef>
                <a:spcPts val="203"/>
              </a:spcBef>
              <a:buSzPts val="1017"/>
              <a:buFont typeface="Arial" panose="020B0604020202020204" pitchFamily="34" charset="0"/>
              <a:buChar char="•"/>
            </a:pPr>
            <a:r>
              <a:rPr lang="en-US" sz="1600" dirty="0"/>
              <a:t>Whether you have an idea for a project already</a:t>
            </a:r>
          </a:p>
          <a:p>
            <a:pPr marL="628650" lvl="1" indent="-171450">
              <a:lnSpc>
                <a:spcPct val="110000"/>
              </a:lnSpc>
              <a:spcBef>
                <a:spcPts val="203"/>
              </a:spcBef>
              <a:buSzPts val="1017"/>
              <a:buFont typeface="Arial" panose="020B0604020202020204" pitchFamily="34" charset="0"/>
              <a:buChar char="•"/>
            </a:pPr>
            <a:r>
              <a:rPr lang="en-US" sz="1600" dirty="0"/>
              <a:t>If You already have a project idea</a:t>
            </a:r>
          </a:p>
          <a:p>
            <a:pPr marL="628650" lvl="1" indent="-171450">
              <a:lnSpc>
                <a:spcPct val="110000"/>
              </a:lnSpc>
              <a:spcBef>
                <a:spcPts val="203"/>
              </a:spcBef>
              <a:buSzPts val="1017"/>
              <a:buFont typeface="Arial" panose="020B0604020202020204" pitchFamily="34" charset="0"/>
              <a:buChar char="•"/>
            </a:pPr>
            <a:r>
              <a:rPr lang="en-US" sz="1600" dirty="0"/>
              <a:t>What is the project idea?</a:t>
            </a:r>
          </a:p>
          <a:p>
            <a:pPr marL="628650" lvl="1" indent="-171450">
              <a:lnSpc>
                <a:spcPct val="110000"/>
              </a:lnSpc>
              <a:spcBef>
                <a:spcPts val="203"/>
              </a:spcBef>
              <a:buSzPts val="1017"/>
              <a:buFont typeface="Arial" panose="020B0604020202020204" pitchFamily="34" charset="0"/>
              <a:buChar char="•"/>
            </a:pPr>
            <a:r>
              <a:rPr lang="en-US" sz="1600" dirty="0"/>
              <a:t>Do you have a team assembled already?</a:t>
            </a:r>
          </a:p>
          <a:p>
            <a:pPr marL="1085850" lvl="2" indent="-171450">
              <a:lnSpc>
                <a:spcPct val="110000"/>
              </a:lnSpc>
              <a:spcBef>
                <a:spcPts val="203"/>
              </a:spcBef>
              <a:buSzPts val="1017"/>
              <a:buFont typeface="Arial" panose="020B0604020202020204" pitchFamily="34" charset="0"/>
              <a:buChar char="•"/>
            </a:pPr>
            <a:r>
              <a:rPr lang="en-US" sz="1600" dirty="0"/>
              <a:t>If so, list team members</a:t>
            </a:r>
          </a:p>
          <a:p>
            <a:pPr marL="628650" lvl="1" indent="-171450">
              <a:lnSpc>
                <a:spcPct val="110000"/>
              </a:lnSpc>
              <a:spcBef>
                <a:spcPts val="203"/>
              </a:spcBef>
              <a:buSzPts val="1017"/>
              <a:buFont typeface="Arial" panose="020B0604020202020204" pitchFamily="34" charset="0"/>
              <a:buChar char="•"/>
            </a:pPr>
            <a:r>
              <a:rPr lang="en-US" sz="1600" dirty="0"/>
              <a:t>Are you open to other people joining your team?</a:t>
            </a:r>
          </a:p>
          <a:p>
            <a:pPr marL="628650" lvl="1" indent="-171450">
              <a:lnSpc>
                <a:spcPct val="110000"/>
              </a:lnSpc>
              <a:spcBef>
                <a:spcPts val="203"/>
              </a:spcBef>
              <a:buSzPts val="1017"/>
              <a:buFont typeface="Arial" panose="020B0604020202020204" pitchFamily="34" charset="0"/>
              <a:buChar char="•"/>
            </a:pPr>
            <a:r>
              <a:rPr lang="en-US" sz="1600" dirty="0"/>
              <a:t>If You do not have a project idea yet  would you like help finding a team?</a:t>
            </a:r>
          </a:p>
          <a:p>
            <a:pPr marL="285750" indent="-285750">
              <a:lnSpc>
                <a:spcPct val="110000"/>
              </a:lnSpc>
              <a:spcBef>
                <a:spcPts val="203"/>
              </a:spcBef>
              <a:buSzPts val="1017"/>
              <a:buFont typeface="Arial" panose="020B0604020202020204" pitchFamily="34" charset="0"/>
              <a:buChar char="•"/>
            </a:pPr>
            <a:r>
              <a:rPr lang="en-US" sz="1600" dirty="0"/>
              <a:t>If you have an idea for a project, please prepare a 2-slide teaser to show at the beginning of the Hackathon (Friday August 7</a:t>
            </a:r>
            <a:r>
              <a:rPr lang="en-US" sz="1600" baseline="30000" dirty="0"/>
              <a:t>th</a:t>
            </a:r>
            <a:r>
              <a:rPr lang="en-US" sz="1600" dirty="0"/>
              <a:t>, 2020 11AM) to present your idea (and to recruit team members if you are looking for them)</a:t>
            </a:r>
          </a:p>
          <a:p>
            <a:pPr marL="342900">
              <a:lnSpc>
                <a:spcPct val="110000"/>
              </a:lnSpc>
              <a:spcBef>
                <a:spcPts val="203"/>
              </a:spcBef>
              <a:buSzPts val="1017"/>
              <a:buFont typeface="Calibri"/>
              <a:buAutoNum type="arabicParenR"/>
            </a:pPr>
            <a:endParaRPr lang="en-US" sz="1600" dirty="0"/>
          </a:p>
          <a:p>
            <a:pPr marL="0" indent="0">
              <a:lnSpc>
                <a:spcPct val="110000"/>
              </a:lnSpc>
              <a:spcBef>
                <a:spcPts val="203"/>
              </a:spcBef>
              <a:buSzPts val="1017"/>
              <a:buNone/>
            </a:pPr>
            <a:r>
              <a:rPr lang="en-US" sz="1600" dirty="0"/>
              <a:t>Reminder, the Hackathon will run for 3 days through Sunday August 9</a:t>
            </a:r>
            <a:r>
              <a:rPr lang="en-US" sz="1600" baseline="30000" dirty="0"/>
              <a:t>th</a:t>
            </a:r>
            <a:r>
              <a:rPr lang="en-US" sz="1600" dirty="0"/>
              <a:t>, 2020, though you are free to participate as much or as little as you like.</a:t>
            </a:r>
          </a:p>
          <a:p>
            <a:pPr marL="800100" lvl="1">
              <a:lnSpc>
                <a:spcPct val="110000"/>
              </a:lnSpc>
              <a:spcBef>
                <a:spcPts val="203"/>
              </a:spcBef>
              <a:buSzPts val="1017"/>
              <a:buFont typeface="Calibri"/>
              <a:buAutoNum type="arabicParenR"/>
            </a:pP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a:p>
            <a:pPr marL="342900" lvl="0" indent="-342900" algn="l" rtl="0">
              <a:lnSpc>
                <a:spcPct val="110000"/>
              </a:lnSpc>
              <a:spcBef>
                <a:spcPts val="203"/>
              </a:spcBef>
              <a:spcAft>
                <a:spcPts val="0"/>
              </a:spcAft>
              <a:buClr>
                <a:schemeClr val="dk1"/>
              </a:buClr>
              <a:buSzPts val="1017"/>
              <a:buFont typeface="Calibri"/>
              <a:buNone/>
            </a:pPr>
            <a:r>
              <a:rPr lang="en-US" sz="1600" dirty="0"/>
              <a:t>			</a:t>
            </a: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a:p>
            <a:pPr marL="342900" lvl="0" indent="-342900" algn="l" rtl="0">
              <a:lnSpc>
                <a:spcPct val="110000"/>
              </a:lnSpc>
              <a:spcBef>
                <a:spcPts val="203"/>
              </a:spcBef>
              <a:spcAft>
                <a:spcPts val="0"/>
              </a:spcAft>
              <a:buClr>
                <a:schemeClr val="dk1"/>
              </a:buClr>
              <a:buSzPts val="1017"/>
              <a:buFont typeface="Calibri"/>
              <a:buNone/>
            </a:pPr>
            <a:r>
              <a:rPr lang="en-US" sz="1600" dirty="0"/>
              <a:t>		</a:t>
            </a: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p:txBody>
      </p:sp>
      <p:sp>
        <p:nvSpPr>
          <p:cNvPr id="109" name="Google Shape;109;g8d41b0a812_0_16"/>
          <p:cNvSpPr txBox="1">
            <a:spLocks noGrp="1"/>
          </p:cNvSpPr>
          <p:nvPr>
            <p:ph type="title"/>
          </p:nvPr>
        </p:nvSpPr>
        <p:spPr>
          <a:xfrm>
            <a:off x="457200" y="12700"/>
            <a:ext cx="8229600" cy="635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dirty="0">
                <a:solidFill>
                  <a:srgbClr val="0000CC"/>
                </a:solidFill>
              </a:rPr>
              <a:t>Hackathon Planning</a:t>
            </a:r>
            <a:endParaRPr sz="3959" b="1" dirty="0">
              <a:solidFill>
                <a:srgbClr val="0000CC"/>
              </a:solidFill>
            </a:endParaRPr>
          </a:p>
        </p:txBody>
      </p:sp>
      <p:pic>
        <p:nvPicPr>
          <p:cNvPr id="110" name="Google Shape;110;g8d41b0a812_0_16" descr="Biocomplexity Logo"/>
          <p:cNvPicPr preferRelativeResize="0"/>
          <p:nvPr/>
        </p:nvPicPr>
        <p:blipFill rotWithShape="1">
          <a:blip r:embed="rId6">
            <a:alphaModFix/>
          </a:blip>
          <a:srcRect/>
          <a:stretch/>
        </p:blipFill>
        <p:spPr>
          <a:xfrm>
            <a:off x="8550275" y="6264275"/>
            <a:ext cx="593725" cy="593725"/>
          </a:xfrm>
          <a:prstGeom prst="rect">
            <a:avLst/>
          </a:prstGeom>
          <a:noFill/>
          <a:ln>
            <a:noFill/>
          </a:ln>
        </p:spPr>
      </p:pic>
      <p:pic>
        <p:nvPicPr>
          <p:cNvPr id="111" name="Google Shape;111;g8d41b0a812_0_16" descr="redblackblockiu"/>
          <p:cNvPicPr preferRelativeResize="0"/>
          <p:nvPr/>
        </p:nvPicPr>
        <p:blipFill rotWithShape="1">
          <a:blip r:embed="rId7">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17EBC9D2-5F1F-4DD6-8B28-0CE2663B027C}"/>
              </a:ext>
            </a:extLst>
          </p:cNvPr>
          <p:cNvPicPr preferRelativeResize="0"/>
          <p:nvPr/>
        </p:nvPicPr>
        <p:blipFill rotWithShape="1">
          <a:blip r:embed="rId8">
            <a:alphaModFix/>
          </a:blip>
          <a:srcRect/>
          <a:stretch/>
        </p:blipFill>
        <p:spPr>
          <a:xfrm>
            <a:off x="8564450" y="4464"/>
            <a:ext cx="593675" cy="617861"/>
          </a:xfrm>
          <a:prstGeom prst="rect">
            <a:avLst/>
          </a:prstGeom>
          <a:noFill/>
          <a:ln>
            <a:noFill/>
          </a:ln>
        </p:spPr>
      </p:pic>
    </p:spTree>
    <p:extLst>
      <p:ext uri="{BB962C8B-B14F-4D97-AF65-F5344CB8AC3E}">
        <p14:creationId xmlns:p14="http://schemas.microsoft.com/office/powerpoint/2010/main" val="129903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d41b0a812_0_16"/>
          <p:cNvSpPr txBox="1">
            <a:spLocks noGrp="1"/>
          </p:cNvSpPr>
          <p:nvPr>
            <p:ph type="body" idx="1"/>
          </p:nvPr>
        </p:nvSpPr>
        <p:spPr>
          <a:xfrm>
            <a:off x="152400" y="762000"/>
            <a:ext cx="8839200" cy="4983300"/>
          </a:xfrm>
          <a:prstGeom prst="rect">
            <a:avLst/>
          </a:prstGeom>
          <a:noFill/>
          <a:ln>
            <a:noFill/>
          </a:ln>
        </p:spPr>
        <p:txBody>
          <a:bodyPr spcFirstLastPara="1" wrap="square" lIns="91425" tIns="45700" rIns="91425" bIns="45700" anchor="t" anchorCtr="0">
            <a:noAutofit/>
          </a:bodyPr>
          <a:lstStyle/>
          <a:p>
            <a:pPr marL="0" lvl="0" indent="0" algn="l" rtl="0">
              <a:lnSpc>
                <a:spcPct val="110000"/>
              </a:lnSpc>
              <a:spcBef>
                <a:spcPts val="203"/>
              </a:spcBef>
              <a:spcAft>
                <a:spcPts val="0"/>
              </a:spcAft>
              <a:buClr>
                <a:schemeClr val="dk1"/>
              </a:buClr>
              <a:buSzPts val="1017"/>
              <a:buFont typeface="Calibri"/>
              <a:buNone/>
            </a:pPr>
            <a:r>
              <a:rPr lang="en-US" sz="2400" dirty="0" err="1">
                <a:solidFill>
                  <a:schemeClr val="tx1"/>
                </a:solidFill>
                <a:latin typeface="Arial"/>
                <a:ea typeface="Arial"/>
                <a:cs typeface="Arial"/>
                <a:sym typeface="Arial"/>
              </a:rPr>
              <a:t>nanoHUB</a:t>
            </a:r>
            <a:r>
              <a:rPr lang="en-US" sz="2400" dirty="0">
                <a:latin typeface="Arial"/>
                <a:ea typeface="Arial"/>
                <a:cs typeface="Arial"/>
                <a:sym typeface="Arial"/>
              </a:rPr>
              <a:t> is a shared, open, </a:t>
            </a:r>
            <a:r>
              <a:rPr lang="en-US" sz="2400" b="1" dirty="0">
                <a:latin typeface="Arial"/>
                <a:ea typeface="Arial"/>
                <a:cs typeface="Arial"/>
                <a:sym typeface="Arial"/>
              </a:rPr>
              <a:t>online </a:t>
            </a:r>
            <a:r>
              <a:rPr lang="en-US" sz="2400" dirty="0">
                <a:latin typeface="Arial"/>
                <a:ea typeface="Arial"/>
                <a:cs typeface="Arial"/>
                <a:sym typeface="Arial"/>
              </a:rPr>
              <a:t>computing platform for students, teachers and researchers. User can learn modeling, develop, run and share research models and learn from models developed by others. </a:t>
            </a:r>
            <a:r>
              <a:rPr lang="en-US" sz="2400" dirty="0" err="1">
                <a:latin typeface="Arial"/>
                <a:ea typeface="Arial"/>
                <a:cs typeface="Arial"/>
                <a:sym typeface="Arial"/>
              </a:rPr>
              <a:t>nanoHUB</a:t>
            </a:r>
            <a:r>
              <a:rPr lang="en-US" sz="2400" dirty="0">
                <a:latin typeface="Arial"/>
                <a:ea typeface="Arial"/>
                <a:cs typeface="Arial"/>
                <a:sym typeface="Arial"/>
              </a:rPr>
              <a:t> covers a range of applications from Artificial Intelligence, to electronics to biological modeling. </a:t>
            </a:r>
            <a:endParaRPr sz="2400" dirty="0">
              <a:latin typeface="Arial"/>
              <a:ea typeface="Arial"/>
              <a:cs typeface="Arial"/>
              <a:sym typeface="Arial"/>
            </a:endParaRPr>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The CompuCell3D web page with info on </a:t>
            </a:r>
            <a:r>
              <a:rPr lang="en-US" sz="2400" dirty="0" err="1"/>
              <a:t>nanoHUB</a:t>
            </a:r>
            <a:r>
              <a:rPr lang="en-US" sz="2400" dirty="0"/>
              <a:t> is at: </a:t>
            </a:r>
            <a:r>
              <a:rPr lang="en-US" sz="2400" u="sng" dirty="0">
                <a:solidFill>
                  <a:schemeClr val="hlink"/>
                </a:solidFill>
                <a:hlinkClick r:id="rId3"/>
              </a:rPr>
              <a:t>https://compucell3d.org/NanoHub</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At </a:t>
            </a:r>
            <a:r>
              <a:rPr lang="en-US" sz="2400" dirty="0" err="1"/>
              <a:t>nanoHUB</a:t>
            </a:r>
            <a:r>
              <a:rPr lang="en-US" sz="2400" dirty="0"/>
              <a:t>, CC3D is at:</a:t>
            </a:r>
            <a:br>
              <a:rPr lang="en-US" sz="2400" dirty="0"/>
            </a:br>
            <a:r>
              <a:rPr lang="en-US" sz="2400" u="sng" dirty="0">
                <a:solidFill>
                  <a:schemeClr val="hlink"/>
                </a:solidFill>
                <a:hlinkClick r:id="rId4"/>
              </a:rPr>
              <a:t>https://nanohub.org/tools/cc3dbase4x</a:t>
            </a:r>
            <a:r>
              <a:rPr lang="en-US" sz="2400" dirty="0"/>
              <a:t> </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			</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		</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p:txBody>
      </p:sp>
      <p:sp>
        <p:nvSpPr>
          <p:cNvPr id="109" name="Google Shape;109;g8d41b0a812_0_16"/>
          <p:cNvSpPr txBox="1">
            <a:spLocks noGrp="1"/>
          </p:cNvSpPr>
          <p:nvPr>
            <p:ph type="title"/>
          </p:nvPr>
        </p:nvSpPr>
        <p:spPr>
          <a:xfrm>
            <a:off x="457200" y="12700"/>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a:solidFill>
                  <a:srgbClr val="0000CC"/>
                </a:solidFill>
              </a:rPr>
              <a:t>CC3D nanoHUB Links</a:t>
            </a:r>
            <a:endParaRPr sz="3959" b="1">
              <a:solidFill>
                <a:srgbClr val="0000CC"/>
              </a:solidFill>
            </a:endParaRPr>
          </a:p>
        </p:txBody>
      </p:sp>
      <p:pic>
        <p:nvPicPr>
          <p:cNvPr id="110" name="Google Shape;110;g8d41b0a812_0_16" descr="Biocomplexity Logo"/>
          <p:cNvPicPr preferRelativeResize="0"/>
          <p:nvPr/>
        </p:nvPicPr>
        <p:blipFill rotWithShape="1">
          <a:blip r:embed="rId5">
            <a:alphaModFix/>
          </a:blip>
          <a:srcRect/>
          <a:stretch/>
        </p:blipFill>
        <p:spPr>
          <a:xfrm>
            <a:off x="8550275" y="6264275"/>
            <a:ext cx="593725" cy="593725"/>
          </a:xfrm>
          <a:prstGeom prst="rect">
            <a:avLst/>
          </a:prstGeom>
          <a:noFill/>
          <a:ln>
            <a:noFill/>
          </a:ln>
        </p:spPr>
      </p:pic>
      <p:pic>
        <p:nvPicPr>
          <p:cNvPr id="111" name="Google Shape;111;g8d41b0a812_0_16" descr="redblackblockiu"/>
          <p:cNvPicPr preferRelativeResize="0"/>
          <p:nvPr/>
        </p:nvPicPr>
        <p:blipFill rotWithShape="1">
          <a:blip r:embed="rId6">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218AD22B-7725-4F91-82CB-EF3ED79DD14C}"/>
              </a:ext>
            </a:extLst>
          </p:cNvPr>
          <p:cNvPicPr preferRelativeResize="0"/>
          <p:nvPr/>
        </p:nvPicPr>
        <p:blipFill rotWithShape="1">
          <a:blip r:embed="rId7">
            <a:alphaModFix/>
          </a:blip>
          <a:srcRect/>
          <a:stretch/>
        </p:blipFill>
        <p:spPr>
          <a:xfrm>
            <a:off x="8564450" y="4464"/>
            <a:ext cx="593675" cy="61786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8d41b0a812_0_24"/>
          <p:cNvSpPr txBox="1">
            <a:spLocks noGrp="1"/>
          </p:cNvSpPr>
          <p:nvPr>
            <p:ph type="body" idx="1"/>
          </p:nvPr>
        </p:nvSpPr>
        <p:spPr>
          <a:xfrm>
            <a:off x="209725" y="1036924"/>
            <a:ext cx="8839200" cy="4662300"/>
          </a:xfrm>
          <a:prstGeom prst="rect">
            <a:avLst/>
          </a:prstGeom>
          <a:noFill/>
          <a:ln>
            <a:noFill/>
          </a:ln>
        </p:spPr>
        <p:txBody>
          <a:bodyPr spcFirstLastPara="1" wrap="square" lIns="91425" tIns="45700" rIns="91425" bIns="45700" anchor="t" anchorCtr="0">
            <a:noAutofit/>
          </a:bodyPr>
          <a:lstStyle/>
          <a:p>
            <a:pPr marL="457200" lvl="0" indent="-350361" algn="l" rtl="0">
              <a:lnSpc>
                <a:spcPct val="110000"/>
              </a:lnSpc>
              <a:spcBef>
                <a:spcPts val="203"/>
              </a:spcBef>
              <a:spcAft>
                <a:spcPts val="0"/>
              </a:spcAft>
              <a:buSzPts val="1917"/>
              <a:buChar char="•"/>
            </a:pPr>
            <a:r>
              <a:rPr lang="en-US" sz="1917"/>
              <a:t>Current CompuCell3D (CC3D) version is 4.2.3, released 31 July 2020. (though any 4.2.x version should be OK.)</a:t>
            </a:r>
            <a:endParaRPr sz="1917"/>
          </a:p>
          <a:p>
            <a:pPr marL="457200" lvl="0" indent="-350361" algn="l" rtl="0">
              <a:lnSpc>
                <a:spcPct val="110000"/>
              </a:lnSpc>
              <a:spcBef>
                <a:spcPts val="0"/>
              </a:spcBef>
              <a:spcAft>
                <a:spcPts val="0"/>
              </a:spcAft>
              <a:buSzPts val="1917"/>
              <a:buChar char="•"/>
            </a:pPr>
            <a:r>
              <a:rPr lang="en-US" sz="1917"/>
              <a:t>CC3D uses Python 3.6.</a:t>
            </a:r>
            <a:endParaRPr sz="1917"/>
          </a:p>
          <a:p>
            <a:pPr marL="457200" lvl="0" indent="0" algn="l" rtl="0">
              <a:lnSpc>
                <a:spcPct val="110000"/>
              </a:lnSpc>
              <a:spcBef>
                <a:spcPts val="203"/>
              </a:spcBef>
              <a:spcAft>
                <a:spcPts val="0"/>
              </a:spcAft>
              <a:buNone/>
            </a:pPr>
            <a:endParaRPr sz="1917"/>
          </a:p>
          <a:p>
            <a:pPr marL="457200" lvl="0" indent="-350361" algn="l" rtl="0">
              <a:lnSpc>
                <a:spcPct val="110000"/>
              </a:lnSpc>
              <a:spcBef>
                <a:spcPts val="203"/>
              </a:spcBef>
              <a:spcAft>
                <a:spcPts val="0"/>
              </a:spcAft>
              <a:buSzPts val="1917"/>
              <a:buChar char="•"/>
            </a:pPr>
            <a:r>
              <a:rPr lang="en-US" sz="1917"/>
              <a:t>Executable version are available for Windows, Mac and Linux at:</a:t>
            </a:r>
            <a:endParaRPr sz="1917"/>
          </a:p>
          <a:p>
            <a:pPr marL="457200" lvl="0" indent="0" algn="l" rtl="0">
              <a:lnSpc>
                <a:spcPct val="110000"/>
              </a:lnSpc>
              <a:spcBef>
                <a:spcPts val="203"/>
              </a:spcBef>
              <a:spcAft>
                <a:spcPts val="0"/>
              </a:spcAft>
              <a:buNone/>
            </a:pPr>
            <a:r>
              <a:rPr lang="en-US" sz="1917" u="sng">
                <a:solidFill>
                  <a:schemeClr val="hlink"/>
                </a:solidFill>
                <a:hlinkClick r:id="rId3"/>
              </a:rPr>
              <a:t>https://compucell3d.org/SrcBin</a:t>
            </a:r>
            <a:r>
              <a:rPr lang="en-US" sz="1917"/>
              <a:t> </a:t>
            </a:r>
            <a:endParaRPr sz="1917"/>
          </a:p>
          <a:p>
            <a:pPr marL="0" lvl="0" indent="0" algn="l" rtl="0">
              <a:lnSpc>
                <a:spcPct val="110000"/>
              </a:lnSpc>
              <a:spcBef>
                <a:spcPts val="203"/>
              </a:spcBef>
              <a:spcAft>
                <a:spcPts val="0"/>
              </a:spcAft>
              <a:buNone/>
            </a:pPr>
            <a:endParaRPr sz="1917"/>
          </a:p>
          <a:p>
            <a:pPr marL="457200" lvl="0" indent="-350361" algn="l" rtl="0">
              <a:lnSpc>
                <a:spcPct val="110000"/>
              </a:lnSpc>
              <a:spcBef>
                <a:spcPts val="203"/>
              </a:spcBef>
              <a:spcAft>
                <a:spcPts val="0"/>
              </a:spcAft>
              <a:buSzPts val="1917"/>
              <a:buChar char="•"/>
            </a:pPr>
            <a:r>
              <a:rPr lang="en-US" sz="1917"/>
              <a:t>Source code is also available if you would like to compile on your own:</a:t>
            </a:r>
            <a:endParaRPr sz="1917"/>
          </a:p>
          <a:p>
            <a:pPr marL="457200" lvl="0" indent="0" algn="l" rtl="0">
              <a:lnSpc>
                <a:spcPct val="110000"/>
              </a:lnSpc>
              <a:spcBef>
                <a:spcPts val="203"/>
              </a:spcBef>
              <a:spcAft>
                <a:spcPts val="0"/>
              </a:spcAft>
              <a:buNone/>
            </a:pPr>
            <a:r>
              <a:rPr lang="en-US" sz="1917" u="sng">
                <a:solidFill>
                  <a:schemeClr val="hlink"/>
                </a:solidFill>
                <a:hlinkClick r:id="rId4"/>
              </a:rPr>
              <a:t>https://compucell3d.org/SourceCode</a:t>
            </a:r>
            <a:r>
              <a:rPr lang="en-US" sz="1917"/>
              <a:t> </a:t>
            </a:r>
            <a:endParaRPr sz="1917"/>
          </a:p>
          <a:p>
            <a:pPr marL="0" lvl="0" indent="0" algn="l" rtl="0">
              <a:lnSpc>
                <a:spcPct val="110000"/>
              </a:lnSpc>
              <a:spcBef>
                <a:spcPts val="203"/>
              </a:spcBef>
              <a:spcAft>
                <a:spcPts val="0"/>
              </a:spcAft>
              <a:buClr>
                <a:schemeClr val="dk1"/>
              </a:buClr>
              <a:buSzPts val="1017"/>
              <a:buFont typeface="Calibri"/>
              <a:buNone/>
            </a:pPr>
            <a:endParaRPr sz="1917"/>
          </a:p>
          <a:p>
            <a:pPr marL="0" lvl="0" indent="0" algn="l" rtl="0">
              <a:lnSpc>
                <a:spcPct val="110000"/>
              </a:lnSpc>
              <a:spcBef>
                <a:spcPts val="203"/>
              </a:spcBef>
              <a:spcAft>
                <a:spcPts val="0"/>
              </a:spcAft>
              <a:buClr>
                <a:schemeClr val="dk1"/>
              </a:buClr>
              <a:buSzPts val="1017"/>
              <a:buFont typeface="Calibri"/>
              <a:buNone/>
            </a:pPr>
            <a:endParaRPr sz="1917"/>
          </a:p>
        </p:txBody>
      </p:sp>
      <p:sp>
        <p:nvSpPr>
          <p:cNvPr id="118" name="Google Shape;118;g8d41b0a812_0_24"/>
          <p:cNvSpPr txBox="1">
            <a:spLocks noGrp="1"/>
          </p:cNvSpPr>
          <p:nvPr>
            <p:ph type="title"/>
          </p:nvPr>
        </p:nvSpPr>
        <p:spPr>
          <a:xfrm>
            <a:off x="457200" y="12700"/>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a:solidFill>
                  <a:srgbClr val="0000CC"/>
                </a:solidFill>
              </a:rPr>
              <a:t>CC3D Desktop App</a:t>
            </a:r>
            <a:endParaRPr/>
          </a:p>
        </p:txBody>
      </p:sp>
      <p:pic>
        <p:nvPicPr>
          <p:cNvPr id="119" name="Google Shape;119;g8d41b0a812_0_24" descr="Biocomplexity Logo"/>
          <p:cNvPicPr preferRelativeResize="0"/>
          <p:nvPr/>
        </p:nvPicPr>
        <p:blipFill rotWithShape="1">
          <a:blip r:embed="rId5">
            <a:alphaModFix/>
          </a:blip>
          <a:srcRect/>
          <a:stretch/>
        </p:blipFill>
        <p:spPr>
          <a:xfrm>
            <a:off x="8550275" y="6264275"/>
            <a:ext cx="593725" cy="593725"/>
          </a:xfrm>
          <a:prstGeom prst="rect">
            <a:avLst/>
          </a:prstGeom>
          <a:noFill/>
          <a:ln>
            <a:noFill/>
          </a:ln>
        </p:spPr>
      </p:pic>
      <p:pic>
        <p:nvPicPr>
          <p:cNvPr id="120" name="Google Shape;120;g8d41b0a812_0_24" descr="redblackblockiu"/>
          <p:cNvPicPr preferRelativeResize="0"/>
          <p:nvPr/>
        </p:nvPicPr>
        <p:blipFill rotWithShape="1">
          <a:blip r:embed="rId6">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5DA7B47D-5722-41A6-9C84-5DBE41091682}"/>
              </a:ext>
            </a:extLst>
          </p:cNvPr>
          <p:cNvPicPr preferRelativeResize="0"/>
          <p:nvPr/>
        </p:nvPicPr>
        <p:blipFill rotWithShape="1">
          <a:blip r:embed="rId7">
            <a:alphaModFix/>
          </a:blip>
          <a:srcRect/>
          <a:stretch/>
        </p:blipFill>
        <p:spPr>
          <a:xfrm>
            <a:off x="8564450" y="4464"/>
            <a:ext cx="593675" cy="617861"/>
          </a:xfrm>
          <a:prstGeom prst="rect">
            <a:avLst/>
          </a:prstGeom>
          <a:noFill/>
          <a:ln>
            <a:noFill/>
          </a:ln>
        </p:spPr>
      </p:pic>
      <p:pic>
        <p:nvPicPr>
          <p:cNvPr id="3" name="Google Shape;103;p21">
            <a:extLst>
              <a:ext uri="{FF2B5EF4-FFF2-40B4-BE49-F238E27FC236}">
                <a16:creationId xmlns:a16="http://schemas.microsoft.com/office/drawing/2014/main" id="{840A7888-799E-4738-9DFA-CAE671832C9F}"/>
              </a:ext>
            </a:extLst>
          </p:cNvPr>
          <p:cNvPicPr preferRelativeResize="0"/>
          <p:nvPr/>
        </p:nvPicPr>
        <p:blipFill rotWithShape="1">
          <a:blip r:embed="rId7">
            <a:alphaModFix/>
          </a:blip>
          <a:srcRect/>
          <a:stretch/>
        </p:blipFill>
        <p:spPr>
          <a:xfrm>
            <a:off x="8716850" y="156864"/>
            <a:ext cx="593675" cy="61786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8d41b0a812_0_32"/>
          <p:cNvSpPr txBox="1">
            <a:spLocks noGrp="1"/>
          </p:cNvSpPr>
          <p:nvPr>
            <p:ph type="body" idx="1"/>
          </p:nvPr>
        </p:nvSpPr>
        <p:spPr>
          <a:xfrm>
            <a:off x="457200" y="1048375"/>
            <a:ext cx="8534400" cy="53064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1100"/>
              <a:buFont typeface="Calibri"/>
              <a:buNone/>
            </a:pPr>
            <a:r>
              <a:rPr lang="en-US" sz="2000" b="1">
                <a:solidFill>
                  <a:srgbClr val="660000"/>
                </a:solidFill>
              </a:rPr>
              <a:t>CompuCell3D:</a:t>
            </a:r>
            <a:endParaRPr sz="2000" b="1">
              <a:solidFill>
                <a:srgbClr val="660000"/>
              </a:solidFill>
            </a:endParaRPr>
          </a:p>
          <a:p>
            <a:pPr marL="342900" lvl="0" indent="-342900" algn="l" rtl="0">
              <a:spcBef>
                <a:spcPts val="0"/>
              </a:spcBef>
              <a:spcAft>
                <a:spcPts val="0"/>
              </a:spcAft>
              <a:buClr>
                <a:schemeClr val="dk1"/>
              </a:buClr>
              <a:buSzPts val="1100"/>
              <a:buFont typeface="Calibri"/>
              <a:buNone/>
            </a:pPr>
            <a:r>
              <a:rPr lang="en-US" sz="1700" b="1"/>
              <a:t>Web </a:t>
            </a:r>
            <a:r>
              <a:rPr lang="en-US" sz="1700"/>
              <a:t>Site: </a:t>
            </a:r>
            <a:r>
              <a:rPr lang="en-US" sz="1700" u="sng">
                <a:solidFill>
                  <a:schemeClr val="hlink"/>
                </a:solidFill>
                <a:hlinkClick r:id="rId3"/>
              </a:rPr>
              <a:t>https://compucell3d.org/</a:t>
            </a:r>
            <a:r>
              <a:rPr lang="en-US" sz="1700"/>
              <a:t> </a:t>
            </a:r>
            <a:endParaRPr sz="1700"/>
          </a:p>
          <a:p>
            <a:pPr marL="0" lvl="0" indent="0" algn="l" rtl="0">
              <a:spcBef>
                <a:spcPts val="0"/>
              </a:spcBef>
              <a:spcAft>
                <a:spcPts val="0"/>
              </a:spcAft>
              <a:buClr>
                <a:schemeClr val="dk1"/>
              </a:buClr>
              <a:buSzPts val="1100"/>
              <a:buFont typeface="Calibri"/>
              <a:buNone/>
            </a:pPr>
            <a:r>
              <a:rPr lang="en-US" sz="1700" b="1"/>
              <a:t>Download </a:t>
            </a:r>
            <a:r>
              <a:rPr lang="en-US" sz="1700"/>
              <a:t>source and compiled code: </a:t>
            </a:r>
            <a:r>
              <a:rPr lang="en-US" sz="1700" u="sng">
                <a:solidFill>
                  <a:schemeClr val="hlink"/>
                </a:solidFill>
                <a:hlinkClick r:id="rId4"/>
              </a:rPr>
              <a:t>https://compucell3d.org/SrcBin</a:t>
            </a:r>
            <a:r>
              <a:rPr lang="en-US" sz="1700"/>
              <a:t> </a:t>
            </a:r>
            <a:endParaRPr sz="1700"/>
          </a:p>
          <a:p>
            <a:pPr marL="0" lvl="0" indent="0" algn="l" rtl="0">
              <a:spcBef>
                <a:spcPts val="0"/>
              </a:spcBef>
              <a:spcAft>
                <a:spcPts val="0"/>
              </a:spcAft>
              <a:buClr>
                <a:schemeClr val="dk1"/>
              </a:buClr>
              <a:buSzPts val="1100"/>
              <a:buFont typeface="Calibri"/>
              <a:buNone/>
            </a:pPr>
            <a:r>
              <a:rPr lang="en-US" sz="1700"/>
              <a:t>Online Help and </a:t>
            </a:r>
            <a:r>
              <a:rPr lang="en-US" sz="1700" b="1"/>
              <a:t>Manual</a:t>
            </a:r>
            <a:r>
              <a:rPr lang="en-US" sz="1700"/>
              <a:t>: </a:t>
            </a:r>
            <a:br>
              <a:rPr lang="en-US" sz="1700"/>
            </a:br>
            <a:r>
              <a:rPr lang="en-US" sz="1700"/>
              <a:t>	</a:t>
            </a:r>
            <a:r>
              <a:rPr lang="en-US" sz="1700" u="sng">
                <a:solidFill>
                  <a:schemeClr val="hlink"/>
                </a:solidFill>
                <a:hlinkClick r:id="rId5"/>
              </a:rPr>
              <a:t>https://pythonscriptingmanual.readthedocs.io/en/4.1.1/</a:t>
            </a:r>
            <a:r>
              <a:rPr lang="en-US" sz="1700"/>
              <a:t> </a:t>
            </a:r>
            <a:endParaRPr sz="1700"/>
          </a:p>
          <a:p>
            <a:pPr marL="342900" lvl="0" indent="-342900" algn="l" rtl="0">
              <a:spcBef>
                <a:spcPts val="0"/>
              </a:spcBef>
              <a:spcAft>
                <a:spcPts val="0"/>
              </a:spcAft>
              <a:buClr>
                <a:schemeClr val="dk1"/>
              </a:buClr>
              <a:buSzPts val="1100"/>
              <a:buFont typeface="Calibri"/>
              <a:buNone/>
            </a:pPr>
            <a:r>
              <a:rPr lang="en-US" sz="1700"/>
              <a:t>Other Help Files: </a:t>
            </a:r>
            <a:r>
              <a:rPr lang="en-US" sz="1700" u="sng">
                <a:solidFill>
                  <a:schemeClr val="hlink"/>
                </a:solidFill>
                <a:hlinkClick r:id="rId6"/>
              </a:rPr>
              <a:t>https://compucell3d.org/Manuals</a:t>
            </a:r>
            <a:r>
              <a:rPr lang="en-US" sz="1700"/>
              <a:t> </a:t>
            </a:r>
            <a:endParaRPr sz="1700"/>
          </a:p>
          <a:p>
            <a:pPr marL="342900" lvl="0" indent="-342900" algn="l" rtl="0">
              <a:spcBef>
                <a:spcPts val="0"/>
              </a:spcBef>
              <a:spcAft>
                <a:spcPts val="0"/>
              </a:spcAft>
              <a:buClr>
                <a:schemeClr val="dk1"/>
              </a:buClr>
              <a:buSzPts val="1100"/>
              <a:buFont typeface="Calibri"/>
              <a:buNone/>
            </a:pPr>
            <a:endParaRPr sz="1700"/>
          </a:p>
          <a:p>
            <a:pPr marL="342900" lvl="0" indent="-342900" algn="l" rtl="0">
              <a:spcBef>
                <a:spcPts val="0"/>
              </a:spcBef>
              <a:spcAft>
                <a:spcPts val="0"/>
              </a:spcAft>
              <a:buClr>
                <a:schemeClr val="dk1"/>
              </a:buClr>
              <a:buSzPts val="1100"/>
              <a:buFont typeface="Calibri"/>
              <a:buNone/>
            </a:pPr>
            <a:r>
              <a:rPr lang="en-US" sz="1700" b="1"/>
              <a:t>Class files </a:t>
            </a:r>
            <a:r>
              <a:rPr lang="en-US" sz="1700"/>
              <a:t>at the Compucell3d website: </a:t>
            </a:r>
            <a:r>
              <a:rPr lang="en-US" sz="1700" u="sng">
                <a:solidFill>
                  <a:schemeClr val="hlink"/>
                </a:solidFill>
                <a:hlinkClick r:id="rId7"/>
              </a:rPr>
              <a:t>https://compucell3d.org/CC3D_2020_class_files</a:t>
            </a:r>
            <a:r>
              <a:rPr lang="en-US" sz="1700"/>
              <a:t> </a:t>
            </a:r>
            <a:br>
              <a:rPr lang="en-US" sz="1700"/>
            </a:br>
            <a:r>
              <a:rPr lang="en-US" sz="1700"/>
              <a:t>(see also the slack channel)</a:t>
            </a:r>
            <a:endParaRPr sz="1700"/>
          </a:p>
          <a:p>
            <a:pPr marL="342900" lvl="0" indent="-342900" algn="l" rtl="0">
              <a:spcBef>
                <a:spcPts val="0"/>
              </a:spcBef>
              <a:spcAft>
                <a:spcPts val="0"/>
              </a:spcAft>
              <a:buClr>
                <a:schemeClr val="dk1"/>
              </a:buClr>
              <a:buSzPts val="1100"/>
              <a:buFont typeface="Calibri"/>
              <a:buNone/>
            </a:pPr>
            <a:endParaRPr sz="1700"/>
          </a:p>
          <a:p>
            <a:pPr marL="342900" lvl="0" indent="-342900" algn="l" rtl="0">
              <a:spcBef>
                <a:spcPts val="0"/>
              </a:spcBef>
              <a:spcAft>
                <a:spcPts val="0"/>
              </a:spcAft>
              <a:buClr>
                <a:schemeClr val="dk1"/>
              </a:buClr>
              <a:buSzPts val="1100"/>
              <a:buFont typeface="Calibri"/>
              <a:buNone/>
            </a:pPr>
            <a:r>
              <a:rPr lang="en-US" sz="2000" b="1">
                <a:solidFill>
                  <a:srgbClr val="990000"/>
                </a:solidFill>
              </a:rPr>
              <a:t>Quick Reference Guides:</a:t>
            </a:r>
            <a:endParaRPr sz="2000" b="1">
              <a:solidFill>
                <a:srgbClr val="990000"/>
              </a:solidFill>
            </a:endParaRPr>
          </a:p>
          <a:p>
            <a:pPr marL="0" lvl="0" indent="0" algn="l" rtl="0">
              <a:spcBef>
                <a:spcPts val="0"/>
              </a:spcBef>
              <a:spcAft>
                <a:spcPts val="0"/>
              </a:spcAft>
              <a:buClr>
                <a:schemeClr val="dk1"/>
              </a:buClr>
              <a:buSzPts val="1100"/>
              <a:buFont typeface="Calibri"/>
              <a:buNone/>
            </a:pPr>
            <a:r>
              <a:rPr lang="en-US" sz="1700" b="1"/>
              <a:t>CompuCell3D </a:t>
            </a:r>
            <a:r>
              <a:rPr lang="en-US" sz="1700"/>
              <a:t>Online Quick Start: </a:t>
            </a:r>
            <a:r>
              <a:rPr lang="en-US" sz="1700" u="sng">
                <a:solidFill>
                  <a:schemeClr val="hlink"/>
                </a:solidFill>
                <a:hlinkClick r:id="rId8"/>
              </a:rPr>
              <a:t>https://cc3dquickreferenceguide.readthedocs.io/en/latest/</a:t>
            </a:r>
            <a:r>
              <a:rPr lang="en-US" sz="1700"/>
              <a:t> </a:t>
            </a:r>
            <a:br>
              <a:rPr lang="en-US" sz="1700"/>
            </a:br>
            <a:r>
              <a:rPr lang="en-US" sz="1900"/>
              <a:t>         </a:t>
            </a:r>
            <a:r>
              <a:rPr lang="en-US" sz="1300" u="sng">
                <a:solidFill>
                  <a:schemeClr val="hlink"/>
                </a:solidFill>
                <a:hlinkClick r:id="rId9"/>
              </a:rPr>
              <a:t>https://compucell3d.org/CC3D_2020_class_files?action=AttachFile&amp;do=get&amp;target=cc3d_quick_reference_guide.pdf</a:t>
            </a:r>
            <a:r>
              <a:rPr lang="en-US" sz="1300"/>
              <a:t> </a:t>
            </a:r>
            <a:endParaRPr sz="1300"/>
          </a:p>
          <a:p>
            <a:pPr marL="342900" lvl="0" indent="-342900" algn="l" rtl="0">
              <a:spcBef>
                <a:spcPts val="0"/>
              </a:spcBef>
              <a:spcAft>
                <a:spcPts val="0"/>
              </a:spcAft>
              <a:buClr>
                <a:schemeClr val="dk1"/>
              </a:buClr>
              <a:buSzPts val="1100"/>
              <a:buFont typeface="Calibri"/>
              <a:buNone/>
            </a:pPr>
            <a:r>
              <a:rPr lang="en-US" sz="1700" b="1"/>
              <a:t>Python </a:t>
            </a:r>
            <a:r>
              <a:rPr lang="en-US" sz="1700"/>
              <a:t>Quick Reference Guide:</a:t>
            </a:r>
            <a:br>
              <a:rPr lang="en-US" sz="1700"/>
            </a:br>
            <a:r>
              <a:rPr lang="en-US" sz="1300" u="sng">
                <a:solidFill>
                  <a:schemeClr val="hlink"/>
                </a:solidFill>
                <a:hlinkClick r:id="rId10"/>
              </a:rPr>
              <a:t>https://compucell3d.org/CC3D_2020_class_files?action=AttachFile&amp;do=get&amp;target=python_cheat_sheet_py3.pdf</a:t>
            </a:r>
            <a:r>
              <a:rPr lang="en-US" sz="1300"/>
              <a:t> </a:t>
            </a:r>
            <a:endParaRPr sz="1300"/>
          </a:p>
          <a:p>
            <a:pPr marL="342900" lvl="0" indent="-342900" algn="l" rtl="0">
              <a:spcBef>
                <a:spcPts val="0"/>
              </a:spcBef>
              <a:spcAft>
                <a:spcPts val="0"/>
              </a:spcAft>
              <a:buClr>
                <a:schemeClr val="dk1"/>
              </a:buClr>
              <a:buSzPts val="1100"/>
              <a:buFont typeface="Calibri"/>
              <a:buNone/>
            </a:pPr>
            <a:r>
              <a:rPr lang="en-US" sz="1700" b="1"/>
              <a:t>Tellurium </a:t>
            </a:r>
            <a:r>
              <a:rPr lang="en-US" sz="1700"/>
              <a:t>and </a:t>
            </a:r>
            <a:r>
              <a:rPr lang="en-US" sz="1700" b="1"/>
              <a:t>libRoadRunner </a:t>
            </a:r>
            <a:r>
              <a:rPr lang="en-US" sz="1700"/>
              <a:t>Quick Reference Guide: </a:t>
            </a:r>
            <a:r>
              <a:rPr lang="en-US" sz="1500" u="sng">
                <a:solidFill>
                  <a:schemeClr val="hlink"/>
                </a:solidFill>
                <a:hlinkClick r:id="rId11"/>
              </a:rPr>
              <a:t>https://compucell3d.org/CC3D_2020_class_files?action=AttachFile&amp;do=get&amp;target=TellRoadCheatSheet.pdf</a:t>
            </a:r>
            <a:r>
              <a:rPr lang="en-US" sz="1500"/>
              <a:t> </a:t>
            </a:r>
            <a:endParaRPr sz="1500"/>
          </a:p>
          <a:p>
            <a:pPr marL="342900" lvl="0" indent="-342900" algn="l" rtl="0">
              <a:spcBef>
                <a:spcPts val="0"/>
              </a:spcBef>
              <a:spcAft>
                <a:spcPts val="0"/>
              </a:spcAft>
              <a:buClr>
                <a:schemeClr val="dk1"/>
              </a:buClr>
              <a:buSzPts val="1100"/>
              <a:buFont typeface="Calibri"/>
              <a:buNone/>
            </a:pPr>
            <a:endParaRPr sz="1700"/>
          </a:p>
          <a:p>
            <a:pPr marL="342900" lvl="0" indent="-342900" algn="l" rtl="0">
              <a:spcBef>
                <a:spcPts val="0"/>
              </a:spcBef>
              <a:spcAft>
                <a:spcPts val="0"/>
              </a:spcAft>
              <a:buClr>
                <a:schemeClr val="dk1"/>
              </a:buClr>
              <a:buSzPts val="1100"/>
              <a:buFont typeface="Calibri"/>
              <a:buNone/>
            </a:pPr>
            <a:endParaRPr sz="1700"/>
          </a:p>
        </p:txBody>
      </p:sp>
      <p:sp>
        <p:nvSpPr>
          <p:cNvPr id="127" name="Google Shape;127;g8d41b0a812_0_32"/>
          <p:cNvSpPr txBox="1">
            <a:spLocks noGrp="1"/>
          </p:cNvSpPr>
          <p:nvPr>
            <p:ph type="title"/>
          </p:nvPr>
        </p:nvSpPr>
        <p:spPr>
          <a:xfrm>
            <a:off x="457200" y="242888"/>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a:solidFill>
                  <a:srgbClr val="0000CC"/>
                </a:solidFill>
              </a:rPr>
              <a:t>Where to Find Resources</a:t>
            </a:r>
            <a:endParaRPr/>
          </a:p>
        </p:txBody>
      </p:sp>
      <p:pic>
        <p:nvPicPr>
          <p:cNvPr id="128" name="Google Shape;128;g8d41b0a812_0_32" descr="Biocomplexity Logo"/>
          <p:cNvPicPr preferRelativeResize="0"/>
          <p:nvPr/>
        </p:nvPicPr>
        <p:blipFill rotWithShape="1">
          <a:blip r:embed="rId12">
            <a:alphaModFix/>
          </a:blip>
          <a:srcRect/>
          <a:stretch/>
        </p:blipFill>
        <p:spPr>
          <a:xfrm>
            <a:off x="8550275" y="6264275"/>
            <a:ext cx="593725" cy="593725"/>
          </a:xfrm>
          <a:prstGeom prst="rect">
            <a:avLst/>
          </a:prstGeom>
          <a:noFill/>
          <a:ln>
            <a:noFill/>
          </a:ln>
        </p:spPr>
      </p:pic>
      <p:pic>
        <p:nvPicPr>
          <p:cNvPr id="129" name="Google Shape;129;g8d41b0a812_0_32" descr="redblackblockiu"/>
          <p:cNvPicPr preferRelativeResize="0"/>
          <p:nvPr/>
        </p:nvPicPr>
        <p:blipFill rotWithShape="1">
          <a:blip r:embed="rId13">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901E5B19-378B-4513-A026-BF85923962EA}"/>
              </a:ext>
            </a:extLst>
          </p:cNvPr>
          <p:cNvPicPr preferRelativeResize="0"/>
          <p:nvPr/>
        </p:nvPicPr>
        <p:blipFill rotWithShape="1">
          <a:blip r:embed="rId14">
            <a:alphaModFix/>
          </a:blip>
          <a:srcRect/>
          <a:stretch/>
        </p:blipFill>
        <p:spPr>
          <a:xfrm>
            <a:off x="8564450" y="4464"/>
            <a:ext cx="593675" cy="61786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8d41b0a812_0_40"/>
          <p:cNvSpPr txBox="1">
            <a:spLocks noGrp="1"/>
          </p:cNvSpPr>
          <p:nvPr>
            <p:ph type="body" idx="1"/>
          </p:nvPr>
        </p:nvSpPr>
        <p:spPr>
          <a:xfrm>
            <a:off x="600025" y="1009425"/>
            <a:ext cx="8391600" cy="4983300"/>
          </a:xfrm>
          <a:prstGeom prst="rect">
            <a:avLst/>
          </a:prstGeom>
          <a:noFill/>
          <a:ln>
            <a:noFill/>
          </a:ln>
        </p:spPr>
        <p:txBody>
          <a:bodyPr spcFirstLastPara="1" wrap="square" lIns="91425" tIns="45700" rIns="91425" bIns="45700" anchor="t" anchorCtr="0">
            <a:noAutofit/>
          </a:bodyPr>
          <a:lstStyle/>
          <a:p>
            <a:pPr marL="342900" lvl="0" indent="-342900" algn="l" rtl="0">
              <a:lnSpc>
                <a:spcPct val="115000"/>
              </a:lnSpc>
              <a:spcBef>
                <a:spcPts val="0"/>
              </a:spcBef>
              <a:spcAft>
                <a:spcPts val="0"/>
              </a:spcAft>
              <a:buClr>
                <a:schemeClr val="dk1"/>
              </a:buClr>
              <a:buSzPts val="1100"/>
              <a:buFont typeface="Calibri"/>
              <a:buNone/>
            </a:pPr>
            <a:r>
              <a:rPr lang="en-US" sz="2300"/>
              <a:t>Main Slack channel:</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3"/>
              </a:rPr>
              <a:t>https://app.slack.com/client/T017HE055JN/C017HE05KPC</a:t>
            </a:r>
            <a:r>
              <a:rPr lang="en-US" sz="1900"/>
              <a:t> </a:t>
            </a:r>
            <a:endParaRPr sz="1900"/>
          </a:p>
          <a:p>
            <a:pPr marL="0" lvl="0" indent="0" algn="l" rtl="0">
              <a:lnSpc>
                <a:spcPct val="115000"/>
              </a:lnSpc>
              <a:spcBef>
                <a:spcPts val="0"/>
              </a:spcBef>
              <a:spcAft>
                <a:spcPts val="0"/>
              </a:spcAft>
              <a:buClr>
                <a:schemeClr val="dk1"/>
              </a:buClr>
              <a:buSzPts val="1100"/>
              <a:buFont typeface="Calibri"/>
              <a:buNone/>
            </a:pPr>
            <a:endParaRPr sz="2300"/>
          </a:p>
          <a:p>
            <a:pPr marL="342900" lvl="0" indent="-342900" algn="l" rtl="0">
              <a:lnSpc>
                <a:spcPct val="115000"/>
              </a:lnSpc>
              <a:spcBef>
                <a:spcPts val="0"/>
              </a:spcBef>
              <a:spcAft>
                <a:spcPts val="0"/>
              </a:spcAft>
              <a:buClr>
                <a:schemeClr val="dk1"/>
              </a:buClr>
              <a:buSzPts val="1100"/>
              <a:buFont typeface="Calibri"/>
              <a:buNone/>
            </a:pPr>
            <a:r>
              <a:rPr lang="en-US" sz="2300"/>
              <a:t>Slack help for Windows:</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4"/>
              </a:rPr>
              <a:t>https://multiscalemod-ags3330.slack.com/archives/C01879HFYL8</a:t>
            </a:r>
            <a:r>
              <a:rPr lang="en-US" sz="1900" u="sng">
                <a:solidFill>
                  <a:schemeClr val="hlink"/>
                </a:solidFill>
              </a:rPr>
              <a:t> </a:t>
            </a:r>
            <a:endParaRPr sz="1900"/>
          </a:p>
          <a:p>
            <a:pPr marL="342900" lvl="0" indent="-342900" algn="l" rtl="0">
              <a:lnSpc>
                <a:spcPct val="115000"/>
              </a:lnSpc>
              <a:spcBef>
                <a:spcPts val="0"/>
              </a:spcBef>
              <a:spcAft>
                <a:spcPts val="0"/>
              </a:spcAft>
              <a:buClr>
                <a:schemeClr val="dk1"/>
              </a:buClr>
              <a:buSzPts val="1100"/>
              <a:buFont typeface="Calibri"/>
              <a:buNone/>
            </a:pPr>
            <a:r>
              <a:rPr lang="en-US" sz="2300"/>
              <a:t>Slack help for Mac:</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5"/>
              </a:rPr>
              <a:t>https://multiscalemod-ags3330.slack.com/archives/C017PKPSYAG</a:t>
            </a:r>
            <a:endParaRPr sz="1900"/>
          </a:p>
          <a:p>
            <a:pPr marL="342900" lvl="0" indent="-342900" algn="l" rtl="0">
              <a:lnSpc>
                <a:spcPct val="115000"/>
              </a:lnSpc>
              <a:spcBef>
                <a:spcPts val="0"/>
              </a:spcBef>
              <a:spcAft>
                <a:spcPts val="0"/>
              </a:spcAft>
              <a:buClr>
                <a:schemeClr val="dk1"/>
              </a:buClr>
              <a:buSzPts val="1100"/>
              <a:buFont typeface="Calibri"/>
              <a:buNone/>
            </a:pPr>
            <a:r>
              <a:rPr lang="en-US" sz="2300"/>
              <a:t>Slack help for Unix:</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6"/>
              </a:rPr>
              <a:t>https://multiscalemod-ags3330.slack.com/archives/C01879J0ULQ</a:t>
            </a:r>
            <a:endParaRPr sz="1900"/>
          </a:p>
          <a:p>
            <a:pPr marL="0" lvl="0" indent="0" algn="l" rtl="0">
              <a:lnSpc>
                <a:spcPct val="115000"/>
              </a:lnSpc>
              <a:spcBef>
                <a:spcPts val="0"/>
              </a:spcBef>
              <a:spcAft>
                <a:spcPts val="0"/>
              </a:spcAft>
              <a:buClr>
                <a:schemeClr val="dk1"/>
              </a:buClr>
              <a:buSzPts val="1100"/>
              <a:buFont typeface="Calibri"/>
              <a:buNone/>
            </a:pPr>
            <a:endParaRPr sz="2300"/>
          </a:p>
          <a:p>
            <a:pPr marL="342900" lvl="0" indent="-342900" algn="l" rtl="0">
              <a:lnSpc>
                <a:spcPct val="115000"/>
              </a:lnSpc>
              <a:spcBef>
                <a:spcPts val="0"/>
              </a:spcBef>
              <a:spcAft>
                <a:spcPts val="0"/>
              </a:spcAft>
              <a:buClr>
                <a:schemeClr val="dk1"/>
              </a:buClr>
              <a:buSzPts val="1100"/>
              <a:buFont typeface="Calibri"/>
              <a:buNone/>
            </a:pPr>
            <a:r>
              <a:rPr lang="en-US" sz="2300"/>
              <a:t>Questions-for-the-organizers:</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7"/>
              </a:rPr>
              <a:t>https://multiscalemod-ags3330.slack.com/archives/C017G3PT4AZ</a:t>
            </a:r>
            <a:r>
              <a:rPr lang="en-US" sz="1900"/>
              <a:t> </a:t>
            </a:r>
            <a:endParaRPr sz="1900"/>
          </a:p>
          <a:p>
            <a:pPr marL="342900" lvl="0" indent="-342900" algn="l" rtl="0">
              <a:lnSpc>
                <a:spcPct val="115000"/>
              </a:lnSpc>
              <a:spcBef>
                <a:spcPts val="0"/>
              </a:spcBef>
              <a:spcAft>
                <a:spcPts val="0"/>
              </a:spcAft>
              <a:buClr>
                <a:schemeClr val="dk1"/>
              </a:buClr>
              <a:buSzPts val="1100"/>
              <a:buFont typeface="Calibri"/>
              <a:buNone/>
            </a:pPr>
            <a:endParaRPr sz="2300"/>
          </a:p>
          <a:p>
            <a:pPr marL="342900" lvl="0" indent="-342900" algn="l" rtl="0">
              <a:spcBef>
                <a:spcPts val="0"/>
              </a:spcBef>
              <a:spcAft>
                <a:spcPts val="0"/>
              </a:spcAft>
              <a:buClr>
                <a:schemeClr val="dk1"/>
              </a:buClr>
              <a:buSzPts val="1100"/>
              <a:buFont typeface="Calibri"/>
              <a:buNone/>
            </a:pPr>
            <a:endParaRPr sz="2300"/>
          </a:p>
        </p:txBody>
      </p:sp>
      <p:sp>
        <p:nvSpPr>
          <p:cNvPr id="136" name="Google Shape;136;g8d41b0a812_0_40"/>
          <p:cNvSpPr txBox="1">
            <a:spLocks noGrp="1"/>
          </p:cNvSpPr>
          <p:nvPr>
            <p:ph type="title"/>
          </p:nvPr>
        </p:nvSpPr>
        <p:spPr>
          <a:xfrm>
            <a:off x="457200" y="242888"/>
            <a:ext cx="8229600" cy="868500"/>
          </a:xfrm>
          <a:prstGeom prst="rect">
            <a:avLst/>
          </a:prstGeom>
          <a:noFill/>
          <a:ln>
            <a:noFill/>
          </a:ln>
        </p:spPr>
        <p:txBody>
          <a:bodyPr spcFirstLastPara="1" wrap="square" lIns="91425" tIns="45700" rIns="91425" bIns="45700" anchor="ctr" anchorCtr="0">
            <a:noAutofit/>
          </a:bodyPr>
          <a:lstStyle/>
          <a:p>
            <a:pPr marL="0" lvl="0" indent="0" algn="ctr" rtl="0">
              <a:lnSpc>
                <a:spcPct val="115000"/>
              </a:lnSpc>
              <a:spcBef>
                <a:spcPts val="0"/>
              </a:spcBef>
              <a:spcAft>
                <a:spcPts val="0"/>
              </a:spcAft>
              <a:buClr>
                <a:srgbClr val="0000CC"/>
              </a:buClr>
              <a:buSzPts val="4400"/>
              <a:buFont typeface="Calibri"/>
              <a:buNone/>
            </a:pPr>
            <a:r>
              <a:rPr lang="en-US" b="1">
                <a:solidFill>
                  <a:srgbClr val="0000CC"/>
                </a:solidFill>
              </a:rPr>
              <a:t>Slack</a:t>
            </a:r>
            <a:endParaRPr/>
          </a:p>
        </p:txBody>
      </p:sp>
      <p:pic>
        <p:nvPicPr>
          <p:cNvPr id="137" name="Google Shape;137;g8d41b0a812_0_40" descr="Biocomplexity Logo"/>
          <p:cNvPicPr preferRelativeResize="0"/>
          <p:nvPr/>
        </p:nvPicPr>
        <p:blipFill rotWithShape="1">
          <a:blip r:embed="rId8">
            <a:alphaModFix/>
          </a:blip>
          <a:srcRect/>
          <a:stretch/>
        </p:blipFill>
        <p:spPr>
          <a:xfrm>
            <a:off x="8550275" y="6264275"/>
            <a:ext cx="593725" cy="593725"/>
          </a:xfrm>
          <a:prstGeom prst="rect">
            <a:avLst/>
          </a:prstGeom>
          <a:noFill/>
          <a:ln>
            <a:noFill/>
          </a:ln>
        </p:spPr>
      </p:pic>
      <p:pic>
        <p:nvPicPr>
          <p:cNvPr id="138" name="Google Shape;138;g8d41b0a812_0_40" descr="redblackblockiu"/>
          <p:cNvPicPr preferRelativeResize="0"/>
          <p:nvPr/>
        </p:nvPicPr>
        <p:blipFill rotWithShape="1">
          <a:blip r:embed="rId9">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AE32548C-63EF-45FE-BD34-9953D0892856}"/>
              </a:ext>
            </a:extLst>
          </p:cNvPr>
          <p:cNvPicPr preferRelativeResize="0"/>
          <p:nvPr/>
        </p:nvPicPr>
        <p:blipFill rotWithShape="1">
          <a:blip r:embed="rId10">
            <a:alphaModFix/>
          </a:blip>
          <a:srcRect/>
          <a:stretch/>
        </p:blipFill>
        <p:spPr>
          <a:xfrm>
            <a:off x="8564450" y="4464"/>
            <a:ext cx="593675" cy="61786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1900</Words>
  <Application>Microsoft Office PowerPoint</Application>
  <PresentationFormat>On-screen Show (4:3)</PresentationFormat>
  <Paragraphs>172</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Verdana</vt:lpstr>
      <vt:lpstr>Office Theme</vt:lpstr>
      <vt:lpstr>Workshop on Multi-scale Multi-cell Virtual-Tissue Modeling using CompuCell3D 3.0: Day 3 Welcome</vt:lpstr>
      <vt:lpstr>Zoom Logistics</vt:lpstr>
      <vt:lpstr>Course Outline</vt:lpstr>
      <vt:lpstr>Wednesday’s Material and Tentative Times</vt:lpstr>
      <vt:lpstr>Hackathon Planning</vt:lpstr>
      <vt:lpstr>CC3D nanoHUB Links</vt:lpstr>
      <vt:lpstr>CC3D Desktop App</vt:lpstr>
      <vt:lpstr>Where to Find Resources</vt:lpstr>
      <vt:lpstr>Slack</vt:lpstr>
      <vt:lpstr>People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Multi-scale Multi-cell Virtual-Tissue Modeling using CompuCell3D 3.0: Day 3 Welcome</dc:title>
  <dc:creator>Julio Monti Belmonte</dc:creator>
  <cp:lastModifiedBy>Glazier, James Alexander</cp:lastModifiedBy>
  <cp:revision>9</cp:revision>
  <dcterms:created xsi:type="dcterms:W3CDTF">2011-11-02T17:09:23Z</dcterms:created>
  <dcterms:modified xsi:type="dcterms:W3CDTF">2020-08-05T14:23:54Z</dcterms:modified>
</cp:coreProperties>
</file>