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3.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http://customooxmlschemas.google.com/">
      <go:slidesCustomData xmlns:go="http://customooxmlschemas.google.com/" r:id="rId29" roundtripDataSignature="AMtx7mjZMHW6OjEIjIWg4DK7Vv7XOKVSj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customschemas.google.com/relationships/presentationmetadata" Target="metadata"/><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86" name="Google Shape;86;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p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2" name="Google Shape;172;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p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1" name="Google Shape;181;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p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6" name="Google Shape;196;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p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4" name="Google Shape;204;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2" name="Shape 212"/>
        <p:cNvGrpSpPr/>
        <p:nvPr/>
      </p:nvGrpSpPr>
      <p:grpSpPr>
        <a:xfrm>
          <a:off x="0" y="0"/>
          <a:ext cx="0" cy="0"/>
          <a:chOff x="0" y="0"/>
          <a:chExt cx="0" cy="0"/>
        </a:xfrm>
      </p:grpSpPr>
      <p:sp>
        <p:nvSpPr>
          <p:cNvPr id="213" name="Google Shape;213;p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4" name="Google Shape;214;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9" name="Shape 229"/>
        <p:cNvGrpSpPr/>
        <p:nvPr/>
      </p:nvGrpSpPr>
      <p:grpSpPr>
        <a:xfrm>
          <a:off x="0" y="0"/>
          <a:ext cx="0" cy="0"/>
          <a:chOff x="0" y="0"/>
          <a:chExt cx="0" cy="0"/>
        </a:xfrm>
      </p:grpSpPr>
      <p:sp>
        <p:nvSpPr>
          <p:cNvPr id="230" name="Google Shape;230;p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1" name="Google Shape;231;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9" name="Shape 239"/>
        <p:cNvGrpSpPr/>
        <p:nvPr/>
      </p:nvGrpSpPr>
      <p:grpSpPr>
        <a:xfrm>
          <a:off x="0" y="0"/>
          <a:ext cx="0" cy="0"/>
          <a:chOff x="0" y="0"/>
          <a:chExt cx="0" cy="0"/>
        </a:xfrm>
      </p:grpSpPr>
      <p:sp>
        <p:nvSpPr>
          <p:cNvPr id="240" name="Google Shape;240;p2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1" name="Google Shape;241;p2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6" name="Shape 246"/>
        <p:cNvGrpSpPr/>
        <p:nvPr/>
      </p:nvGrpSpPr>
      <p:grpSpPr>
        <a:xfrm>
          <a:off x="0" y="0"/>
          <a:ext cx="0" cy="0"/>
          <a:chOff x="0" y="0"/>
          <a:chExt cx="0" cy="0"/>
        </a:xfrm>
      </p:grpSpPr>
      <p:sp>
        <p:nvSpPr>
          <p:cNvPr id="247" name="Google Shape;247;p2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8" name="Google Shape;248;p2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9" name="Shape 259"/>
        <p:cNvGrpSpPr/>
        <p:nvPr/>
      </p:nvGrpSpPr>
      <p:grpSpPr>
        <a:xfrm>
          <a:off x="0" y="0"/>
          <a:ext cx="0" cy="0"/>
          <a:chOff x="0" y="0"/>
          <a:chExt cx="0" cy="0"/>
        </a:xfrm>
      </p:grpSpPr>
      <p:sp>
        <p:nvSpPr>
          <p:cNvPr id="260" name="Google Shape;260;p2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1" name="Google Shape;261;p2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1" name="Shape 271"/>
        <p:cNvGrpSpPr/>
        <p:nvPr/>
      </p:nvGrpSpPr>
      <p:grpSpPr>
        <a:xfrm>
          <a:off x="0" y="0"/>
          <a:ext cx="0" cy="0"/>
          <a:chOff x="0" y="0"/>
          <a:chExt cx="0" cy="0"/>
        </a:xfrm>
      </p:grpSpPr>
      <p:sp>
        <p:nvSpPr>
          <p:cNvPr id="272" name="Google Shape;272;p2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3" name="Google Shape;273;p2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8df334e3e6_1_0: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sz="1200">
                <a:solidFill>
                  <a:schemeClr val="dk1"/>
                </a:solidFill>
                <a:latin typeface="Verdana"/>
                <a:ea typeface="Verdana"/>
                <a:cs typeface="Verdana"/>
                <a:sym typeface="Verdana"/>
              </a:rPr>
              <a:t>‹#›</a:t>
            </a:fld>
            <a:endParaRPr sz="1200">
              <a:solidFill>
                <a:schemeClr val="dk1"/>
              </a:solidFill>
              <a:latin typeface="Verdana"/>
              <a:ea typeface="Verdana"/>
              <a:cs typeface="Verdana"/>
              <a:sym typeface="Verdana"/>
            </a:endParaRPr>
          </a:p>
        </p:txBody>
      </p:sp>
      <p:sp>
        <p:nvSpPr>
          <p:cNvPr id="95" name="Google Shape;95;g8df334e3e6_1_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96" name="Google Shape;96;g8df334e3e6_1_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6" name="Shape 286"/>
        <p:cNvGrpSpPr/>
        <p:nvPr/>
      </p:nvGrpSpPr>
      <p:grpSpPr>
        <a:xfrm>
          <a:off x="0" y="0"/>
          <a:ext cx="0" cy="0"/>
          <a:chOff x="0" y="0"/>
          <a:chExt cx="0" cy="0"/>
        </a:xfrm>
      </p:grpSpPr>
      <p:sp>
        <p:nvSpPr>
          <p:cNvPr id="287" name="Google Shape;287;p2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8" name="Google Shape;288;p2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6" name="Shape 296"/>
        <p:cNvGrpSpPr/>
        <p:nvPr/>
      </p:nvGrpSpPr>
      <p:grpSpPr>
        <a:xfrm>
          <a:off x="0" y="0"/>
          <a:ext cx="0" cy="0"/>
          <a:chOff x="0" y="0"/>
          <a:chExt cx="0" cy="0"/>
        </a:xfrm>
      </p:grpSpPr>
      <p:sp>
        <p:nvSpPr>
          <p:cNvPr id="297" name="Google Shape;297;p2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8" name="Google Shape;298;p2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4" name="Shape 304"/>
        <p:cNvGrpSpPr/>
        <p:nvPr/>
      </p:nvGrpSpPr>
      <p:grpSpPr>
        <a:xfrm>
          <a:off x="0" y="0"/>
          <a:ext cx="0" cy="0"/>
          <a:chOff x="0" y="0"/>
          <a:chExt cx="0" cy="0"/>
        </a:xfrm>
      </p:grpSpPr>
      <p:sp>
        <p:nvSpPr>
          <p:cNvPr id="305" name="Google Shape;305;p2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6" name="Google Shape;306;p2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9" name="Shape 309"/>
        <p:cNvGrpSpPr/>
        <p:nvPr/>
      </p:nvGrpSpPr>
      <p:grpSpPr>
        <a:xfrm>
          <a:off x="0" y="0"/>
          <a:ext cx="0" cy="0"/>
          <a:chOff x="0" y="0"/>
          <a:chExt cx="0" cy="0"/>
        </a:xfrm>
      </p:grpSpPr>
      <p:sp>
        <p:nvSpPr>
          <p:cNvPr id="310" name="Google Shape;310;p2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11" name="Google Shape;311;p2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86a04555cc_0_16: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sz="1200">
                <a:solidFill>
                  <a:schemeClr val="dk1"/>
                </a:solidFill>
                <a:latin typeface="Verdana"/>
                <a:ea typeface="Verdana"/>
                <a:cs typeface="Verdana"/>
                <a:sym typeface="Verdana"/>
              </a:rPr>
              <a:t>‹#›</a:t>
            </a:fld>
            <a:endParaRPr sz="1200">
              <a:solidFill>
                <a:schemeClr val="dk1"/>
              </a:solidFill>
              <a:latin typeface="Verdana"/>
              <a:ea typeface="Verdana"/>
              <a:cs typeface="Verdana"/>
              <a:sym typeface="Verdana"/>
            </a:endParaRPr>
          </a:p>
        </p:txBody>
      </p:sp>
      <p:sp>
        <p:nvSpPr>
          <p:cNvPr id="105" name="Google Shape;105;g86a04555cc_0_1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06" name="Google Shape;106;g86a04555cc_0_16: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86a04555cc_0_24: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sz="1200">
                <a:solidFill>
                  <a:schemeClr val="dk1"/>
                </a:solidFill>
                <a:latin typeface="Verdana"/>
                <a:ea typeface="Verdana"/>
                <a:cs typeface="Verdana"/>
                <a:sym typeface="Verdana"/>
              </a:rPr>
              <a:t>‹#›</a:t>
            </a:fld>
            <a:endParaRPr sz="1200">
              <a:solidFill>
                <a:schemeClr val="dk1"/>
              </a:solidFill>
              <a:latin typeface="Verdana"/>
              <a:ea typeface="Verdana"/>
              <a:cs typeface="Verdana"/>
              <a:sym typeface="Verdana"/>
            </a:endParaRPr>
          </a:p>
        </p:txBody>
      </p:sp>
      <p:sp>
        <p:nvSpPr>
          <p:cNvPr id="114" name="Google Shape;114;g86a04555cc_0_2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15" name="Google Shape;115;g86a04555cc_0_2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86a04555cc_0_32: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sz="1200">
                <a:solidFill>
                  <a:schemeClr val="dk1"/>
                </a:solidFill>
                <a:latin typeface="Verdana"/>
                <a:ea typeface="Verdana"/>
                <a:cs typeface="Verdana"/>
                <a:sym typeface="Verdana"/>
              </a:rPr>
              <a:t>‹#›</a:t>
            </a:fld>
            <a:endParaRPr sz="1200">
              <a:solidFill>
                <a:schemeClr val="dk1"/>
              </a:solidFill>
              <a:latin typeface="Verdana"/>
              <a:ea typeface="Verdana"/>
              <a:cs typeface="Verdana"/>
              <a:sym typeface="Verdana"/>
            </a:endParaRPr>
          </a:p>
        </p:txBody>
      </p:sp>
      <p:sp>
        <p:nvSpPr>
          <p:cNvPr id="123" name="Google Shape;123;g86a04555cc_0_3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24" name="Google Shape;124;g86a04555cc_0_3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86a04555cc_0_40: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sz="1200">
                <a:solidFill>
                  <a:schemeClr val="dk1"/>
                </a:solidFill>
                <a:latin typeface="Verdana"/>
                <a:ea typeface="Verdana"/>
                <a:cs typeface="Verdana"/>
                <a:sym typeface="Verdana"/>
              </a:rPr>
              <a:t>‹#›</a:t>
            </a:fld>
            <a:endParaRPr sz="1200">
              <a:solidFill>
                <a:schemeClr val="dk1"/>
              </a:solidFill>
              <a:latin typeface="Verdana"/>
              <a:ea typeface="Verdana"/>
              <a:cs typeface="Verdana"/>
              <a:sym typeface="Verdana"/>
            </a:endParaRPr>
          </a:p>
        </p:txBody>
      </p:sp>
      <p:sp>
        <p:nvSpPr>
          <p:cNvPr id="132" name="Google Shape;132;g86a04555cc_0_4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33" name="Google Shape;133;g86a04555cc_0_4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g86a04555cc_0_48: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sz="1200">
                <a:solidFill>
                  <a:schemeClr val="dk1"/>
                </a:solidFill>
                <a:latin typeface="Verdana"/>
                <a:ea typeface="Verdana"/>
                <a:cs typeface="Verdana"/>
                <a:sym typeface="Verdana"/>
              </a:rPr>
              <a:t>‹#›</a:t>
            </a:fld>
            <a:endParaRPr sz="1200">
              <a:solidFill>
                <a:schemeClr val="dk1"/>
              </a:solidFill>
              <a:latin typeface="Verdana"/>
              <a:ea typeface="Verdana"/>
              <a:cs typeface="Verdana"/>
              <a:sym typeface="Verdana"/>
            </a:endParaRPr>
          </a:p>
        </p:txBody>
      </p:sp>
      <p:sp>
        <p:nvSpPr>
          <p:cNvPr id="141" name="Google Shape;141;g86a04555cc_0_4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42" name="Google Shape;142;g86a04555cc_0_48: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86a04555cc_1_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50" name="Google Shape;150;g86a04555cc_1_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p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9" name="Google Shape;159;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5" name="Shape 15"/>
        <p:cNvGrpSpPr/>
        <p:nvPr/>
      </p:nvGrpSpPr>
      <p:grpSpPr>
        <a:xfrm>
          <a:off x="0" y="0"/>
          <a:ext cx="0" cy="0"/>
          <a:chOff x="0" y="0"/>
          <a:chExt cx="0" cy="0"/>
        </a:xfrm>
      </p:grpSpPr>
      <p:sp>
        <p:nvSpPr>
          <p:cNvPr id="16" name="Google Shape;16;p1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1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18" name="Google Shape;18;p1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1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1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2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20"/>
          <p:cNvSpPr txBox="1"/>
          <p:nvPr>
            <p:ph idx="1" type="body"/>
          </p:nvPr>
        </p:nvSpPr>
        <p:spPr>
          <a:xfrm rot="5400000">
            <a:off x="2309018" y="-251619"/>
            <a:ext cx="4525963" cy="82296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75" name="Google Shape;75;p2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2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2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21"/>
          <p:cNvSpPr txBox="1"/>
          <p:nvPr>
            <p:ph type="title"/>
          </p:nvPr>
        </p:nvSpPr>
        <p:spPr>
          <a:xfrm rot="5400000">
            <a:off x="4732337" y="2171700"/>
            <a:ext cx="5851525" cy="20574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21"/>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81" name="Google Shape;81;p2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2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2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1" name="Shape 21"/>
        <p:cNvGrpSpPr/>
        <p:nvPr/>
      </p:nvGrpSpPr>
      <p:grpSpPr>
        <a:xfrm>
          <a:off x="0" y="0"/>
          <a:ext cx="0" cy="0"/>
          <a:chOff x="0" y="0"/>
          <a:chExt cx="0" cy="0"/>
        </a:xfrm>
      </p:grpSpPr>
      <p:sp>
        <p:nvSpPr>
          <p:cNvPr id="22" name="Google Shape;22;p1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1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 name="Google Shape;24;p1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5" name="Shape 25"/>
        <p:cNvGrpSpPr/>
        <p:nvPr/>
      </p:nvGrpSpPr>
      <p:grpSpPr>
        <a:xfrm>
          <a:off x="0" y="0"/>
          <a:ext cx="0" cy="0"/>
          <a:chOff x="0" y="0"/>
          <a:chExt cx="0" cy="0"/>
        </a:xfrm>
      </p:grpSpPr>
      <p:sp>
        <p:nvSpPr>
          <p:cNvPr id="26" name="Google Shape;26;p12"/>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12"/>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lvl1pPr lvl="0" algn="ctr">
              <a:lnSpc>
                <a:spcPct val="100000"/>
              </a:lnSpc>
              <a:spcBef>
                <a:spcPts val="640"/>
              </a:spcBef>
              <a:spcAft>
                <a:spcPts val="0"/>
              </a:spcAft>
              <a:buClr>
                <a:srgbClr val="888888"/>
              </a:buClr>
              <a:buSzPts val="3200"/>
              <a:buNone/>
              <a:defRPr>
                <a:solidFill>
                  <a:srgbClr val="888888"/>
                </a:solidFill>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p:txBody>
      </p:sp>
      <p:sp>
        <p:nvSpPr>
          <p:cNvPr id="28" name="Google Shape;28;p1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1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1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1" name="Shape 31"/>
        <p:cNvGrpSpPr/>
        <p:nvPr/>
      </p:nvGrpSpPr>
      <p:grpSpPr>
        <a:xfrm>
          <a:off x="0" y="0"/>
          <a:ext cx="0" cy="0"/>
          <a:chOff x="0" y="0"/>
          <a:chExt cx="0" cy="0"/>
        </a:xfrm>
      </p:grpSpPr>
      <p:sp>
        <p:nvSpPr>
          <p:cNvPr id="32" name="Google Shape;32;p13"/>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chemeClr val="dk1"/>
              </a:buClr>
              <a:buSzPts val="4000"/>
              <a:buFont typeface="Calibri"/>
              <a:buNone/>
              <a:defRPr b="1" sz="40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13"/>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00"/>
              </a:spcBef>
              <a:spcAft>
                <a:spcPts val="0"/>
              </a:spcAft>
              <a:buClr>
                <a:srgbClr val="888888"/>
              </a:buClr>
              <a:buSzPts val="2000"/>
              <a:buNone/>
              <a:defRPr sz="2000">
                <a:solidFill>
                  <a:srgbClr val="888888"/>
                </a:solidFill>
              </a:defRPr>
            </a:lvl1pPr>
            <a:lvl2pPr indent="-228600" lvl="1" marL="914400" algn="l">
              <a:lnSpc>
                <a:spcPct val="100000"/>
              </a:lnSpc>
              <a:spcBef>
                <a:spcPts val="360"/>
              </a:spcBef>
              <a:spcAft>
                <a:spcPts val="0"/>
              </a:spcAft>
              <a:buClr>
                <a:srgbClr val="888888"/>
              </a:buClr>
              <a:buSzPts val="1800"/>
              <a:buNone/>
              <a:defRPr sz="1800">
                <a:solidFill>
                  <a:srgbClr val="888888"/>
                </a:solidFill>
              </a:defRPr>
            </a:lvl2pPr>
            <a:lvl3pPr indent="-228600" lvl="2" marL="1371600" algn="l">
              <a:lnSpc>
                <a:spcPct val="100000"/>
              </a:lnSpc>
              <a:spcBef>
                <a:spcPts val="320"/>
              </a:spcBef>
              <a:spcAft>
                <a:spcPts val="0"/>
              </a:spcAft>
              <a:buClr>
                <a:srgbClr val="888888"/>
              </a:buClr>
              <a:buSzPts val="1600"/>
              <a:buNone/>
              <a:defRPr sz="1600">
                <a:solidFill>
                  <a:srgbClr val="888888"/>
                </a:solidFill>
              </a:defRPr>
            </a:lvl3pPr>
            <a:lvl4pPr indent="-228600" lvl="3" marL="1828800" algn="l">
              <a:lnSpc>
                <a:spcPct val="100000"/>
              </a:lnSpc>
              <a:spcBef>
                <a:spcPts val="280"/>
              </a:spcBef>
              <a:spcAft>
                <a:spcPts val="0"/>
              </a:spcAft>
              <a:buClr>
                <a:srgbClr val="888888"/>
              </a:buClr>
              <a:buSzPts val="1400"/>
              <a:buNone/>
              <a:defRPr sz="1400">
                <a:solidFill>
                  <a:srgbClr val="888888"/>
                </a:solidFill>
              </a:defRPr>
            </a:lvl4pPr>
            <a:lvl5pPr indent="-228600" lvl="4" marL="2286000" algn="l">
              <a:lnSpc>
                <a:spcPct val="100000"/>
              </a:lnSpc>
              <a:spcBef>
                <a:spcPts val="280"/>
              </a:spcBef>
              <a:spcAft>
                <a:spcPts val="0"/>
              </a:spcAft>
              <a:buClr>
                <a:srgbClr val="888888"/>
              </a:buClr>
              <a:buSzPts val="1400"/>
              <a:buNone/>
              <a:defRPr sz="1400">
                <a:solidFill>
                  <a:srgbClr val="888888"/>
                </a:solidFill>
              </a:defRPr>
            </a:lvl5pPr>
            <a:lvl6pPr indent="-228600" lvl="5" marL="2743200" algn="l">
              <a:lnSpc>
                <a:spcPct val="100000"/>
              </a:lnSpc>
              <a:spcBef>
                <a:spcPts val="280"/>
              </a:spcBef>
              <a:spcAft>
                <a:spcPts val="0"/>
              </a:spcAft>
              <a:buClr>
                <a:srgbClr val="888888"/>
              </a:buClr>
              <a:buSzPts val="1400"/>
              <a:buNone/>
              <a:defRPr sz="1400">
                <a:solidFill>
                  <a:srgbClr val="888888"/>
                </a:solidFill>
              </a:defRPr>
            </a:lvl6pPr>
            <a:lvl7pPr indent="-228600" lvl="6" marL="3200400" algn="l">
              <a:lnSpc>
                <a:spcPct val="100000"/>
              </a:lnSpc>
              <a:spcBef>
                <a:spcPts val="280"/>
              </a:spcBef>
              <a:spcAft>
                <a:spcPts val="0"/>
              </a:spcAft>
              <a:buClr>
                <a:srgbClr val="888888"/>
              </a:buClr>
              <a:buSzPts val="1400"/>
              <a:buNone/>
              <a:defRPr sz="1400">
                <a:solidFill>
                  <a:srgbClr val="888888"/>
                </a:solidFill>
              </a:defRPr>
            </a:lvl7pPr>
            <a:lvl8pPr indent="-228600" lvl="7" marL="3657600" algn="l">
              <a:lnSpc>
                <a:spcPct val="100000"/>
              </a:lnSpc>
              <a:spcBef>
                <a:spcPts val="280"/>
              </a:spcBef>
              <a:spcAft>
                <a:spcPts val="0"/>
              </a:spcAft>
              <a:buClr>
                <a:srgbClr val="888888"/>
              </a:buClr>
              <a:buSzPts val="1400"/>
              <a:buNone/>
              <a:defRPr sz="1400">
                <a:solidFill>
                  <a:srgbClr val="888888"/>
                </a:solidFill>
              </a:defRPr>
            </a:lvl8pPr>
            <a:lvl9pPr indent="-228600" lvl="8" marL="4114800" algn="l">
              <a:lnSpc>
                <a:spcPct val="100000"/>
              </a:lnSpc>
              <a:spcBef>
                <a:spcPts val="280"/>
              </a:spcBef>
              <a:spcAft>
                <a:spcPts val="0"/>
              </a:spcAft>
              <a:buClr>
                <a:srgbClr val="888888"/>
              </a:buClr>
              <a:buSzPts val="1400"/>
              <a:buNone/>
              <a:defRPr sz="1400">
                <a:solidFill>
                  <a:srgbClr val="888888"/>
                </a:solidFill>
              </a:defRPr>
            </a:lvl9pPr>
          </a:lstStyle>
          <a:p/>
        </p:txBody>
      </p:sp>
      <p:sp>
        <p:nvSpPr>
          <p:cNvPr id="34" name="Google Shape;34;p1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1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1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7" name="Shape 37"/>
        <p:cNvGrpSpPr/>
        <p:nvPr/>
      </p:nvGrpSpPr>
      <p:grpSpPr>
        <a:xfrm>
          <a:off x="0" y="0"/>
          <a:ext cx="0" cy="0"/>
          <a:chOff x="0" y="0"/>
          <a:chExt cx="0" cy="0"/>
        </a:xfrm>
      </p:grpSpPr>
      <p:sp>
        <p:nvSpPr>
          <p:cNvPr id="38" name="Google Shape;38;p1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14"/>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lnSpc>
                <a:spcPct val="100000"/>
              </a:lnSpc>
              <a:spcBef>
                <a:spcPts val="560"/>
              </a:spcBef>
              <a:spcAft>
                <a:spcPts val="0"/>
              </a:spcAft>
              <a:buClr>
                <a:schemeClr val="dk1"/>
              </a:buClr>
              <a:buSzPts val="2800"/>
              <a:buChar char="•"/>
              <a:defRPr sz="2800"/>
            </a:lvl1pPr>
            <a:lvl2pPr indent="-381000" lvl="1" marL="914400" algn="l">
              <a:lnSpc>
                <a:spcPct val="100000"/>
              </a:lnSpc>
              <a:spcBef>
                <a:spcPts val="480"/>
              </a:spcBef>
              <a:spcAft>
                <a:spcPts val="0"/>
              </a:spcAft>
              <a:buClr>
                <a:schemeClr val="dk1"/>
              </a:buClr>
              <a:buSzPts val="2400"/>
              <a:buChar char="–"/>
              <a:defRPr sz="2400"/>
            </a:lvl2pPr>
            <a:lvl3pPr indent="-355600" lvl="2" marL="1371600" algn="l">
              <a:lnSpc>
                <a:spcPct val="100000"/>
              </a:lnSpc>
              <a:spcBef>
                <a:spcPts val="400"/>
              </a:spcBef>
              <a:spcAft>
                <a:spcPts val="0"/>
              </a:spcAft>
              <a:buClr>
                <a:schemeClr val="dk1"/>
              </a:buClr>
              <a:buSzPts val="2000"/>
              <a:buChar char="•"/>
              <a:defRPr sz="2000"/>
            </a:lvl3pPr>
            <a:lvl4pPr indent="-342900" lvl="3" marL="1828800" algn="l">
              <a:lnSpc>
                <a:spcPct val="100000"/>
              </a:lnSpc>
              <a:spcBef>
                <a:spcPts val="360"/>
              </a:spcBef>
              <a:spcAft>
                <a:spcPts val="0"/>
              </a:spcAft>
              <a:buClr>
                <a:schemeClr val="dk1"/>
              </a:buClr>
              <a:buSzPts val="1800"/>
              <a:buChar char="–"/>
              <a:defRPr sz="1800"/>
            </a:lvl4pPr>
            <a:lvl5pPr indent="-342900" lvl="4" marL="2286000" algn="l">
              <a:lnSpc>
                <a:spcPct val="100000"/>
              </a:lnSpc>
              <a:spcBef>
                <a:spcPts val="360"/>
              </a:spcBef>
              <a:spcAft>
                <a:spcPts val="0"/>
              </a:spcAft>
              <a:buClr>
                <a:schemeClr val="dk1"/>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40" name="Google Shape;40;p14"/>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lnSpc>
                <a:spcPct val="100000"/>
              </a:lnSpc>
              <a:spcBef>
                <a:spcPts val="560"/>
              </a:spcBef>
              <a:spcAft>
                <a:spcPts val="0"/>
              </a:spcAft>
              <a:buClr>
                <a:schemeClr val="dk1"/>
              </a:buClr>
              <a:buSzPts val="2800"/>
              <a:buChar char="•"/>
              <a:defRPr sz="2800"/>
            </a:lvl1pPr>
            <a:lvl2pPr indent="-381000" lvl="1" marL="914400" algn="l">
              <a:lnSpc>
                <a:spcPct val="100000"/>
              </a:lnSpc>
              <a:spcBef>
                <a:spcPts val="480"/>
              </a:spcBef>
              <a:spcAft>
                <a:spcPts val="0"/>
              </a:spcAft>
              <a:buClr>
                <a:schemeClr val="dk1"/>
              </a:buClr>
              <a:buSzPts val="2400"/>
              <a:buChar char="–"/>
              <a:defRPr sz="2400"/>
            </a:lvl2pPr>
            <a:lvl3pPr indent="-355600" lvl="2" marL="1371600" algn="l">
              <a:lnSpc>
                <a:spcPct val="100000"/>
              </a:lnSpc>
              <a:spcBef>
                <a:spcPts val="400"/>
              </a:spcBef>
              <a:spcAft>
                <a:spcPts val="0"/>
              </a:spcAft>
              <a:buClr>
                <a:schemeClr val="dk1"/>
              </a:buClr>
              <a:buSzPts val="2000"/>
              <a:buChar char="•"/>
              <a:defRPr sz="2000"/>
            </a:lvl3pPr>
            <a:lvl4pPr indent="-342900" lvl="3" marL="1828800" algn="l">
              <a:lnSpc>
                <a:spcPct val="100000"/>
              </a:lnSpc>
              <a:spcBef>
                <a:spcPts val="360"/>
              </a:spcBef>
              <a:spcAft>
                <a:spcPts val="0"/>
              </a:spcAft>
              <a:buClr>
                <a:schemeClr val="dk1"/>
              </a:buClr>
              <a:buSzPts val="1800"/>
              <a:buChar char="–"/>
              <a:defRPr sz="1800"/>
            </a:lvl4pPr>
            <a:lvl5pPr indent="-342900" lvl="4" marL="2286000" algn="l">
              <a:lnSpc>
                <a:spcPct val="100000"/>
              </a:lnSpc>
              <a:spcBef>
                <a:spcPts val="360"/>
              </a:spcBef>
              <a:spcAft>
                <a:spcPts val="0"/>
              </a:spcAft>
              <a:buClr>
                <a:schemeClr val="dk1"/>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41" name="Google Shape;41;p1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1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1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4" name="Shape 44"/>
        <p:cNvGrpSpPr/>
        <p:nvPr/>
      </p:nvGrpSpPr>
      <p:grpSpPr>
        <a:xfrm>
          <a:off x="0" y="0"/>
          <a:ext cx="0" cy="0"/>
          <a:chOff x="0" y="0"/>
          <a:chExt cx="0" cy="0"/>
        </a:xfrm>
      </p:grpSpPr>
      <p:sp>
        <p:nvSpPr>
          <p:cNvPr id="45" name="Google Shape;45;p1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44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6" name="Google Shape;46;p15"/>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80"/>
              </a:spcBef>
              <a:spcAft>
                <a:spcPts val="0"/>
              </a:spcAft>
              <a:buClr>
                <a:schemeClr val="dk1"/>
              </a:buClr>
              <a:buSzPts val="2400"/>
              <a:buNone/>
              <a:defRPr b="1" sz="2400"/>
            </a:lvl1pPr>
            <a:lvl2pPr indent="-228600" lvl="1" marL="914400" algn="l">
              <a:lnSpc>
                <a:spcPct val="100000"/>
              </a:lnSpc>
              <a:spcBef>
                <a:spcPts val="400"/>
              </a:spcBef>
              <a:spcAft>
                <a:spcPts val="0"/>
              </a:spcAft>
              <a:buClr>
                <a:schemeClr val="dk1"/>
              </a:buClr>
              <a:buSzPts val="2000"/>
              <a:buNone/>
              <a:defRPr b="1" sz="2000"/>
            </a:lvl2pPr>
            <a:lvl3pPr indent="-228600" lvl="2" marL="1371600" algn="l">
              <a:lnSpc>
                <a:spcPct val="100000"/>
              </a:lnSpc>
              <a:spcBef>
                <a:spcPts val="360"/>
              </a:spcBef>
              <a:spcAft>
                <a:spcPts val="0"/>
              </a:spcAft>
              <a:buClr>
                <a:schemeClr val="dk1"/>
              </a:buClr>
              <a:buSzPts val="1800"/>
              <a:buNone/>
              <a:defRPr b="1" sz="1800"/>
            </a:lvl3pPr>
            <a:lvl4pPr indent="-228600" lvl="3" marL="1828800" algn="l">
              <a:lnSpc>
                <a:spcPct val="100000"/>
              </a:lnSpc>
              <a:spcBef>
                <a:spcPts val="320"/>
              </a:spcBef>
              <a:spcAft>
                <a:spcPts val="0"/>
              </a:spcAft>
              <a:buClr>
                <a:schemeClr val="dk1"/>
              </a:buClr>
              <a:buSzPts val="1600"/>
              <a:buNone/>
              <a:defRPr b="1" sz="1600"/>
            </a:lvl4pPr>
            <a:lvl5pPr indent="-228600" lvl="4" marL="2286000" algn="l">
              <a:lnSpc>
                <a:spcPct val="100000"/>
              </a:lnSpc>
              <a:spcBef>
                <a:spcPts val="320"/>
              </a:spcBef>
              <a:spcAft>
                <a:spcPts val="0"/>
              </a:spcAft>
              <a:buClr>
                <a:schemeClr val="dk1"/>
              </a:buClr>
              <a:buSzPts val="1600"/>
              <a:buNone/>
              <a:defRPr b="1" sz="1600"/>
            </a:lvl5pPr>
            <a:lvl6pPr indent="-228600" lvl="5" marL="2743200" algn="l">
              <a:lnSpc>
                <a:spcPct val="100000"/>
              </a:lnSpc>
              <a:spcBef>
                <a:spcPts val="320"/>
              </a:spcBef>
              <a:spcAft>
                <a:spcPts val="0"/>
              </a:spcAft>
              <a:buClr>
                <a:schemeClr val="dk1"/>
              </a:buClr>
              <a:buSzPts val="1600"/>
              <a:buNone/>
              <a:defRPr b="1" sz="1600"/>
            </a:lvl6pPr>
            <a:lvl7pPr indent="-228600" lvl="6" marL="3200400" algn="l">
              <a:lnSpc>
                <a:spcPct val="100000"/>
              </a:lnSpc>
              <a:spcBef>
                <a:spcPts val="320"/>
              </a:spcBef>
              <a:spcAft>
                <a:spcPts val="0"/>
              </a:spcAft>
              <a:buClr>
                <a:schemeClr val="dk1"/>
              </a:buClr>
              <a:buSzPts val="1600"/>
              <a:buNone/>
              <a:defRPr b="1" sz="1600"/>
            </a:lvl7pPr>
            <a:lvl8pPr indent="-228600" lvl="7" marL="3657600" algn="l">
              <a:lnSpc>
                <a:spcPct val="100000"/>
              </a:lnSpc>
              <a:spcBef>
                <a:spcPts val="320"/>
              </a:spcBef>
              <a:spcAft>
                <a:spcPts val="0"/>
              </a:spcAft>
              <a:buClr>
                <a:schemeClr val="dk1"/>
              </a:buClr>
              <a:buSzPts val="1600"/>
              <a:buNone/>
              <a:defRPr b="1" sz="1600"/>
            </a:lvl8pPr>
            <a:lvl9pPr indent="-228600" lvl="8" marL="4114800" algn="l">
              <a:lnSpc>
                <a:spcPct val="100000"/>
              </a:lnSpc>
              <a:spcBef>
                <a:spcPts val="320"/>
              </a:spcBef>
              <a:spcAft>
                <a:spcPts val="0"/>
              </a:spcAft>
              <a:buClr>
                <a:schemeClr val="dk1"/>
              </a:buClr>
              <a:buSzPts val="1600"/>
              <a:buNone/>
              <a:defRPr b="1" sz="1600"/>
            </a:lvl9pPr>
          </a:lstStyle>
          <a:p/>
        </p:txBody>
      </p:sp>
      <p:sp>
        <p:nvSpPr>
          <p:cNvPr id="47" name="Google Shape;47;p15"/>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algn="l">
              <a:lnSpc>
                <a:spcPct val="100000"/>
              </a:lnSpc>
              <a:spcBef>
                <a:spcPts val="480"/>
              </a:spcBef>
              <a:spcAft>
                <a:spcPts val="0"/>
              </a:spcAft>
              <a:buClr>
                <a:schemeClr val="dk1"/>
              </a:buClr>
              <a:buSzPts val="2400"/>
              <a:buChar char="•"/>
              <a:defRPr sz="2400"/>
            </a:lvl1pPr>
            <a:lvl2pPr indent="-355600" lvl="1" marL="914400" algn="l">
              <a:lnSpc>
                <a:spcPct val="100000"/>
              </a:lnSpc>
              <a:spcBef>
                <a:spcPts val="400"/>
              </a:spcBef>
              <a:spcAft>
                <a:spcPts val="0"/>
              </a:spcAft>
              <a:buClr>
                <a:schemeClr val="dk1"/>
              </a:buClr>
              <a:buSzPts val="2000"/>
              <a:buChar char="–"/>
              <a:defRPr sz="2000"/>
            </a:lvl2pPr>
            <a:lvl3pPr indent="-342900" lvl="2" marL="1371600" algn="l">
              <a:lnSpc>
                <a:spcPct val="100000"/>
              </a:lnSpc>
              <a:spcBef>
                <a:spcPts val="360"/>
              </a:spcBef>
              <a:spcAft>
                <a:spcPts val="0"/>
              </a:spcAft>
              <a:buClr>
                <a:schemeClr val="dk1"/>
              </a:buClr>
              <a:buSzPts val="1800"/>
              <a:buChar char="•"/>
              <a:defRPr sz="1800"/>
            </a:lvl3pPr>
            <a:lvl4pPr indent="-330200" lvl="3" marL="1828800" algn="l">
              <a:lnSpc>
                <a:spcPct val="100000"/>
              </a:lnSpc>
              <a:spcBef>
                <a:spcPts val="320"/>
              </a:spcBef>
              <a:spcAft>
                <a:spcPts val="0"/>
              </a:spcAft>
              <a:buClr>
                <a:schemeClr val="dk1"/>
              </a:buClr>
              <a:buSzPts val="1600"/>
              <a:buChar char="–"/>
              <a:defRPr sz="1600"/>
            </a:lvl4pPr>
            <a:lvl5pPr indent="-330200" lvl="4" marL="2286000" algn="l">
              <a:lnSpc>
                <a:spcPct val="100000"/>
              </a:lnSpc>
              <a:spcBef>
                <a:spcPts val="320"/>
              </a:spcBef>
              <a:spcAft>
                <a:spcPts val="0"/>
              </a:spcAft>
              <a:buClr>
                <a:schemeClr val="dk1"/>
              </a:buClr>
              <a:buSzPts val="1600"/>
              <a:buChar char="»"/>
              <a:defRPr sz="1600"/>
            </a:lvl5pPr>
            <a:lvl6pPr indent="-330200" lvl="5" marL="2743200" algn="l">
              <a:lnSpc>
                <a:spcPct val="100000"/>
              </a:lnSpc>
              <a:spcBef>
                <a:spcPts val="320"/>
              </a:spcBef>
              <a:spcAft>
                <a:spcPts val="0"/>
              </a:spcAft>
              <a:buClr>
                <a:schemeClr val="dk1"/>
              </a:buClr>
              <a:buSzPts val="1600"/>
              <a:buChar char="•"/>
              <a:defRPr sz="1600"/>
            </a:lvl6pPr>
            <a:lvl7pPr indent="-330200" lvl="6" marL="3200400" algn="l">
              <a:lnSpc>
                <a:spcPct val="100000"/>
              </a:lnSpc>
              <a:spcBef>
                <a:spcPts val="320"/>
              </a:spcBef>
              <a:spcAft>
                <a:spcPts val="0"/>
              </a:spcAft>
              <a:buClr>
                <a:schemeClr val="dk1"/>
              </a:buClr>
              <a:buSzPts val="1600"/>
              <a:buChar char="•"/>
              <a:defRPr sz="1600"/>
            </a:lvl7pPr>
            <a:lvl8pPr indent="-330200" lvl="7" marL="3657600" algn="l">
              <a:lnSpc>
                <a:spcPct val="100000"/>
              </a:lnSpc>
              <a:spcBef>
                <a:spcPts val="320"/>
              </a:spcBef>
              <a:spcAft>
                <a:spcPts val="0"/>
              </a:spcAft>
              <a:buClr>
                <a:schemeClr val="dk1"/>
              </a:buClr>
              <a:buSzPts val="1600"/>
              <a:buChar char="•"/>
              <a:defRPr sz="1600"/>
            </a:lvl8pPr>
            <a:lvl9pPr indent="-330200" lvl="8" marL="4114800" algn="l">
              <a:lnSpc>
                <a:spcPct val="100000"/>
              </a:lnSpc>
              <a:spcBef>
                <a:spcPts val="320"/>
              </a:spcBef>
              <a:spcAft>
                <a:spcPts val="0"/>
              </a:spcAft>
              <a:buClr>
                <a:schemeClr val="dk1"/>
              </a:buClr>
              <a:buSzPts val="1600"/>
              <a:buChar char="•"/>
              <a:defRPr sz="1600"/>
            </a:lvl9pPr>
          </a:lstStyle>
          <a:p/>
        </p:txBody>
      </p:sp>
      <p:sp>
        <p:nvSpPr>
          <p:cNvPr id="48" name="Google Shape;48;p15"/>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80"/>
              </a:spcBef>
              <a:spcAft>
                <a:spcPts val="0"/>
              </a:spcAft>
              <a:buClr>
                <a:schemeClr val="dk1"/>
              </a:buClr>
              <a:buSzPts val="2400"/>
              <a:buNone/>
              <a:defRPr b="1" sz="2400"/>
            </a:lvl1pPr>
            <a:lvl2pPr indent="-228600" lvl="1" marL="914400" algn="l">
              <a:lnSpc>
                <a:spcPct val="100000"/>
              </a:lnSpc>
              <a:spcBef>
                <a:spcPts val="400"/>
              </a:spcBef>
              <a:spcAft>
                <a:spcPts val="0"/>
              </a:spcAft>
              <a:buClr>
                <a:schemeClr val="dk1"/>
              </a:buClr>
              <a:buSzPts val="2000"/>
              <a:buNone/>
              <a:defRPr b="1" sz="2000"/>
            </a:lvl2pPr>
            <a:lvl3pPr indent="-228600" lvl="2" marL="1371600" algn="l">
              <a:lnSpc>
                <a:spcPct val="100000"/>
              </a:lnSpc>
              <a:spcBef>
                <a:spcPts val="360"/>
              </a:spcBef>
              <a:spcAft>
                <a:spcPts val="0"/>
              </a:spcAft>
              <a:buClr>
                <a:schemeClr val="dk1"/>
              </a:buClr>
              <a:buSzPts val="1800"/>
              <a:buNone/>
              <a:defRPr b="1" sz="1800"/>
            </a:lvl3pPr>
            <a:lvl4pPr indent="-228600" lvl="3" marL="1828800" algn="l">
              <a:lnSpc>
                <a:spcPct val="100000"/>
              </a:lnSpc>
              <a:spcBef>
                <a:spcPts val="320"/>
              </a:spcBef>
              <a:spcAft>
                <a:spcPts val="0"/>
              </a:spcAft>
              <a:buClr>
                <a:schemeClr val="dk1"/>
              </a:buClr>
              <a:buSzPts val="1600"/>
              <a:buNone/>
              <a:defRPr b="1" sz="1600"/>
            </a:lvl4pPr>
            <a:lvl5pPr indent="-228600" lvl="4" marL="2286000" algn="l">
              <a:lnSpc>
                <a:spcPct val="100000"/>
              </a:lnSpc>
              <a:spcBef>
                <a:spcPts val="320"/>
              </a:spcBef>
              <a:spcAft>
                <a:spcPts val="0"/>
              </a:spcAft>
              <a:buClr>
                <a:schemeClr val="dk1"/>
              </a:buClr>
              <a:buSzPts val="1600"/>
              <a:buNone/>
              <a:defRPr b="1" sz="1600"/>
            </a:lvl5pPr>
            <a:lvl6pPr indent="-228600" lvl="5" marL="2743200" algn="l">
              <a:lnSpc>
                <a:spcPct val="100000"/>
              </a:lnSpc>
              <a:spcBef>
                <a:spcPts val="320"/>
              </a:spcBef>
              <a:spcAft>
                <a:spcPts val="0"/>
              </a:spcAft>
              <a:buClr>
                <a:schemeClr val="dk1"/>
              </a:buClr>
              <a:buSzPts val="1600"/>
              <a:buNone/>
              <a:defRPr b="1" sz="1600"/>
            </a:lvl6pPr>
            <a:lvl7pPr indent="-228600" lvl="6" marL="3200400" algn="l">
              <a:lnSpc>
                <a:spcPct val="100000"/>
              </a:lnSpc>
              <a:spcBef>
                <a:spcPts val="320"/>
              </a:spcBef>
              <a:spcAft>
                <a:spcPts val="0"/>
              </a:spcAft>
              <a:buClr>
                <a:schemeClr val="dk1"/>
              </a:buClr>
              <a:buSzPts val="1600"/>
              <a:buNone/>
              <a:defRPr b="1" sz="1600"/>
            </a:lvl7pPr>
            <a:lvl8pPr indent="-228600" lvl="7" marL="3657600" algn="l">
              <a:lnSpc>
                <a:spcPct val="100000"/>
              </a:lnSpc>
              <a:spcBef>
                <a:spcPts val="320"/>
              </a:spcBef>
              <a:spcAft>
                <a:spcPts val="0"/>
              </a:spcAft>
              <a:buClr>
                <a:schemeClr val="dk1"/>
              </a:buClr>
              <a:buSzPts val="1600"/>
              <a:buNone/>
              <a:defRPr b="1" sz="1600"/>
            </a:lvl8pPr>
            <a:lvl9pPr indent="-228600" lvl="8" marL="4114800" algn="l">
              <a:lnSpc>
                <a:spcPct val="100000"/>
              </a:lnSpc>
              <a:spcBef>
                <a:spcPts val="320"/>
              </a:spcBef>
              <a:spcAft>
                <a:spcPts val="0"/>
              </a:spcAft>
              <a:buClr>
                <a:schemeClr val="dk1"/>
              </a:buClr>
              <a:buSzPts val="1600"/>
              <a:buNone/>
              <a:defRPr b="1" sz="1600"/>
            </a:lvl9pPr>
          </a:lstStyle>
          <a:p/>
        </p:txBody>
      </p:sp>
      <p:sp>
        <p:nvSpPr>
          <p:cNvPr id="49" name="Google Shape;49;p15"/>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algn="l">
              <a:lnSpc>
                <a:spcPct val="100000"/>
              </a:lnSpc>
              <a:spcBef>
                <a:spcPts val="480"/>
              </a:spcBef>
              <a:spcAft>
                <a:spcPts val="0"/>
              </a:spcAft>
              <a:buClr>
                <a:schemeClr val="dk1"/>
              </a:buClr>
              <a:buSzPts val="2400"/>
              <a:buChar char="•"/>
              <a:defRPr sz="2400"/>
            </a:lvl1pPr>
            <a:lvl2pPr indent="-355600" lvl="1" marL="914400" algn="l">
              <a:lnSpc>
                <a:spcPct val="100000"/>
              </a:lnSpc>
              <a:spcBef>
                <a:spcPts val="400"/>
              </a:spcBef>
              <a:spcAft>
                <a:spcPts val="0"/>
              </a:spcAft>
              <a:buClr>
                <a:schemeClr val="dk1"/>
              </a:buClr>
              <a:buSzPts val="2000"/>
              <a:buChar char="–"/>
              <a:defRPr sz="2000"/>
            </a:lvl2pPr>
            <a:lvl3pPr indent="-342900" lvl="2" marL="1371600" algn="l">
              <a:lnSpc>
                <a:spcPct val="100000"/>
              </a:lnSpc>
              <a:spcBef>
                <a:spcPts val="360"/>
              </a:spcBef>
              <a:spcAft>
                <a:spcPts val="0"/>
              </a:spcAft>
              <a:buClr>
                <a:schemeClr val="dk1"/>
              </a:buClr>
              <a:buSzPts val="1800"/>
              <a:buChar char="•"/>
              <a:defRPr sz="1800"/>
            </a:lvl3pPr>
            <a:lvl4pPr indent="-330200" lvl="3" marL="1828800" algn="l">
              <a:lnSpc>
                <a:spcPct val="100000"/>
              </a:lnSpc>
              <a:spcBef>
                <a:spcPts val="320"/>
              </a:spcBef>
              <a:spcAft>
                <a:spcPts val="0"/>
              </a:spcAft>
              <a:buClr>
                <a:schemeClr val="dk1"/>
              </a:buClr>
              <a:buSzPts val="1600"/>
              <a:buChar char="–"/>
              <a:defRPr sz="1600"/>
            </a:lvl4pPr>
            <a:lvl5pPr indent="-330200" lvl="4" marL="2286000" algn="l">
              <a:lnSpc>
                <a:spcPct val="100000"/>
              </a:lnSpc>
              <a:spcBef>
                <a:spcPts val="320"/>
              </a:spcBef>
              <a:spcAft>
                <a:spcPts val="0"/>
              </a:spcAft>
              <a:buClr>
                <a:schemeClr val="dk1"/>
              </a:buClr>
              <a:buSzPts val="1600"/>
              <a:buChar char="»"/>
              <a:defRPr sz="1600"/>
            </a:lvl5pPr>
            <a:lvl6pPr indent="-330200" lvl="5" marL="2743200" algn="l">
              <a:lnSpc>
                <a:spcPct val="100000"/>
              </a:lnSpc>
              <a:spcBef>
                <a:spcPts val="320"/>
              </a:spcBef>
              <a:spcAft>
                <a:spcPts val="0"/>
              </a:spcAft>
              <a:buClr>
                <a:schemeClr val="dk1"/>
              </a:buClr>
              <a:buSzPts val="1600"/>
              <a:buChar char="•"/>
              <a:defRPr sz="1600"/>
            </a:lvl6pPr>
            <a:lvl7pPr indent="-330200" lvl="6" marL="3200400" algn="l">
              <a:lnSpc>
                <a:spcPct val="100000"/>
              </a:lnSpc>
              <a:spcBef>
                <a:spcPts val="320"/>
              </a:spcBef>
              <a:spcAft>
                <a:spcPts val="0"/>
              </a:spcAft>
              <a:buClr>
                <a:schemeClr val="dk1"/>
              </a:buClr>
              <a:buSzPts val="1600"/>
              <a:buChar char="•"/>
              <a:defRPr sz="1600"/>
            </a:lvl7pPr>
            <a:lvl8pPr indent="-330200" lvl="7" marL="3657600" algn="l">
              <a:lnSpc>
                <a:spcPct val="100000"/>
              </a:lnSpc>
              <a:spcBef>
                <a:spcPts val="320"/>
              </a:spcBef>
              <a:spcAft>
                <a:spcPts val="0"/>
              </a:spcAft>
              <a:buClr>
                <a:schemeClr val="dk1"/>
              </a:buClr>
              <a:buSzPts val="1600"/>
              <a:buChar char="•"/>
              <a:defRPr sz="1600"/>
            </a:lvl8pPr>
            <a:lvl9pPr indent="-330200" lvl="8" marL="4114800" algn="l">
              <a:lnSpc>
                <a:spcPct val="100000"/>
              </a:lnSpc>
              <a:spcBef>
                <a:spcPts val="320"/>
              </a:spcBef>
              <a:spcAft>
                <a:spcPts val="0"/>
              </a:spcAft>
              <a:buClr>
                <a:schemeClr val="dk1"/>
              </a:buClr>
              <a:buSzPts val="1600"/>
              <a:buChar char="•"/>
              <a:defRPr sz="1600"/>
            </a:lvl9pPr>
          </a:lstStyle>
          <a:p/>
        </p:txBody>
      </p:sp>
      <p:sp>
        <p:nvSpPr>
          <p:cNvPr id="50" name="Google Shape;50;p1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1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1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3" name="Shape 53"/>
        <p:cNvGrpSpPr/>
        <p:nvPr/>
      </p:nvGrpSpPr>
      <p:grpSpPr>
        <a:xfrm>
          <a:off x="0" y="0"/>
          <a:ext cx="0" cy="0"/>
          <a:chOff x="0" y="0"/>
          <a:chExt cx="0" cy="0"/>
        </a:xfrm>
      </p:grpSpPr>
      <p:sp>
        <p:nvSpPr>
          <p:cNvPr id="54" name="Google Shape;54;p1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5" name="Google Shape;55;p1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1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1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18"/>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dk1"/>
              </a:buClr>
              <a:buSzPts val="2000"/>
              <a:buFont typeface="Calibri"/>
              <a:buNone/>
              <a:defRPr b="1"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8"/>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rmAutofit/>
          </a:bodyPr>
          <a:lstStyle>
            <a:lvl1pPr indent="-431800" lvl="0" marL="457200" algn="l">
              <a:lnSpc>
                <a:spcPct val="100000"/>
              </a:lnSpc>
              <a:spcBef>
                <a:spcPts val="640"/>
              </a:spcBef>
              <a:spcAft>
                <a:spcPts val="0"/>
              </a:spcAft>
              <a:buClr>
                <a:schemeClr val="dk1"/>
              </a:buClr>
              <a:buSzPts val="3200"/>
              <a:buChar char="•"/>
              <a:defRPr sz="3200"/>
            </a:lvl1pPr>
            <a:lvl2pPr indent="-406400" lvl="1" marL="914400" algn="l">
              <a:lnSpc>
                <a:spcPct val="100000"/>
              </a:lnSpc>
              <a:spcBef>
                <a:spcPts val="560"/>
              </a:spcBef>
              <a:spcAft>
                <a:spcPts val="0"/>
              </a:spcAft>
              <a:buClr>
                <a:schemeClr val="dk1"/>
              </a:buClr>
              <a:buSzPts val="2800"/>
              <a:buChar char="–"/>
              <a:defRPr sz="2800"/>
            </a:lvl2pPr>
            <a:lvl3pPr indent="-381000" lvl="2" marL="1371600" algn="l">
              <a:lnSpc>
                <a:spcPct val="100000"/>
              </a:lnSpc>
              <a:spcBef>
                <a:spcPts val="480"/>
              </a:spcBef>
              <a:spcAft>
                <a:spcPts val="0"/>
              </a:spcAft>
              <a:buClr>
                <a:schemeClr val="dk1"/>
              </a:buClr>
              <a:buSzPts val="2400"/>
              <a:buChar char="•"/>
              <a:defRPr sz="2400"/>
            </a:lvl3pPr>
            <a:lvl4pPr indent="-355600" lvl="3" marL="1828800" algn="l">
              <a:lnSpc>
                <a:spcPct val="100000"/>
              </a:lnSpc>
              <a:spcBef>
                <a:spcPts val="400"/>
              </a:spcBef>
              <a:spcAft>
                <a:spcPts val="0"/>
              </a:spcAft>
              <a:buClr>
                <a:schemeClr val="dk1"/>
              </a:buClr>
              <a:buSzPts val="2000"/>
              <a:buChar char="–"/>
              <a:defRPr sz="2000"/>
            </a:lvl4pPr>
            <a:lvl5pPr indent="-355600" lvl="4" marL="2286000" algn="l">
              <a:lnSpc>
                <a:spcPct val="100000"/>
              </a:lnSpc>
              <a:spcBef>
                <a:spcPts val="400"/>
              </a:spcBef>
              <a:spcAft>
                <a:spcPts val="0"/>
              </a:spcAft>
              <a:buClr>
                <a:schemeClr val="dk1"/>
              </a:buClr>
              <a:buSzPts val="2000"/>
              <a:buChar char="»"/>
              <a:defRPr sz="2000"/>
            </a:lvl5pPr>
            <a:lvl6pPr indent="-355600" lvl="5" marL="2743200" algn="l">
              <a:lnSpc>
                <a:spcPct val="100000"/>
              </a:lnSpc>
              <a:spcBef>
                <a:spcPts val="400"/>
              </a:spcBef>
              <a:spcAft>
                <a:spcPts val="0"/>
              </a:spcAft>
              <a:buClr>
                <a:schemeClr val="dk1"/>
              </a:buClr>
              <a:buSzPts val="2000"/>
              <a:buChar char="•"/>
              <a:defRPr sz="2000"/>
            </a:lvl6pPr>
            <a:lvl7pPr indent="-355600" lvl="6" marL="3200400" algn="l">
              <a:lnSpc>
                <a:spcPct val="100000"/>
              </a:lnSpc>
              <a:spcBef>
                <a:spcPts val="400"/>
              </a:spcBef>
              <a:spcAft>
                <a:spcPts val="0"/>
              </a:spcAft>
              <a:buClr>
                <a:schemeClr val="dk1"/>
              </a:buClr>
              <a:buSzPts val="2000"/>
              <a:buChar char="•"/>
              <a:defRPr sz="2000"/>
            </a:lvl7pPr>
            <a:lvl8pPr indent="-355600" lvl="7" marL="3657600" algn="l">
              <a:lnSpc>
                <a:spcPct val="100000"/>
              </a:lnSpc>
              <a:spcBef>
                <a:spcPts val="400"/>
              </a:spcBef>
              <a:spcAft>
                <a:spcPts val="0"/>
              </a:spcAft>
              <a:buClr>
                <a:schemeClr val="dk1"/>
              </a:buClr>
              <a:buSzPts val="2000"/>
              <a:buChar char="•"/>
              <a:defRPr sz="2000"/>
            </a:lvl8pPr>
            <a:lvl9pPr indent="-355600" lvl="8" marL="4114800" algn="l">
              <a:lnSpc>
                <a:spcPct val="100000"/>
              </a:lnSpc>
              <a:spcBef>
                <a:spcPts val="400"/>
              </a:spcBef>
              <a:spcAft>
                <a:spcPts val="0"/>
              </a:spcAft>
              <a:buClr>
                <a:schemeClr val="dk1"/>
              </a:buClr>
              <a:buSzPts val="2000"/>
              <a:buChar char="•"/>
              <a:defRPr sz="2000"/>
            </a:lvl9pPr>
          </a:lstStyle>
          <a:p/>
        </p:txBody>
      </p:sp>
      <p:sp>
        <p:nvSpPr>
          <p:cNvPr id="61" name="Google Shape;61;p18"/>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280"/>
              </a:spcBef>
              <a:spcAft>
                <a:spcPts val="0"/>
              </a:spcAft>
              <a:buClr>
                <a:schemeClr val="dk1"/>
              </a:buClr>
              <a:buSzPts val="1400"/>
              <a:buNone/>
              <a:defRPr sz="1400"/>
            </a:lvl1pPr>
            <a:lvl2pPr indent="-228600" lvl="1" marL="914400" algn="l">
              <a:lnSpc>
                <a:spcPct val="100000"/>
              </a:lnSpc>
              <a:spcBef>
                <a:spcPts val="240"/>
              </a:spcBef>
              <a:spcAft>
                <a:spcPts val="0"/>
              </a:spcAft>
              <a:buClr>
                <a:schemeClr val="dk1"/>
              </a:buClr>
              <a:buSzPts val="1200"/>
              <a:buNone/>
              <a:defRPr sz="1200"/>
            </a:lvl2pPr>
            <a:lvl3pPr indent="-228600" lvl="2" marL="1371600" algn="l">
              <a:lnSpc>
                <a:spcPct val="100000"/>
              </a:lnSpc>
              <a:spcBef>
                <a:spcPts val="200"/>
              </a:spcBef>
              <a:spcAft>
                <a:spcPts val="0"/>
              </a:spcAft>
              <a:buClr>
                <a:schemeClr val="dk1"/>
              </a:buClr>
              <a:buSzPts val="1000"/>
              <a:buNone/>
              <a:defRPr sz="1000"/>
            </a:lvl3pPr>
            <a:lvl4pPr indent="-228600" lvl="3" marL="1828800" algn="l">
              <a:lnSpc>
                <a:spcPct val="100000"/>
              </a:lnSpc>
              <a:spcBef>
                <a:spcPts val="180"/>
              </a:spcBef>
              <a:spcAft>
                <a:spcPts val="0"/>
              </a:spcAft>
              <a:buClr>
                <a:schemeClr val="dk1"/>
              </a:buClr>
              <a:buSzPts val="900"/>
              <a:buNone/>
              <a:defRPr sz="900"/>
            </a:lvl4pPr>
            <a:lvl5pPr indent="-228600" lvl="4" marL="2286000" algn="l">
              <a:lnSpc>
                <a:spcPct val="100000"/>
              </a:lnSpc>
              <a:spcBef>
                <a:spcPts val="180"/>
              </a:spcBef>
              <a:spcAft>
                <a:spcPts val="0"/>
              </a:spcAft>
              <a:buClr>
                <a:schemeClr val="dk1"/>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62" name="Google Shape;62;p1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1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19"/>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dk1"/>
              </a:buClr>
              <a:buSzPts val="2000"/>
              <a:buFont typeface="Calibri"/>
              <a:buNone/>
              <a:defRPr b="1"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9"/>
          <p:cNvSpPr/>
          <p:nvPr>
            <p:ph idx="2" type="pic"/>
          </p:nvPr>
        </p:nvSpPr>
        <p:spPr>
          <a:xfrm>
            <a:off x="1792288" y="612775"/>
            <a:ext cx="5486400" cy="4114800"/>
          </a:xfrm>
          <a:prstGeom prst="rect">
            <a:avLst/>
          </a:prstGeom>
          <a:noFill/>
          <a:ln>
            <a:noFill/>
          </a:ln>
        </p:spPr>
        <p:txBody>
          <a:bodyPr anchorCtr="0" anchor="t" bIns="45700" lIns="91425" spcFirstLastPara="1" rIns="91425" wrap="square" tIns="45700">
            <a:normAutofit/>
          </a:bodyPr>
          <a:lstStyle>
            <a:lvl1pPr lvl="0" marR="0" rtl="0" algn="l">
              <a:lnSpc>
                <a:spcPct val="100000"/>
              </a:lnSpc>
              <a:spcBef>
                <a:spcPts val="64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100000"/>
              </a:lnSpc>
              <a:spcBef>
                <a:spcPts val="56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100000"/>
              </a:lnSpc>
              <a:spcBef>
                <a:spcPts val="48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100000"/>
              </a:lnSpc>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100000"/>
              </a:lnSpc>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100000"/>
              </a:lnSpc>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100000"/>
              </a:lnSpc>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100000"/>
              </a:lnSpc>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100000"/>
              </a:lnSpc>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8" name="Google Shape;68;p19"/>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280"/>
              </a:spcBef>
              <a:spcAft>
                <a:spcPts val="0"/>
              </a:spcAft>
              <a:buClr>
                <a:schemeClr val="dk1"/>
              </a:buClr>
              <a:buSzPts val="1400"/>
              <a:buNone/>
              <a:defRPr sz="1400"/>
            </a:lvl1pPr>
            <a:lvl2pPr indent="-228600" lvl="1" marL="914400" algn="l">
              <a:lnSpc>
                <a:spcPct val="100000"/>
              </a:lnSpc>
              <a:spcBef>
                <a:spcPts val="240"/>
              </a:spcBef>
              <a:spcAft>
                <a:spcPts val="0"/>
              </a:spcAft>
              <a:buClr>
                <a:schemeClr val="dk1"/>
              </a:buClr>
              <a:buSzPts val="1200"/>
              <a:buNone/>
              <a:defRPr sz="1200"/>
            </a:lvl2pPr>
            <a:lvl3pPr indent="-228600" lvl="2" marL="1371600" algn="l">
              <a:lnSpc>
                <a:spcPct val="100000"/>
              </a:lnSpc>
              <a:spcBef>
                <a:spcPts val="200"/>
              </a:spcBef>
              <a:spcAft>
                <a:spcPts val="0"/>
              </a:spcAft>
              <a:buClr>
                <a:schemeClr val="dk1"/>
              </a:buClr>
              <a:buSzPts val="1000"/>
              <a:buNone/>
              <a:defRPr sz="1000"/>
            </a:lvl3pPr>
            <a:lvl4pPr indent="-228600" lvl="3" marL="1828800" algn="l">
              <a:lnSpc>
                <a:spcPct val="100000"/>
              </a:lnSpc>
              <a:spcBef>
                <a:spcPts val="180"/>
              </a:spcBef>
              <a:spcAft>
                <a:spcPts val="0"/>
              </a:spcAft>
              <a:buClr>
                <a:schemeClr val="dk1"/>
              </a:buClr>
              <a:buSzPts val="900"/>
              <a:buNone/>
              <a:defRPr sz="900"/>
            </a:lvl4pPr>
            <a:lvl5pPr indent="-228600" lvl="4" marL="2286000" algn="l">
              <a:lnSpc>
                <a:spcPct val="100000"/>
              </a:lnSpc>
              <a:spcBef>
                <a:spcPts val="180"/>
              </a:spcBef>
              <a:spcAft>
                <a:spcPts val="0"/>
              </a:spcAft>
              <a:buClr>
                <a:schemeClr val="dk1"/>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69" name="Google Shape;69;p1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1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lnSpc>
                <a:spcPct val="10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10"/>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Google Shape;12;p1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3" name="Google Shape;13;p1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4" name="Google Shape;14;p1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3.png"/><Relationship Id="rId4" Type="http://schemas.openxmlformats.org/officeDocument/2006/relationships/image" Target="../media/image10.png"/><Relationship Id="rId5"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9.png"/><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13.png"/><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9.png"/><Relationship Id="rId4" Type="http://schemas.openxmlformats.org/officeDocument/2006/relationships/image" Target="../media/image1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14.png"/><Relationship Id="rId4" Type="http://schemas.openxmlformats.org/officeDocument/2006/relationships/image" Target="../media/image16.png"/><Relationship Id="rId5" Type="http://schemas.openxmlformats.org/officeDocument/2006/relationships/image" Target="../media/image20.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19.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 Id="rId4" Type="http://schemas.openxmlformats.org/officeDocument/2006/relationships/image" Target="../media/image4.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17.png"/><Relationship Id="rId4" Type="http://schemas.openxmlformats.org/officeDocument/2006/relationships/image" Target="../media/image15.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18.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hyperlink" Target="https://nanohub.org/" TargetMode="External"/><Relationship Id="rId4" Type="http://schemas.openxmlformats.org/officeDocument/2006/relationships/hyperlink" Target="https://compucell3d.org/NanoHub" TargetMode="External"/><Relationship Id="rId5" Type="http://schemas.openxmlformats.org/officeDocument/2006/relationships/hyperlink" Target="https://nanohub.org/tools/cc3dbase4x" TargetMode="External"/><Relationship Id="rId6" Type="http://schemas.openxmlformats.org/officeDocument/2006/relationships/image" Target="../media/image1.png"/><Relationship Id="rId7" Type="http://schemas.openxmlformats.org/officeDocument/2006/relationships/image" Target="../media/image4.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hyperlink" Target="https://compucell3d.org/SrcBin" TargetMode="External"/><Relationship Id="rId4" Type="http://schemas.openxmlformats.org/officeDocument/2006/relationships/hyperlink" Target="https://compucell3d.org/SourceCode" TargetMode="External"/><Relationship Id="rId5" Type="http://schemas.openxmlformats.org/officeDocument/2006/relationships/image" Target="../media/image1.png"/><Relationship Id="rId6" Type="http://schemas.openxmlformats.org/officeDocument/2006/relationships/image" Target="../media/image4.jpg"/></Relationships>
</file>

<file path=ppt/slides/_rels/slide5.xml.rels><?xml version="1.0" encoding="UTF-8" standalone="yes"?><Relationships xmlns="http://schemas.openxmlformats.org/package/2006/relationships"><Relationship Id="rId11" Type="http://schemas.openxmlformats.org/officeDocument/2006/relationships/hyperlink" Target="https://compucell3d.org/CC3D_2020_class_files?action=AttachFile&amp;do=get&amp;target=TellRoadCheatSheet.pdf" TargetMode="External"/><Relationship Id="rId10" Type="http://schemas.openxmlformats.org/officeDocument/2006/relationships/hyperlink" Target="https://compucell3d.org/CC3D_2020_class_files?action=AttachFile&amp;do=get&amp;target=python_cheat_sheet_py3.pdf" TargetMode="External"/><Relationship Id="rId13" Type="http://schemas.openxmlformats.org/officeDocument/2006/relationships/image" Target="../media/image4.jpg"/><Relationship Id="rId12"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hyperlink" Target="https://compucell3d.org/" TargetMode="External"/><Relationship Id="rId4" Type="http://schemas.openxmlformats.org/officeDocument/2006/relationships/hyperlink" Target="https://compucell3d.org/SrcBin" TargetMode="External"/><Relationship Id="rId9" Type="http://schemas.openxmlformats.org/officeDocument/2006/relationships/hyperlink" Target="https://compucell3d.org/CC3D_2020_class_files?action=AttachFile&amp;do=get&amp;target=cc3d_quick_reference_guide.pdf" TargetMode="External"/><Relationship Id="rId5" Type="http://schemas.openxmlformats.org/officeDocument/2006/relationships/hyperlink" Target="https://pythonscriptingmanual.readthedocs.io/en/4.1.1/" TargetMode="External"/><Relationship Id="rId6" Type="http://schemas.openxmlformats.org/officeDocument/2006/relationships/hyperlink" Target="https://compucell3d.org/Manuals" TargetMode="External"/><Relationship Id="rId7" Type="http://schemas.openxmlformats.org/officeDocument/2006/relationships/hyperlink" Target="https://compucell3d.org/CC3D_2020_class_files" TargetMode="External"/><Relationship Id="rId8" Type="http://schemas.openxmlformats.org/officeDocument/2006/relationships/hyperlink" Target="https://cc3dquickreferenceguide.readthedocs.io/en/latest/"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hyperlink" Target="https://app.slack.com/client/T017HE055JN/C017HE05KPC" TargetMode="External"/><Relationship Id="rId4" Type="http://schemas.openxmlformats.org/officeDocument/2006/relationships/hyperlink" Target="https://multiscalemod-ags3330.slack.com/archives/C01879HFYL8" TargetMode="External"/><Relationship Id="rId9" Type="http://schemas.openxmlformats.org/officeDocument/2006/relationships/image" Target="../media/image4.jpg"/><Relationship Id="rId5" Type="http://schemas.openxmlformats.org/officeDocument/2006/relationships/hyperlink" Target="https://multiscalemod-ags3330.slack.com/archives/C017PKPSYAG" TargetMode="External"/><Relationship Id="rId6" Type="http://schemas.openxmlformats.org/officeDocument/2006/relationships/hyperlink" Target="https://multiscalemod-ags3330.slack.com/archives/C01879J0ULQ" TargetMode="External"/><Relationship Id="rId7" Type="http://schemas.openxmlformats.org/officeDocument/2006/relationships/hyperlink" Target="https://multiscalemod-ags3330.slack.com/archives/C017G3PT4AZ" TargetMode="External"/><Relationship Id="rId8" Type="http://schemas.openxmlformats.org/officeDocument/2006/relationships/image" Target="../media/image1.png"/></Relationships>
</file>

<file path=ppt/slides/_rels/slide7.xml.rels><?xml version="1.0" encoding="UTF-8" standalone="yes"?><Relationships xmlns="http://schemas.openxmlformats.org/package/2006/relationships"><Relationship Id="rId11" Type="http://schemas.openxmlformats.org/officeDocument/2006/relationships/hyperlink" Target="mailto:toledom@iu.edu" TargetMode="External"/><Relationship Id="rId10" Type="http://schemas.openxmlformats.org/officeDocument/2006/relationships/hyperlink" Target="mailto:jsluka@iu.edu" TargetMode="External"/><Relationship Id="rId13" Type="http://schemas.openxmlformats.org/officeDocument/2006/relationships/hyperlink" Target="mailto:jferrari@iu.edu" TargetMode="External"/><Relationship Id="rId12" Type="http://schemas.openxmlformats.org/officeDocument/2006/relationships/hyperlink" Target="mailto:joaponte@iu.edu" TargetMode="External"/><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hyperlink" Target="mailto:jaglazier@gmail.com" TargetMode="External"/><Relationship Id="rId4" Type="http://schemas.openxmlformats.org/officeDocument/2006/relationships/hyperlink" Target="https://www.researchgate.net/institution/Universidade_Federal_do_Rio_Grande_do_Sul" TargetMode="External"/><Relationship Id="rId9" Type="http://schemas.openxmlformats.org/officeDocument/2006/relationships/hyperlink" Target="mailto:tjsego@gmail.com" TargetMode="External"/><Relationship Id="rId15" Type="http://schemas.openxmlformats.org/officeDocument/2006/relationships/image" Target="../media/image4.jpg"/><Relationship Id="rId14" Type="http://schemas.openxmlformats.org/officeDocument/2006/relationships/image" Target="../media/image1.png"/><Relationship Id="rId5" Type="http://schemas.openxmlformats.org/officeDocument/2006/relationships/hyperlink" Target="https://www.researchgate.net/institution/Universidade_Federal_do_Rio_Grande_do_Sul" TargetMode="External"/><Relationship Id="rId6" Type="http://schemas.openxmlformats.org/officeDocument/2006/relationships/hyperlink" Target="mailto:glt@if.ufrgs.br" TargetMode="External"/><Relationship Id="rId7" Type="http://schemas.openxmlformats.org/officeDocument/2006/relationships/hyperlink" Target="mailto:akmadamanchi@gmail.com" TargetMode="External"/><Relationship Id="rId8" Type="http://schemas.openxmlformats.org/officeDocument/2006/relationships/hyperlink" Target="mailto:somogyie@indiana.edu"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2.png"/><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1.png"/><Relationship Id="rId4" Type="http://schemas.openxmlformats.org/officeDocument/2006/relationships/image" Target="../media/image7.png"/><Relationship Id="rId5"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
          <p:cNvSpPr txBox="1"/>
          <p:nvPr>
            <p:ph type="title"/>
          </p:nvPr>
        </p:nvSpPr>
        <p:spPr>
          <a:xfrm>
            <a:off x="0" y="31750"/>
            <a:ext cx="91440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0000FF"/>
              </a:buClr>
              <a:buSzPts val="2800"/>
              <a:buFont typeface="Calibri"/>
              <a:buNone/>
            </a:pPr>
            <a:r>
              <a:rPr b="1" lang="en-US" sz="2800">
                <a:solidFill>
                  <a:srgbClr val="0000FF"/>
                </a:solidFill>
              </a:rPr>
              <a:t>Workshop on Multi-scale Multi-cell Virtual-Tissue Modeling using CompuCell3D 4.0: Day 4 Welcome and The Principles of CC3D</a:t>
            </a:r>
            <a:endParaRPr/>
          </a:p>
        </p:txBody>
      </p:sp>
      <p:sp>
        <p:nvSpPr>
          <p:cNvPr id="89" name="Google Shape;89;p1"/>
          <p:cNvSpPr txBox="1"/>
          <p:nvPr/>
        </p:nvSpPr>
        <p:spPr>
          <a:xfrm>
            <a:off x="1388594" y="1381299"/>
            <a:ext cx="6400800" cy="1634951"/>
          </a:xfrm>
          <a:prstGeom prst="rect">
            <a:avLst/>
          </a:prstGeom>
          <a:noFill/>
          <a:ln>
            <a:noFill/>
          </a:ln>
        </p:spPr>
        <p:txBody>
          <a:bodyPr anchorCtr="0" anchor="t" bIns="45700" lIns="91425" spcFirstLastPara="1" rIns="91425" wrap="square" tIns="45700">
            <a:normAutofit/>
          </a:bodyPr>
          <a:lstStyle/>
          <a:p>
            <a:pPr indent="0" lvl="0" marL="0" marR="0" rtl="0" algn="ctr">
              <a:lnSpc>
                <a:spcPct val="100000"/>
              </a:lnSpc>
              <a:spcBef>
                <a:spcPts val="0"/>
              </a:spcBef>
              <a:spcAft>
                <a:spcPts val="0"/>
              </a:spcAft>
              <a:buClr>
                <a:srgbClr val="000099"/>
              </a:buClr>
              <a:buSzPts val="2000"/>
              <a:buFont typeface="Arial"/>
              <a:buNone/>
            </a:pPr>
            <a:r>
              <a:rPr b="0" i="0" lang="en-US" sz="2000" u="none" cap="none" strike="noStrike">
                <a:solidFill>
                  <a:srgbClr val="000099"/>
                </a:solidFill>
                <a:latin typeface="Calibri"/>
                <a:ea typeface="Calibri"/>
                <a:cs typeface="Calibri"/>
                <a:sym typeface="Calibri"/>
              </a:rPr>
              <a:t>Maciek Swat</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99"/>
              </a:buClr>
              <a:buSzPts val="2000"/>
              <a:buFont typeface="Arial"/>
              <a:buNone/>
            </a:pPr>
            <a:r>
              <a:rPr b="1" i="0" lang="en-US" sz="2000" u="none" cap="none" strike="noStrike">
                <a:solidFill>
                  <a:srgbClr val="000099"/>
                </a:solidFill>
                <a:latin typeface="Calibri"/>
                <a:ea typeface="Calibri"/>
                <a:cs typeface="Calibri"/>
                <a:sym typeface="Calibri"/>
              </a:rPr>
              <a:t>USA</a:t>
            </a:r>
            <a:endParaRPr b="0" i="0" sz="1400" u="none" cap="none" strike="noStrike">
              <a:solidFill>
                <a:srgbClr val="000000"/>
              </a:solidFill>
              <a:latin typeface="Arial"/>
              <a:ea typeface="Arial"/>
              <a:cs typeface="Arial"/>
              <a:sym typeface="Arial"/>
            </a:endParaRPr>
          </a:p>
        </p:txBody>
      </p:sp>
      <p:pic>
        <p:nvPicPr>
          <p:cNvPr descr="IU seal, red on white, large" id="90" name="Google Shape;90;p1"/>
          <p:cNvPicPr preferRelativeResize="0"/>
          <p:nvPr/>
        </p:nvPicPr>
        <p:blipFill rotWithShape="1">
          <a:blip r:embed="rId3">
            <a:alphaModFix/>
          </a:blip>
          <a:srcRect b="0" l="0" r="0" t="0"/>
          <a:stretch/>
        </p:blipFill>
        <p:spPr>
          <a:xfrm>
            <a:off x="6629400" y="1143000"/>
            <a:ext cx="1944688" cy="1873250"/>
          </a:xfrm>
          <a:prstGeom prst="rect">
            <a:avLst/>
          </a:prstGeom>
          <a:noFill/>
          <a:ln>
            <a:noFill/>
          </a:ln>
        </p:spPr>
      </p:pic>
      <p:pic>
        <p:nvPicPr>
          <p:cNvPr descr="logo" id="91" name="Google Shape;91;p1"/>
          <p:cNvPicPr preferRelativeResize="0"/>
          <p:nvPr/>
        </p:nvPicPr>
        <p:blipFill rotWithShape="1">
          <a:blip r:embed="rId4">
            <a:alphaModFix/>
          </a:blip>
          <a:srcRect b="0" l="0" r="0" t="0"/>
          <a:stretch/>
        </p:blipFill>
        <p:spPr>
          <a:xfrm>
            <a:off x="990600" y="1524000"/>
            <a:ext cx="1143000" cy="1143000"/>
          </a:xfrm>
          <a:prstGeom prst="rect">
            <a:avLst/>
          </a:prstGeom>
          <a:noFill/>
          <a:ln>
            <a:noFill/>
          </a:ln>
        </p:spPr>
      </p:pic>
      <p:sp>
        <p:nvSpPr>
          <p:cNvPr id="92" name="Google Shape;92;p1"/>
          <p:cNvSpPr txBox="1"/>
          <p:nvPr/>
        </p:nvSpPr>
        <p:spPr>
          <a:xfrm>
            <a:off x="190500" y="2904174"/>
            <a:ext cx="8763000" cy="3970318"/>
          </a:xfrm>
          <a:prstGeom prst="rect">
            <a:avLst/>
          </a:prstGeom>
          <a:noFill/>
          <a:ln>
            <a:noFill/>
          </a:ln>
        </p:spPr>
        <p:txBody>
          <a:bodyPr anchorCtr="0" anchor="t" bIns="45700" lIns="91425" spcFirstLastPara="1" rIns="91425" wrap="square" tIns="45700">
            <a:spAutoFit/>
          </a:bodyPr>
          <a:lstStyle/>
          <a:p>
            <a:pPr indent="-285750" lvl="0" marL="285750" marR="0" rtl="0" algn="l">
              <a:lnSpc>
                <a:spcPct val="100000"/>
              </a:lnSpc>
              <a:spcBef>
                <a:spcPts val="0"/>
              </a:spcBef>
              <a:spcAft>
                <a:spcPts val="0"/>
              </a:spcAft>
              <a:buClr>
                <a:schemeClr val="dk1"/>
              </a:buClr>
              <a:buSzPts val="1800"/>
              <a:buFont typeface="Arial"/>
              <a:buChar char="•"/>
            </a:pPr>
            <a:r>
              <a:rPr b="0" i="0" lang="en-US" sz="1800" u="none" cap="none" strike="noStrike">
                <a:solidFill>
                  <a:schemeClr val="dk1"/>
                </a:solidFill>
                <a:latin typeface="Calibri"/>
                <a:ea typeface="Calibri"/>
                <a:cs typeface="Calibri"/>
                <a:sym typeface="Calibri"/>
              </a:rPr>
              <a:t>The workshop will begin at 11:00AM EDT</a:t>
            </a:r>
            <a:endParaRPr b="0" i="0" sz="1400" u="none" cap="none" strike="noStrike">
              <a:solidFill>
                <a:srgbClr val="000000"/>
              </a:solidFill>
              <a:latin typeface="Arial"/>
              <a:ea typeface="Arial"/>
              <a:cs typeface="Arial"/>
              <a:sym typeface="Arial"/>
            </a:endParaRPr>
          </a:p>
          <a:p>
            <a:pPr indent="-285750" lvl="0" marL="285750" marR="0" rtl="0" algn="l">
              <a:lnSpc>
                <a:spcPct val="100000"/>
              </a:lnSpc>
              <a:spcBef>
                <a:spcPts val="0"/>
              </a:spcBef>
              <a:spcAft>
                <a:spcPts val="0"/>
              </a:spcAft>
              <a:buClr>
                <a:schemeClr val="dk1"/>
              </a:buClr>
              <a:buSzPts val="1800"/>
              <a:buFont typeface="Arial"/>
              <a:buChar char="•"/>
            </a:pPr>
            <a:r>
              <a:rPr b="0" i="0" lang="en-US" sz="1800" u="none" cap="none" strike="noStrike">
                <a:solidFill>
                  <a:schemeClr val="dk1"/>
                </a:solidFill>
                <a:latin typeface="Calibri"/>
                <a:ea typeface="Calibri"/>
                <a:cs typeface="Calibri"/>
                <a:sym typeface="Calibri"/>
              </a:rPr>
              <a:t>Screensharing and microphones have been disabled for participants in the main session—they are available in breakout rooms</a:t>
            </a:r>
            <a:endParaRPr b="0" i="0" sz="1400" u="none" cap="none" strike="noStrike">
              <a:solidFill>
                <a:srgbClr val="000000"/>
              </a:solidFill>
              <a:latin typeface="Arial"/>
              <a:ea typeface="Arial"/>
              <a:cs typeface="Arial"/>
              <a:sym typeface="Arial"/>
            </a:endParaRPr>
          </a:p>
          <a:p>
            <a:pPr indent="-285750" lvl="0" marL="285750" marR="0" rtl="0" algn="l">
              <a:lnSpc>
                <a:spcPct val="100000"/>
              </a:lnSpc>
              <a:spcBef>
                <a:spcPts val="0"/>
              </a:spcBef>
              <a:spcAft>
                <a:spcPts val="0"/>
              </a:spcAft>
              <a:buClr>
                <a:schemeClr val="dk1"/>
              </a:buClr>
              <a:buSzPts val="1800"/>
              <a:buFont typeface="Arial"/>
              <a:buChar char="•"/>
            </a:pPr>
            <a:r>
              <a:rPr b="0" i="0" lang="en-US" sz="1800" u="none" cap="none" strike="noStrike">
                <a:solidFill>
                  <a:schemeClr val="dk1"/>
                </a:solidFill>
                <a:latin typeface="Calibri"/>
                <a:ea typeface="Calibri"/>
                <a:cs typeface="Calibri"/>
                <a:sym typeface="Calibri"/>
              </a:rPr>
              <a:t>Please submit questions/concerns/suggestions via zoom chat</a:t>
            </a:r>
            <a:endParaRPr b="0" i="0" sz="1400" u="none" cap="none" strike="noStrike">
              <a:solidFill>
                <a:srgbClr val="000000"/>
              </a:solidFill>
              <a:latin typeface="Arial"/>
              <a:ea typeface="Arial"/>
              <a:cs typeface="Arial"/>
              <a:sym typeface="Arial"/>
            </a:endParaRPr>
          </a:p>
          <a:p>
            <a:pPr indent="-285750" lvl="0" marL="285750" marR="0" rtl="0" algn="l">
              <a:lnSpc>
                <a:spcPct val="100000"/>
              </a:lnSpc>
              <a:spcBef>
                <a:spcPts val="0"/>
              </a:spcBef>
              <a:spcAft>
                <a:spcPts val="0"/>
              </a:spcAft>
              <a:buClr>
                <a:schemeClr val="dk1"/>
              </a:buClr>
              <a:buSzPts val="1800"/>
              <a:buFont typeface="Arial"/>
              <a:buChar char="•"/>
            </a:pPr>
            <a:r>
              <a:rPr b="0" i="0" lang="en-US" sz="1800" u="none" cap="none" strike="noStrike">
                <a:solidFill>
                  <a:schemeClr val="dk1"/>
                </a:solidFill>
                <a:latin typeface="Calibri"/>
                <a:ea typeface="Calibri"/>
                <a:cs typeface="Calibri"/>
                <a:sym typeface="Calibri"/>
              </a:rPr>
              <a:t>User support will be available in zoom breakout rooms</a:t>
            </a:r>
            <a:endParaRPr b="0" i="0" sz="1400" u="none" cap="none" strike="noStrike">
              <a:solidFill>
                <a:srgbClr val="000000"/>
              </a:solidFill>
              <a:latin typeface="Arial"/>
              <a:ea typeface="Arial"/>
              <a:cs typeface="Arial"/>
              <a:sym typeface="Arial"/>
            </a:endParaRPr>
          </a:p>
          <a:p>
            <a:pPr indent="-285750" lvl="0" marL="285750" marR="0" rtl="0" algn="l">
              <a:lnSpc>
                <a:spcPct val="100000"/>
              </a:lnSpc>
              <a:spcBef>
                <a:spcPts val="0"/>
              </a:spcBef>
              <a:spcAft>
                <a:spcPts val="0"/>
              </a:spcAft>
              <a:buClr>
                <a:schemeClr val="dk1"/>
              </a:buClr>
              <a:buSzPts val="1800"/>
              <a:buFont typeface="Arial"/>
              <a:buChar char="•"/>
            </a:pPr>
            <a:r>
              <a:rPr b="0" i="0" lang="en-US" sz="1800" u="none" cap="none" strike="noStrike">
                <a:solidFill>
                  <a:schemeClr val="dk1"/>
                </a:solidFill>
                <a:latin typeface="Calibri"/>
                <a:ea typeface="Calibri"/>
                <a:cs typeface="Calibri"/>
                <a:sym typeface="Calibri"/>
              </a:rPr>
              <a:t>Workshop will be live-streamed, recorded and distributed</a:t>
            </a:r>
            <a:endParaRPr b="0" i="0" sz="1400" u="none" cap="none" strike="noStrike">
              <a:solidFill>
                <a:srgbClr val="000000"/>
              </a:solidFill>
              <a:latin typeface="Arial"/>
              <a:ea typeface="Arial"/>
              <a:cs typeface="Arial"/>
              <a:sym typeface="Arial"/>
            </a:endParaRPr>
          </a:p>
          <a:p>
            <a:pPr indent="-285750" lvl="0" marL="285750" marR="0" rtl="0" algn="l">
              <a:lnSpc>
                <a:spcPct val="100000"/>
              </a:lnSpc>
              <a:spcBef>
                <a:spcPts val="0"/>
              </a:spcBef>
              <a:spcAft>
                <a:spcPts val="0"/>
              </a:spcAft>
              <a:buClr>
                <a:schemeClr val="dk1"/>
              </a:buClr>
              <a:buSzPts val="1800"/>
              <a:buFont typeface="Arial"/>
              <a:buChar char="•"/>
            </a:pPr>
            <a:r>
              <a:rPr b="0" i="0" lang="en-US" sz="1800" u="none" cap="none" strike="noStrike">
                <a:solidFill>
                  <a:schemeClr val="dk1"/>
                </a:solidFill>
                <a:latin typeface="Calibri"/>
                <a:ea typeface="Calibri"/>
                <a:cs typeface="Calibri"/>
                <a:sym typeface="Calibri"/>
              </a:rPr>
              <a:t>Make sure you save the zoom link after registering so you do not have to re-register</a:t>
            </a:r>
            <a:endParaRPr b="0" i="0" sz="1400" u="none" cap="none" strike="noStrike">
              <a:solidFill>
                <a:srgbClr val="000000"/>
              </a:solidFill>
              <a:latin typeface="Arial"/>
              <a:ea typeface="Arial"/>
              <a:cs typeface="Arial"/>
              <a:sym typeface="Arial"/>
            </a:endParaRPr>
          </a:p>
          <a:p>
            <a:pPr indent="-285750" lvl="0" marL="285750" marR="0" rtl="0" algn="l">
              <a:lnSpc>
                <a:spcPct val="100000"/>
              </a:lnSpc>
              <a:spcBef>
                <a:spcPts val="0"/>
              </a:spcBef>
              <a:spcAft>
                <a:spcPts val="0"/>
              </a:spcAft>
              <a:buClr>
                <a:schemeClr val="dk1"/>
              </a:buClr>
              <a:buSzPts val="1800"/>
              <a:buFont typeface="Arial"/>
              <a:buChar char="•"/>
            </a:pPr>
            <a:r>
              <a:rPr b="0" i="0" lang="en-US" sz="1800" u="none" cap="none" strike="noStrike">
                <a:solidFill>
                  <a:schemeClr val="dk1"/>
                </a:solidFill>
                <a:latin typeface="Calibri"/>
                <a:ea typeface="Calibri"/>
                <a:cs typeface="Calibri"/>
                <a:sym typeface="Calibri"/>
              </a:rPr>
              <a:t>Please take the time now to be sure you have a working nanoHUB account and to download and install CompuCell3D to your desktop if you are planning to run it locally</a:t>
            </a:r>
            <a:endParaRPr b="0" i="0" sz="1400" u="none" cap="none" strike="noStrike">
              <a:solidFill>
                <a:srgbClr val="000000"/>
              </a:solidFill>
              <a:latin typeface="Arial"/>
              <a:ea typeface="Arial"/>
              <a:cs typeface="Arial"/>
              <a:sym typeface="Arial"/>
            </a:endParaRPr>
          </a:p>
          <a:p>
            <a:pPr indent="-285750" lvl="0" marL="285750" marR="0" rtl="0" algn="l">
              <a:lnSpc>
                <a:spcPct val="100000"/>
              </a:lnSpc>
              <a:spcBef>
                <a:spcPts val="0"/>
              </a:spcBef>
              <a:spcAft>
                <a:spcPts val="0"/>
              </a:spcAft>
              <a:buClr>
                <a:schemeClr val="dk1"/>
              </a:buClr>
              <a:buSzPts val="1800"/>
              <a:buFont typeface="Arial"/>
              <a:buChar char="•"/>
            </a:pPr>
            <a:r>
              <a:rPr b="0" i="0" lang="en-US" sz="1800" u="none" cap="none" strike="noStrike">
                <a:solidFill>
                  <a:schemeClr val="dk1"/>
                </a:solidFill>
                <a:latin typeface="Calibri"/>
                <a:ea typeface="Calibri"/>
                <a:cs typeface="Calibri"/>
                <a:sym typeface="Calibri"/>
              </a:rPr>
              <a:t>Please also join the workshop slack channel at  https://join.slack.com/t/multiscalemod-ags3330/shared_invite/zt-g0up1lz7-z5XGFC73UZk1j3BPeW7RVA</a:t>
            </a:r>
            <a:endParaRPr b="0" i="0" sz="1400" u="none" cap="none" strike="noStrike">
              <a:solidFill>
                <a:srgbClr val="000000"/>
              </a:solidFill>
              <a:latin typeface="Arial"/>
              <a:ea typeface="Arial"/>
              <a:cs typeface="Arial"/>
              <a:sym typeface="Arial"/>
            </a:endParaRPr>
          </a:p>
          <a:p>
            <a:pPr indent="-171450" lvl="0" marL="285750" marR="0" rtl="0" algn="l">
              <a:lnSpc>
                <a:spcPct val="100000"/>
              </a:lnSpc>
              <a:spcBef>
                <a:spcPts val="0"/>
              </a:spcBef>
              <a:spcAft>
                <a:spcPts val="0"/>
              </a:spcAft>
              <a:buClr>
                <a:schemeClr val="dk1"/>
              </a:buClr>
              <a:buSzPts val="1800"/>
              <a:buFont typeface="Arial"/>
              <a:buNone/>
            </a:pPr>
            <a:r>
              <a:t/>
            </a:r>
            <a:endParaRPr b="0" i="0" sz="18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Calibri"/>
                <a:ea typeface="Calibri"/>
                <a:cs typeface="Calibri"/>
                <a:sym typeface="Calibri"/>
              </a:rPr>
              <a:t>Funding Sources: NIH U24 EB028887, NIH R01 GM122424, NIH R01 GM123032, NIH P41 GM109824, NSF 1720625 and nanoHUB</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pic>
        <p:nvPicPr>
          <p:cNvPr id="174" name="Google Shape;174;p3"/>
          <p:cNvPicPr preferRelativeResize="0"/>
          <p:nvPr/>
        </p:nvPicPr>
        <p:blipFill rotWithShape="1">
          <a:blip r:embed="rId3">
            <a:alphaModFix/>
          </a:blip>
          <a:srcRect b="0" l="0" r="0" t="0"/>
          <a:stretch/>
        </p:blipFill>
        <p:spPr>
          <a:xfrm>
            <a:off x="143594" y="1653433"/>
            <a:ext cx="2666504" cy="2245095"/>
          </a:xfrm>
          <a:prstGeom prst="rect">
            <a:avLst/>
          </a:prstGeom>
          <a:noFill/>
          <a:ln>
            <a:noFill/>
          </a:ln>
        </p:spPr>
      </p:pic>
      <p:pic>
        <p:nvPicPr>
          <p:cNvPr id="175" name="Google Shape;175;p3"/>
          <p:cNvPicPr preferRelativeResize="0"/>
          <p:nvPr/>
        </p:nvPicPr>
        <p:blipFill rotWithShape="1">
          <a:blip r:embed="rId4">
            <a:alphaModFix/>
          </a:blip>
          <a:srcRect b="0" l="0" r="0" t="0"/>
          <a:stretch/>
        </p:blipFill>
        <p:spPr>
          <a:xfrm>
            <a:off x="3108554" y="1653433"/>
            <a:ext cx="2688206" cy="2245095"/>
          </a:xfrm>
          <a:prstGeom prst="rect">
            <a:avLst/>
          </a:prstGeom>
          <a:noFill/>
          <a:ln>
            <a:noFill/>
          </a:ln>
        </p:spPr>
      </p:pic>
      <p:pic>
        <p:nvPicPr>
          <p:cNvPr id="176" name="Google Shape;176;p3"/>
          <p:cNvPicPr preferRelativeResize="0"/>
          <p:nvPr/>
        </p:nvPicPr>
        <p:blipFill rotWithShape="1">
          <a:blip r:embed="rId5">
            <a:alphaModFix/>
          </a:blip>
          <a:srcRect b="0" l="0" r="0" t="0"/>
          <a:stretch/>
        </p:blipFill>
        <p:spPr>
          <a:xfrm>
            <a:off x="6295634" y="1653433"/>
            <a:ext cx="2697078" cy="2245095"/>
          </a:xfrm>
          <a:prstGeom prst="rect">
            <a:avLst/>
          </a:prstGeom>
          <a:noFill/>
          <a:ln>
            <a:noFill/>
          </a:ln>
        </p:spPr>
      </p:pic>
      <p:sp>
        <p:nvSpPr>
          <p:cNvPr id="177" name="Google Shape;177;p3"/>
          <p:cNvSpPr txBox="1"/>
          <p:nvPr/>
        </p:nvSpPr>
        <p:spPr>
          <a:xfrm>
            <a:off x="143594" y="851770"/>
            <a:ext cx="8587047" cy="30777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1400" u="none" cap="none" strike="noStrike">
                <a:solidFill>
                  <a:srgbClr val="000000"/>
                </a:solidFill>
                <a:latin typeface="Arial"/>
                <a:ea typeface="Arial"/>
                <a:cs typeface="Arial"/>
                <a:sym typeface="Arial"/>
              </a:rPr>
              <a:t>Cell is gradually adjusting its volume in such a way that it is always close to target volume</a:t>
            </a:r>
            <a:endParaRPr b="0" i="0" sz="1400" u="none" cap="none" strike="noStrike">
              <a:solidFill>
                <a:srgbClr val="000000"/>
              </a:solidFill>
              <a:latin typeface="Arial"/>
              <a:ea typeface="Arial"/>
              <a:cs typeface="Arial"/>
              <a:sym typeface="Arial"/>
            </a:endParaRPr>
          </a:p>
        </p:txBody>
      </p:sp>
      <p:sp>
        <p:nvSpPr>
          <p:cNvPr id="178" name="Google Shape;178;p3"/>
          <p:cNvSpPr txBox="1"/>
          <p:nvPr/>
        </p:nvSpPr>
        <p:spPr>
          <a:xfrm>
            <a:off x="0" y="0"/>
            <a:ext cx="9144000" cy="400050"/>
          </a:xfrm>
          <a:prstGeom prst="rect">
            <a:avLst/>
          </a:prstGeom>
          <a:solidFill>
            <a:schemeClr val="accent2"/>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000"/>
              <a:buFont typeface="Arial"/>
              <a:buNone/>
            </a:pPr>
            <a:r>
              <a:rPr b="1" i="0" lang="en-US" sz="2000" u="none" cap="none" strike="noStrike">
                <a:solidFill>
                  <a:schemeClr val="lt1"/>
                </a:solidFill>
                <a:latin typeface="Arial"/>
                <a:ea typeface="Arial"/>
                <a:cs typeface="Arial"/>
                <a:sym typeface="Arial"/>
              </a:rPr>
              <a:t>Implementing Cell Growth</a:t>
            </a:r>
            <a:endParaRPr b="1" i="0" sz="2000" u="none" cap="none" strike="noStrike">
              <a:solidFill>
                <a:schemeClr val="lt1"/>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p4"/>
          <p:cNvSpPr txBox="1"/>
          <p:nvPr/>
        </p:nvSpPr>
        <p:spPr>
          <a:xfrm>
            <a:off x="0" y="0"/>
            <a:ext cx="9144000" cy="400050"/>
          </a:xfrm>
          <a:prstGeom prst="rect">
            <a:avLst/>
          </a:prstGeom>
          <a:solidFill>
            <a:schemeClr val="accent2"/>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000"/>
              <a:buFont typeface="Arial"/>
              <a:buNone/>
            </a:pPr>
            <a:r>
              <a:rPr b="1" i="0" lang="en-US" sz="2000" u="none" cap="none" strike="noStrike">
                <a:solidFill>
                  <a:schemeClr val="lt1"/>
                </a:solidFill>
                <a:latin typeface="Arial"/>
                <a:ea typeface="Arial"/>
                <a:cs typeface="Arial"/>
                <a:sym typeface="Arial"/>
              </a:rPr>
              <a:t>Mitosis</a:t>
            </a:r>
            <a:endParaRPr b="1" i="0" sz="2000" u="none" cap="none" strike="noStrike">
              <a:solidFill>
                <a:schemeClr val="lt1"/>
              </a:solidFill>
              <a:latin typeface="Arial"/>
              <a:ea typeface="Arial"/>
              <a:cs typeface="Arial"/>
              <a:sym typeface="Arial"/>
            </a:endParaRPr>
          </a:p>
        </p:txBody>
      </p:sp>
      <p:sp>
        <p:nvSpPr>
          <p:cNvPr id="184" name="Google Shape;184;p4"/>
          <p:cNvSpPr txBox="1"/>
          <p:nvPr/>
        </p:nvSpPr>
        <p:spPr>
          <a:xfrm>
            <a:off x="87682" y="895251"/>
            <a:ext cx="8718115" cy="30777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1400" u="none" cap="none" strike="noStrike">
                <a:solidFill>
                  <a:srgbClr val="000000"/>
                </a:solidFill>
                <a:latin typeface="Arial"/>
                <a:ea typeface="Arial"/>
                <a:cs typeface="Arial"/>
                <a:sym typeface="Arial"/>
              </a:rPr>
              <a:t>Once cell starts growing it makes sense to divide the cell once it reaches doubling volume</a:t>
            </a:r>
            <a:endParaRPr b="1" i="0" sz="1400" u="none" cap="none" strike="noStrike">
              <a:solidFill>
                <a:srgbClr val="000000"/>
              </a:solidFill>
              <a:latin typeface="Arial"/>
              <a:ea typeface="Arial"/>
              <a:cs typeface="Arial"/>
              <a:sym typeface="Arial"/>
            </a:endParaRPr>
          </a:p>
        </p:txBody>
      </p:sp>
      <p:sp>
        <p:nvSpPr>
          <p:cNvPr id="185" name="Google Shape;185;p4"/>
          <p:cNvSpPr txBox="1"/>
          <p:nvPr/>
        </p:nvSpPr>
        <p:spPr>
          <a:xfrm>
            <a:off x="87682" y="387983"/>
            <a:ext cx="4196219" cy="31905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en-US" sz="1400" u="none" cap="none" strike="noStrike">
                <a:solidFill>
                  <a:srgbClr val="000000"/>
                </a:solidFill>
                <a:latin typeface="Arial"/>
                <a:ea typeface="Arial"/>
                <a:cs typeface="Arial"/>
                <a:sym typeface="Arial"/>
              </a:rPr>
              <a:t>CellGrowth2.cc3d</a:t>
            </a:r>
            <a:endParaRPr b="1" i="0" sz="1400" u="none" cap="none" strike="noStrike">
              <a:solidFill>
                <a:srgbClr val="000000"/>
              </a:solidFill>
              <a:latin typeface="Arial"/>
              <a:ea typeface="Arial"/>
              <a:cs typeface="Arial"/>
              <a:sym typeface="Arial"/>
            </a:endParaRPr>
          </a:p>
        </p:txBody>
      </p:sp>
      <p:pic>
        <p:nvPicPr>
          <p:cNvPr id="186" name="Google Shape;186;p4"/>
          <p:cNvPicPr preferRelativeResize="0"/>
          <p:nvPr/>
        </p:nvPicPr>
        <p:blipFill rotWithShape="1">
          <a:blip r:embed="rId3">
            <a:alphaModFix/>
          </a:blip>
          <a:srcRect b="0" l="0" r="0" t="0"/>
          <a:stretch/>
        </p:blipFill>
        <p:spPr>
          <a:xfrm>
            <a:off x="1146980" y="2153694"/>
            <a:ext cx="561975" cy="571500"/>
          </a:xfrm>
          <a:prstGeom prst="rect">
            <a:avLst/>
          </a:prstGeom>
          <a:noFill/>
          <a:ln>
            <a:noFill/>
          </a:ln>
        </p:spPr>
      </p:pic>
      <p:pic>
        <p:nvPicPr>
          <p:cNvPr id="187" name="Google Shape;187;p4"/>
          <p:cNvPicPr preferRelativeResize="0"/>
          <p:nvPr/>
        </p:nvPicPr>
        <p:blipFill rotWithShape="1">
          <a:blip r:embed="rId4">
            <a:alphaModFix/>
          </a:blip>
          <a:srcRect b="0" l="0" r="0" t="0"/>
          <a:stretch/>
        </p:blipFill>
        <p:spPr>
          <a:xfrm>
            <a:off x="2881247" y="2067969"/>
            <a:ext cx="1269204" cy="1076064"/>
          </a:xfrm>
          <a:prstGeom prst="rect">
            <a:avLst/>
          </a:prstGeom>
          <a:noFill/>
          <a:ln>
            <a:noFill/>
          </a:ln>
        </p:spPr>
      </p:pic>
      <p:sp>
        <p:nvSpPr>
          <p:cNvPr id="188" name="Google Shape;188;p4"/>
          <p:cNvSpPr txBox="1"/>
          <p:nvPr/>
        </p:nvSpPr>
        <p:spPr>
          <a:xfrm>
            <a:off x="951978" y="2968668"/>
            <a:ext cx="1507720" cy="95410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1400" u="none" cap="none" strike="noStrike">
                <a:solidFill>
                  <a:srgbClr val="000000"/>
                </a:solidFill>
                <a:latin typeface="Arial"/>
                <a:ea typeface="Arial"/>
                <a:cs typeface="Arial"/>
                <a:sym typeface="Arial"/>
              </a:rPr>
              <a:t>Before mitosis we have single object that represents cell</a:t>
            </a:r>
            <a:endParaRPr b="0" i="0" sz="1400" u="none" cap="none" strike="noStrike">
              <a:solidFill>
                <a:srgbClr val="000000"/>
              </a:solidFill>
              <a:latin typeface="Arial"/>
              <a:ea typeface="Arial"/>
              <a:cs typeface="Arial"/>
              <a:sym typeface="Arial"/>
            </a:endParaRPr>
          </a:p>
        </p:txBody>
      </p:sp>
      <p:sp>
        <p:nvSpPr>
          <p:cNvPr id="189" name="Google Shape;189;p4"/>
          <p:cNvSpPr txBox="1"/>
          <p:nvPr/>
        </p:nvSpPr>
        <p:spPr>
          <a:xfrm>
            <a:off x="4283901" y="1845917"/>
            <a:ext cx="1731723" cy="30777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en-US" sz="1400" u="none" cap="none" strike="noStrike">
                <a:solidFill>
                  <a:srgbClr val="000000"/>
                </a:solidFill>
                <a:latin typeface="Arial"/>
                <a:ea typeface="Arial"/>
                <a:cs typeface="Arial"/>
                <a:sym typeface="Arial"/>
              </a:rPr>
              <a:t>self.parent_cell</a:t>
            </a:r>
            <a:endParaRPr b="1" i="0" sz="1400" u="none" cap="none" strike="noStrike">
              <a:solidFill>
                <a:srgbClr val="000000"/>
              </a:solidFill>
              <a:latin typeface="Arial"/>
              <a:ea typeface="Arial"/>
              <a:cs typeface="Arial"/>
              <a:sym typeface="Arial"/>
            </a:endParaRPr>
          </a:p>
        </p:txBody>
      </p:sp>
      <p:sp>
        <p:nvSpPr>
          <p:cNvPr id="190" name="Google Shape;190;p4"/>
          <p:cNvSpPr txBox="1"/>
          <p:nvPr/>
        </p:nvSpPr>
        <p:spPr>
          <a:xfrm>
            <a:off x="4572000" y="2947553"/>
            <a:ext cx="1651349" cy="30777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en-US" sz="1400" u="none" cap="none" strike="noStrike">
                <a:solidFill>
                  <a:srgbClr val="000000"/>
                </a:solidFill>
                <a:latin typeface="Arial"/>
                <a:ea typeface="Arial"/>
                <a:cs typeface="Arial"/>
                <a:sym typeface="Arial"/>
              </a:rPr>
              <a:t>self.child_cell</a:t>
            </a:r>
            <a:endParaRPr b="1" i="0" sz="1400" u="none" cap="none" strike="noStrike">
              <a:solidFill>
                <a:srgbClr val="000000"/>
              </a:solidFill>
              <a:latin typeface="Arial"/>
              <a:ea typeface="Arial"/>
              <a:cs typeface="Arial"/>
              <a:sym typeface="Arial"/>
            </a:endParaRPr>
          </a:p>
        </p:txBody>
      </p:sp>
      <p:cxnSp>
        <p:nvCxnSpPr>
          <p:cNvPr id="191" name="Google Shape;191;p4"/>
          <p:cNvCxnSpPr/>
          <p:nvPr/>
        </p:nvCxnSpPr>
        <p:spPr>
          <a:xfrm flipH="1">
            <a:off x="3515849" y="2067969"/>
            <a:ext cx="930891" cy="371475"/>
          </a:xfrm>
          <a:prstGeom prst="straightConnector1">
            <a:avLst/>
          </a:prstGeom>
          <a:noFill/>
          <a:ln cap="flat" cmpd="sng" w="9525">
            <a:solidFill>
              <a:srgbClr val="4A7DBA"/>
            </a:solidFill>
            <a:prstDash val="solid"/>
            <a:round/>
            <a:headEnd len="sm" w="sm" type="none"/>
            <a:tailEnd len="med" w="med" type="triangle"/>
          </a:ln>
        </p:spPr>
      </p:cxnSp>
      <p:cxnSp>
        <p:nvCxnSpPr>
          <p:cNvPr id="192" name="Google Shape;192;p4"/>
          <p:cNvCxnSpPr>
            <a:stCxn id="190" idx="1"/>
          </p:cNvCxnSpPr>
          <p:nvPr/>
        </p:nvCxnSpPr>
        <p:spPr>
          <a:xfrm rot="10800000">
            <a:off x="3515700" y="2661641"/>
            <a:ext cx="1056300" cy="439800"/>
          </a:xfrm>
          <a:prstGeom prst="straightConnector1">
            <a:avLst/>
          </a:prstGeom>
          <a:noFill/>
          <a:ln cap="flat" cmpd="sng" w="9525">
            <a:solidFill>
              <a:srgbClr val="4A7DBA"/>
            </a:solidFill>
            <a:prstDash val="solid"/>
            <a:round/>
            <a:headEnd len="sm" w="sm" type="none"/>
            <a:tailEnd len="med" w="med" type="triangle"/>
          </a:ln>
        </p:spPr>
      </p:cxnSp>
      <p:sp>
        <p:nvSpPr>
          <p:cNvPr id="193" name="Google Shape;193;p4"/>
          <p:cNvSpPr txBox="1"/>
          <p:nvPr/>
        </p:nvSpPr>
        <p:spPr>
          <a:xfrm>
            <a:off x="175364" y="4020855"/>
            <a:ext cx="8505173" cy="1600438"/>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en-US" sz="1400" u="none" cap="none" strike="noStrike">
                <a:solidFill>
                  <a:srgbClr val="000000"/>
                </a:solidFill>
                <a:latin typeface="Arial"/>
                <a:ea typeface="Arial"/>
                <a:cs typeface="Arial"/>
                <a:sym typeface="Arial"/>
              </a:rPr>
              <a:t>self.parent_cel</a:t>
            </a:r>
            <a:r>
              <a:rPr b="0" i="0" lang="en-US" sz="1400" u="none" cap="none" strike="noStrike">
                <a:solidFill>
                  <a:srgbClr val="000000"/>
                </a:solidFill>
                <a:latin typeface="Arial"/>
                <a:ea typeface="Arial"/>
                <a:cs typeface="Arial"/>
                <a:sym typeface="Arial"/>
              </a:rPr>
              <a:t>l represents CC3D </a:t>
            </a:r>
            <a:r>
              <a:rPr b="1" i="0" lang="en-US" sz="1400" u="none" cap="none" strike="noStrike">
                <a:solidFill>
                  <a:srgbClr val="000000"/>
                </a:solidFill>
                <a:latin typeface="Arial"/>
                <a:ea typeface="Arial"/>
                <a:cs typeface="Arial"/>
                <a:sym typeface="Arial"/>
              </a:rPr>
              <a:t>cell object </a:t>
            </a:r>
            <a:r>
              <a:rPr b="0" i="0" lang="en-US" sz="1400" u="none" cap="none" strike="noStrike">
                <a:solidFill>
                  <a:srgbClr val="000000"/>
                </a:solidFill>
                <a:latin typeface="Arial"/>
                <a:ea typeface="Arial"/>
                <a:cs typeface="Arial"/>
                <a:sym typeface="Arial"/>
              </a:rPr>
              <a:t>that exist before mitosis takes place</a:t>
            </a:r>
            <a:endParaRPr/>
          </a:p>
          <a:p>
            <a:pPr indent="0" lvl="0" marL="0" marR="0" rtl="0" algn="l">
              <a:lnSpc>
                <a:spcPct val="100000"/>
              </a:lnSpc>
              <a:spcBef>
                <a:spcPts val="0"/>
              </a:spcBef>
              <a:spcAft>
                <a:spcPts val="0"/>
              </a:spcAft>
              <a:buNone/>
            </a:pPr>
            <a:r>
              <a:rPr b="1" i="0" lang="en-US" sz="1400" u="none" cap="none" strike="noStrike">
                <a:solidFill>
                  <a:srgbClr val="000000"/>
                </a:solidFill>
                <a:latin typeface="Arial"/>
                <a:ea typeface="Arial"/>
                <a:cs typeface="Arial"/>
                <a:sym typeface="Arial"/>
              </a:rPr>
              <a:t>self.child_cel</a:t>
            </a:r>
            <a:r>
              <a:rPr b="0" i="0" lang="en-US" sz="1400" u="none" cap="none" strike="noStrike">
                <a:solidFill>
                  <a:srgbClr val="000000"/>
                </a:solidFill>
                <a:latin typeface="Arial"/>
                <a:ea typeface="Arial"/>
                <a:cs typeface="Arial"/>
                <a:sym typeface="Arial"/>
              </a:rPr>
              <a:t>l represents </a:t>
            </a:r>
            <a:r>
              <a:rPr b="1" i="0" lang="en-US" sz="1400" u="none" cap="none" strike="noStrike">
                <a:solidFill>
                  <a:srgbClr val="000000"/>
                </a:solidFill>
                <a:latin typeface="Arial"/>
                <a:ea typeface="Arial"/>
                <a:cs typeface="Arial"/>
                <a:sym typeface="Arial"/>
              </a:rPr>
              <a:t>new</a:t>
            </a:r>
            <a:r>
              <a:rPr b="0" i="0" lang="en-US" sz="1400" u="none" cap="none" strike="noStrike">
                <a:solidFill>
                  <a:srgbClr val="000000"/>
                </a:solidFill>
                <a:latin typeface="Arial"/>
                <a:ea typeface="Arial"/>
                <a:cs typeface="Arial"/>
                <a:sym typeface="Arial"/>
              </a:rPr>
              <a:t> CC3D </a:t>
            </a:r>
            <a:r>
              <a:rPr b="1" i="0" lang="en-US" sz="1400" u="none" cap="none" strike="noStrike">
                <a:solidFill>
                  <a:srgbClr val="000000"/>
                </a:solidFill>
                <a:latin typeface="Arial"/>
                <a:ea typeface="Arial"/>
                <a:cs typeface="Arial"/>
                <a:sym typeface="Arial"/>
              </a:rPr>
              <a:t>cell object </a:t>
            </a:r>
            <a:r>
              <a:rPr b="0" i="0" lang="en-US" sz="1400" u="none" cap="none" strike="noStrike">
                <a:solidFill>
                  <a:srgbClr val="000000"/>
                </a:solidFill>
                <a:latin typeface="Arial"/>
                <a:ea typeface="Arial"/>
                <a:cs typeface="Arial"/>
                <a:sym typeface="Arial"/>
              </a:rPr>
              <a:t>that gets created during mitosis</a:t>
            </a:r>
            <a:endParaRPr/>
          </a:p>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0" i="0" lang="en-US" sz="1400" u="none" cap="none" strike="noStrike">
                <a:solidFill>
                  <a:srgbClr val="000000"/>
                </a:solidFill>
                <a:latin typeface="Arial"/>
                <a:ea typeface="Arial"/>
                <a:cs typeface="Arial"/>
                <a:sym typeface="Arial"/>
              </a:rPr>
              <a:t>In biology we talk about two daughter cells. However in simulation it is very convenient to use parent, child terminology so that we can copy cell properties from cell that existed before mitosis to newly created cell object </a:t>
            </a:r>
            <a:endParaRPr/>
          </a:p>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p5"/>
          <p:cNvSpPr/>
          <p:nvPr/>
        </p:nvSpPr>
        <p:spPr>
          <a:xfrm>
            <a:off x="0" y="364719"/>
            <a:ext cx="3523722" cy="3485570"/>
          </a:xfrm>
          <a:prstGeom prst="rect">
            <a:avLst/>
          </a:prstGeom>
          <a:solidFill>
            <a:srgbClr val="FFFFFF"/>
          </a:solid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80"/>
              </a:buClr>
              <a:buSzPts val="1050"/>
              <a:buFont typeface="Arial"/>
              <a:buNone/>
            </a:pPr>
            <a:r>
              <a:rPr b="1" i="0" lang="en-US" sz="1050" u="none" cap="none" strike="noStrike">
                <a:solidFill>
                  <a:srgbClr val="000080"/>
                </a:solidFill>
                <a:latin typeface="Arial"/>
                <a:ea typeface="Arial"/>
                <a:cs typeface="Arial"/>
                <a:sym typeface="Arial"/>
              </a:rPr>
              <a:t>class </a:t>
            </a:r>
            <a:r>
              <a:rPr b="0" i="0" lang="en-US" sz="1050" u="none" cap="none" strike="noStrike">
                <a:solidFill>
                  <a:srgbClr val="000000"/>
                </a:solidFill>
                <a:latin typeface="Arial"/>
                <a:ea typeface="Arial"/>
                <a:cs typeface="Arial"/>
                <a:sym typeface="Arial"/>
              </a:rPr>
              <a:t>CellGrowth2Steppable(SteppableBasePy):</a:t>
            </a:r>
            <a:br>
              <a:rPr b="0" i="0" lang="en-US" sz="1050" u="none" cap="none" strike="noStrike">
                <a:solidFill>
                  <a:srgbClr val="000000"/>
                </a:solidFill>
                <a:latin typeface="Arial"/>
                <a:ea typeface="Arial"/>
                <a:cs typeface="Arial"/>
                <a:sym typeface="Arial"/>
              </a:rPr>
            </a:br>
            <a:br>
              <a:rPr b="0" i="0" lang="en-US" sz="1050" u="none" cap="none" strike="noStrike">
                <a:solidFill>
                  <a:srgbClr val="000000"/>
                </a:solidFill>
                <a:latin typeface="Arial"/>
                <a:ea typeface="Arial"/>
                <a:cs typeface="Arial"/>
                <a:sym typeface="Arial"/>
              </a:rPr>
            </a:br>
            <a:r>
              <a:rPr b="0" i="0" lang="en-US" sz="1050" u="none" cap="none" strike="noStrike">
                <a:solidFill>
                  <a:srgbClr val="000000"/>
                </a:solidFill>
                <a:latin typeface="Arial"/>
                <a:ea typeface="Arial"/>
                <a:cs typeface="Arial"/>
                <a:sym typeface="Arial"/>
              </a:rPr>
              <a:t>    </a:t>
            </a:r>
            <a:r>
              <a:rPr b="1" i="0" lang="en-US" sz="1050" u="none" cap="none" strike="noStrike">
                <a:solidFill>
                  <a:srgbClr val="000080"/>
                </a:solidFill>
                <a:latin typeface="Arial"/>
                <a:ea typeface="Arial"/>
                <a:cs typeface="Arial"/>
                <a:sym typeface="Arial"/>
              </a:rPr>
              <a:t>def </a:t>
            </a:r>
            <a:r>
              <a:rPr b="0" i="0" lang="en-US" sz="1050" u="none" cap="none" strike="noStrike">
                <a:solidFill>
                  <a:srgbClr val="B200B2"/>
                </a:solidFill>
                <a:latin typeface="Arial"/>
                <a:ea typeface="Arial"/>
                <a:cs typeface="Arial"/>
                <a:sym typeface="Arial"/>
              </a:rPr>
              <a:t>__init__</a:t>
            </a:r>
            <a:r>
              <a:rPr b="0" i="0" lang="en-US" sz="1050" u="none" cap="none" strike="noStrike">
                <a:solidFill>
                  <a:srgbClr val="000000"/>
                </a:solidFill>
                <a:latin typeface="Arial"/>
                <a:ea typeface="Arial"/>
                <a:cs typeface="Arial"/>
                <a:sym typeface="Arial"/>
              </a:rPr>
              <a:t>(</a:t>
            </a:r>
            <a:r>
              <a:rPr b="0" i="0" lang="en-US" sz="1050" u="none" cap="none" strike="noStrike">
                <a:solidFill>
                  <a:srgbClr val="94558D"/>
                </a:solidFill>
                <a:latin typeface="Arial"/>
                <a:ea typeface="Arial"/>
                <a:cs typeface="Arial"/>
                <a:sym typeface="Arial"/>
              </a:rPr>
              <a:t>self</a:t>
            </a:r>
            <a:r>
              <a:rPr b="0" i="0" lang="en-US" sz="1050" u="none" cap="none" strike="noStrike">
                <a:solidFill>
                  <a:srgbClr val="000000"/>
                </a:solidFill>
                <a:latin typeface="Arial"/>
                <a:ea typeface="Arial"/>
                <a:cs typeface="Arial"/>
                <a:sym typeface="Arial"/>
              </a:rPr>
              <a:t>, frequency=</a:t>
            </a:r>
            <a:r>
              <a:rPr b="0" i="0" lang="en-US" sz="1050" u="none" cap="none" strike="noStrike">
                <a:solidFill>
                  <a:srgbClr val="0000FF"/>
                </a:solidFill>
                <a:latin typeface="Arial"/>
                <a:ea typeface="Arial"/>
                <a:cs typeface="Arial"/>
                <a:sym typeface="Arial"/>
              </a:rPr>
              <a:t>1</a:t>
            </a:r>
            <a:r>
              <a:rPr b="0" i="0" lang="en-US" sz="1050" u="none" cap="none" strike="noStrike">
                <a:solidFill>
                  <a:srgbClr val="000000"/>
                </a:solidFill>
                <a:latin typeface="Arial"/>
                <a:ea typeface="Arial"/>
                <a:cs typeface="Arial"/>
                <a:sym typeface="Arial"/>
              </a:rPr>
              <a:t>):</a:t>
            </a:r>
            <a:br>
              <a:rPr b="0" i="0" lang="en-US" sz="1050" u="none" cap="none" strike="noStrike">
                <a:solidFill>
                  <a:srgbClr val="000000"/>
                </a:solidFill>
                <a:latin typeface="Arial"/>
                <a:ea typeface="Arial"/>
                <a:cs typeface="Arial"/>
                <a:sym typeface="Arial"/>
              </a:rPr>
            </a:br>
            <a:br>
              <a:rPr b="0" i="0" lang="en-US" sz="1050" u="none" cap="none" strike="noStrike">
                <a:solidFill>
                  <a:srgbClr val="000000"/>
                </a:solidFill>
                <a:latin typeface="Arial"/>
                <a:ea typeface="Arial"/>
                <a:cs typeface="Arial"/>
                <a:sym typeface="Arial"/>
              </a:rPr>
            </a:br>
            <a:r>
              <a:rPr b="0" i="0" lang="en-US" sz="1050" u="none" cap="none" strike="noStrike">
                <a:solidFill>
                  <a:srgbClr val="000000"/>
                </a:solidFill>
                <a:latin typeface="Arial"/>
                <a:ea typeface="Arial"/>
                <a:cs typeface="Arial"/>
                <a:sym typeface="Arial"/>
              </a:rPr>
              <a:t>        SteppableBasePy.</a:t>
            </a:r>
            <a:r>
              <a:rPr b="0" i="0" lang="en-US" sz="1050" u="none" cap="none" strike="noStrike">
                <a:solidFill>
                  <a:srgbClr val="B200B2"/>
                </a:solidFill>
                <a:latin typeface="Arial"/>
                <a:ea typeface="Arial"/>
                <a:cs typeface="Arial"/>
                <a:sym typeface="Arial"/>
              </a:rPr>
              <a:t>__init__</a:t>
            </a:r>
            <a:r>
              <a:rPr b="0" i="0" lang="en-US" sz="1050" u="none" cap="none" strike="noStrike">
                <a:solidFill>
                  <a:srgbClr val="000000"/>
                </a:solidFill>
                <a:latin typeface="Arial"/>
                <a:ea typeface="Arial"/>
                <a:cs typeface="Arial"/>
                <a:sym typeface="Arial"/>
              </a:rPr>
              <a:t>(</a:t>
            </a:r>
            <a:r>
              <a:rPr b="0" i="0" lang="en-US" sz="1050" u="none" cap="none" strike="noStrike">
                <a:solidFill>
                  <a:srgbClr val="94558D"/>
                </a:solidFill>
                <a:latin typeface="Arial"/>
                <a:ea typeface="Arial"/>
                <a:cs typeface="Arial"/>
                <a:sym typeface="Arial"/>
              </a:rPr>
              <a:t>self</a:t>
            </a:r>
            <a:r>
              <a:rPr b="0" i="0" lang="en-US" sz="1050" u="none" cap="none" strike="noStrike">
                <a:solidFill>
                  <a:srgbClr val="000000"/>
                </a:solidFill>
                <a:latin typeface="Arial"/>
                <a:ea typeface="Arial"/>
                <a:cs typeface="Arial"/>
                <a:sym typeface="Arial"/>
              </a:rPr>
              <a:t>, frequency)</a:t>
            </a:r>
            <a:br>
              <a:rPr b="0" i="0" lang="en-US" sz="1050" u="none" cap="none" strike="noStrike">
                <a:solidFill>
                  <a:srgbClr val="000000"/>
                </a:solidFill>
                <a:latin typeface="Arial"/>
                <a:ea typeface="Arial"/>
                <a:cs typeface="Arial"/>
                <a:sym typeface="Arial"/>
              </a:rPr>
            </a:br>
            <a:br>
              <a:rPr b="0" i="0" lang="en-US" sz="1050" u="none" cap="none" strike="noStrike">
                <a:solidFill>
                  <a:srgbClr val="000000"/>
                </a:solidFill>
                <a:latin typeface="Arial"/>
                <a:ea typeface="Arial"/>
                <a:cs typeface="Arial"/>
                <a:sym typeface="Arial"/>
              </a:rPr>
            </a:br>
            <a:r>
              <a:rPr b="0" i="0" lang="en-US" sz="1050" u="none" cap="none" strike="noStrike">
                <a:solidFill>
                  <a:srgbClr val="000000"/>
                </a:solidFill>
                <a:latin typeface="Arial"/>
                <a:ea typeface="Arial"/>
                <a:cs typeface="Arial"/>
                <a:sym typeface="Arial"/>
              </a:rPr>
              <a:t>    </a:t>
            </a:r>
            <a:r>
              <a:rPr b="1" i="0" lang="en-US" sz="1050" u="none" cap="none" strike="noStrike">
                <a:solidFill>
                  <a:srgbClr val="000080"/>
                </a:solidFill>
                <a:latin typeface="Arial"/>
                <a:ea typeface="Arial"/>
                <a:cs typeface="Arial"/>
                <a:sym typeface="Arial"/>
              </a:rPr>
              <a:t>def </a:t>
            </a:r>
            <a:r>
              <a:rPr b="0" i="0" lang="en-US" sz="1050" u="none" cap="none" strike="noStrike">
                <a:solidFill>
                  <a:srgbClr val="000000"/>
                </a:solidFill>
                <a:latin typeface="Arial"/>
                <a:ea typeface="Arial"/>
                <a:cs typeface="Arial"/>
                <a:sym typeface="Arial"/>
              </a:rPr>
              <a:t>start(</a:t>
            </a:r>
            <a:r>
              <a:rPr b="0" i="0" lang="en-US" sz="1050" u="none" cap="none" strike="noStrike">
                <a:solidFill>
                  <a:srgbClr val="94558D"/>
                </a:solidFill>
                <a:latin typeface="Arial"/>
                <a:ea typeface="Arial"/>
                <a:cs typeface="Arial"/>
                <a:sym typeface="Arial"/>
              </a:rPr>
              <a:t>self</a:t>
            </a:r>
            <a:r>
              <a:rPr b="0" i="0" lang="en-US" sz="1050" u="none" cap="none" strike="noStrike">
                <a:solidFill>
                  <a:srgbClr val="000000"/>
                </a:solidFill>
                <a:latin typeface="Arial"/>
                <a:ea typeface="Arial"/>
                <a:cs typeface="Arial"/>
                <a:sym typeface="Arial"/>
              </a:rPr>
              <a:t>):</a:t>
            </a:r>
            <a:br>
              <a:rPr b="0" i="0" lang="en-US" sz="1050" u="none" cap="none" strike="noStrike">
                <a:solidFill>
                  <a:srgbClr val="000000"/>
                </a:solidFill>
                <a:latin typeface="Arial"/>
                <a:ea typeface="Arial"/>
                <a:cs typeface="Arial"/>
                <a:sym typeface="Arial"/>
              </a:rPr>
            </a:br>
            <a:br>
              <a:rPr b="0" i="1" lang="en-US" sz="1050" u="none" cap="none" strike="noStrike">
                <a:solidFill>
                  <a:srgbClr val="808080"/>
                </a:solidFill>
                <a:latin typeface="Arial"/>
                <a:ea typeface="Arial"/>
                <a:cs typeface="Arial"/>
                <a:sym typeface="Arial"/>
              </a:rPr>
            </a:br>
            <a:r>
              <a:rPr b="0" i="1" lang="en-US" sz="1050" u="none" cap="none" strike="noStrike">
                <a:solidFill>
                  <a:srgbClr val="808080"/>
                </a:solidFill>
                <a:latin typeface="Arial"/>
                <a:ea typeface="Arial"/>
                <a:cs typeface="Arial"/>
                <a:sym typeface="Arial"/>
              </a:rPr>
              <a:t>        </a:t>
            </a:r>
            <a:r>
              <a:rPr b="0" i="0" lang="en-US" sz="1050" u="none" cap="none" strike="noStrike">
                <a:solidFill>
                  <a:srgbClr val="000000"/>
                </a:solidFill>
                <a:latin typeface="Arial"/>
                <a:ea typeface="Arial"/>
                <a:cs typeface="Arial"/>
                <a:sym typeface="Arial"/>
              </a:rPr>
              <a:t>cell = </a:t>
            </a:r>
            <a:r>
              <a:rPr b="0" i="0" lang="en-US" sz="1050" u="none" cap="none" strike="noStrike">
                <a:solidFill>
                  <a:srgbClr val="94558D"/>
                </a:solidFill>
                <a:latin typeface="Arial"/>
                <a:ea typeface="Arial"/>
                <a:cs typeface="Arial"/>
                <a:sym typeface="Arial"/>
              </a:rPr>
              <a:t>self</a:t>
            </a:r>
            <a:r>
              <a:rPr b="0" i="0" lang="en-US" sz="1050" u="none" cap="none" strike="noStrike">
                <a:solidFill>
                  <a:srgbClr val="000000"/>
                </a:solidFill>
                <a:latin typeface="Arial"/>
                <a:ea typeface="Arial"/>
                <a:cs typeface="Arial"/>
                <a:sym typeface="Arial"/>
              </a:rPr>
              <a:t>.new_cell(</a:t>
            </a:r>
            <a:r>
              <a:rPr b="0" i="0" lang="en-US" sz="1050" u="none" cap="none" strike="noStrike">
                <a:solidFill>
                  <a:srgbClr val="94558D"/>
                </a:solidFill>
                <a:latin typeface="Arial"/>
                <a:ea typeface="Arial"/>
                <a:cs typeface="Arial"/>
                <a:sym typeface="Arial"/>
              </a:rPr>
              <a:t>self</a:t>
            </a:r>
            <a:r>
              <a:rPr b="0" i="0" lang="en-US" sz="1050" u="none" cap="none" strike="noStrike">
                <a:solidFill>
                  <a:srgbClr val="000000"/>
                </a:solidFill>
                <a:latin typeface="Arial"/>
                <a:ea typeface="Arial"/>
                <a:cs typeface="Arial"/>
                <a:sym typeface="Arial"/>
              </a:rPr>
              <a:t>.TUMORPROLIFERATING)</a:t>
            </a:r>
            <a:br>
              <a:rPr b="0" i="0" lang="en-US" sz="1050" u="none" cap="none" strike="noStrike">
                <a:solidFill>
                  <a:srgbClr val="000000"/>
                </a:solidFill>
                <a:latin typeface="Arial"/>
                <a:ea typeface="Arial"/>
                <a:cs typeface="Arial"/>
                <a:sym typeface="Arial"/>
              </a:rPr>
            </a:br>
            <a:r>
              <a:rPr b="0" i="0" lang="en-US" sz="1050" u="none" cap="none" strike="noStrike">
                <a:solidFill>
                  <a:srgbClr val="000000"/>
                </a:solidFill>
                <a:latin typeface="Arial"/>
                <a:ea typeface="Arial"/>
                <a:cs typeface="Arial"/>
                <a:sym typeface="Arial"/>
              </a:rPr>
              <a:t>        </a:t>
            </a:r>
            <a:r>
              <a:rPr b="0" i="0" lang="en-US" sz="1050" u="none" cap="none" strike="noStrike">
                <a:solidFill>
                  <a:srgbClr val="94558D"/>
                </a:solidFill>
                <a:latin typeface="Arial"/>
                <a:ea typeface="Arial"/>
                <a:cs typeface="Arial"/>
                <a:sym typeface="Arial"/>
              </a:rPr>
              <a:t>self</a:t>
            </a:r>
            <a:r>
              <a:rPr b="0" i="0" lang="en-US" sz="1050" u="none" cap="none" strike="noStrike">
                <a:solidFill>
                  <a:srgbClr val="000000"/>
                </a:solidFill>
                <a:latin typeface="Arial"/>
                <a:ea typeface="Arial"/>
                <a:cs typeface="Arial"/>
                <a:sym typeface="Arial"/>
              </a:rPr>
              <a:t>.cell_field[</a:t>
            </a:r>
            <a:r>
              <a:rPr b="0" i="0" lang="en-US" sz="1050" u="none" cap="none" strike="noStrike">
                <a:solidFill>
                  <a:srgbClr val="0000FF"/>
                </a:solidFill>
                <a:latin typeface="Arial"/>
                <a:ea typeface="Arial"/>
                <a:cs typeface="Arial"/>
                <a:sym typeface="Arial"/>
              </a:rPr>
              <a:t>100</a:t>
            </a:r>
            <a:r>
              <a:rPr b="0" i="0" lang="en-US" sz="1050" u="none" cap="none" strike="noStrike">
                <a:solidFill>
                  <a:srgbClr val="000000"/>
                </a:solidFill>
                <a:latin typeface="Arial"/>
                <a:ea typeface="Arial"/>
                <a:cs typeface="Arial"/>
                <a:sym typeface="Arial"/>
              </a:rPr>
              <a:t>:</a:t>
            </a:r>
            <a:r>
              <a:rPr b="0" i="0" lang="en-US" sz="1050" u="none" cap="none" strike="noStrike">
                <a:solidFill>
                  <a:srgbClr val="0000FF"/>
                </a:solidFill>
                <a:latin typeface="Arial"/>
                <a:ea typeface="Arial"/>
                <a:cs typeface="Arial"/>
                <a:sym typeface="Arial"/>
              </a:rPr>
              <a:t>102</a:t>
            </a:r>
            <a:r>
              <a:rPr b="0" i="0" lang="en-US" sz="1050" u="none" cap="none" strike="noStrike">
                <a:solidFill>
                  <a:srgbClr val="000000"/>
                </a:solidFill>
                <a:latin typeface="Arial"/>
                <a:ea typeface="Arial"/>
                <a:cs typeface="Arial"/>
                <a:sym typeface="Arial"/>
              </a:rPr>
              <a:t>, </a:t>
            </a:r>
            <a:r>
              <a:rPr b="0" i="0" lang="en-US" sz="1050" u="none" cap="none" strike="noStrike">
                <a:solidFill>
                  <a:srgbClr val="0000FF"/>
                </a:solidFill>
                <a:latin typeface="Arial"/>
                <a:ea typeface="Arial"/>
                <a:cs typeface="Arial"/>
                <a:sym typeface="Arial"/>
              </a:rPr>
              <a:t>100</a:t>
            </a:r>
            <a:r>
              <a:rPr b="0" i="0" lang="en-US" sz="1050" u="none" cap="none" strike="noStrike">
                <a:solidFill>
                  <a:srgbClr val="000000"/>
                </a:solidFill>
                <a:latin typeface="Arial"/>
                <a:ea typeface="Arial"/>
                <a:cs typeface="Arial"/>
                <a:sym typeface="Arial"/>
              </a:rPr>
              <a:t>:</a:t>
            </a:r>
            <a:r>
              <a:rPr b="0" i="0" lang="en-US" sz="1050" u="none" cap="none" strike="noStrike">
                <a:solidFill>
                  <a:srgbClr val="0000FF"/>
                </a:solidFill>
                <a:latin typeface="Arial"/>
                <a:ea typeface="Arial"/>
                <a:cs typeface="Arial"/>
                <a:sym typeface="Arial"/>
              </a:rPr>
              <a:t>102</a:t>
            </a:r>
            <a:r>
              <a:rPr b="0" i="0" lang="en-US" sz="1050" u="none" cap="none" strike="noStrike">
                <a:solidFill>
                  <a:srgbClr val="000000"/>
                </a:solidFill>
                <a:latin typeface="Arial"/>
                <a:ea typeface="Arial"/>
                <a:cs typeface="Arial"/>
                <a:sym typeface="Arial"/>
              </a:rPr>
              <a:t>, </a:t>
            </a:r>
            <a:r>
              <a:rPr b="0" i="0" lang="en-US" sz="1050" u="none" cap="none" strike="noStrike">
                <a:solidFill>
                  <a:srgbClr val="0000FF"/>
                </a:solidFill>
                <a:latin typeface="Arial"/>
                <a:ea typeface="Arial"/>
                <a:cs typeface="Arial"/>
                <a:sym typeface="Arial"/>
              </a:rPr>
              <a:t>0</a:t>
            </a:r>
            <a:r>
              <a:rPr b="0" i="0" lang="en-US" sz="1050" u="none" cap="none" strike="noStrike">
                <a:solidFill>
                  <a:srgbClr val="000000"/>
                </a:solidFill>
                <a:latin typeface="Arial"/>
                <a:ea typeface="Arial"/>
                <a:cs typeface="Arial"/>
                <a:sym typeface="Arial"/>
              </a:rPr>
              <a:t>] = cell</a:t>
            </a:r>
            <a:br>
              <a:rPr b="0" i="0" lang="en-US" sz="1050" u="none" cap="none" strike="noStrike">
                <a:solidFill>
                  <a:srgbClr val="000000"/>
                </a:solidFill>
                <a:latin typeface="Arial"/>
                <a:ea typeface="Arial"/>
                <a:cs typeface="Arial"/>
                <a:sym typeface="Arial"/>
              </a:rPr>
            </a:br>
            <a:br>
              <a:rPr b="0" i="0" lang="en-US" sz="1050" u="none" cap="none" strike="noStrike">
                <a:solidFill>
                  <a:srgbClr val="000000"/>
                </a:solidFill>
                <a:latin typeface="Arial"/>
                <a:ea typeface="Arial"/>
                <a:cs typeface="Arial"/>
                <a:sym typeface="Arial"/>
              </a:rPr>
            </a:br>
            <a:r>
              <a:rPr b="0" i="0" lang="en-US" sz="1050" u="none" cap="none" strike="noStrike">
                <a:solidFill>
                  <a:srgbClr val="000000"/>
                </a:solidFill>
                <a:latin typeface="Arial"/>
                <a:ea typeface="Arial"/>
                <a:cs typeface="Arial"/>
                <a:sym typeface="Arial"/>
              </a:rPr>
              <a:t>        cell.targetVolume = </a:t>
            </a:r>
            <a:r>
              <a:rPr b="0" i="0" lang="en-US" sz="1050" u="none" cap="none" strike="noStrike">
                <a:solidFill>
                  <a:srgbClr val="0000FF"/>
                </a:solidFill>
                <a:latin typeface="Arial"/>
                <a:ea typeface="Arial"/>
                <a:cs typeface="Arial"/>
                <a:sym typeface="Arial"/>
              </a:rPr>
              <a:t>25</a:t>
            </a:r>
            <a:br>
              <a:rPr b="0" i="0" lang="en-US" sz="1050" u="none" cap="none" strike="noStrike">
                <a:solidFill>
                  <a:srgbClr val="0000FF"/>
                </a:solidFill>
                <a:latin typeface="Arial"/>
                <a:ea typeface="Arial"/>
                <a:cs typeface="Arial"/>
                <a:sym typeface="Arial"/>
              </a:rPr>
            </a:br>
            <a:r>
              <a:rPr b="0" i="0" lang="en-US" sz="1050" u="none" cap="none" strike="noStrike">
                <a:solidFill>
                  <a:srgbClr val="0000FF"/>
                </a:solidFill>
                <a:latin typeface="Arial"/>
                <a:ea typeface="Arial"/>
                <a:cs typeface="Arial"/>
                <a:sym typeface="Arial"/>
              </a:rPr>
              <a:t>        </a:t>
            </a:r>
            <a:r>
              <a:rPr b="0" i="0" lang="en-US" sz="1050" u="none" cap="none" strike="noStrike">
                <a:solidFill>
                  <a:srgbClr val="000000"/>
                </a:solidFill>
                <a:latin typeface="Arial"/>
                <a:ea typeface="Arial"/>
                <a:cs typeface="Arial"/>
                <a:sym typeface="Arial"/>
              </a:rPr>
              <a:t>cell.lambdaVolume = </a:t>
            </a:r>
            <a:r>
              <a:rPr b="0" i="0" lang="en-US" sz="1050" u="none" cap="none" strike="noStrike">
                <a:solidFill>
                  <a:srgbClr val="0000FF"/>
                </a:solidFill>
                <a:latin typeface="Arial"/>
                <a:ea typeface="Arial"/>
                <a:cs typeface="Arial"/>
                <a:sym typeface="Arial"/>
              </a:rPr>
              <a:t>5.0</a:t>
            </a:r>
            <a:br>
              <a:rPr b="0" i="0" lang="en-US" sz="1050" u="none" cap="none" strike="noStrike">
                <a:solidFill>
                  <a:srgbClr val="0000FF"/>
                </a:solidFill>
                <a:latin typeface="Arial"/>
                <a:ea typeface="Arial"/>
                <a:cs typeface="Arial"/>
                <a:sym typeface="Arial"/>
              </a:rPr>
            </a:br>
            <a:br>
              <a:rPr b="0" i="0" lang="en-US" sz="1050" u="none" cap="none" strike="noStrike">
                <a:solidFill>
                  <a:srgbClr val="0000FF"/>
                </a:solidFill>
                <a:latin typeface="Arial"/>
                <a:ea typeface="Arial"/>
                <a:cs typeface="Arial"/>
                <a:sym typeface="Arial"/>
              </a:rPr>
            </a:br>
            <a:r>
              <a:rPr b="0" i="0" lang="en-US" sz="1050" u="none" cap="none" strike="noStrike">
                <a:solidFill>
                  <a:srgbClr val="0000FF"/>
                </a:solidFill>
                <a:latin typeface="Arial"/>
                <a:ea typeface="Arial"/>
                <a:cs typeface="Arial"/>
                <a:sym typeface="Arial"/>
              </a:rPr>
              <a:t>    </a:t>
            </a:r>
            <a:r>
              <a:rPr b="1" i="0" lang="en-US" sz="1050" u="none" cap="none" strike="noStrike">
                <a:solidFill>
                  <a:srgbClr val="000080"/>
                </a:solidFill>
                <a:latin typeface="Arial"/>
                <a:ea typeface="Arial"/>
                <a:cs typeface="Arial"/>
                <a:sym typeface="Arial"/>
              </a:rPr>
              <a:t>def </a:t>
            </a:r>
            <a:r>
              <a:rPr b="0" i="0" lang="en-US" sz="1050" u="none" cap="none" strike="noStrike">
                <a:solidFill>
                  <a:srgbClr val="000000"/>
                </a:solidFill>
                <a:latin typeface="Arial"/>
                <a:ea typeface="Arial"/>
                <a:cs typeface="Arial"/>
                <a:sym typeface="Arial"/>
              </a:rPr>
              <a:t>step(</a:t>
            </a:r>
            <a:r>
              <a:rPr b="0" i="0" lang="en-US" sz="1050" u="none" cap="none" strike="noStrike">
                <a:solidFill>
                  <a:srgbClr val="94558D"/>
                </a:solidFill>
                <a:latin typeface="Arial"/>
                <a:ea typeface="Arial"/>
                <a:cs typeface="Arial"/>
                <a:sym typeface="Arial"/>
              </a:rPr>
              <a:t>self</a:t>
            </a:r>
            <a:r>
              <a:rPr b="0" i="0" lang="en-US" sz="1050" u="none" cap="none" strike="noStrike">
                <a:solidFill>
                  <a:srgbClr val="000000"/>
                </a:solidFill>
                <a:latin typeface="Arial"/>
                <a:ea typeface="Arial"/>
                <a:cs typeface="Arial"/>
                <a:sym typeface="Arial"/>
              </a:rPr>
              <a:t>, mcs):</a:t>
            </a:r>
            <a:br>
              <a:rPr b="0" i="0" lang="en-US" sz="1050" u="none" cap="none" strike="noStrike">
                <a:solidFill>
                  <a:srgbClr val="000000"/>
                </a:solidFill>
                <a:latin typeface="Arial"/>
                <a:ea typeface="Arial"/>
                <a:cs typeface="Arial"/>
                <a:sym typeface="Arial"/>
              </a:rPr>
            </a:br>
            <a:br>
              <a:rPr b="0" i="1" lang="en-US" sz="1050" u="none" cap="none" strike="noStrike">
                <a:solidFill>
                  <a:srgbClr val="808080"/>
                </a:solidFill>
                <a:latin typeface="Arial"/>
                <a:ea typeface="Arial"/>
                <a:cs typeface="Arial"/>
                <a:sym typeface="Arial"/>
              </a:rPr>
            </a:br>
            <a:br>
              <a:rPr b="0" i="1" lang="en-US" sz="1050" u="none" cap="none" strike="noStrike">
                <a:solidFill>
                  <a:srgbClr val="808080"/>
                </a:solidFill>
                <a:latin typeface="Arial"/>
                <a:ea typeface="Arial"/>
                <a:cs typeface="Arial"/>
                <a:sym typeface="Arial"/>
              </a:rPr>
            </a:br>
            <a:r>
              <a:rPr b="0" i="1" lang="en-US" sz="1050" u="none" cap="none" strike="noStrike">
                <a:solidFill>
                  <a:srgbClr val="808080"/>
                </a:solidFill>
                <a:latin typeface="Arial"/>
                <a:ea typeface="Arial"/>
                <a:cs typeface="Arial"/>
                <a:sym typeface="Arial"/>
              </a:rPr>
              <a:t>        </a:t>
            </a:r>
            <a:r>
              <a:rPr b="1" i="0" lang="en-US" sz="1050" u="none" cap="none" strike="noStrike">
                <a:solidFill>
                  <a:srgbClr val="000080"/>
                </a:solidFill>
                <a:latin typeface="Arial"/>
                <a:ea typeface="Arial"/>
                <a:cs typeface="Arial"/>
                <a:sym typeface="Arial"/>
              </a:rPr>
              <a:t>for </a:t>
            </a:r>
            <a:r>
              <a:rPr b="0" i="0" lang="en-US" sz="1050" u="none" cap="none" strike="noStrike">
                <a:solidFill>
                  <a:srgbClr val="000000"/>
                </a:solidFill>
                <a:latin typeface="Arial"/>
                <a:ea typeface="Arial"/>
                <a:cs typeface="Arial"/>
                <a:sym typeface="Arial"/>
              </a:rPr>
              <a:t>cell </a:t>
            </a:r>
            <a:r>
              <a:rPr b="1" i="0" lang="en-US" sz="1050" u="none" cap="none" strike="noStrike">
                <a:solidFill>
                  <a:srgbClr val="000080"/>
                </a:solidFill>
                <a:latin typeface="Arial"/>
                <a:ea typeface="Arial"/>
                <a:cs typeface="Arial"/>
                <a:sym typeface="Arial"/>
              </a:rPr>
              <a:t>in </a:t>
            </a:r>
            <a:r>
              <a:rPr b="0" i="0" lang="en-US" sz="1050" u="none" cap="none" strike="noStrike">
                <a:solidFill>
                  <a:srgbClr val="94558D"/>
                </a:solidFill>
                <a:latin typeface="Arial"/>
                <a:ea typeface="Arial"/>
                <a:cs typeface="Arial"/>
                <a:sym typeface="Arial"/>
              </a:rPr>
              <a:t>self</a:t>
            </a:r>
            <a:r>
              <a:rPr b="0" i="0" lang="en-US" sz="1050" u="none" cap="none" strike="noStrike">
                <a:solidFill>
                  <a:srgbClr val="000000"/>
                </a:solidFill>
                <a:latin typeface="Arial"/>
                <a:ea typeface="Arial"/>
                <a:cs typeface="Arial"/>
                <a:sym typeface="Arial"/>
              </a:rPr>
              <a:t>.cell_list:</a:t>
            </a:r>
            <a:br>
              <a:rPr b="0" i="0" lang="en-US" sz="1050" u="none" cap="none" strike="noStrike">
                <a:solidFill>
                  <a:srgbClr val="000000"/>
                </a:solidFill>
                <a:latin typeface="Arial"/>
                <a:ea typeface="Arial"/>
                <a:cs typeface="Arial"/>
                <a:sym typeface="Arial"/>
              </a:rPr>
            </a:br>
            <a:br>
              <a:rPr b="0" i="0" lang="en-US" sz="1050" u="none" cap="none" strike="noStrike">
                <a:solidFill>
                  <a:srgbClr val="000000"/>
                </a:solidFill>
                <a:latin typeface="Arial"/>
                <a:ea typeface="Arial"/>
                <a:cs typeface="Arial"/>
                <a:sym typeface="Arial"/>
              </a:rPr>
            </a:br>
            <a:r>
              <a:rPr b="0" i="0" lang="en-US" sz="1050" u="none" cap="none" strike="noStrike">
                <a:solidFill>
                  <a:srgbClr val="000000"/>
                </a:solidFill>
                <a:latin typeface="Arial"/>
                <a:ea typeface="Arial"/>
                <a:cs typeface="Arial"/>
                <a:sym typeface="Arial"/>
              </a:rPr>
              <a:t>            </a:t>
            </a:r>
            <a:r>
              <a:rPr b="1" i="0" lang="en-US" sz="1050" u="none" cap="none" strike="noStrike">
                <a:solidFill>
                  <a:srgbClr val="000080"/>
                </a:solidFill>
                <a:latin typeface="Arial"/>
                <a:ea typeface="Arial"/>
                <a:cs typeface="Arial"/>
                <a:sym typeface="Arial"/>
              </a:rPr>
              <a:t>if </a:t>
            </a:r>
            <a:r>
              <a:rPr b="0" i="0" lang="en-US" sz="1050" u="none" cap="none" strike="noStrike">
                <a:solidFill>
                  <a:srgbClr val="000000"/>
                </a:solidFill>
                <a:latin typeface="Arial"/>
                <a:ea typeface="Arial"/>
                <a:cs typeface="Arial"/>
                <a:sym typeface="Arial"/>
              </a:rPr>
              <a:t>cell.type </a:t>
            </a:r>
            <a:r>
              <a:rPr b="1" i="0" lang="en-US" sz="1050" u="none" cap="none" strike="noStrike">
                <a:solidFill>
                  <a:srgbClr val="000080"/>
                </a:solidFill>
                <a:latin typeface="Arial"/>
                <a:ea typeface="Arial"/>
                <a:cs typeface="Arial"/>
                <a:sym typeface="Arial"/>
              </a:rPr>
              <a:t>in </a:t>
            </a:r>
            <a:r>
              <a:rPr b="0" i="0" lang="en-US" sz="1050" u="none" cap="none" strike="noStrike">
                <a:solidFill>
                  <a:srgbClr val="000000"/>
                </a:solidFill>
                <a:latin typeface="Arial"/>
                <a:ea typeface="Arial"/>
                <a:cs typeface="Arial"/>
                <a:sym typeface="Arial"/>
              </a:rPr>
              <a:t>[</a:t>
            </a:r>
            <a:r>
              <a:rPr b="0" i="0" lang="en-US" sz="1050" u="none" cap="none" strike="noStrike">
                <a:solidFill>
                  <a:srgbClr val="94558D"/>
                </a:solidFill>
                <a:latin typeface="Arial"/>
                <a:ea typeface="Arial"/>
                <a:cs typeface="Arial"/>
                <a:sym typeface="Arial"/>
              </a:rPr>
              <a:t>self</a:t>
            </a:r>
            <a:r>
              <a:rPr b="0" i="0" lang="en-US" sz="1050" u="none" cap="none" strike="noStrike">
                <a:solidFill>
                  <a:srgbClr val="000000"/>
                </a:solidFill>
                <a:latin typeface="Arial"/>
                <a:ea typeface="Arial"/>
                <a:cs typeface="Arial"/>
                <a:sym typeface="Arial"/>
              </a:rPr>
              <a:t>.TUMORPROLIFERATING]:</a:t>
            </a:r>
            <a:br>
              <a:rPr b="0" i="0" lang="en-US" sz="1050" u="none" cap="none" strike="noStrike">
                <a:solidFill>
                  <a:srgbClr val="000000"/>
                </a:solidFill>
                <a:latin typeface="Arial"/>
                <a:ea typeface="Arial"/>
                <a:cs typeface="Arial"/>
                <a:sym typeface="Arial"/>
              </a:rPr>
            </a:br>
            <a:r>
              <a:rPr b="0" i="0" lang="en-US" sz="1050" u="none" cap="none" strike="noStrike">
                <a:solidFill>
                  <a:srgbClr val="000000"/>
                </a:solidFill>
                <a:latin typeface="Arial"/>
                <a:ea typeface="Arial"/>
                <a:cs typeface="Arial"/>
                <a:sym typeface="Arial"/>
              </a:rPr>
              <a:t>                cell.targetVolume += </a:t>
            </a:r>
            <a:r>
              <a:rPr b="0" i="0" lang="en-US" sz="1050" u="none" cap="none" strike="noStrike">
                <a:solidFill>
                  <a:srgbClr val="0000FF"/>
                </a:solidFill>
                <a:latin typeface="Arial"/>
                <a:ea typeface="Arial"/>
                <a:cs typeface="Arial"/>
                <a:sym typeface="Arial"/>
              </a:rPr>
              <a:t>0.2</a:t>
            </a:r>
            <a:endParaRPr b="0" i="0" sz="2400" u="none" cap="none" strike="noStrike">
              <a:solidFill>
                <a:schemeClr val="dk1"/>
              </a:solidFill>
              <a:latin typeface="Arial"/>
              <a:ea typeface="Arial"/>
              <a:cs typeface="Arial"/>
              <a:sym typeface="Arial"/>
            </a:endParaRPr>
          </a:p>
        </p:txBody>
      </p:sp>
      <p:sp>
        <p:nvSpPr>
          <p:cNvPr id="199" name="Google Shape;199;p5"/>
          <p:cNvSpPr/>
          <p:nvPr/>
        </p:nvSpPr>
        <p:spPr>
          <a:xfrm>
            <a:off x="4697261" y="364719"/>
            <a:ext cx="3890809" cy="4131900"/>
          </a:xfrm>
          <a:prstGeom prst="rect">
            <a:avLst/>
          </a:prstGeom>
          <a:solidFill>
            <a:srgbClr val="FFFFFF"/>
          </a:solid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50"/>
              <a:buFont typeface="Arial"/>
              <a:buNone/>
            </a:pPr>
            <a:br>
              <a:rPr b="0" i="0" lang="en-US" sz="1050" u="none" cap="none" strike="noStrike">
                <a:solidFill>
                  <a:srgbClr val="000000"/>
                </a:solidFill>
                <a:latin typeface="Arial"/>
                <a:ea typeface="Arial"/>
                <a:cs typeface="Arial"/>
                <a:sym typeface="Arial"/>
              </a:rPr>
            </a:br>
            <a:r>
              <a:rPr b="1" i="0" lang="en-US" sz="1050" u="none" cap="none" strike="noStrike">
                <a:solidFill>
                  <a:srgbClr val="000080"/>
                </a:solidFill>
                <a:latin typeface="Arial"/>
                <a:ea typeface="Arial"/>
                <a:cs typeface="Arial"/>
                <a:sym typeface="Arial"/>
              </a:rPr>
              <a:t>class </a:t>
            </a:r>
            <a:r>
              <a:rPr b="0" i="0" lang="en-US" sz="1050" u="none" cap="none" strike="noStrike">
                <a:solidFill>
                  <a:srgbClr val="000000"/>
                </a:solidFill>
                <a:latin typeface="Arial"/>
                <a:ea typeface="Arial"/>
                <a:cs typeface="Arial"/>
                <a:sym typeface="Arial"/>
              </a:rPr>
              <a:t>MitosisSteppable(MitosisSteppableBase):</a:t>
            </a:r>
            <a:br>
              <a:rPr b="0" i="0" lang="en-US" sz="1050" u="none" cap="none" strike="noStrike">
                <a:solidFill>
                  <a:srgbClr val="000000"/>
                </a:solidFill>
                <a:latin typeface="Arial"/>
                <a:ea typeface="Arial"/>
                <a:cs typeface="Arial"/>
                <a:sym typeface="Arial"/>
              </a:rPr>
            </a:br>
            <a:r>
              <a:rPr b="0" i="0" lang="en-US" sz="1050" u="none" cap="none" strike="noStrike">
                <a:solidFill>
                  <a:srgbClr val="000000"/>
                </a:solidFill>
                <a:latin typeface="Arial"/>
                <a:ea typeface="Arial"/>
                <a:cs typeface="Arial"/>
                <a:sym typeface="Arial"/>
              </a:rPr>
              <a:t>    </a:t>
            </a:r>
            <a:r>
              <a:rPr b="1" i="0" lang="en-US" sz="1050" u="none" cap="none" strike="noStrike">
                <a:solidFill>
                  <a:srgbClr val="000080"/>
                </a:solidFill>
                <a:latin typeface="Arial"/>
                <a:ea typeface="Arial"/>
                <a:cs typeface="Arial"/>
                <a:sym typeface="Arial"/>
              </a:rPr>
              <a:t>def </a:t>
            </a:r>
            <a:r>
              <a:rPr b="0" i="0" lang="en-US" sz="1050" u="none" cap="none" strike="noStrike">
                <a:solidFill>
                  <a:srgbClr val="B200B2"/>
                </a:solidFill>
                <a:latin typeface="Arial"/>
                <a:ea typeface="Arial"/>
                <a:cs typeface="Arial"/>
                <a:sym typeface="Arial"/>
              </a:rPr>
              <a:t>__init__</a:t>
            </a:r>
            <a:r>
              <a:rPr b="0" i="0" lang="en-US" sz="1050" u="none" cap="none" strike="noStrike">
                <a:solidFill>
                  <a:srgbClr val="000000"/>
                </a:solidFill>
                <a:latin typeface="Arial"/>
                <a:ea typeface="Arial"/>
                <a:cs typeface="Arial"/>
                <a:sym typeface="Arial"/>
              </a:rPr>
              <a:t>(</a:t>
            </a:r>
            <a:r>
              <a:rPr b="0" i="0" lang="en-US" sz="1050" u="none" cap="none" strike="noStrike">
                <a:solidFill>
                  <a:srgbClr val="94558D"/>
                </a:solidFill>
                <a:latin typeface="Arial"/>
                <a:ea typeface="Arial"/>
                <a:cs typeface="Arial"/>
                <a:sym typeface="Arial"/>
              </a:rPr>
              <a:t>self</a:t>
            </a:r>
            <a:r>
              <a:rPr b="0" i="0" lang="en-US" sz="1050" u="none" cap="none" strike="noStrike">
                <a:solidFill>
                  <a:srgbClr val="000000"/>
                </a:solidFill>
                <a:latin typeface="Arial"/>
                <a:ea typeface="Arial"/>
                <a:cs typeface="Arial"/>
                <a:sym typeface="Arial"/>
              </a:rPr>
              <a:t>, frequency=</a:t>
            </a:r>
            <a:r>
              <a:rPr b="0" i="0" lang="en-US" sz="1050" u="none" cap="none" strike="noStrike">
                <a:solidFill>
                  <a:srgbClr val="0000FF"/>
                </a:solidFill>
                <a:latin typeface="Arial"/>
                <a:ea typeface="Arial"/>
                <a:cs typeface="Arial"/>
                <a:sym typeface="Arial"/>
              </a:rPr>
              <a:t>1</a:t>
            </a:r>
            <a:r>
              <a:rPr b="0" i="0" lang="en-US" sz="1050" u="none" cap="none" strike="noStrike">
                <a:solidFill>
                  <a:srgbClr val="000000"/>
                </a:solidFill>
                <a:latin typeface="Arial"/>
                <a:ea typeface="Arial"/>
                <a:cs typeface="Arial"/>
                <a:sym typeface="Arial"/>
              </a:rPr>
              <a:t>):</a:t>
            </a:r>
            <a:br>
              <a:rPr b="0" i="0" lang="en-US" sz="1050" u="none" cap="none" strike="noStrike">
                <a:solidFill>
                  <a:srgbClr val="000000"/>
                </a:solidFill>
                <a:latin typeface="Arial"/>
                <a:ea typeface="Arial"/>
                <a:cs typeface="Arial"/>
                <a:sym typeface="Arial"/>
              </a:rPr>
            </a:br>
            <a:r>
              <a:rPr b="0" i="0" lang="en-US" sz="1050" u="none" cap="none" strike="noStrike">
                <a:solidFill>
                  <a:srgbClr val="000000"/>
                </a:solidFill>
                <a:latin typeface="Arial"/>
                <a:ea typeface="Arial"/>
                <a:cs typeface="Arial"/>
                <a:sym typeface="Arial"/>
              </a:rPr>
              <a:t>        MitosisSteppableBase.</a:t>
            </a:r>
            <a:r>
              <a:rPr b="0" i="0" lang="en-US" sz="1050" u="none" cap="none" strike="noStrike">
                <a:solidFill>
                  <a:srgbClr val="B200B2"/>
                </a:solidFill>
                <a:latin typeface="Arial"/>
                <a:ea typeface="Arial"/>
                <a:cs typeface="Arial"/>
                <a:sym typeface="Arial"/>
              </a:rPr>
              <a:t>__init__</a:t>
            </a:r>
            <a:r>
              <a:rPr b="0" i="0" lang="en-US" sz="1050" u="none" cap="none" strike="noStrike">
                <a:solidFill>
                  <a:srgbClr val="000000"/>
                </a:solidFill>
                <a:latin typeface="Arial"/>
                <a:ea typeface="Arial"/>
                <a:cs typeface="Arial"/>
                <a:sym typeface="Arial"/>
              </a:rPr>
              <a:t>(</a:t>
            </a:r>
            <a:r>
              <a:rPr b="0" i="0" lang="en-US" sz="1050" u="none" cap="none" strike="noStrike">
                <a:solidFill>
                  <a:srgbClr val="94558D"/>
                </a:solidFill>
                <a:latin typeface="Arial"/>
                <a:ea typeface="Arial"/>
                <a:cs typeface="Arial"/>
                <a:sym typeface="Arial"/>
              </a:rPr>
              <a:t>self</a:t>
            </a:r>
            <a:r>
              <a:rPr b="0" i="0" lang="en-US" sz="1050" u="none" cap="none" strike="noStrike">
                <a:solidFill>
                  <a:srgbClr val="000000"/>
                </a:solidFill>
                <a:latin typeface="Arial"/>
                <a:ea typeface="Arial"/>
                <a:cs typeface="Arial"/>
                <a:sym typeface="Arial"/>
              </a:rPr>
              <a:t>, frequency)</a:t>
            </a:r>
            <a:br>
              <a:rPr b="0" i="0" lang="en-US" sz="1050" u="none" cap="none" strike="noStrike">
                <a:solidFill>
                  <a:srgbClr val="000000"/>
                </a:solidFill>
                <a:latin typeface="Arial"/>
                <a:ea typeface="Arial"/>
                <a:cs typeface="Arial"/>
                <a:sym typeface="Arial"/>
              </a:rPr>
            </a:br>
            <a:br>
              <a:rPr b="0" i="0" lang="en-US" sz="1050" u="none" cap="none" strike="noStrike">
                <a:solidFill>
                  <a:srgbClr val="000000"/>
                </a:solidFill>
                <a:latin typeface="Arial"/>
                <a:ea typeface="Arial"/>
                <a:cs typeface="Arial"/>
                <a:sym typeface="Arial"/>
              </a:rPr>
            </a:br>
            <a:r>
              <a:rPr b="0" i="0" lang="en-US" sz="1050" u="none" cap="none" strike="noStrike">
                <a:solidFill>
                  <a:srgbClr val="000000"/>
                </a:solidFill>
                <a:latin typeface="Arial"/>
                <a:ea typeface="Arial"/>
                <a:cs typeface="Arial"/>
                <a:sym typeface="Arial"/>
              </a:rPr>
              <a:t>    </a:t>
            </a:r>
            <a:r>
              <a:rPr b="1" i="0" lang="en-US" sz="1050" u="none" cap="none" strike="noStrike">
                <a:solidFill>
                  <a:srgbClr val="000080"/>
                </a:solidFill>
                <a:latin typeface="Arial"/>
                <a:ea typeface="Arial"/>
                <a:cs typeface="Arial"/>
                <a:sym typeface="Arial"/>
              </a:rPr>
              <a:t>def </a:t>
            </a:r>
            <a:r>
              <a:rPr b="0" i="0" lang="en-US" sz="1050" u="none" cap="none" strike="noStrike">
                <a:solidFill>
                  <a:srgbClr val="000000"/>
                </a:solidFill>
                <a:latin typeface="Arial"/>
                <a:ea typeface="Arial"/>
                <a:cs typeface="Arial"/>
                <a:sym typeface="Arial"/>
              </a:rPr>
              <a:t>step(</a:t>
            </a:r>
            <a:r>
              <a:rPr b="0" i="0" lang="en-US" sz="1050" u="none" cap="none" strike="noStrike">
                <a:solidFill>
                  <a:srgbClr val="94558D"/>
                </a:solidFill>
                <a:latin typeface="Arial"/>
                <a:ea typeface="Arial"/>
                <a:cs typeface="Arial"/>
                <a:sym typeface="Arial"/>
              </a:rPr>
              <a:t>self</a:t>
            </a:r>
            <a:r>
              <a:rPr b="0" i="0" lang="en-US" sz="1050" u="none" cap="none" strike="noStrike">
                <a:solidFill>
                  <a:srgbClr val="000000"/>
                </a:solidFill>
                <a:latin typeface="Arial"/>
                <a:ea typeface="Arial"/>
                <a:cs typeface="Arial"/>
                <a:sym typeface="Arial"/>
              </a:rPr>
              <a:t>, mcs):</a:t>
            </a:r>
            <a:br>
              <a:rPr b="0" i="0" lang="en-US" sz="1050" u="none" cap="none" strike="noStrike">
                <a:solidFill>
                  <a:srgbClr val="000000"/>
                </a:solidFill>
                <a:latin typeface="Arial"/>
                <a:ea typeface="Arial"/>
                <a:cs typeface="Arial"/>
                <a:sym typeface="Arial"/>
              </a:rPr>
            </a:br>
            <a:br>
              <a:rPr b="0" i="0" lang="en-US" sz="1050" u="none" cap="none" strike="noStrike">
                <a:solidFill>
                  <a:srgbClr val="000000"/>
                </a:solidFill>
                <a:latin typeface="Arial"/>
                <a:ea typeface="Arial"/>
                <a:cs typeface="Arial"/>
                <a:sym typeface="Arial"/>
              </a:rPr>
            </a:br>
            <a:r>
              <a:rPr b="0" i="0" lang="en-US" sz="1050" u="none" cap="none" strike="noStrike">
                <a:solidFill>
                  <a:srgbClr val="000000"/>
                </a:solidFill>
                <a:latin typeface="Arial"/>
                <a:ea typeface="Arial"/>
                <a:cs typeface="Arial"/>
                <a:sym typeface="Arial"/>
              </a:rPr>
              <a:t>        cells_to_divide = []</a:t>
            </a:r>
            <a:br>
              <a:rPr b="0" i="0" lang="en-US" sz="1050" u="none" cap="none" strike="noStrike">
                <a:solidFill>
                  <a:srgbClr val="000000"/>
                </a:solidFill>
                <a:latin typeface="Arial"/>
                <a:ea typeface="Arial"/>
                <a:cs typeface="Arial"/>
                <a:sym typeface="Arial"/>
              </a:rPr>
            </a:br>
            <a:r>
              <a:rPr b="0" i="0" lang="en-US" sz="1050" u="none" cap="none" strike="noStrike">
                <a:solidFill>
                  <a:srgbClr val="000000"/>
                </a:solidFill>
                <a:latin typeface="Arial"/>
                <a:ea typeface="Arial"/>
                <a:cs typeface="Arial"/>
                <a:sym typeface="Arial"/>
              </a:rPr>
              <a:t>        </a:t>
            </a:r>
            <a:r>
              <a:rPr b="1" i="0" lang="en-US" sz="1050" u="none" cap="none" strike="noStrike">
                <a:solidFill>
                  <a:srgbClr val="000080"/>
                </a:solidFill>
                <a:latin typeface="Arial"/>
                <a:ea typeface="Arial"/>
                <a:cs typeface="Arial"/>
                <a:sym typeface="Arial"/>
              </a:rPr>
              <a:t>for </a:t>
            </a:r>
            <a:r>
              <a:rPr b="0" i="0" lang="en-US" sz="1050" u="none" cap="none" strike="noStrike">
                <a:solidFill>
                  <a:srgbClr val="000000"/>
                </a:solidFill>
                <a:latin typeface="Arial"/>
                <a:ea typeface="Arial"/>
                <a:cs typeface="Arial"/>
                <a:sym typeface="Arial"/>
              </a:rPr>
              <a:t>cell </a:t>
            </a:r>
            <a:r>
              <a:rPr b="1" i="0" lang="en-US" sz="1050" u="none" cap="none" strike="noStrike">
                <a:solidFill>
                  <a:srgbClr val="000080"/>
                </a:solidFill>
                <a:latin typeface="Arial"/>
                <a:ea typeface="Arial"/>
                <a:cs typeface="Arial"/>
                <a:sym typeface="Arial"/>
              </a:rPr>
              <a:t>in </a:t>
            </a:r>
            <a:r>
              <a:rPr b="0" i="0" lang="en-US" sz="1050" u="none" cap="none" strike="noStrike">
                <a:solidFill>
                  <a:srgbClr val="94558D"/>
                </a:solidFill>
                <a:latin typeface="Arial"/>
                <a:ea typeface="Arial"/>
                <a:cs typeface="Arial"/>
                <a:sym typeface="Arial"/>
              </a:rPr>
              <a:t>self</a:t>
            </a:r>
            <a:r>
              <a:rPr b="0" i="0" lang="en-US" sz="1050" u="none" cap="none" strike="noStrike">
                <a:solidFill>
                  <a:srgbClr val="000000"/>
                </a:solidFill>
                <a:latin typeface="Arial"/>
                <a:ea typeface="Arial"/>
                <a:cs typeface="Arial"/>
                <a:sym typeface="Arial"/>
              </a:rPr>
              <a:t>.cell_list:</a:t>
            </a:r>
            <a:br>
              <a:rPr b="0" i="0" lang="en-US" sz="1050" u="none" cap="none" strike="noStrike">
                <a:solidFill>
                  <a:srgbClr val="000000"/>
                </a:solidFill>
                <a:latin typeface="Arial"/>
                <a:ea typeface="Arial"/>
                <a:cs typeface="Arial"/>
                <a:sym typeface="Arial"/>
              </a:rPr>
            </a:br>
            <a:r>
              <a:rPr b="0" i="0" lang="en-US" sz="1050" u="none" cap="none" strike="noStrike">
                <a:solidFill>
                  <a:srgbClr val="000000"/>
                </a:solidFill>
                <a:latin typeface="Arial"/>
                <a:ea typeface="Arial"/>
                <a:cs typeface="Arial"/>
                <a:sym typeface="Arial"/>
              </a:rPr>
              <a:t>            </a:t>
            </a:r>
            <a:r>
              <a:rPr b="1" i="0" lang="en-US" sz="1050" u="none" cap="none" strike="noStrike">
                <a:solidFill>
                  <a:srgbClr val="000080"/>
                </a:solidFill>
                <a:latin typeface="Arial"/>
                <a:ea typeface="Arial"/>
                <a:cs typeface="Arial"/>
                <a:sym typeface="Arial"/>
              </a:rPr>
              <a:t>if </a:t>
            </a:r>
            <a:r>
              <a:rPr b="0" i="0" lang="en-US" sz="1050" u="none" cap="none" strike="noStrike">
                <a:solidFill>
                  <a:srgbClr val="000000"/>
                </a:solidFill>
                <a:latin typeface="Arial"/>
                <a:ea typeface="Arial"/>
                <a:cs typeface="Arial"/>
                <a:sym typeface="Arial"/>
              </a:rPr>
              <a:t>cell.volume &gt; </a:t>
            </a:r>
            <a:r>
              <a:rPr b="0" i="0" lang="en-US" sz="1050" u="none" cap="none" strike="noStrike">
                <a:solidFill>
                  <a:srgbClr val="0000FF"/>
                </a:solidFill>
                <a:latin typeface="Arial"/>
                <a:ea typeface="Arial"/>
                <a:cs typeface="Arial"/>
                <a:sym typeface="Arial"/>
              </a:rPr>
              <a:t>50</a:t>
            </a:r>
            <a:r>
              <a:rPr b="0" i="0" lang="en-US" sz="1050" u="none" cap="none" strike="noStrike">
                <a:solidFill>
                  <a:srgbClr val="000000"/>
                </a:solidFill>
                <a:latin typeface="Arial"/>
                <a:ea typeface="Arial"/>
                <a:cs typeface="Arial"/>
                <a:sym typeface="Arial"/>
              </a:rPr>
              <a:t>:</a:t>
            </a:r>
            <a:br>
              <a:rPr b="0" i="0" lang="en-US" sz="1050" u="none" cap="none" strike="noStrike">
                <a:solidFill>
                  <a:srgbClr val="000000"/>
                </a:solidFill>
                <a:latin typeface="Arial"/>
                <a:ea typeface="Arial"/>
                <a:cs typeface="Arial"/>
                <a:sym typeface="Arial"/>
              </a:rPr>
            </a:br>
            <a:r>
              <a:rPr b="0" i="0" lang="en-US" sz="1050" u="none" cap="none" strike="noStrike">
                <a:solidFill>
                  <a:srgbClr val="000000"/>
                </a:solidFill>
                <a:latin typeface="Arial"/>
                <a:ea typeface="Arial"/>
                <a:cs typeface="Arial"/>
                <a:sym typeface="Arial"/>
              </a:rPr>
              <a:t>                cells_to_divide.append(cell)</a:t>
            </a:r>
            <a:br>
              <a:rPr b="0" i="0" lang="en-US" sz="1050" u="none" cap="none" strike="noStrike">
                <a:solidFill>
                  <a:srgbClr val="000000"/>
                </a:solidFill>
                <a:latin typeface="Arial"/>
                <a:ea typeface="Arial"/>
                <a:cs typeface="Arial"/>
                <a:sym typeface="Arial"/>
              </a:rPr>
            </a:br>
            <a:br>
              <a:rPr b="0" i="0" lang="en-US" sz="1050" u="none" cap="none" strike="noStrike">
                <a:solidFill>
                  <a:srgbClr val="000000"/>
                </a:solidFill>
                <a:latin typeface="Arial"/>
                <a:ea typeface="Arial"/>
                <a:cs typeface="Arial"/>
                <a:sym typeface="Arial"/>
              </a:rPr>
            </a:br>
            <a:r>
              <a:rPr b="0" i="0" lang="en-US" sz="1050" u="none" cap="none" strike="noStrike">
                <a:solidFill>
                  <a:srgbClr val="000000"/>
                </a:solidFill>
                <a:latin typeface="Arial"/>
                <a:ea typeface="Arial"/>
                <a:cs typeface="Arial"/>
                <a:sym typeface="Arial"/>
              </a:rPr>
              <a:t>        </a:t>
            </a:r>
            <a:r>
              <a:rPr b="1" i="0" lang="en-US" sz="1050" u="none" cap="none" strike="noStrike">
                <a:solidFill>
                  <a:srgbClr val="000080"/>
                </a:solidFill>
                <a:latin typeface="Arial"/>
                <a:ea typeface="Arial"/>
                <a:cs typeface="Arial"/>
                <a:sym typeface="Arial"/>
              </a:rPr>
              <a:t>for </a:t>
            </a:r>
            <a:r>
              <a:rPr b="0" i="0" lang="en-US" sz="1050" u="none" cap="none" strike="noStrike">
                <a:solidFill>
                  <a:srgbClr val="000000"/>
                </a:solidFill>
                <a:latin typeface="Arial"/>
                <a:ea typeface="Arial"/>
                <a:cs typeface="Arial"/>
                <a:sym typeface="Arial"/>
              </a:rPr>
              <a:t>cell </a:t>
            </a:r>
            <a:r>
              <a:rPr b="1" i="0" lang="en-US" sz="1050" u="none" cap="none" strike="noStrike">
                <a:solidFill>
                  <a:srgbClr val="000080"/>
                </a:solidFill>
                <a:latin typeface="Arial"/>
                <a:ea typeface="Arial"/>
                <a:cs typeface="Arial"/>
                <a:sym typeface="Arial"/>
              </a:rPr>
              <a:t>in </a:t>
            </a:r>
            <a:r>
              <a:rPr b="0" i="0" lang="en-US" sz="1050" u="none" cap="none" strike="noStrike">
                <a:solidFill>
                  <a:srgbClr val="000000"/>
                </a:solidFill>
                <a:latin typeface="Arial"/>
                <a:ea typeface="Arial"/>
                <a:cs typeface="Arial"/>
                <a:sym typeface="Arial"/>
              </a:rPr>
              <a:t>cells_to_divide:</a:t>
            </a:r>
            <a:br>
              <a:rPr b="0" i="0" lang="en-US" sz="1050" u="none" cap="none" strike="noStrike">
                <a:solidFill>
                  <a:srgbClr val="000000"/>
                </a:solidFill>
                <a:latin typeface="Arial"/>
                <a:ea typeface="Arial"/>
                <a:cs typeface="Arial"/>
                <a:sym typeface="Arial"/>
              </a:rPr>
            </a:br>
            <a:r>
              <a:rPr b="0" i="0" lang="en-US" sz="1050" u="none" cap="none" strike="noStrike">
                <a:solidFill>
                  <a:srgbClr val="000000"/>
                </a:solidFill>
                <a:latin typeface="Arial"/>
                <a:ea typeface="Arial"/>
                <a:cs typeface="Arial"/>
                <a:sym typeface="Arial"/>
              </a:rPr>
              <a:t>            </a:t>
            </a:r>
            <a:r>
              <a:rPr b="0" i="0" lang="en-US" sz="1050" u="none" cap="none" strike="noStrike">
                <a:solidFill>
                  <a:srgbClr val="94558D"/>
                </a:solidFill>
                <a:latin typeface="Arial"/>
                <a:ea typeface="Arial"/>
                <a:cs typeface="Arial"/>
                <a:sym typeface="Arial"/>
              </a:rPr>
              <a:t>self</a:t>
            </a:r>
            <a:r>
              <a:rPr b="0" i="0" lang="en-US" sz="1050" u="none" cap="none" strike="noStrike">
                <a:solidFill>
                  <a:srgbClr val="000000"/>
                </a:solidFill>
                <a:latin typeface="Arial"/>
                <a:ea typeface="Arial"/>
                <a:cs typeface="Arial"/>
                <a:sym typeface="Arial"/>
              </a:rPr>
              <a:t>.divide_cell_random_orientation(cell)</a:t>
            </a:r>
            <a:br>
              <a:rPr b="0" i="0" lang="en-US" sz="1050" u="none" cap="none" strike="noStrike">
                <a:solidFill>
                  <a:srgbClr val="000000"/>
                </a:solidFill>
                <a:latin typeface="Arial"/>
                <a:ea typeface="Arial"/>
                <a:cs typeface="Arial"/>
                <a:sym typeface="Arial"/>
              </a:rPr>
            </a:br>
            <a:br>
              <a:rPr b="0" i="0" lang="en-US" sz="1050" u="none" cap="none" strike="noStrike">
                <a:solidFill>
                  <a:srgbClr val="000000"/>
                </a:solidFill>
                <a:latin typeface="Arial"/>
                <a:ea typeface="Arial"/>
                <a:cs typeface="Arial"/>
                <a:sym typeface="Arial"/>
              </a:rPr>
            </a:br>
            <a:r>
              <a:rPr b="0" i="0" lang="en-US" sz="1050" u="none" cap="none" strike="noStrike">
                <a:solidFill>
                  <a:srgbClr val="000000"/>
                </a:solidFill>
                <a:latin typeface="Arial"/>
                <a:ea typeface="Arial"/>
                <a:cs typeface="Arial"/>
                <a:sym typeface="Arial"/>
              </a:rPr>
              <a:t>    </a:t>
            </a:r>
            <a:r>
              <a:rPr b="1" i="0" lang="en-US" sz="1050" u="none" cap="none" strike="noStrike">
                <a:solidFill>
                  <a:srgbClr val="000080"/>
                </a:solidFill>
                <a:latin typeface="Arial"/>
                <a:ea typeface="Arial"/>
                <a:cs typeface="Arial"/>
                <a:sym typeface="Arial"/>
              </a:rPr>
              <a:t>def </a:t>
            </a:r>
            <a:r>
              <a:rPr b="0" i="0" lang="en-US" sz="1050" u="none" cap="none" strike="noStrike">
                <a:solidFill>
                  <a:srgbClr val="000000"/>
                </a:solidFill>
                <a:latin typeface="Arial"/>
                <a:ea typeface="Arial"/>
                <a:cs typeface="Arial"/>
                <a:sym typeface="Arial"/>
              </a:rPr>
              <a:t>update_attributes(</a:t>
            </a:r>
            <a:r>
              <a:rPr b="0" i="0" lang="en-US" sz="1050" u="none" cap="none" strike="noStrike">
                <a:solidFill>
                  <a:srgbClr val="94558D"/>
                </a:solidFill>
                <a:latin typeface="Arial"/>
                <a:ea typeface="Arial"/>
                <a:cs typeface="Arial"/>
                <a:sym typeface="Arial"/>
              </a:rPr>
              <a:t>self</a:t>
            </a:r>
            <a:r>
              <a:rPr b="0" i="0" lang="en-US" sz="1050" u="none" cap="none" strike="noStrike">
                <a:solidFill>
                  <a:srgbClr val="000000"/>
                </a:solidFill>
                <a:latin typeface="Arial"/>
                <a:ea typeface="Arial"/>
                <a:cs typeface="Arial"/>
                <a:sym typeface="Arial"/>
              </a:rPr>
              <a:t>):</a:t>
            </a:r>
            <a:br>
              <a:rPr b="0" i="0" lang="en-US" sz="1050" u="none" cap="none" strike="noStrike">
                <a:solidFill>
                  <a:srgbClr val="000000"/>
                </a:solidFill>
                <a:latin typeface="Arial"/>
                <a:ea typeface="Arial"/>
                <a:cs typeface="Arial"/>
                <a:sym typeface="Arial"/>
              </a:rPr>
            </a:br>
            <a:r>
              <a:rPr b="0" i="0" lang="en-US" sz="1050" u="none" cap="none" strike="noStrike">
                <a:solidFill>
                  <a:srgbClr val="000000"/>
                </a:solidFill>
                <a:latin typeface="Arial"/>
                <a:ea typeface="Arial"/>
                <a:cs typeface="Arial"/>
                <a:sym typeface="Arial"/>
              </a:rPr>
              <a:t>        </a:t>
            </a:r>
            <a:r>
              <a:rPr b="0" i="1" lang="en-US" sz="1050" u="none" cap="none" strike="noStrike">
                <a:solidFill>
                  <a:srgbClr val="808080"/>
                </a:solidFill>
                <a:latin typeface="Arial"/>
                <a:ea typeface="Arial"/>
                <a:cs typeface="Arial"/>
                <a:sym typeface="Arial"/>
              </a:rPr>
              <a:t># reducing parent target volume</a:t>
            </a:r>
            <a:br>
              <a:rPr b="0" i="1" lang="en-US" sz="1050" u="none" cap="none" strike="noStrike">
                <a:solidFill>
                  <a:srgbClr val="808080"/>
                </a:solidFill>
                <a:latin typeface="Arial"/>
                <a:ea typeface="Arial"/>
                <a:cs typeface="Arial"/>
                <a:sym typeface="Arial"/>
              </a:rPr>
            </a:br>
            <a:r>
              <a:rPr b="0" i="1" lang="en-US" sz="1050" u="none" cap="none" strike="noStrike">
                <a:solidFill>
                  <a:srgbClr val="808080"/>
                </a:solidFill>
                <a:latin typeface="Arial"/>
                <a:ea typeface="Arial"/>
                <a:cs typeface="Arial"/>
                <a:sym typeface="Arial"/>
              </a:rPr>
              <a:t>        </a:t>
            </a:r>
            <a:r>
              <a:rPr b="0" i="0" lang="en-US" sz="1050" u="none" cap="none" strike="noStrike">
                <a:solidFill>
                  <a:srgbClr val="94558D"/>
                </a:solidFill>
                <a:latin typeface="Arial"/>
                <a:ea typeface="Arial"/>
                <a:cs typeface="Arial"/>
                <a:sym typeface="Arial"/>
              </a:rPr>
              <a:t>self</a:t>
            </a:r>
            <a:r>
              <a:rPr b="0" i="0" lang="en-US" sz="1050" u="none" cap="none" strike="noStrike">
                <a:solidFill>
                  <a:srgbClr val="000000"/>
                </a:solidFill>
                <a:latin typeface="Arial"/>
                <a:ea typeface="Arial"/>
                <a:cs typeface="Arial"/>
                <a:sym typeface="Arial"/>
              </a:rPr>
              <a:t>.parent_cell.targetVolume /= </a:t>
            </a:r>
            <a:r>
              <a:rPr b="0" i="0" lang="en-US" sz="1050" u="none" cap="none" strike="noStrike">
                <a:solidFill>
                  <a:srgbClr val="0000FF"/>
                </a:solidFill>
                <a:latin typeface="Arial"/>
                <a:ea typeface="Arial"/>
                <a:cs typeface="Arial"/>
                <a:sym typeface="Arial"/>
              </a:rPr>
              <a:t>2.0</a:t>
            </a:r>
            <a:br>
              <a:rPr b="0" i="0" lang="en-US" sz="1050" u="none" cap="none" strike="noStrike">
                <a:solidFill>
                  <a:srgbClr val="0000FF"/>
                </a:solidFill>
                <a:latin typeface="Arial"/>
                <a:ea typeface="Arial"/>
                <a:cs typeface="Arial"/>
                <a:sym typeface="Arial"/>
              </a:rPr>
            </a:br>
            <a:br>
              <a:rPr b="0" i="0" lang="en-US" sz="1050" u="none" cap="none" strike="noStrike">
                <a:solidFill>
                  <a:srgbClr val="0000FF"/>
                </a:solidFill>
                <a:latin typeface="Arial"/>
                <a:ea typeface="Arial"/>
                <a:cs typeface="Arial"/>
                <a:sym typeface="Arial"/>
              </a:rPr>
            </a:br>
            <a:r>
              <a:rPr b="0" i="0" lang="en-US" sz="1050" u="none" cap="none" strike="noStrike">
                <a:solidFill>
                  <a:srgbClr val="0000FF"/>
                </a:solidFill>
                <a:latin typeface="Arial"/>
                <a:ea typeface="Arial"/>
                <a:cs typeface="Arial"/>
                <a:sym typeface="Arial"/>
              </a:rPr>
              <a:t>        </a:t>
            </a:r>
            <a:r>
              <a:rPr b="0" i="0" lang="en-US" sz="1050" u="none" cap="none" strike="noStrike">
                <a:solidFill>
                  <a:srgbClr val="94558D"/>
                </a:solidFill>
                <a:latin typeface="Arial"/>
                <a:ea typeface="Arial"/>
                <a:cs typeface="Arial"/>
                <a:sym typeface="Arial"/>
              </a:rPr>
              <a:t>self</a:t>
            </a:r>
            <a:r>
              <a:rPr b="0" i="0" lang="en-US" sz="1050" u="none" cap="none" strike="noStrike">
                <a:solidFill>
                  <a:srgbClr val="000000"/>
                </a:solidFill>
                <a:latin typeface="Arial"/>
                <a:ea typeface="Arial"/>
                <a:cs typeface="Arial"/>
                <a:sym typeface="Arial"/>
              </a:rPr>
              <a:t>.clone_parent_2_child()</a:t>
            </a:r>
            <a:br>
              <a:rPr b="0" i="0" lang="en-US" sz="1050" u="none" cap="none" strike="noStrike">
                <a:solidFill>
                  <a:srgbClr val="000000"/>
                </a:solidFill>
                <a:latin typeface="Arial"/>
                <a:ea typeface="Arial"/>
                <a:cs typeface="Arial"/>
                <a:sym typeface="Arial"/>
              </a:rPr>
            </a:br>
            <a:br>
              <a:rPr b="0" i="0" lang="en-US" sz="1050" u="none" cap="none" strike="noStrike">
                <a:solidFill>
                  <a:srgbClr val="000000"/>
                </a:solidFill>
                <a:latin typeface="Arial"/>
                <a:ea typeface="Arial"/>
                <a:cs typeface="Arial"/>
                <a:sym typeface="Arial"/>
              </a:rPr>
            </a:br>
            <a:r>
              <a:rPr b="0" i="0" lang="en-US" sz="1050" u="none" cap="none" strike="noStrike">
                <a:solidFill>
                  <a:srgbClr val="000000"/>
                </a:solidFill>
                <a:latin typeface="Arial"/>
                <a:ea typeface="Arial"/>
                <a:cs typeface="Arial"/>
                <a:sym typeface="Arial"/>
              </a:rPr>
              <a:t>        </a:t>
            </a:r>
            <a:r>
              <a:rPr b="1" i="0" lang="en-US" sz="1050" u="none" cap="none" strike="noStrike">
                <a:solidFill>
                  <a:srgbClr val="000080"/>
                </a:solidFill>
                <a:latin typeface="Arial"/>
                <a:ea typeface="Arial"/>
                <a:cs typeface="Arial"/>
                <a:sym typeface="Arial"/>
              </a:rPr>
              <a:t>if </a:t>
            </a:r>
            <a:r>
              <a:rPr b="0" i="0" lang="en-US" sz="1050" u="none" cap="none" strike="noStrike">
                <a:solidFill>
                  <a:srgbClr val="94558D"/>
                </a:solidFill>
                <a:latin typeface="Arial"/>
                <a:ea typeface="Arial"/>
                <a:cs typeface="Arial"/>
                <a:sym typeface="Arial"/>
              </a:rPr>
              <a:t>self</a:t>
            </a:r>
            <a:r>
              <a:rPr b="0" i="0" lang="en-US" sz="1050" u="none" cap="none" strike="noStrike">
                <a:solidFill>
                  <a:srgbClr val="000000"/>
                </a:solidFill>
                <a:latin typeface="Arial"/>
                <a:ea typeface="Arial"/>
                <a:cs typeface="Arial"/>
                <a:sym typeface="Arial"/>
              </a:rPr>
              <a:t>.parent_cell.type == </a:t>
            </a:r>
            <a:r>
              <a:rPr b="0" i="0" lang="en-US" sz="1050" u="none" cap="none" strike="noStrike">
                <a:solidFill>
                  <a:srgbClr val="94558D"/>
                </a:solidFill>
                <a:latin typeface="Arial"/>
                <a:ea typeface="Arial"/>
                <a:cs typeface="Arial"/>
                <a:sym typeface="Arial"/>
              </a:rPr>
              <a:t>self</a:t>
            </a:r>
            <a:r>
              <a:rPr b="0" i="0" lang="en-US" sz="1050" u="none" cap="none" strike="noStrike">
                <a:solidFill>
                  <a:srgbClr val="000000"/>
                </a:solidFill>
                <a:latin typeface="Arial"/>
                <a:ea typeface="Arial"/>
                <a:cs typeface="Arial"/>
                <a:sym typeface="Arial"/>
              </a:rPr>
              <a:t>.TUMORPROLIFERATING:</a:t>
            </a:r>
            <a:br>
              <a:rPr b="0" i="0" lang="en-US" sz="1050" u="none" cap="none" strike="noStrike">
                <a:solidFill>
                  <a:srgbClr val="000000"/>
                </a:solidFill>
                <a:latin typeface="Arial"/>
                <a:ea typeface="Arial"/>
                <a:cs typeface="Arial"/>
                <a:sym typeface="Arial"/>
              </a:rPr>
            </a:br>
            <a:r>
              <a:rPr b="0" i="0" lang="en-US" sz="1050" u="none" cap="none" strike="noStrike">
                <a:solidFill>
                  <a:srgbClr val="000000"/>
                </a:solidFill>
                <a:latin typeface="Arial"/>
                <a:ea typeface="Arial"/>
                <a:cs typeface="Arial"/>
                <a:sym typeface="Arial"/>
              </a:rPr>
              <a:t>            </a:t>
            </a:r>
            <a:r>
              <a:rPr b="0" i="0" lang="en-US" sz="1050" u="none" cap="none" strike="noStrike">
                <a:solidFill>
                  <a:srgbClr val="94558D"/>
                </a:solidFill>
                <a:latin typeface="Arial"/>
                <a:ea typeface="Arial"/>
                <a:cs typeface="Arial"/>
                <a:sym typeface="Arial"/>
              </a:rPr>
              <a:t>self</a:t>
            </a:r>
            <a:r>
              <a:rPr b="0" i="0" lang="en-US" sz="1050" u="none" cap="none" strike="noStrike">
                <a:solidFill>
                  <a:srgbClr val="000000"/>
                </a:solidFill>
                <a:latin typeface="Arial"/>
                <a:ea typeface="Arial"/>
                <a:cs typeface="Arial"/>
                <a:sym typeface="Arial"/>
              </a:rPr>
              <a:t>.child_cell.type = </a:t>
            </a:r>
            <a:r>
              <a:rPr b="0" i="0" lang="en-US" sz="1050" u="none" cap="none" strike="noStrike">
                <a:solidFill>
                  <a:srgbClr val="94558D"/>
                </a:solidFill>
                <a:latin typeface="Arial"/>
                <a:ea typeface="Arial"/>
                <a:cs typeface="Arial"/>
                <a:sym typeface="Arial"/>
              </a:rPr>
              <a:t>self</a:t>
            </a:r>
            <a:r>
              <a:rPr b="0" i="0" lang="en-US" sz="1050" u="none" cap="none" strike="noStrike">
                <a:solidFill>
                  <a:srgbClr val="000000"/>
                </a:solidFill>
                <a:latin typeface="Arial"/>
                <a:ea typeface="Arial"/>
                <a:cs typeface="Arial"/>
                <a:sym typeface="Arial"/>
              </a:rPr>
              <a:t>.TUMOR</a:t>
            </a:r>
            <a:br>
              <a:rPr b="0" i="0" lang="en-US" sz="1050" u="none" cap="none" strike="noStrike">
                <a:solidFill>
                  <a:srgbClr val="000000"/>
                </a:solidFill>
                <a:latin typeface="Arial"/>
                <a:ea typeface="Arial"/>
                <a:cs typeface="Arial"/>
                <a:sym typeface="Arial"/>
              </a:rPr>
            </a:br>
            <a:r>
              <a:rPr b="0" i="0" lang="en-US" sz="1050" u="none" cap="none" strike="noStrike">
                <a:solidFill>
                  <a:srgbClr val="000000"/>
                </a:solidFill>
                <a:latin typeface="Arial"/>
                <a:ea typeface="Arial"/>
                <a:cs typeface="Arial"/>
                <a:sym typeface="Arial"/>
              </a:rPr>
              <a:t>        </a:t>
            </a:r>
            <a:r>
              <a:rPr b="1" i="0" lang="en-US" sz="1050" u="none" cap="none" strike="noStrike">
                <a:solidFill>
                  <a:srgbClr val="000080"/>
                </a:solidFill>
                <a:latin typeface="Arial"/>
                <a:ea typeface="Arial"/>
                <a:cs typeface="Arial"/>
                <a:sym typeface="Arial"/>
              </a:rPr>
              <a:t>else</a:t>
            </a:r>
            <a:r>
              <a:rPr b="0" i="0" lang="en-US" sz="1050" u="none" cap="none" strike="noStrike">
                <a:solidFill>
                  <a:srgbClr val="000000"/>
                </a:solidFill>
                <a:latin typeface="Arial"/>
                <a:ea typeface="Arial"/>
                <a:cs typeface="Arial"/>
                <a:sym typeface="Arial"/>
              </a:rPr>
              <a:t>:</a:t>
            </a:r>
            <a:br>
              <a:rPr b="0" i="0" lang="en-US" sz="1050" u="none" cap="none" strike="noStrike">
                <a:solidFill>
                  <a:srgbClr val="000000"/>
                </a:solidFill>
                <a:latin typeface="Arial"/>
                <a:ea typeface="Arial"/>
                <a:cs typeface="Arial"/>
                <a:sym typeface="Arial"/>
              </a:rPr>
            </a:br>
            <a:r>
              <a:rPr b="0" i="0" lang="en-US" sz="1050" u="none" cap="none" strike="noStrike">
                <a:solidFill>
                  <a:srgbClr val="000000"/>
                </a:solidFill>
                <a:latin typeface="Arial"/>
                <a:ea typeface="Arial"/>
                <a:cs typeface="Arial"/>
                <a:sym typeface="Arial"/>
              </a:rPr>
              <a:t>            </a:t>
            </a:r>
            <a:r>
              <a:rPr b="0" i="0" lang="en-US" sz="1050" u="none" cap="none" strike="noStrike">
                <a:solidFill>
                  <a:srgbClr val="94558D"/>
                </a:solidFill>
                <a:latin typeface="Arial"/>
                <a:ea typeface="Arial"/>
                <a:cs typeface="Arial"/>
                <a:sym typeface="Arial"/>
              </a:rPr>
              <a:t>self</a:t>
            </a:r>
            <a:r>
              <a:rPr b="0" i="0" lang="en-US" sz="1050" u="none" cap="none" strike="noStrike">
                <a:solidFill>
                  <a:srgbClr val="000000"/>
                </a:solidFill>
                <a:latin typeface="Arial"/>
                <a:ea typeface="Arial"/>
                <a:cs typeface="Arial"/>
                <a:sym typeface="Arial"/>
              </a:rPr>
              <a:t>.child_cell.type = </a:t>
            </a:r>
            <a:r>
              <a:rPr b="0" i="0" lang="en-US" sz="1050" u="none" cap="none" strike="noStrike">
                <a:solidFill>
                  <a:srgbClr val="94558D"/>
                </a:solidFill>
                <a:latin typeface="Arial"/>
                <a:ea typeface="Arial"/>
                <a:cs typeface="Arial"/>
                <a:sym typeface="Arial"/>
              </a:rPr>
              <a:t>self</a:t>
            </a:r>
            <a:r>
              <a:rPr b="0" i="0" lang="en-US" sz="1050" u="none" cap="none" strike="noStrike">
                <a:solidFill>
                  <a:srgbClr val="000000"/>
                </a:solidFill>
                <a:latin typeface="Arial"/>
                <a:ea typeface="Arial"/>
                <a:cs typeface="Arial"/>
                <a:sym typeface="Arial"/>
              </a:rPr>
              <a:t>.TUMORPROLIFERATING</a:t>
            </a:r>
            <a:endParaRPr b="0" i="0" sz="2400" u="none" cap="none" strike="noStrike">
              <a:solidFill>
                <a:schemeClr val="dk1"/>
              </a:solidFill>
              <a:latin typeface="Arial"/>
              <a:ea typeface="Arial"/>
              <a:cs typeface="Arial"/>
              <a:sym typeface="Arial"/>
            </a:endParaRPr>
          </a:p>
        </p:txBody>
      </p:sp>
      <p:sp>
        <p:nvSpPr>
          <p:cNvPr id="200" name="Google Shape;200;p5"/>
          <p:cNvSpPr/>
          <p:nvPr/>
        </p:nvSpPr>
        <p:spPr>
          <a:xfrm>
            <a:off x="112735" y="4757046"/>
            <a:ext cx="5301451" cy="1915909"/>
          </a:xfrm>
          <a:prstGeom prst="rect">
            <a:avLst/>
          </a:prstGeom>
          <a:solidFill>
            <a:srgbClr val="FFFFFF"/>
          </a:solid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80"/>
              </a:buClr>
              <a:buSzPts val="1050"/>
              <a:buFont typeface="Arial"/>
              <a:buNone/>
            </a:pPr>
            <a:r>
              <a:rPr b="1" i="0" lang="en-US" sz="1050" u="none" cap="none" strike="noStrike">
                <a:solidFill>
                  <a:srgbClr val="000080"/>
                </a:solidFill>
                <a:latin typeface="Arial"/>
                <a:ea typeface="Arial"/>
                <a:cs typeface="Arial"/>
                <a:sym typeface="Arial"/>
              </a:rPr>
              <a:t>from </a:t>
            </a:r>
            <a:r>
              <a:rPr b="0" i="0" lang="en-US" sz="1050" u="none" cap="none" strike="noStrike">
                <a:solidFill>
                  <a:srgbClr val="000000"/>
                </a:solidFill>
                <a:latin typeface="Arial"/>
                <a:ea typeface="Arial"/>
                <a:cs typeface="Arial"/>
                <a:sym typeface="Arial"/>
              </a:rPr>
              <a:t>cc3d </a:t>
            </a:r>
            <a:r>
              <a:rPr b="1" i="0" lang="en-US" sz="1050" u="none" cap="none" strike="noStrike">
                <a:solidFill>
                  <a:srgbClr val="000080"/>
                </a:solidFill>
                <a:latin typeface="Arial"/>
                <a:ea typeface="Arial"/>
                <a:cs typeface="Arial"/>
                <a:sym typeface="Arial"/>
              </a:rPr>
              <a:t>import </a:t>
            </a:r>
            <a:r>
              <a:rPr b="0" i="0" lang="en-US" sz="1050" u="none" cap="none" strike="noStrike">
                <a:solidFill>
                  <a:srgbClr val="000000"/>
                </a:solidFill>
                <a:latin typeface="Arial"/>
                <a:ea typeface="Arial"/>
                <a:cs typeface="Arial"/>
                <a:sym typeface="Arial"/>
              </a:rPr>
              <a:t>CompuCellSetup</a:t>
            </a:r>
            <a:br>
              <a:rPr b="0" i="0" lang="en-US" sz="1050" u="none" cap="none" strike="noStrike">
                <a:solidFill>
                  <a:srgbClr val="000000"/>
                </a:solidFill>
                <a:latin typeface="Arial"/>
                <a:ea typeface="Arial"/>
                <a:cs typeface="Arial"/>
                <a:sym typeface="Arial"/>
              </a:rPr>
            </a:br>
            <a:r>
              <a:rPr b="1" i="0" lang="en-US" sz="1050" u="none" cap="none" strike="noStrike">
                <a:solidFill>
                  <a:srgbClr val="000080"/>
                </a:solidFill>
                <a:latin typeface="Arial"/>
                <a:ea typeface="Arial"/>
                <a:cs typeface="Arial"/>
                <a:sym typeface="Arial"/>
              </a:rPr>
              <a:t>from </a:t>
            </a:r>
            <a:r>
              <a:rPr b="0" i="0" lang="en-US" sz="1050" u="none" cap="none" strike="noStrike">
                <a:solidFill>
                  <a:srgbClr val="000000"/>
                </a:solidFill>
                <a:latin typeface="Arial"/>
                <a:ea typeface="Arial"/>
                <a:cs typeface="Arial"/>
                <a:sym typeface="Arial"/>
              </a:rPr>
              <a:t>CellGrowth2Steppables </a:t>
            </a:r>
            <a:r>
              <a:rPr b="1" i="0" lang="en-US" sz="1050" u="none" cap="none" strike="noStrike">
                <a:solidFill>
                  <a:srgbClr val="000080"/>
                </a:solidFill>
                <a:latin typeface="Arial"/>
                <a:ea typeface="Arial"/>
                <a:cs typeface="Arial"/>
                <a:sym typeface="Arial"/>
              </a:rPr>
              <a:t>import </a:t>
            </a:r>
            <a:r>
              <a:rPr b="0" i="0" lang="en-US" sz="1050" u="none" cap="none" strike="noStrike">
                <a:solidFill>
                  <a:srgbClr val="000000"/>
                </a:solidFill>
                <a:latin typeface="Arial"/>
                <a:ea typeface="Arial"/>
                <a:cs typeface="Arial"/>
                <a:sym typeface="Arial"/>
              </a:rPr>
              <a:t>CellGrowth2Steppable</a:t>
            </a:r>
            <a:br>
              <a:rPr b="0" i="0" lang="en-US" sz="1050" u="none" cap="none" strike="noStrike">
                <a:solidFill>
                  <a:srgbClr val="000000"/>
                </a:solidFill>
                <a:latin typeface="Arial"/>
                <a:ea typeface="Arial"/>
                <a:cs typeface="Arial"/>
                <a:sym typeface="Arial"/>
              </a:rPr>
            </a:br>
            <a:r>
              <a:rPr b="1" i="0" lang="en-US" sz="1050" u="none" cap="none" strike="noStrike">
                <a:solidFill>
                  <a:srgbClr val="000080"/>
                </a:solidFill>
                <a:latin typeface="Arial"/>
                <a:ea typeface="Arial"/>
                <a:cs typeface="Arial"/>
                <a:sym typeface="Arial"/>
              </a:rPr>
              <a:t>from </a:t>
            </a:r>
            <a:r>
              <a:rPr b="0" i="0" lang="en-US" sz="1050" u="none" cap="none" strike="noStrike">
                <a:solidFill>
                  <a:srgbClr val="000000"/>
                </a:solidFill>
                <a:latin typeface="Arial"/>
                <a:ea typeface="Arial"/>
                <a:cs typeface="Arial"/>
                <a:sym typeface="Arial"/>
              </a:rPr>
              <a:t>CellGrowth2Steppables </a:t>
            </a:r>
            <a:r>
              <a:rPr b="1" i="0" lang="en-US" sz="1050" u="none" cap="none" strike="noStrike">
                <a:solidFill>
                  <a:srgbClr val="000080"/>
                </a:solidFill>
                <a:latin typeface="Arial"/>
                <a:ea typeface="Arial"/>
                <a:cs typeface="Arial"/>
                <a:sym typeface="Arial"/>
              </a:rPr>
              <a:t>import </a:t>
            </a:r>
            <a:r>
              <a:rPr b="0" i="0" lang="en-US" sz="1050" u="none" cap="none" strike="noStrike">
                <a:solidFill>
                  <a:srgbClr val="000000"/>
                </a:solidFill>
                <a:latin typeface="Arial"/>
                <a:ea typeface="Arial"/>
                <a:cs typeface="Arial"/>
                <a:sym typeface="Arial"/>
              </a:rPr>
              <a:t>MitosisSteppable        </a:t>
            </a:r>
            <a:br>
              <a:rPr b="0" i="0" lang="en-US" sz="1050" u="none" cap="none" strike="noStrike">
                <a:solidFill>
                  <a:srgbClr val="000000"/>
                </a:solidFill>
                <a:latin typeface="Arial"/>
                <a:ea typeface="Arial"/>
                <a:cs typeface="Arial"/>
                <a:sym typeface="Arial"/>
              </a:rPr>
            </a:br>
            <a:br>
              <a:rPr b="0" i="0" lang="en-US" sz="1050" u="none" cap="none" strike="noStrike">
                <a:solidFill>
                  <a:srgbClr val="000000"/>
                </a:solidFill>
                <a:latin typeface="Arial"/>
                <a:ea typeface="Arial"/>
                <a:cs typeface="Arial"/>
                <a:sym typeface="Arial"/>
              </a:rPr>
            </a:br>
            <a:br>
              <a:rPr b="0" i="0" lang="en-US" sz="1050" u="none" cap="none" strike="noStrike">
                <a:solidFill>
                  <a:srgbClr val="000000"/>
                </a:solidFill>
                <a:latin typeface="Arial"/>
                <a:ea typeface="Arial"/>
                <a:cs typeface="Arial"/>
                <a:sym typeface="Arial"/>
              </a:rPr>
            </a:br>
            <a:r>
              <a:rPr b="0" i="0" lang="en-US" sz="1050" u="none" cap="none" strike="noStrike">
                <a:solidFill>
                  <a:srgbClr val="000000"/>
                </a:solidFill>
                <a:latin typeface="Arial"/>
                <a:ea typeface="Arial"/>
                <a:cs typeface="Arial"/>
                <a:sym typeface="Arial"/>
              </a:rPr>
              <a:t>CompuCellSetup.register_steppable(</a:t>
            </a:r>
            <a:r>
              <a:rPr b="0" i="0" lang="en-US" sz="1050" u="none" cap="none" strike="noStrike">
                <a:solidFill>
                  <a:srgbClr val="660099"/>
                </a:solidFill>
                <a:latin typeface="Arial"/>
                <a:ea typeface="Arial"/>
                <a:cs typeface="Arial"/>
                <a:sym typeface="Arial"/>
              </a:rPr>
              <a:t>steppable</a:t>
            </a:r>
            <a:r>
              <a:rPr b="0" i="0" lang="en-US" sz="1050" u="none" cap="none" strike="noStrike">
                <a:solidFill>
                  <a:srgbClr val="000000"/>
                </a:solidFill>
                <a:latin typeface="Arial"/>
                <a:ea typeface="Arial"/>
                <a:cs typeface="Arial"/>
                <a:sym typeface="Arial"/>
              </a:rPr>
              <a:t>=CellGrowth2Steppable(</a:t>
            </a:r>
            <a:r>
              <a:rPr b="0" i="0" lang="en-US" sz="1050" u="none" cap="none" strike="noStrike">
                <a:solidFill>
                  <a:srgbClr val="660099"/>
                </a:solidFill>
                <a:latin typeface="Arial"/>
                <a:ea typeface="Arial"/>
                <a:cs typeface="Arial"/>
                <a:sym typeface="Arial"/>
              </a:rPr>
              <a:t>frequency</a:t>
            </a:r>
            <a:r>
              <a:rPr b="0" i="0" lang="en-US" sz="1050" u="none" cap="none" strike="noStrike">
                <a:solidFill>
                  <a:srgbClr val="000000"/>
                </a:solidFill>
                <a:latin typeface="Arial"/>
                <a:ea typeface="Arial"/>
                <a:cs typeface="Arial"/>
                <a:sym typeface="Arial"/>
              </a:rPr>
              <a:t>=</a:t>
            </a:r>
            <a:r>
              <a:rPr b="0" i="0" lang="en-US" sz="1050" u="none" cap="none" strike="noStrike">
                <a:solidFill>
                  <a:srgbClr val="0000FF"/>
                </a:solidFill>
                <a:latin typeface="Arial"/>
                <a:ea typeface="Arial"/>
                <a:cs typeface="Arial"/>
                <a:sym typeface="Arial"/>
              </a:rPr>
              <a:t>1</a:t>
            </a:r>
            <a:r>
              <a:rPr b="0" i="0" lang="en-US" sz="1050" u="none" cap="none" strike="noStrike">
                <a:solidFill>
                  <a:srgbClr val="000000"/>
                </a:solidFill>
                <a:latin typeface="Arial"/>
                <a:ea typeface="Arial"/>
                <a:cs typeface="Arial"/>
                <a:sym typeface="Arial"/>
              </a:rPr>
              <a:t>))</a:t>
            </a:r>
            <a:br>
              <a:rPr b="0" i="0" lang="en-US" sz="1050" u="none" cap="none" strike="noStrike">
                <a:solidFill>
                  <a:srgbClr val="000000"/>
                </a:solidFill>
                <a:latin typeface="Arial"/>
                <a:ea typeface="Arial"/>
                <a:cs typeface="Arial"/>
                <a:sym typeface="Arial"/>
              </a:rPr>
            </a:br>
            <a:r>
              <a:rPr b="0" i="0" lang="en-US" sz="1050" u="none" cap="none" strike="noStrike">
                <a:solidFill>
                  <a:srgbClr val="000000"/>
                </a:solidFill>
                <a:latin typeface="Arial"/>
                <a:ea typeface="Arial"/>
                <a:cs typeface="Arial"/>
                <a:sym typeface="Arial"/>
              </a:rPr>
              <a:t>CompuCellSetup.register_steppable(</a:t>
            </a:r>
            <a:r>
              <a:rPr b="0" i="0" lang="en-US" sz="1050" u="none" cap="none" strike="noStrike">
                <a:solidFill>
                  <a:srgbClr val="660099"/>
                </a:solidFill>
                <a:latin typeface="Arial"/>
                <a:ea typeface="Arial"/>
                <a:cs typeface="Arial"/>
                <a:sym typeface="Arial"/>
              </a:rPr>
              <a:t>steppable</a:t>
            </a:r>
            <a:r>
              <a:rPr b="0" i="0" lang="en-US" sz="1050" u="none" cap="none" strike="noStrike">
                <a:solidFill>
                  <a:srgbClr val="000000"/>
                </a:solidFill>
                <a:latin typeface="Arial"/>
                <a:ea typeface="Arial"/>
                <a:cs typeface="Arial"/>
                <a:sym typeface="Arial"/>
              </a:rPr>
              <a:t>=MitosisSteppable(</a:t>
            </a:r>
            <a:r>
              <a:rPr b="0" i="0" lang="en-US" sz="1050" u="none" cap="none" strike="noStrike">
                <a:solidFill>
                  <a:srgbClr val="660099"/>
                </a:solidFill>
                <a:latin typeface="Arial"/>
                <a:ea typeface="Arial"/>
                <a:cs typeface="Arial"/>
                <a:sym typeface="Arial"/>
              </a:rPr>
              <a:t>frequency</a:t>
            </a:r>
            <a:r>
              <a:rPr b="0" i="0" lang="en-US" sz="1050" u="none" cap="none" strike="noStrike">
                <a:solidFill>
                  <a:srgbClr val="000000"/>
                </a:solidFill>
                <a:latin typeface="Arial"/>
                <a:ea typeface="Arial"/>
                <a:cs typeface="Arial"/>
                <a:sym typeface="Arial"/>
              </a:rPr>
              <a:t>=</a:t>
            </a:r>
            <a:r>
              <a:rPr b="0" i="0" lang="en-US" sz="1050" u="none" cap="none" strike="noStrike">
                <a:solidFill>
                  <a:srgbClr val="0000FF"/>
                </a:solidFill>
                <a:latin typeface="Arial"/>
                <a:ea typeface="Arial"/>
                <a:cs typeface="Arial"/>
                <a:sym typeface="Arial"/>
              </a:rPr>
              <a:t>1</a:t>
            </a:r>
            <a:r>
              <a:rPr b="0" i="0" lang="en-US" sz="1050" u="none" cap="none" strike="noStrike">
                <a:solidFill>
                  <a:srgbClr val="000000"/>
                </a:solidFill>
                <a:latin typeface="Arial"/>
                <a:ea typeface="Arial"/>
                <a:cs typeface="Arial"/>
                <a:sym typeface="Arial"/>
              </a:rPr>
              <a:t>))</a:t>
            </a:r>
            <a:br>
              <a:rPr b="0" i="0" lang="en-US" sz="1050" u="none" cap="none" strike="noStrike">
                <a:solidFill>
                  <a:srgbClr val="000000"/>
                </a:solidFill>
                <a:latin typeface="Arial"/>
                <a:ea typeface="Arial"/>
                <a:cs typeface="Arial"/>
                <a:sym typeface="Arial"/>
              </a:rPr>
            </a:br>
            <a:br>
              <a:rPr b="0" i="0" lang="en-US" sz="1050" u="none" cap="none" strike="noStrike">
                <a:solidFill>
                  <a:srgbClr val="000000"/>
                </a:solidFill>
                <a:latin typeface="Arial"/>
                <a:ea typeface="Arial"/>
                <a:cs typeface="Arial"/>
                <a:sym typeface="Arial"/>
              </a:rPr>
            </a:br>
            <a:r>
              <a:rPr b="0" i="0" lang="en-US" sz="1050" u="none" cap="none" strike="noStrike">
                <a:solidFill>
                  <a:srgbClr val="000000"/>
                </a:solidFill>
                <a:latin typeface="Arial"/>
                <a:ea typeface="Arial"/>
                <a:cs typeface="Arial"/>
                <a:sym typeface="Arial"/>
              </a:rPr>
              <a:t>CompuCellSetup.run()</a:t>
            </a:r>
            <a:br>
              <a:rPr b="0" i="0" lang="en-US" sz="1050" u="none" cap="none" strike="noStrike">
                <a:solidFill>
                  <a:srgbClr val="000000"/>
                </a:solidFill>
                <a:latin typeface="Arial"/>
                <a:ea typeface="Arial"/>
                <a:cs typeface="Arial"/>
                <a:sym typeface="Arial"/>
              </a:rPr>
            </a:br>
            <a:endParaRPr b="0" i="0" sz="2400" u="none" cap="none" strike="noStrike">
              <a:solidFill>
                <a:schemeClr val="dk1"/>
              </a:solidFill>
              <a:latin typeface="Arial"/>
              <a:ea typeface="Arial"/>
              <a:cs typeface="Arial"/>
              <a:sym typeface="Arial"/>
            </a:endParaRPr>
          </a:p>
        </p:txBody>
      </p:sp>
      <p:sp>
        <p:nvSpPr>
          <p:cNvPr id="201" name="Google Shape;201;p5"/>
          <p:cNvSpPr txBox="1"/>
          <p:nvPr/>
        </p:nvSpPr>
        <p:spPr>
          <a:xfrm>
            <a:off x="0" y="0"/>
            <a:ext cx="9144000" cy="400110"/>
          </a:xfrm>
          <a:prstGeom prst="rect">
            <a:avLst/>
          </a:prstGeom>
          <a:solidFill>
            <a:schemeClr val="accent2"/>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000"/>
              <a:buFont typeface="Arial"/>
              <a:buNone/>
            </a:pPr>
            <a:r>
              <a:rPr b="1" i="0" lang="en-US" sz="2000" u="none" cap="none" strike="noStrike">
                <a:solidFill>
                  <a:schemeClr val="lt1"/>
                </a:solidFill>
                <a:latin typeface="Arial"/>
                <a:ea typeface="Arial"/>
                <a:cs typeface="Arial"/>
                <a:sym typeface="Arial"/>
              </a:rPr>
              <a:t>Code Highlights -  CellGrowth2.cc3d</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5" name="Shape 205"/>
        <p:cNvGrpSpPr/>
        <p:nvPr/>
      </p:nvGrpSpPr>
      <p:grpSpPr>
        <a:xfrm>
          <a:off x="0" y="0"/>
          <a:ext cx="0" cy="0"/>
          <a:chOff x="0" y="0"/>
          <a:chExt cx="0" cy="0"/>
        </a:xfrm>
      </p:grpSpPr>
      <p:pic>
        <p:nvPicPr>
          <p:cNvPr id="206" name="Google Shape;206;p6"/>
          <p:cNvPicPr preferRelativeResize="0"/>
          <p:nvPr/>
        </p:nvPicPr>
        <p:blipFill rotWithShape="1">
          <a:blip r:embed="rId3">
            <a:alphaModFix/>
          </a:blip>
          <a:srcRect b="0" l="0" r="0" t="0"/>
          <a:stretch/>
        </p:blipFill>
        <p:spPr>
          <a:xfrm>
            <a:off x="331613" y="1186056"/>
            <a:ext cx="3019425" cy="2857500"/>
          </a:xfrm>
          <a:prstGeom prst="rect">
            <a:avLst/>
          </a:prstGeom>
          <a:noFill/>
          <a:ln>
            <a:noFill/>
          </a:ln>
        </p:spPr>
      </p:pic>
      <p:pic>
        <p:nvPicPr>
          <p:cNvPr id="207" name="Google Shape;207;p6"/>
          <p:cNvPicPr preferRelativeResize="0"/>
          <p:nvPr/>
        </p:nvPicPr>
        <p:blipFill rotWithShape="1">
          <a:blip r:embed="rId4">
            <a:alphaModFix/>
          </a:blip>
          <a:srcRect b="0" l="0" r="0" t="0"/>
          <a:stretch/>
        </p:blipFill>
        <p:spPr>
          <a:xfrm>
            <a:off x="4736274" y="1395541"/>
            <a:ext cx="2076450" cy="1762125"/>
          </a:xfrm>
          <a:prstGeom prst="rect">
            <a:avLst/>
          </a:prstGeom>
          <a:noFill/>
          <a:ln>
            <a:noFill/>
          </a:ln>
        </p:spPr>
      </p:pic>
      <p:sp>
        <p:nvSpPr>
          <p:cNvPr id="208" name="Google Shape;208;p6"/>
          <p:cNvSpPr txBox="1"/>
          <p:nvPr/>
        </p:nvSpPr>
        <p:spPr>
          <a:xfrm>
            <a:off x="4997885" y="3407077"/>
            <a:ext cx="2079320" cy="30777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1400" u="none" cap="none" strike="noStrike">
                <a:solidFill>
                  <a:srgbClr val="000000"/>
                </a:solidFill>
                <a:latin typeface="Arial"/>
                <a:ea typeface="Arial"/>
                <a:cs typeface="Arial"/>
                <a:sym typeface="Arial"/>
              </a:rPr>
              <a:t>After 2500 MCS</a:t>
            </a:r>
            <a:endParaRPr b="0" i="0" sz="1400" u="none" cap="none" strike="noStrike">
              <a:solidFill>
                <a:srgbClr val="000000"/>
              </a:solidFill>
              <a:latin typeface="Arial"/>
              <a:ea typeface="Arial"/>
              <a:cs typeface="Arial"/>
              <a:sym typeface="Arial"/>
            </a:endParaRPr>
          </a:p>
        </p:txBody>
      </p:sp>
      <p:sp>
        <p:nvSpPr>
          <p:cNvPr id="209" name="Google Shape;209;p6"/>
          <p:cNvSpPr txBox="1"/>
          <p:nvPr/>
        </p:nvSpPr>
        <p:spPr>
          <a:xfrm>
            <a:off x="331613" y="4997882"/>
            <a:ext cx="8085877" cy="30777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1400" u="none" cap="none" strike="noStrike">
                <a:solidFill>
                  <a:srgbClr val="000000"/>
                </a:solidFill>
                <a:latin typeface="Arial"/>
                <a:ea typeface="Arial"/>
                <a:cs typeface="Arial"/>
                <a:sym typeface="Arial"/>
              </a:rPr>
              <a:t>Why do we observe a single cell of type </a:t>
            </a:r>
            <a:r>
              <a:rPr b="1" i="0" lang="en-US" sz="1400" u="none" cap="none" strike="noStrike">
                <a:solidFill>
                  <a:srgbClr val="000000"/>
                </a:solidFill>
                <a:latin typeface="Arial"/>
                <a:ea typeface="Arial"/>
                <a:cs typeface="Arial"/>
                <a:sym typeface="Arial"/>
              </a:rPr>
              <a:t>TumorProliferating</a:t>
            </a:r>
            <a:r>
              <a:rPr b="0" i="0" lang="en-US" sz="1400" u="none" cap="none" strike="noStrike">
                <a:solidFill>
                  <a:srgbClr val="000000"/>
                </a:solidFill>
                <a:latin typeface="Arial"/>
                <a:ea typeface="Arial"/>
                <a:cs typeface="Arial"/>
                <a:sym typeface="Arial"/>
              </a:rPr>
              <a:t> and a lot of cells of type </a:t>
            </a:r>
            <a:r>
              <a:rPr b="1" i="0" lang="en-US" sz="1400" u="none" cap="none" strike="noStrike">
                <a:solidFill>
                  <a:srgbClr val="000000"/>
                </a:solidFill>
                <a:latin typeface="Arial"/>
                <a:ea typeface="Arial"/>
                <a:cs typeface="Arial"/>
                <a:sym typeface="Arial"/>
              </a:rPr>
              <a:t>Tumor</a:t>
            </a:r>
            <a:r>
              <a:rPr b="0" i="0" lang="en-US" sz="1400" u="none" cap="none" strike="noStrike">
                <a:solidFill>
                  <a:srgbClr val="000000"/>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
        <p:nvSpPr>
          <p:cNvPr id="210" name="Google Shape;210;p6"/>
          <p:cNvSpPr txBox="1"/>
          <p:nvPr/>
        </p:nvSpPr>
        <p:spPr>
          <a:xfrm>
            <a:off x="331613" y="5574079"/>
            <a:ext cx="7484628" cy="52322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1400" u="none" cap="none" strike="noStrike">
                <a:solidFill>
                  <a:srgbClr val="000000"/>
                </a:solidFill>
                <a:latin typeface="Arial"/>
                <a:ea typeface="Arial"/>
                <a:cs typeface="Arial"/>
                <a:sym typeface="Arial"/>
              </a:rPr>
              <a:t>Based on the code, can you spot which cells grow and (thus divide)?</a:t>
            </a:r>
            <a:endParaRPr/>
          </a:p>
          <a:p>
            <a:pPr indent="0" lvl="0" marL="0" marR="0" rtl="0" algn="l">
              <a:lnSpc>
                <a:spcPct val="100000"/>
              </a:lnSpc>
              <a:spcBef>
                <a:spcPts val="0"/>
              </a:spcBef>
              <a:spcAft>
                <a:spcPts val="0"/>
              </a:spcAft>
              <a:buNone/>
            </a:pPr>
            <a:r>
              <a:rPr b="0" i="0" lang="en-US" sz="1400" u="none" cap="none" strike="noStrike">
                <a:solidFill>
                  <a:srgbClr val="000000"/>
                </a:solidFill>
                <a:latin typeface="Arial"/>
                <a:ea typeface="Arial"/>
                <a:cs typeface="Arial"/>
                <a:sym typeface="Arial"/>
              </a:rPr>
              <a:t>Can you modify the code so that cells of all types grow and divide?</a:t>
            </a:r>
            <a:endParaRPr b="0" i="0" sz="1400" u="none" cap="none" strike="noStrike">
              <a:solidFill>
                <a:srgbClr val="000000"/>
              </a:solidFill>
              <a:latin typeface="Arial"/>
              <a:ea typeface="Arial"/>
              <a:cs typeface="Arial"/>
              <a:sym typeface="Arial"/>
            </a:endParaRPr>
          </a:p>
        </p:txBody>
      </p:sp>
      <p:sp>
        <p:nvSpPr>
          <p:cNvPr id="211" name="Google Shape;211;p6"/>
          <p:cNvSpPr txBox="1"/>
          <p:nvPr/>
        </p:nvSpPr>
        <p:spPr>
          <a:xfrm>
            <a:off x="0" y="0"/>
            <a:ext cx="9144000" cy="400050"/>
          </a:xfrm>
          <a:prstGeom prst="rect">
            <a:avLst/>
          </a:prstGeom>
          <a:solidFill>
            <a:schemeClr val="accent2"/>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000"/>
              <a:buFont typeface="Arial"/>
              <a:buNone/>
            </a:pPr>
            <a:r>
              <a:rPr b="1" i="0" lang="en-US" sz="2000" u="none" cap="none" strike="noStrike">
                <a:solidFill>
                  <a:schemeClr val="lt1"/>
                </a:solidFill>
                <a:latin typeface="Arial"/>
                <a:ea typeface="Arial"/>
                <a:cs typeface="Arial"/>
                <a:sym typeface="Arial"/>
              </a:rPr>
              <a:t>Mitosis - continued</a:t>
            </a:r>
            <a:endParaRPr b="1" i="0" sz="2000" u="none" cap="none" strike="noStrike">
              <a:solidFill>
                <a:schemeClr val="lt1"/>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5" name="Shape 215"/>
        <p:cNvGrpSpPr/>
        <p:nvPr/>
      </p:nvGrpSpPr>
      <p:grpSpPr>
        <a:xfrm>
          <a:off x="0" y="0"/>
          <a:ext cx="0" cy="0"/>
          <a:chOff x="0" y="0"/>
          <a:chExt cx="0" cy="0"/>
        </a:xfrm>
      </p:grpSpPr>
      <p:pic>
        <p:nvPicPr>
          <p:cNvPr id="216" name="Google Shape;216;p7"/>
          <p:cNvPicPr preferRelativeResize="0"/>
          <p:nvPr/>
        </p:nvPicPr>
        <p:blipFill rotWithShape="1">
          <a:blip r:embed="rId3">
            <a:alphaModFix/>
          </a:blip>
          <a:srcRect b="0" l="0" r="0" t="0"/>
          <a:stretch/>
        </p:blipFill>
        <p:spPr>
          <a:xfrm>
            <a:off x="570783" y="587940"/>
            <a:ext cx="561975" cy="571500"/>
          </a:xfrm>
          <a:prstGeom prst="rect">
            <a:avLst/>
          </a:prstGeom>
          <a:noFill/>
          <a:ln>
            <a:noFill/>
          </a:ln>
        </p:spPr>
      </p:pic>
      <p:pic>
        <p:nvPicPr>
          <p:cNvPr id="217" name="Google Shape;217;p7"/>
          <p:cNvPicPr preferRelativeResize="0"/>
          <p:nvPr/>
        </p:nvPicPr>
        <p:blipFill rotWithShape="1">
          <a:blip r:embed="rId4">
            <a:alphaModFix/>
          </a:blip>
          <a:srcRect b="0" l="0" r="0" t="0"/>
          <a:stretch/>
        </p:blipFill>
        <p:spPr>
          <a:xfrm>
            <a:off x="2305050" y="502215"/>
            <a:ext cx="1269204" cy="1076064"/>
          </a:xfrm>
          <a:prstGeom prst="rect">
            <a:avLst/>
          </a:prstGeom>
          <a:noFill/>
          <a:ln>
            <a:noFill/>
          </a:ln>
        </p:spPr>
      </p:pic>
      <p:sp>
        <p:nvSpPr>
          <p:cNvPr id="218" name="Google Shape;218;p7"/>
          <p:cNvSpPr txBox="1"/>
          <p:nvPr/>
        </p:nvSpPr>
        <p:spPr>
          <a:xfrm>
            <a:off x="375781" y="1402914"/>
            <a:ext cx="1507720" cy="95410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1400" u="none" cap="none" strike="noStrike">
                <a:solidFill>
                  <a:srgbClr val="000000"/>
                </a:solidFill>
                <a:latin typeface="Arial"/>
                <a:ea typeface="Arial"/>
                <a:cs typeface="Arial"/>
                <a:sym typeface="Arial"/>
              </a:rPr>
              <a:t>Before mitosis we have single object that represents cell</a:t>
            </a:r>
            <a:endParaRPr b="0" i="0" sz="1400" u="none" cap="none" strike="noStrike">
              <a:solidFill>
                <a:srgbClr val="000000"/>
              </a:solidFill>
              <a:latin typeface="Arial"/>
              <a:ea typeface="Arial"/>
              <a:cs typeface="Arial"/>
              <a:sym typeface="Arial"/>
            </a:endParaRPr>
          </a:p>
        </p:txBody>
      </p:sp>
      <p:sp>
        <p:nvSpPr>
          <p:cNvPr id="219" name="Google Shape;219;p7"/>
          <p:cNvSpPr txBox="1"/>
          <p:nvPr/>
        </p:nvSpPr>
        <p:spPr>
          <a:xfrm>
            <a:off x="3706138" y="355319"/>
            <a:ext cx="1731723" cy="30777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en-US" sz="1400" u="none" cap="none" strike="noStrike">
                <a:solidFill>
                  <a:srgbClr val="000000"/>
                </a:solidFill>
                <a:latin typeface="Arial"/>
                <a:ea typeface="Arial"/>
                <a:cs typeface="Arial"/>
                <a:sym typeface="Arial"/>
              </a:rPr>
              <a:t>self.parent_cell</a:t>
            </a:r>
            <a:endParaRPr b="1" i="0" sz="1400" u="none" cap="none" strike="noStrike">
              <a:solidFill>
                <a:srgbClr val="000000"/>
              </a:solidFill>
              <a:latin typeface="Arial"/>
              <a:ea typeface="Arial"/>
              <a:cs typeface="Arial"/>
              <a:sym typeface="Arial"/>
            </a:endParaRPr>
          </a:p>
        </p:txBody>
      </p:sp>
      <p:sp>
        <p:nvSpPr>
          <p:cNvPr id="220" name="Google Shape;220;p7"/>
          <p:cNvSpPr txBox="1"/>
          <p:nvPr/>
        </p:nvSpPr>
        <p:spPr>
          <a:xfrm>
            <a:off x="3995803" y="1381799"/>
            <a:ext cx="1651349" cy="30777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en-US" sz="1400" u="none" cap="none" strike="noStrike">
                <a:solidFill>
                  <a:srgbClr val="000000"/>
                </a:solidFill>
                <a:latin typeface="Arial"/>
                <a:ea typeface="Arial"/>
                <a:cs typeface="Arial"/>
                <a:sym typeface="Arial"/>
              </a:rPr>
              <a:t>self.child_cell</a:t>
            </a:r>
            <a:endParaRPr b="1" i="0" sz="1400" u="none" cap="none" strike="noStrike">
              <a:solidFill>
                <a:srgbClr val="000000"/>
              </a:solidFill>
              <a:latin typeface="Arial"/>
              <a:ea typeface="Arial"/>
              <a:cs typeface="Arial"/>
              <a:sym typeface="Arial"/>
            </a:endParaRPr>
          </a:p>
        </p:txBody>
      </p:sp>
      <p:cxnSp>
        <p:nvCxnSpPr>
          <p:cNvPr id="221" name="Google Shape;221;p7"/>
          <p:cNvCxnSpPr/>
          <p:nvPr/>
        </p:nvCxnSpPr>
        <p:spPr>
          <a:xfrm flipH="1">
            <a:off x="2939652" y="502215"/>
            <a:ext cx="930891" cy="371475"/>
          </a:xfrm>
          <a:prstGeom prst="straightConnector1">
            <a:avLst/>
          </a:prstGeom>
          <a:noFill/>
          <a:ln cap="flat" cmpd="sng" w="9525">
            <a:solidFill>
              <a:srgbClr val="4A7DBA"/>
            </a:solidFill>
            <a:prstDash val="solid"/>
            <a:round/>
            <a:headEnd len="sm" w="sm" type="none"/>
            <a:tailEnd len="med" w="med" type="triangle"/>
          </a:ln>
        </p:spPr>
      </p:cxnSp>
      <p:cxnSp>
        <p:nvCxnSpPr>
          <p:cNvPr id="222" name="Google Shape;222;p7"/>
          <p:cNvCxnSpPr>
            <a:stCxn id="220" idx="1"/>
          </p:cNvCxnSpPr>
          <p:nvPr/>
        </p:nvCxnSpPr>
        <p:spPr>
          <a:xfrm rot="10800000">
            <a:off x="2939503" y="1095888"/>
            <a:ext cx="1056300" cy="439800"/>
          </a:xfrm>
          <a:prstGeom prst="straightConnector1">
            <a:avLst/>
          </a:prstGeom>
          <a:noFill/>
          <a:ln cap="flat" cmpd="sng" w="9525">
            <a:solidFill>
              <a:srgbClr val="4A7DBA"/>
            </a:solidFill>
            <a:prstDash val="solid"/>
            <a:round/>
            <a:headEnd len="sm" w="sm" type="none"/>
            <a:tailEnd len="med" w="med" type="triangle"/>
          </a:ln>
        </p:spPr>
      </p:cxnSp>
      <p:sp>
        <p:nvSpPr>
          <p:cNvPr id="223" name="Google Shape;223;p7"/>
          <p:cNvSpPr/>
          <p:nvPr/>
        </p:nvSpPr>
        <p:spPr>
          <a:xfrm>
            <a:off x="3995803" y="1964353"/>
            <a:ext cx="5148197" cy="4893647"/>
          </a:xfrm>
          <a:prstGeom prst="rect">
            <a:avLst/>
          </a:prstGeom>
          <a:solidFill>
            <a:srgbClr val="FFFFFF"/>
          </a:solid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br>
              <a:rPr b="0" i="0" lang="en-US" sz="1200" u="none" cap="none" strike="noStrike">
                <a:solidFill>
                  <a:srgbClr val="000000"/>
                </a:solidFill>
                <a:latin typeface="Arial"/>
                <a:ea typeface="Arial"/>
                <a:cs typeface="Arial"/>
                <a:sym typeface="Arial"/>
              </a:rPr>
            </a:br>
            <a:r>
              <a:rPr b="1" i="0" lang="en-US" sz="1200" u="none" cap="none" strike="noStrike">
                <a:solidFill>
                  <a:srgbClr val="000080"/>
                </a:solidFill>
                <a:latin typeface="Arial"/>
                <a:ea typeface="Arial"/>
                <a:cs typeface="Arial"/>
                <a:sym typeface="Arial"/>
              </a:rPr>
              <a:t>class </a:t>
            </a:r>
            <a:r>
              <a:rPr b="0" i="0" lang="en-US" sz="1200" u="none" cap="none" strike="noStrike">
                <a:solidFill>
                  <a:srgbClr val="000000"/>
                </a:solidFill>
                <a:latin typeface="Arial"/>
                <a:ea typeface="Arial"/>
                <a:cs typeface="Arial"/>
                <a:sym typeface="Arial"/>
              </a:rPr>
              <a:t>MitosisSteppable(MitosisSteppableBase):</a:t>
            </a:r>
            <a:br>
              <a:rPr b="0" i="0" lang="en-US" sz="1200" u="none" cap="none" strike="noStrike">
                <a:solidFill>
                  <a:srgbClr val="000000"/>
                </a:solidFill>
                <a:latin typeface="Arial"/>
                <a:ea typeface="Arial"/>
                <a:cs typeface="Arial"/>
                <a:sym typeface="Arial"/>
              </a:rPr>
            </a:br>
            <a:r>
              <a:rPr b="0" i="0" lang="en-US" sz="1200" u="none" cap="none" strike="noStrike">
                <a:solidFill>
                  <a:srgbClr val="000000"/>
                </a:solidFill>
                <a:latin typeface="Arial"/>
                <a:ea typeface="Arial"/>
                <a:cs typeface="Arial"/>
                <a:sym typeface="Arial"/>
              </a:rPr>
              <a:t>    </a:t>
            </a:r>
            <a:r>
              <a:rPr b="1" i="0" lang="en-US" sz="1200" u="none" cap="none" strike="noStrike">
                <a:solidFill>
                  <a:srgbClr val="000080"/>
                </a:solidFill>
                <a:latin typeface="Arial"/>
                <a:ea typeface="Arial"/>
                <a:cs typeface="Arial"/>
                <a:sym typeface="Arial"/>
              </a:rPr>
              <a:t>def </a:t>
            </a:r>
            <a:r>
              <a:rPr b="0" i="0" lang="en-US" sz="1200" u="none" cap="none" strike="noStrike">
                <a:solidFill>
                  <a:srgbClr val="B200B2"/>
                </a:solidFill>
                <a:latin typeface="Arial"/>
                <a:ea typeface="Arial"/>
                <a:cs typeface="Arial"/>
                <a:sym typeface="Arial"/>
              </a:rPr>
              <a:t>__init__</a:t>
            </a:r>
            <a:r>
              <a:rPr b="0" i="0" lang="en-US" sz="1200" u="none" cap="none" strike="noStrike">
                <a:solidFill>
                  <a:srgbClr val="000000"/>
                </a:solidFill>
                <a:latin typeface="Arial"/>
                <a:ea typeface="Arial"/>
                <a:cs typeface="Arial"/>
                <a:sym typeface="Arial"/>
              </a:rPr>
              <a:t>(</a:t>
            </a:r>
            <a:r>
              <a:rPr b="0" i="0" lang="en-US" sz="1200" u="none" cap="none" strike="noStrike">
                <a:solidFill>
                  <a:srgbClr val="94558D"/>
                </a:solidFill>
                <a:latin typeface="Arial"/>
                <a:ea typeface="Arial"/>
                <a:cs typeface="Arial"/>
                <a:sym typeface="Arial"/>
              </a:rPr>
              <a:t>self</a:t>
            </a:r>
            <a:r>
              <a:rPr b="0" i="0" lang="en-US" sz="1200" u="none" cap="none" strike="noStrike">
                <a:solidFill>
                  <a:srgbClr val="000000"/>
                </a:solidFill>
                <a:latin typeface="Arial"/>
                <a:ea typeface="Arial"/>
                <a:cs typeface="Arial"/>
                <a:sym typeface="Arial"/>
              </a:rPr>
              <a:t>, frequency=</a:t>
            </a:r>
            <a:r>
              <a:rPr b="0" i="0" lang="en-US" sz="1200" u="none" cap="none" strike="noStrike">
                <a:solidFill>
                  <a:srgbClr val="0000FF"/>
                </a:solidFill>
                <a:latin typeface="Arial"/>
                <a:ea typeface="Arial"/>
                <a:cs typeface="Arial"/>
                <a:sym typeface="Arial"/>
              </a:rPr>
              <a:t>1</a:t>
            </a:r>
            <a:r>
              <a:rPr b="0" i="0" lang="en-US" sz="1200" u="none" cap="none" strike="noStrike">
                <a:solidFill>
                  <a:srgbClr val="000000"/>
                </a:solidFill>
                <a:latin typeface="Arial"/>
                <a:ea typeface="Arial"/>
                <a:cs typeface="Arial"/>
                <a:sym typeface="Arial"/>
              </a:rPr>
              <a:t>):</a:t>
            </a:r>
            <a:br>
              <a:rPr b="0" i="0" lang="en-US" sz="1200" u="none" cap="none" strike="noStrike">
                <a:solidFill>
                  <a:srgbClr val="000000"/>
                </a:solidFill>
                <a:latin typeface="Arial"/>
                <a:ea typeface="Arial"/>
                <a:cs typeface="Arial"/>
                <a:sym typeface="Arial"/>
              </a:rPr>
            </a:br>
            <a:r>
              <a:rPr b="0" i="0" lang="en-US" sz="1200" u="none" cap="none" strike="noStrike">
                <a:solidFill>
                  <a:srgbClr val="000000"/>
                </a:solidFill>
                <a:latin typeface="Arial"/>
                <a:ea typeface="Arial"/>
                <a:cs typeface="Arial"/>
                <a:sym typeface="Arial"/>
              </a:rPr>
              <a:t>        MitosisSteppableBase.</a:t>
            </a:r>
            <a:r>
              <a:rPr b="0" i="0" lang="en-US" sz="1200" u="none" cap="none" strike="noStrike">
                <a:solidFill>
                  <a:srgbClr val="B200B2"/>
                </a:solidFill>
                <a:latin typeface="Arial"/>
                <a:ea typeface="Arial"/>
                <a:cs typeface="Arial"/>
                <a:sym typeface="Arial"/>
              </a:rPr>
              <a:t>__init__</a:t>
            </a:r>
            <a:r>
              <a:rPr b="0" i="0" lang="en-US" sz="1200" u="none" cap="none" strike="noStrike">
                <a:solidFill>
                  <a:srgbClr val="000000"/>
                </a:solidFill>
                <a:latin typeface="Arial"/>
                <a:ea typeface="Arial"/>
                <a:cs typeface="Arial"/>
                <a:sym typeface="Arial"/>
              </a:rPr>
              <a:t>(</a:t>
            </a:r>
            <a:r>
              <a:rPr b="0" i="0" lang="en-US" sz="1200" u="none" cap="none" strike="noStrike">
                <a:solidFill>
                  <a:srgbClr val="94558D"/>
                </a:solidFill>
                <a:latin typeface="Arial"/>
                <a:ea typeface="Arial"/>
                <a:cs typeface="Arial"/>
                <a:sym typeface="Arial"/>
              </a:rPr>
              <a:t>self</a:t>
            </a:r>
            <a:r>
              <a:rPr b="0" i="0" lang="en-US" sz="1200" u="none" cap="none" strike="noStrike">
                <a:solidFill>
                  <a:srgbClr val="000000"/>
                </a:solidFill>
                <a:latin typeface="Arial"/>
                <a:ea typeface="Arial"/>
                <a:cs typeface="Arial"/>
                <a:sym typeface="Arial"/>
              </a:rPr>
              <a:t>, frequency)</a:t>
            </a:r>
            <a:br>
              <a:rPr b="0" i="0" lang="en-US" sz="1200" u="none" cap="none" strike="noStrike">
                <a:solidFill>
                  <a:srgbClr val="000000"/>
                </a:solidFill>
                <a:latin typeface="Arial"/>
                <a:ea typeface="Arial"/>
                <a:cs typeface="Arial"/>
                <a:sym typeface="Arial"/>
              </a:rPr>
            </a:br>
            <a:br>
              <a:rPr b="0" i="0" lang="en-US" sz="1200" u="none" cap="none" strike="noStrike">
                <a:solidFill>
                  <a:srgbClr val="000000"/>
                </a:solidFill>
                <a:latin typeface="Arial"/>
                <a:ea typeface="Arial"/>
                <a:cs typeface="Arial"/>
                <a:sym typeface="Arial"/>
              </a:rPr>
            </a:br>
            <a:r>
              <a:rPr b="0" i="0" lang="en-US" sz="1200" u="none" cap="none" strike="noStrike">
                <a:solidFill>
                  <a:srgbClr val="000000"/>
                </a:solidFill>
                <a:latin typeface="Arial"/>
                <a:ea typeface="Arial"/>
                <a:cs typeface="Arial"/>
                <a:sym typeface="Arial"/>
              </a:rPr>
              <a:t>    </a:t>
            </a:r>
            <a:r>
              <a:rPr b="1" i="0" lang="en-US" sz="1200" u="none" cap="none" strike="noStrike">
                <a:solidFill>
                  <a:srgbClr val="000080"/>
                </a:solidFill>
                <a:latin typeface="Arial"/>
                <a:ea typeface="Arial"/>
                <a:cs typeface="Arial"/>
                <a:sym typeface="Arial"/>
              </a:rPr>
              <a:t>def </a:t>
            </a:r>
            <a:r>
              <a:rPr b="0" i="0" lang="en-US" sz="1200" u="none" cap="none" strike="noStrike">
                <a:solidFill>
                  <a:srgbClr val="000000"/>
                </a:solidFill>
                <a:latin typeface="Arial"/>
                <a:ea typeface="Arial"/>
                <a:cs typeface="Arial"/>
                <a:sym typeface="Arial"/>
              </a:rPr>
              <a:t>step(</a:t>
            </a:r>
            <a:r>
              <a:rPr b="0" i="0" lang="en-US" sz="1200" u="none" cap="none" strike="noStrike">
                <a:solidFill>
                  <a:srgbClr val="94558D"/>
                </a:solidFill>
                <a:latin typeface="Arial"/>
                <a:ea typeface="Arial"/>
                <a:cs typeface="Arial"/>
                <a:sym typeface="Arial"/>
              </a:rPr>
              <a:t>self</a:t>
            </a:r>
            <a:r>
              <a:rPr b="0" i="0" lang="en-US" sz="1200" u="none" cap="none" strike="noStrike">
                <a:solidFill>
                  <a:srgbClr val="000000"/>
                </a:solidFill>
                <a:latin typeface="Arial"/>
                <a:ea typeface="Arial"/>
                <a:cs typeface="Arial"/>
                <a:sym typeface="Arial"/>
              </a:rPr>
              <a:t>, mcs):</a:t>
            </a:r>
            <a:br>
              <a:rPr b="0" i="0" lang="en-US" sz="1200" u="none" cap="none" strike="noStrike">
                <a:solidFill>
                  <a:srgbClr val="000000"/>
                </a:solidFill>
                <a:latin typeface="Arial"/>
                <a:ea typeface="Arial"/>
                <a:cs typeface="Arial"/>
                <a:sym typeface="Arial"/>
              </a:rPr>
            </a:br>
            <a:br>
              <a:rPr b="0" i="0" lang="en-US" sz="1200" u="none" cap="none" strike="noStrike">
                <a:solidFill>
                  <a:srgbClr val="000000"/>
                </a:solidFill>
                <a:latin typeface="Arial"/>
                <a:ea typeface="Arial"/>
                <a:cs typeface="Arial"/>
                <a:sym typeface="Arial"/>
              </a:rPr>
            </a:br>
            <a:r>
              <a:rPr b="0" i="0" lang="en-US" sz="1200" u="none" cap="none" strike="noStrike">
                <a:solidFill>
                  <a:srgbClr val="000000"/>
                </a:solidFill>
                <a:latin typeface="Arial"/>
                <a:ea typeface="Arial"/>
                <a:cs typeface="Arial"/>
                <a:sym typeface="Arial"/>
              </a:rPr>
              <a:t>        cells_to_divide = []</a:t>
            </a:r>
            <a:br>
              <a:rPr b="0" i="0" lang="en-US" sz="1200" u="none" cap="none" strike="noStrike">
                <a:solidFill>
                  <a:srgbClr val="000000"/>
                </a:solidFill>
                <a:latin typeface="Arial"/>
                <a:ea typeface="Arial"/>
                <a:cs typeface="Arial"/>
                <a:sym typeface="Arial"/>
              </a:rPr>
            </a:br>
            <a:r>
              <a:rPr b="0" i="0" lang="en-US" sz="1200" u="none" cap="none" strike="noStrike">
                <a:solidFill>
                  <a:srgbClr val="000000"/>
                </a:solidFill>
                <a:latin typeface="Arial"/>
                <a:ea typeface="Arial"/>
                <a:cs typeface="Arial"/>
                <a:sym typeface="Arial"/>
              </a:rPr>
              <a:t>        </a:t>
            </a:r>
            <a:r>
              <a:rPr b="1" i="0" lang="en-US" sz="1200" u="none" cap="none" strike="noStrike">
                <a:solidFill>
                  <a:srgbClr val="000080"/>
                </a:solidFill>
                <a:latin typeface="Arial"/>
                <a:ea typeface="Arial"/>
                <a:cs typeface="Arial"/>
                <a:sym typeface="Arial"/>
              </a:rPr>
              <a:t>for </a:t>
            </a:r>
            <a:r>
              <a:rPr b="0" i="0" lang="en-US" sz="1200" u="none" cap="none" strike="noStrike">
                <a:solidFill>
                  <a:srgbClr val="000000"/>
                </a:solidFill>
                <a:latin typeface="Arial"/>
                <a:ea typeface="Arial"/>
                <a:cs typeface="Arial"/>
                <a:sym typeface="Arial"/>
              </a:rPr>
              <a:t>cell </a:t>
            </a:r>
            <a:r>
              <a:rPr b="1" i="0" lang="en-US" sz="1200" u="none" cap="none" strike="noStrike">
                <a:solidFill>
                  <a:srgbClr val="000080"/>
                </a:solidFill>
                <a:latin typeface="Arial"/>
                <a:ea typeface="Arial"/>
                <a:cs typeface="Arial"/>
                <a:sym typeface="Arial"/>
              </a:rPr>
              <a:t>in </a:t>
            </a:r>
            <a:r>
              <a:rPr b="0" i="0" lang="en-US" sz="1200" u="none" cap="none" strike="noStrike">
                <a:solidFill>
                  <a:srgbClr val="94558D"/>
                </a:solidFill>
                <a:latin typeface="Arial"/>
                <a:ea typeface="Arial"/>
                <a:cs typeface="Arial"/>
                <a:sym typeface="Arial"/>
              </a:rPr>
              <a:t>self</a:t>
            </a:r>
            <a:r>
              <a:rPr b="0" i="0" lang="en-US" sz="1200" u="none" cap="none" strike="noStrike">
                <a:solidFill>
                  <a:srgbClr val="000000"/>
                </a:solidFill>
                <a:latin typeface="Arial"/>
                <a:ea typeface="Arial"/>
                <a:cs typeface="Arial"/>
                <a:sym typeface="Arial"/>
              </a:rPr>
              <a:t>.cell_list:</a:t>
            </a:r>
            <a:br>
              <a:rPr b="0" i="0" lang="en-US" sz="1200" u="none" cap="none" strike="noStrike">
                <a:solidFill>
                  <a:srgbClr val="000000"/>
                </a:solidFill>
                <a:latin typeface="Arial"/>
                <a:ea typeface="Arial"/>
                <a:cs typeface="Arial"/>
                <a:sym typeface="Arial"/>
              </a:rPr>
            </a:br>
            <a:r>
              <a:rPr b="0" i="0" lang="en-US" sz="1200" u="none" cap="none" strike="noStrike">
                <a:solidFill>
                  <a:srgbClr val="000000"/>
                </a:solidFill>
                <a:latin typeface="Arial"/>
                <a:ea typeface="Arial"/>
                <a:cs typeface="Arial"/>
                <a:sym typeface="Arial"/>
              </a:rPr>
              <a:t>            </a:t>
            </a:r>
            <a:r>
              <a:rPr b="1" i="0" lang="en-US" sz="1200" u="none" cap="none" strike="noStrike">
                <a:solidFill>
                  <a:srgbClr val="000080"/>
                </a:solidFill>
                <a:latin typeface="Arial"/>
                <a:ea typeface="Arial"/>
                <a:cs typeface="Arial"/>
                <a:sym typeface="Arial"/>
              </a:rPr>
              <a:t>if </a:t>
            </a:r>
            <a:r>
              <a:rPr b="0" i="0" lang="en-US" sz="1200" u="none" cap="none" strike="noStrike">
                <a:solidFill>
                  <a:srgbClr val="000000"/>
                </a:solidFill>
                <a:latin typeface="Arial"/>
                <a:ea typeface="Arial"/>
                <a:cs typeface="Arial"/>
                <a:sym typeface="Arial"/>
              </a:rPr>
              <a:t>cell.volume &gt; </a:t>
            </a:r>
            <a:r>
              <a:rPr b="0" i="0" lang="en-US" sz="1200" u="none" cap="none" strike="noStrike">
                <a:solidFill>
                  <a:srgbClr val="0000FF"/>
                </a:solidFill>
                <a:latin typeface="Arial"/>
                <a:ea typeface="Arial"/>
                <a:cs typeface="Arial"/>
                <a:sym typeface="Arial"/>
              </a:rPr>
              <a:t>50</a:t>
            </a:r>
            <a:r>
              <a:rPr b="0" i="0" lang="en-US" sz="1200" u="none" cap="none" strike="noStrike">
                <a:solidFill>
                  <a:srgbClr val="000000"/>
                </a:solidFill>
                <a:latin typeface="Arial"/>
                <a:ea typeface="Arial"/>
                <a:cs typeface="Arial"/>
                <a:sym typeface="Arial"/>
              </a:rPr>
              <a:t>:</a:t>
            </a:r>
            <a:br>
              <a:rPr b="0" i="0" lang="en-US" sz="1200" u="none" cap="none" strike="noStrike">
                <a:solidFill>
                  <a:srgbClr val="000000"/>
                </a:solidFill>
                <a:latin typeface="Arial"/>
                <a:ea typeface="Arial"/>
                <a:cs typeface="Arial"/>
                <a:sym typeface="Arial"/>
              </a:rPr>
            </a:br>
            <a:r>
              <a:rPr b="0" i="0" lang="en-US" sz="1200" u="none" cap="none" strike="noStrike">
                <a:solidFill>
                  <a:srgbClr val="000000"/>
                </a:solidFill>
                <a:latin typeface="Arial"/>
                <a:ea typeface="Arial"/>
                <a:cs typeface="Arial"/>
                <a:sym typeface="Arial"/>
              </a:rPr>
              <a:t>                cells_to_divide.append(cell)</a:t>
            </a:r>
            <a:br>
              <a:rPr b="0" i="0" lang="en-US" sz="1200" u="none" cap="none" strike="noStrike">
                <a:solidFill>
                  <a:srgbClr val="000000"/>
                </a:solidFill>
                <a:latin typeface="Arial"/>
                <a:ea typeface="Arial"/>
                <a:cs typeface="Arial"/>
                <a:sym typeface="Arial"/>
              </a:rPr>
            </a:br>
            <a:br>
              <a:rPr b="0" i="0" lang="en-US" sz="1200" u="none" cap="none" strike="noStrike">
                <a:solidFill>
                  <a:srgbClr val="000000"/>
                </a:solidFill>
                <a:latin typeface="Arial"/>
                <a:ea typeface="Arial"/>
                <a:cs typeface="Arial"/>
                <a:sym typeface="Arial"/>
              </a:rPr>
            </a:br>
            <a:r>
              <a:rPr b="0" i="0" lang="en-US" sz="1200" u="none" cap="none" strike="noStrike">
                <a:solidFill>
                  <a:srgbClr val="000000"/>
                </a:solidFill>
                <a:latin typeface="Arial"/>
                <a:ea typeface="Arial"/>
                <a:cs typeface="Arial"/>
                <a:sym typeface="Arial"/>
              </a:rPr>
              <a:t>        </a:t>
            </a:r>
            <a:r>
              <a:rPr b="1" i="0" lang="en-US" sz="1200" u="none" cap="none" strike="noStrike">
                <a:solidFill>
                  <a:srgbClr val="000080"/>
                </a:solidFill>
                <a:latin typeface="Arial"/>
                <a:ea typeface="Arial"/>
                <a:cs typeface="Arial"/>
                <a:sym typeface="Arial"/>
              </a:rPr>
              <a:t>for </a:t>
            </a:r>
            <a:r>
              <a:rPr b="0" i="0" lang="en-US" sz="1200" u="none" cap="none" strike="noStrike">
                <a:solidFill>
                  <a:srgbClr val="000000"/>
                </a:solidFill>
                <a:latin typeface="Arial"/>
                <a:ea typeface="Arial"/>
                <a:cs typeface="Arial"/>
                <a:sym typeface="Arial"/>
              </a:rPr>
              <a:t>cell </a:t>
            </a:r>
            <a:r>
              <a:rPr b="1" i="0" lang="en-US" sz="1200" u="none" cap="none" strike="noStrike">
                <a:solidFill>
                  <a:srgbClr val="000080"/>
                </a:solidFill>
                <a:latin typeface="Arial"/>
                <a:ea typeface="Arial"/>
                <a:cs typeface="Arial"/>
                <a:sym typeface="Arial"/>
              </a:rPr>
              <a:t>in </a:t>
            </a:r>
            <a:r>
              <a:rPr b="0" i="0" lang="en-US" sz="1200" u="none" cap="none" strike="noStrike">
                <a:solidFill>
                  <a:srgbClr val="000000"/>
                </a:solidFill>
                <a:latin typeface="Arial"/>
                <a:ea typeface="Arial"/>
                <a:cs typeface="Arial"/>
                <a:sym typeface="Arial"/>
              </a:rPr>
              <a:t>cells_to_divide:</a:t>
            </a:r>
            <a:br>
              <a:rPr b="0" i="0" lang="en-US" sz="1200" u="none" cap="none" strike="noStrike">
                <a:solidFill>
                  <a:srgbClr val="000000"/>
                </a:solidFill>
                <a:latin typeface="Arial"/>
                <a:ea typeface="Arial"/>
                <a:cs typeface="Arial"/>
                <a:sym typeface="Arial"/>
              </a:rPr>
            </a:br>
            <a:r>
              <a:rPr b="0" i="0" lang="en-US" sz="1200" u="none" cap="none" strike="noStrike">
                <a:solidFill>
                  <a:srgbClr val="000000"/>
                </a:solidFill>
                <a:latin typeface="Arial"/>
                <a:ea typeface="Arial"/>
                <a:cs typeface="Arial"/>
                <a:sym typeface="Arial"/>
              </a:rPr>
              <a:t>            </a:t>
            </a:r>
            <a:r>
              <a:rPr b="0" i="0" lang="en-US" sz="1200" u="none" cap="none" strike="noStrike">
                <a:solidFill>
                  <a:srgbClr val="94558D"/>
                </a:solidFill>
                <a:latin typeface="Arial"/>
                <a:ea typeface="Arial"/>
                <a:cs typeface="Arial"/>
                <a:sym typeface="Arial"/>
              </a:rPr>
              <a:t>self</a:t>
            </a:r>
            <a:r>
              <a:rPr b="0" i="0" lang="en-US" sz="1200" u="none" cap="none" strike="noStrike">
                <a:solidFill>
                  <a:srgbClr val="000000"/>
                </a:solidFill>
                <a:latin typeface="Arial"/>
                <a:ea typeface="Arial"/>
                <a:cs typeface="Arial"/>
                <a:sym typeface="Arial"/>
              </a:rPr>
              <a:t>.divide_cell_random_orientation(cell)</a:t>
            </a:r>
            <a:br>
              <a:rPr b="0" i="0" lang="en-US" sz="1200" u="none" cap="none" strike="noStrike">
                <a:solidFill>
                  <a:srgbClr val="000000"/>
                </a:solidFill>
                <a:latin typeface="Arial"/>
                <a:ea typeface="Arial"/>
                <a:cs typeface="Arial"/>
                <a:sym typeface="Arial"/>
              </a:rPr>
            </a:br>
            <a:br>
              <a:rPr b="0" i="0" lang="en-US" sz="1200" u="none" cap="none" strike="noStrike">
                <a:solidFill>
                  <a:srgbClr val="000000"/>
                </a:solidFill>
                <a:latin typeface="Arial"/>
                <a:ea typeface="Arial"/>
                <a:cs typeface="Arial"/>
                <a:sym typeface="Arial"/>
              </a:rPr>
            </a:br>
            <a:r>
              <a:rPr b="0" i="0" lang="en-US" sz="1200" u="none" cap="none" strike="noStrike">
                <a:solidFill>
                  <a:srgbClr val="000000"/>
                </a:solidFill>
                <a:latin typeface="Arial"/>
                <a:ea typeface="Arial"/>
                <a:cs typeface="Arial"/>
                <a:sym typeface="Arial"/>
              </a:rPr>
              <a:t>    </a:t>
            </a:r>
            <a:r>
              <a:rPr b="1" i="0" lang="en-US" sz="1200" u="none" cap="none" strike="noStrike">
                <a:solidFill>
                  <a:srgbClr val="000080"/>
                </a:solidFill>
                <a:latin typeface="Arial"/>
                <a:ea typeface="Arial"/>
                <a:cs typeface="Arial"/>
                <a:sym typeface="Arial"/>
              </a:rPr>
              <a:t>def </a:t>
            </a:r>
            <a:r>
              <a:rPr b="0" i="0" lang="en-US" sz="1200" u="none" cap="none" strike="noStrike">
                <a:solidFill>
                  <a:srgbClr val="000000"/>
                </a:solidFill>
                <a:latin typeface="Arial"/>
                <a:ea typeface="Arial"/>
                <a:cs typeface="Arial"/>
                <a:sym typeface="Arial"/>
              </a:rPr>
              <a:t>update_attributes(</a:t>
            </a:r>
            <a:r>
              <a:rPr b="0" i="0" lang="en-US" sz="1200" u="none" cap="none" strike="noStrike">
                <a:solidFill>
                  <a:srgbClr val="94558D"/>
                </a:solidFill>
                <a:latin typeface="Arial"/>
                <a:ea typeface="Arial"/>
                <a:cs typeface="Arial"/>
                <a:sym typeface="Arial"/>
              </a:rPr>
              <a:t>self</a:t>
            </a:r>
            <a:r>
              <a:rPr b="0" i="0" lang="en-US" sz="1200" u="none" cap="none" strike="noStrike">
                <a:solidFill>
                  <a:srgbClr val="000000"/>
                </a:solidFill>
                <a:latin typeface="Arial"/>
                <a:ea typeface="Arial"/>
                <a:cs typeface="Arial"/>
                <a:sym typeface="Arial"/>
              </a:rPr>
              <a:t>):</a:t>
            </a:r>
            <a:br>
              <a:rPr b="0" i="0" lang="en-US" sz="1200" u="none" cap="none" strike="noStrike">
                <a:solidFill>
                  <a:srgbClr val="000000"/>
                </a:solidFill>
                <a:latin typeface="Arial"/>
                <a:ea typeface="Arial"/>
                <a:cs typeface="Arial"/>
                <a:sym typeface="Arial"/>
              </a:rPr>
            </a:br>
            <a:r>
              <a:rPr b="0" i="0" lang="en-US" sz="1200" u="none" cap="none" strike="noStrike">
                <a:solidFill>
                  <a:srgbClr val="000000"/>
                </a:solidFill>
                <a:latin typeface="Arial"/>
                <a:ea typeface="Arial"/>
                <a:cs typeface="Arial"/>
                <a:sym typeface="Arial"/>
              </a:rPr>
              <a:t>        </a:t>
            </a:r>
            <a:r>
              <a:rPr b="0" i="1" lang="en-US" sz="1200" u="none" cap="none" strike="noStrike">
                <a:solidFill>
                  <a:srgbClr val="808080"/>
                </a:solidFill>
                <a:latin typeface="Arial"/>
                <a:ea typeface="Arial"/>
                <a:cs typeface="Arial"/>
                <a:sym typeface="Arial"/>
              </a:rPr>
              <a:t># reducing parent target volume</a:t>
            </a:r>
            <a:br>
              <a:rPr b="0" i="1" lang="en-US" sz="1200" u="none" cap="none" strike="noStrike">
                <a:solidFill>
                  <a:srgbClr val="808080"/>
                </a:solidFill>
                <a:latin typeface="Arial"/>
                <a:ea typeface="Arial"/>
                <a:cs typeface="Arial"/>
                <a:sym typeface="Arial"/>
              </a:rPr>
            </a:br>
            <a:r>
              <a:rPr b="0" i="1" lang="en-US" sz="1200" u="none" cap="none" strike="noStrike">
                <a:solidFill>
                  <a:srgbClr val="808080"/>
                </a:solidFill>
                <a:latin typeface="Arial"/>
                <a:ea typeface="Arial"/>
                <a:cs typeface="Arial"/>
                <a:sym typeface="Arial"/>
              </a:rPr>
              <a:t>        </a:t>
            </a:r>
            <a:r>
              <a:rPr b="0" i="0" lang="en-US" sz="1200" u="none" cap="none" strike="noStrike">
                <a:solidFill>
                  <a:srgbClr val="94558D"/>
                </a:solidFill>
                <a:latin typeface="Arial"/>
                <a:ea typeface="Arial"/>
                <a:cs typeface="Arial"/>
                <a:sym typeface="Arial"/>
              </a:rPr>
              <a:t>self</a:t>
            </a:r>
            <a:r>
              <a:rPr b="0" i="0" lang="en-US" sz="1200" u="none" cap="none" strike="noStrike">
                <a:solidFill>
                  <a:srgbClr val="000000"/>
                </a:solidFill>
                <a:latin typeface="Arial"/>
                <a:ea typeface="Arial"/>
                <a:cs typeface="Arial"/>
                <a:sym typeface="Arial"/>
              </a:rPr>
              <a:t>.parent_cell.targetVolume /= </a:t>
            </a:r>
            <a:r>
              <a:rPr b="0" i="0" lang="en-US" sz="1200" u="none" cap="none" strike="noStrike">
                <a:solidFill>
                  <a:srgbClr val="0000FF"/>
                </a:solidFill>
                <a:latin typeface="Arial"/>
                <a:ea typeface="Arial"/>
                <a:cs typeface="Arial"/>
                <a:sym typeface="Arial"/>
              </a:rPr>
              <a:t>2.0</a:t>
            </a:r>
            <a:br>
              <a:rPr b="0" i="0" lang="en-US" sz="1200" u="none" cap="none" strike="noStrike">
                <a:solidFill>
                  <a:srgbClr val="0000FF"/>
                </a:solidFill>
                <a:latin typeface="Arial"/>
                <a:ea typeface="Arial"/>
                <a:cs typeface="Arial"/>
                <a:sym typeface="Arial"/>
              </a:rPr>
            </a:br>
            <a:br>
              <a:rPr b="0" i="0" lang="en-US" sz="1200" u="none" cap="none" strike="noStrike">
                <a:solidFill>
                  <a:srgbClr val="0000FF"/>
                </a:solidFill>
                <a:latin typeface="Arial"/>
                <a:ea typeface="Arial"/>
                <a:cs typeface="Arial"/>
                <a:sym typeface="Arial"/>
              </a:rPr>
            </a:br>
            <a:r>
              <a:rPr b="0" i="0" lang="en-US" sz="1200" u="none" cap="none" strike="noStrike">
                <a:solidFill>
                  <a:srgbClr val="0000FF"/>
                </a:solidFill>
                <a:latin typeface="Arial"/>
                <a:ea typeface="Arial"/>
                <a:cs typeface="Arial"/>
                <a:sym typeface="Arial"/>
              </a:rPr>
              <a:t>        </a:t>
            </a:r>
            <a:r>
              <a:rPr b="0" i="0" lang="en-US" sz="1200" u="none" cap="none" strike="noStrike">
                <a:solidFill>
                  <a:srgbClr val="94558D"/>
                </a:solidFill>
                <a:latin typeface="Arial"/>
                <a:ea typeface="Arial"/>
                <a:cs typeface="Arial"/>
                <a:sym typeface="Arial"/>
              </a:rPr>
              <a:t>self</a:t>
            </a:r>
            <a:r>
              <a:rPr b="0" i="0" lang="en-US" sz="1200" u="none" cap="none" strike="noStrike">
                <a:solidFill>
                  <a:srgbClr val="000000"/>
                </a:solidFill>
                <a:latin typeface="Arial"/>
                <a:ea typeface="Arial"/>
                <a:cs typeface="Arial"/>
                <a:sym typeface="Arial"/>
              </a:rPr>
              <a:t>.clone_parent_2_child()</a:t>
            </a:r>
            <a:br>
              <a:rPr b="0" i="0" lang="en-US" sz="1200" u="none" cap="none" strike="noStrike">
                <a:solidFill>
                  <a:srgbClr val="000000"/>
                </a:solidFill>
                <a:latin typeface="Arial"/>
                <a:ea typeface="Arial"/>
                <a:cs typeface="Arial"/>
                <a:sym typeface="Arial"/>
              </a:rPr>
            </a:br>
            <a:br>
              <a:rPr b="0" i="0" lang="en-US" sz="1200" u="none" cap="none" strike="noStrike">
                <a:solidFill>
                  <a:srgbClr val="000000"/>
                </a:solidFill>
                <a:latin typeface="Arial"/>
                <a:ea typeface="Arial"/>
                <a:cs typeface="Arial"/>
                <a:sym typeface="Arial"/>
              </a:rPr>
            </a:br>
            <a:r>
              <a:rPr b="0" i="0" lang="en-US" sz="1200" u="none" cap="none" strike="noStrike">
                <a:solidFill>
                  <a:srgbClr val="000000"/>
                </a:solidFill>
                <a:latin typeface="Arial"/>
                <a:ea typeface="Arial"/>
                <a:cs typeface="Arial"/>
                <a:sym typeface="Arial"/>
              </a:rPr>
              <a:t>        </a:t>
            </a:r>
            <a:r>
              <a:rPr b="1" i="0" lang="en-US" sz="1200" u="none" cap="none" strike="noStrike">
                <a:solidFill>
                  <a:srgbClr val="000080"/>
                </a:solidFill>
                <a:latin typeface="Arial"/>
                <a:ea typeface="Arial"/>
                <a:cs typeface="Arial"/>
                <a:sym typeface="Arial"/>
              </a:rPr>
              <a:t>if </a:t>
            </a:r>
            <a:r>
              <a:rPr b="0" i="0" lang="en-US" sz="1200" u="none" cap="none" strike="noStrike">
                <a:solidFill>
                  <a:srgbClr val="94558D"/>
                </a:solidFill>
                <a:latin typeface="Arial"/>
                <a:ea typeface="Arial"/>
                <a:cs typeface="Arial"/>
                <a:sym typeface="Arial"/>
              </a:rPr>
              <a:t>self</a:t>
            </a:r>
            <a:r>
              <a:rPr b="0" i="0" lang="en-US" sz="1200" u="none" cap="none" strike="noStrike">
                <a:solidFill>
                  <a:srgbClr val="000000"/>
                </a:solidFill>
                <a:latin typeface="Arial"/>
                <a:ea typeface="Arial"/>
                <a:cs typeface="Arial"/>
                <a:sym typeface="Arial"/>
              </a:rPr>
              <a:t>.parent_cell.type == </a:t>
            </a:r>
            <a:r>
              <a:rPr b="0" i="0" lang="en-US" sz="1200" u="none" cap="none" strike="noStrike">
                <a:solidFill>
                  <a:srgbClr val="94558D"/>
                </a:solidFill>
                <a:latin typeface="Arial"/>
                <a:ea typeface="Arial"/>
                <a:cs typeface="Arial"/>
                <a:sym typeface="Arial"/>
              </a:rPr>
              <a:t>self</a:t>
            </a:r>
            <a:r>
              <a:rPr b="0" i="0" lang="en-US" sz="1200" u="none" cap="none" strike="noStrike">
                <a:solidFill>
                  <a:srgbClr val="000000"/>
                </a:solidFill>
                <a:latin typeface="Arial"/>
                <a:ea typeface="Arial"/>
                <a:cs typeface="Arial"/>
                <a:sym typeface="Arial"/>
              </a:rPr>
              <a:t>.TUMORPROLIFERATING:</a:t>
            </a:r>
            <a:br>
              <a:rPr b="0" i="0" lang="en-US" sz="1200" u="none" cap="none" strike="noStrike">
                <a:solidFill>
                  <a:srgbClr val="000000"/>
                </a:solidFill>
                <a:latin typeface="Arial"/>
                <a:ea typeface="Arial"/>
                <a:cs typeface="Arial"/>
                <a:sym typeface="Arial"/>
              </a:rPr>
            </a:br>
            <a:r>
              <a:rPr b="0" i="0" lang="en-US" sz="1200" u="none" cap="none" strike="noStrike">
                <a:solidFill>
                  <a:srgbClr val="000000"/>
                </a:solidFill>
                <a:latin typeface="Arial"/>
                <a:ea typeface="Arial"/>
                <a:cs typeface="Arial"/>
                <a:sym typeface="Arial"/>
              </a:rPr>
              <a:t>            </a:t>
            </a:r>
            <a:r>
              <a:rPr b="0" i="0" lang="en-US" sz="1200" u="none" cap="none" strike="noStrike">
                <a:solidFill>
                  <a:srgbClr val="94558D"/>
                </a:solidFill>
                <a:latin typeface="Arial"/>
                <a:ea typeface="Arial"/>
                <a:cs typeface="Arial"/>
                <a:sym typeface="Arial"/>
              </a:rPr>
              <a:t>self</a:t>
            </a:r>
            <a:r>
              <a:rPr b="0" i="0" lang="en-US" sz="1200" u="none" cap="none" strike="noStrike">
                <a:solidFill>
                  <a:srgbClr val="000000"/>
                </a:solidFill>
                <a:latin typeface="Arial"/>
                <a:ea typeface="Arial"/>
                <a:cs typeface="Arial"/>
                <a:sym typeface="Arial"/>
              </a:rPr>
              <a:t>.child_cell.type = </a:t>
            </a:r>
            <a:r>
              <a:rPr b="0" i="0" lang="en-US" sz="1200" u="none" cap="none" strike="noStrike">
                <a:solidFill>
                  <a:srgbClr val="94558D"/>
                </a:solidFill>
                <a:latin typeface="Arial"/>
                <a:ea typeface="Arial"/>
                <a:cs typeface="Arial"/>
                <a:sym typeface="Arial"/>
              </a:rPr>
              <a:t>self</a:t>
            </a:r>
            <a:r>
              <a:rPr b="0" i="0" lang="en-US" sz="1200" u="none" cap="none" strike="noStrike">
                <a:solidFill>
                  <a:srgbClr val="000000"/>
                </a:solidFill>
                <a:latin typeface="Arial"/>
                <a:ea typeface="Arial"/>
                <a:cs typeface="Arial"/>
                <a:sym typeface="Arial"/>
              </a:rPr>
              <a:t>.TUMOR</a:t>
            </a:r>
            <a:br>
              <a:rPr b="0" i="0" lang="en-US" sz="1200" u="none" cap="none" strike="noStrike">
                <a:solidFill>
                  <a:srgbClr val="000000"/>
                </a:solidFill>
                <a:latin typeface="Arial"/>
                <a:ea typeface="Arial"/>
                <a:cs typeface="Arial"/>
                <a:sym typeface="Arial"/>
              </a:rPr>
            </a:br>
            <a:r>
              <a:rPr b="0" i="0" lang="en-US" sz="1200" u="none" cap="none" strike="noStrike">
                <a:solidFill>
                  <a:srgbClr val="000000"/>
                </a:solidFill>
                <a:latin typeface="Arial"/>
                <a:ea typeface="Arial"/>
                <a:cs typeface="Arial"/>
                <a:sym typeface="Arial"/>
              </a:rPr>
              <a:t>        </a:t>
            </a:r>
            <a:r>
              <a:rPr b="1" i="0" lang="en-US" sz="1200" u="none" cap="none" strike="noStrike">
                <a:solidFill>
                  <a:srgbClr val="000080"/>
                </a:solidFill>
                <a:latin typeface="Arial"/>
                <a:ea typeface="Arial"/>
                <a:cs typeface="Arial"/>
                <a:sym typeface="Arial"/>
              </a:rPr>
              <a:t>else</a:t>
            </a:r>
            <a:r>
              <a:rPr b="0" i="0" lang="en-US" sz="1200" u="none" cap="none" strike="noStrike">
                <a:solidFill>
                  <a:srgbClr val="000000"/>
                </a:solidFill>
                <a:latin typeface="Arial"/>
                <a:ea typeface="Arial"/>
                <a:cs typeface="Arial"/>
                <a:sym typeface="Arial"/>
              </a:rPr>
              <a:t>:</a:t>
            </a:r>
            <a:br>
              <a:rPr b="0" i="0" lang="en-US" sz="1200" u="none" cap="none" strike="noStrike">
                <a:solidFill>
                  <a:srgbClr val="000000"/>
                </a:solidFill>
                <a:latin typeface="Arial"/>
                <a:ea typeface="Arial"/>
                <a:cs typeface="Arial"/>
                <a:sym typeface="Arial"/>
              </a:rPr>
            </a:br>
            <a:r>
              <a:rPr b="0" i="0" lang="en-US" sz="1200" u="none" cap="none" strike="noStrike">
                <a:solidFill>
                  <a:srgbClr val="000000"/>
                </a:solidFill>
                <a:latin typeface="Arial"/>
                <a:ea typeface="Arial"/>
                <a:cs typeface="Arial"/>
                <a:sym typeface="Arial"/>
              </a:rPr>
              <a:t>            </a:t>
            </a:r>
            <a:r>
              <a:rPr b="0" i="0" lang="en-US" sz="1200" u="none" cap="none" strike="noStrike">
                <a:solidFill>
                  <a:srgbClr val="94558D"/>
                </a:solidFill>
                <a:latin typeface="Arial"/>
                <a:ea typeface="Arial"/>
                <a:cs typeface="Arial"/>
                <a:sym typeface="Arial"/>
              </a:rPr>
              <a:t>self</a:t>
            </a:r>
            <a:r>
              <a:rPr b="0" i="0" lang="en-US" sz="1200" u="none" cap="none" strike="noStrike">
                <a:solidFill>
                  <a:srgbClr val="000000"/>
                </a:solidFill>
                <a:latin typeface="Arial"/>
                <a:ea typeface="Arial"/>
                <a:cs typeface="Arial"/>
                <a:sym typeface="Arial"/>
              </a:rPr>
              <a:t>.child_cell.type = </a:t>
            </a:r>
            <a:r>
              <a:rPr b="0" i="0" lang="en-US" sz="1200" u="none" cap="none" strike="noStrike">
                <a:solidFill>
                  <a:srgbClr val="94558D"/>
                </a:solidFill>
                <a:latin typeface="Arial"/>
                <a:ea typeface="Arial"/>
                <a:cs typeface="Arial"/>
                <a:sym typeface="Arial"/>
              </a:rPr>
              <a:t>self</a:t>
            </a:r>
            <a:r>
              <a:rPr b="0" i="0" lang="en-US" sz="1200" u="none" cap="none" strike="noStrike">
                <a:solidFill>
                  <a:srgbClr val="000000"/>
                </a:solidFill>
                <a:latin typeface="Arial"/>
                <a:ea typeface="Arial"/>
                <a:cs typeface="Arial"/>
                <a:sym typeface="Arial"/>
              </a:rPr>
              <a:t>.TUMORPROLIFERATING</a:t>
            </a:r>
            <a:endParaRPr b="0" i="0" sz="3200" u="none" cap="none" strike="noStrike">
              <a:solidFill>
                <a:schemeClr val="dk1"/>
              </a:solidFill>
              <a:latin typeface="Arial"/>
              <a:ea typeface="Arial"/>
              <a:cs typeface="Arial"/>
              <a:sym typeface="Arial"/>
            </a:endParaRPr>
          </a:p>
        </p:txBody>
      </p:sp>
      <p:sp>
        <p:nvSpPr>
          <p:cNvPr id="224" name="Google Shape;224;p7"/>
          <p:cNvSpPr txBox="1"/>
          <p:nvPr/>
        </p:nvSpPr>
        <p:spPr>
          <a:xfrm>
            <a:off x="137786" y="4622104"/>
            <a:ext cx="3436468" cy="73866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en-US" sz="1400" u="none" cap="none" strike="noStrike">
                <a:solidFill>
                  <a:srgbClr val="000000"/>
                </a:solidFill>
                <a:latin typeface="Arial"/>
                <a:ea typeface="Arial"/>
                <a:cs typeface="Arial"/>
                <a:sym typeface="Arial"/>
              </a:rPr>
              <a:t>update_attributes</a:t>
            </a:r>
            <a:r>
              <a:rPr b="0" i="0" lang="en-US" sz="1400" u="none" cap="none" strike="noStrike">
                <a:solidFill>
                  <a:srgbClr val="000000"/>
                </a:solidFill>
                <a:latin typeface="Arial"/>
                <a:ea typeface="Arial"/>
                <a:cs typeface="Arial"/>
                <a:sym typeface="Arial"/>
              </a:rPr>
              <a:t> function gets called immediately after new cell is created here</a:t>
            </a:r>
            <a:endParaRPr b="0" i="0" sz="1400" u="none" cap="none" strike="noStrike">
              <a:solidFill>
                <a:srgbClr val="000000"/>
              </a:solidFill>
              <a:latin typeface="Arial"/>
              <a:ea typeface="Arial"/>
              <a:cs typeface="Arial"/>
              <a:sym typeface="Arial"/>
            </a:endParaRPr>
          </a:p>
        </p:txBody>
      </p:sp>
      <p:cxnSp>
        <p:nvCxnSpPr>
          <p:cNvPr id="225" name="Google Shape;225;p7"/>
          <p:cNvCxnSpPr/>
          <p:nvPr/>
        </p:nvCxnSpPr>
        <p:spPr>
          <a:xfrm flipH="1" rot="10800000">
            <a:off x="3574254" y="4597052"/>
            <a:ext cx="947642" cy="275573"/>
          </a:xfrm>
          <a:prstGeom prst="straightConnector1">
            <a:avLst/>
          </a:prstGeom>
          <a:noFill/>
          <a:ln cap="flat" cmpd="sng" w="9525">
            <a:solidFill>
              <a:srgbClr val="4A7DBA"/>
            </a:solidFill>
            <a:prstDash val="solid"/>
            <a:round/>
            <a:headEnd len="sm" w="sm" type="none"/>
            <a:tailEnd len="med" w="med" type="triangle"/>
          </a:ln>
        </p:spPr>
      </p:cxnSp>
      <p:sp>
        <p:nvSpPr>
          <p:cNvPr id="226" name="Google Shape;226;p7"/>
          <p:cNvSpPr txBox="1"/>
          <p:nvPr/>
        </p:nvSpPr>
        <p:spPr>
          <a:xfrm>
            <a:off x="889348" y="5837129"/>
            <a:ext cx="3319397" cy="95410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en-US" sz="1400" u="none" cap="none" strike="noStrike">
                <a:solidFill>
                  <a:srgbClr val="000000"/>
                </a:solidFill>
                <a:latin typeface="Arial"/>
                <a:ea typeface="Arial"/>
                <a:cs typeface="Arial"/>
                <a:sym typeface="Arial"/>
              </a:rPr>
              <a:t>update_attributes</a:t>
            </a:r>
            <a:r>
              <a:rPr b="0" i="0" lang="en-US" sz="1400" u="none" cap="none" strike="noStrike">
                <a:solidFill>
                  <a:srgbClr val="000000"/>
                </a:solidFill>
                <a:latin typeface="Arial"/>
                <a:ea typeface="Arial"/>
                <a:cs typeface="Arial"/>
                <a:sym typeface="Arial"/>
              </a:rPr>
              <a:t> function is a right place to initialize properties of the newly created cell and adjust properties of </a:t>
            </a:r>
            <a:r>
              <a:rPr b="1" i="0" lang="en-US" sz="1400" u="none" cap="none" strike="noStrike">
                <a:solidFill>
                  <a:srgbClr val="000000"/>
                </a:solidFill>
                <a:latin typeface="Arial"/>
                <a:ea typeface="Arial"/>
                <a:cs typeface="Arial"/>
                <a:sym typeface="Arial"/>
              </a:rPr>
              <a:t>self.parent_cell</a:t>
            </a:r>
            <a:endParaRPr b="1" i="0" sz="1400" u="none" cap="none" strike="noStrike">
              <a:solidFill>
                <a:srgbClr val="000000"/>
              </a:solidFill>
              <a:latin typeface="Arial"/>
              <a:ea typeface="Arial"/>
              <a:cs typeface="Arial"/>
              <a:sym typeface="Arial"/>
            </a:endParaRPr>
          </a:p>
        </p:txBody>
      </p:sp>
      <p:cxnSp>
        <p:nvCxnSpPr>
          <p:cNvPr id="227" name="Google Shape;227;p7"/>
          <p:cNvCxnSpPr/>
          <p:nvPr/>
        </p:nvCxnSpPr>
        <p:spPr>
          <a:xfrm flipH="1" rot="10800000">
            <a:off x="3870543" y="5135671"/>
            <a:ext cx="438410" cy="839244"/>
          </a:xfrm>
          <a:prstGeom prst="straightConnector1">
            <a:avLst/>
          </a:prstGeom>
          <a:noFill/>
          <a:ln cap="flat" cmpd="sng" w="9525">
            <a:solidFill>
              <a:srgbClr val="4A7DBA"/>
            </a:solidFill>
            <a:prstDash val="solid"/>
            <a:round/>
            <a:headEnd len="sm" w="sm" type="none"/>
            <a:tailEnd len="med" w="med" type="triangle"/>
          </a:ln>
        </p:spPr>
      </p:cxnSp>
      <p:sp>
        <p:nvSpPr>
          <p:cNvPr id="228" name="Google Shape;228;p7"/>
          <p:cNvSpPr txBox="1"/>
          <p:nvPr/>
        </p:nvSpPr>
        <p:spPr>
          <a:xfrm>
            <a:off x="0" y="0"/>
            <a:ext cx="9144000" cy="400050"/>
          </a:xfrm>
          <a:prstGeom prst="rect">
            <a:avLst/>
          </a:prstGeom>
          <a:solidFill>
            <a:schemeClr val="accent2"/>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000"/>
              <a:buFont typeface="Arial"/>
              <a:buNone/>
            </a:pPr>
            <a:r>
              <a:rPr b="1" i="0" lang="en-US" sz="2000" u="none" cap="none" strike="noStrike">
                <a:solidFill>
                  <a:schemeClr val="lt1"/>
                </a:solidFill>
                <a:latin typeface="Arial"/>
                <a:ea typeface="Arial"/>
                <a:cs typeface="Arial"/>
                <a:sym typeface="Arial"/>
              </a:rPr>
              <a:t>Mitosis code explained</a:t>
            </a:r>
            <a:endParaRPr b="1" i="0" sz="2000" u="none" cap="none" strike="noStrike">
              <a:solidFill>
                <a:schemeClr val="lt1"/>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2" name="Shape 232"/>
        <p:cNvGrpSpPr/>
        <p:nvPr/>
      </p:nvGrpSpPr>
      <p:grpSpPr>
        <a:xfrm>
          <a:off x="0" y="0"/>
          <a:ext cx="0" cy="0"/>
          <a:chOff x="0" y="0"/>
          <a:chExt cx="0" cy="0"/>
        </a:xfrm>
      </p:grpSpPr>
      <p:sp>
        <p:nvSpPr>
          <p:cNvPr id="233" name="Google Shape;233;p8"/>
          <p:cNvSpPr txBox="1"/>
          <p:nvPr/>
        </p:nvSpPr>
        <p:spPr>
          <a:xfrm>
            <a:off x="0" y="0"/>
            <a:ext cx="9144000" cy="400050"/>
          </a:xfrm>
          <a:prstGeom prst="rect">
            <a:avLst/>
          </a:prstGeom>
          <a:solidFill>
            <a:schemeClr val="accent2"/>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000"/>
              <a:buFont typeface="Arial"/>
              <a:buNone/>
            </a:pPr>
            <a:r>
              <a:rPr b="1" i="0" lang="en-US" sz="2000" u="none" cap="none" strike="noStrike">
                <a:solidFill>
                  <a:schemeClr val="lt1"/>
                </a:solidFill>
                <a:latin typeface="Arial"/>
                <a:ea typeface="Arial"/>
                <a:cs typeface="Arial"/>
                <a:sym typeface="Arial"/>
              </a:rPr>
              <a:t>Contact inhibition of proliferation</a:t>
            </a:r>
            <a:endParaRPr b="1" i="0" sz="2000" u="none" cap="none" strike="noStrike">
              <a:solidFill>
                <a:schemeClr val="lt1"/>
              </a:solidFill>
              <a:latin typeface="Arial"/>
              <a:ea typeface="Arial"/>
              <a:cs typeface="Arial"/>
              <a:sym typeface="Arial"/>
            </a:endParaRPr>
          </a:p>
        </p:txBody>
      </p:sp>
      <p:sp>
        <p:nvSpPr>
          <p:cNvPr id="234" name="Google Shape;234;p8"/>
          <p:cNvSpPr txBox="1"/>
          <p:nvPr/>
        </p:nvSpPr>
        <p:spPr>
          <a:xfrm>
            <a:off x="101600" y="441523"/>
            <a:ext cx="4445348" cy="30777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en-US" sz="1400" u="none" cap="none" strike="noStrike">
                <a:solidFill>
                  <a:srgbClr val="000000"/>
                </a:solidFill>
                <a:latin typeface="Arial"/>
                <a:ea typeface="Arial"/>
                <a:cs typeface="Arial"/>
                <a:sym typeface="Arial"/>
              </a:rPr>
              <a:t>ContactInhibitionOfProliferation.cc3d</a:t>
            </a:r>
            <a:endParaRPr/>
          </a:p>
        </p:txBody>
      </p:sp>
      <p:sp>
        <p:nvSpPr>
          <p:cNvPr id="235" name="Google Shape;235;p8"/>
          <p:cNvSpPr/>
          <p:nvPr/>
        </p:nvSpPr>
        <p:spPr>
          <a:xfrm>
            <a:off x="425884" y="1938619"/>
            <a:ext cx="5774499" cy="3970318"/>
          </a:xfrm>
          <a:prstGeom prst="rect">
            <a:avLst/>
          </a:prstGeom>
          <a:solidFill>
            <a:srgbClr val="FFFFFF"/>
          </a:solid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80"/>
              </a:buClr>
              <a:buSzPts val="1200"/>
              <a:buFont typeface="Arial"/>
              <a:buNone/>
            </a:pPr>
            <a:r>
              <a:rPr b="1" i="0" lang="en-US" sz="1200" u="none" cap="none" strike="noStrike">
                <a:solidFill>
                  <a:srgbClr val="000080"/>
                </a:solidFill>
                <a:latin typeface="Arial"/>
                <a:ea typeface="Arial"/>
                <a:cs typeface="Arial"/>
                <a:sym typeface="Arial"/>
              </a:rPr>
              <a:t>class </a:t>
            </a:r>
            <a:r>
              <a:rPr b="0" i="0" lang="en-US" sz="1200" u="none" cap="none" strike="noStrike">
                <a:solidFill>
                  <a:srgbClr val="000000"/>
                </a:solidFill>
                <a:latin typeface="Arial"/>
                <a:ea typeface="Arial"/>
                <a:cs typeface="Arial"/>
                <a:sym typeface="Arial"/>
              </a:rPr>
              <a:t>CellGrowthSteppable(SteppableBasePy):</a:t>
            </a:r>
            <a:br>
              <a:rPr b="0" i="0" lang="en-US" sz="1200" u="none" cap="none" strike="noStrike">
                <a:solidFill>
                  <a:srgbClr val="000000"/>
                </a:solidFill>
                <a:latin typeface="Arial"/>
                <a:ea typeface="Arial"/>
                <a:cs typeface="Arial"/>
                <a:sym typeface="Arial"/>
              </a:rPr>
            </a:br>
            <a:br>
              <a:rPr b="0" i="0" lang="en-US" sz="1200" u="none" cap="none" strike="noStrike">
                <a:solidFill>
                  <a:srgbClr val="000000"/>
                </a:solidFill>
                <a:latin typeface="Arial"/>
                <a:ea typeface="Arial"/>
                <a:cs typeface="Arial"/>
                <a:sym typeface="Arial"/>
              </a:rPr>
            </a:br>
            <a:r>
              <a:rPr b="0" i="0" lang="en-US" sz="1200" u="none" cap="none" strike="noStrike">
                <a:solidFill>
                  <a:srgbClr val="000000"/>
                </a:solidFill>
                <a:latin typeface="Arial"/>
                <a:ea typeface="Arial"/>
                <a:cs typeface="Arial"/>
                <a:sym typeface="Arial"/>
              </a:rPr>
              <a:t>    </a:t>
            </a:r>
            <a:r>
              <a:rPr b="1" i="0" lang="en-US" sz="1200" u="none" cap="none" strike="noStrike">
                <a:solidFill>
                  <a:srgbClr val="000080"/>
                </a:solidFill>
                <a:latin typeface="Arial"/>
                <a:ea typeface="Arial"/>
                <a:cs typeface="Arial"/>
                <a:sym typeface="Arial"/>
              </a:rPr>
              <a:t>def </a:t>
            </a:r>
            <a:r>
              <a:rPr b="0" i="0" lang="en-US" sz="1200" u="none" cap="none" strike="noStrike">
                <a:solidFill>
                  <a:srgbClr val="B200B2"/>
                </a:solidFill>
                <a:latin typeface="Arial"/>
                <a:ea typeface="Arial"/>
                <a:cs typeface="Arial"/>
                <a:sym typeface="Arial"/>
              </a:rPr>
              <a:t>__init__</a:t>
            </a:r>
            <a:r>
              <a:rPr b="0" i="0" lang="en-US" sz="1200" u="none" cap="none" strike="noStrike">
                <a:solidFill>
                  <a:srgbClr val="000000"/>
                </a:solidFill>
                <a:latin typeface="Arial"/>
                <a:ea typeface="Arial"/>
                <a:cs typeface="Arial"/>
                <a:sym typeface="Arial"/>
              </a:rPr>
              <a:t>(</a:t>
            </a:r>
            <a:r>
              <a:rPr b="0" i="0" lang="en-US" sz="1200" u="none" cap="none" strike="noStrike">
                <a:solidFill>
                  <a:srgbClr val="94558D"/>
                </a:solidFill>
                <a:latin typeface="Arial"/>
                <a:ea typeface="Arial"/>
                <a:cs typeface="Arial"/>
                <a:sym typeface="Arial"/>
              </a:rPr>
              <a:t>self</a:t>
            </a:r>
            <a:r>
              <a:rPr b="0" i="0" lang="en-US" sz="1200" u="none" cap="none" strike="noStrike">
                <a:solidFill>
                  <a:srgbClr val="000000"/>
                </a:solidFill>
                <a:latin typeface="Arial"/>
                <a:ea typeface="Arial"/>
                <a:cs typeface="Arial"/>
                <a:sym typeface="Arial"/>
              </a:rPr>
              <a:t>, frequency=</a:t>
            </a:r>
            <a:r>
              <a:rPr b="0" i="0" lang="en-US" sz="1200" u="none" cap="none" strike="noStrike">
                <a:solidFill>
                  <a:srgbClr val="0000FF"/>
                </a:solidFill>
                <a:latin typeface="Arial"/>
                <a:ea typeface="Arial"/>
                <a:cs typeface="Arial"/>
                <a:sym typeface="Arial"/>
              </a:rPr>
              <a:t>1</a:t>
            </a:r>
            <a:r>
              <a:rPr b="0" i="0" lang="en-US" sz="1200" u="none" cap="none" strike="noStrike">
                <a:solidFill>
                  <a:srgbClr val="000000"/>
                </a:solidFill>
                <a:latin typeface="Arial"/>
                <a:ea typeface="Arial"/>
                <a:cs typeface="Arial"/>
                <a:sym typeface="Arial"/>
              </a:rPr>
              <a:t>):</a:t>
            </a:r>
            <a:br>
              <a:rPr b="0" i="0" lang="en-US" sz="1200" u="none" cap="none" strike="noStrike">
                <a:solidFill>
                  <a:srgbClr val="000000"/>
                </a:solidFill>
                <a:latin typeface="Arial"/>
                <a:ea typeface="Arial"/>
                <a:cs typeface="Arial"/>
                <a:sym typeface="Arial"/>
              </a:rPr>
            </a:br>
            <a:br>
              <a:rPr b="0" i="0" lang="en-US" sz="1200" u="none" cap="none" strike="noStrike">
                <a:solidFill>
                  <a:srgbClr val="000000"/>
                </a:solidFill>
                <a:latin typeface="Arial"/>
                <a:ea typeface="Arial"/>
                <a:cs typeface="Arial"/>
                <a:sym typeface="Arial"/>
              </a:rPr>
            </a:br>
            <a:r>
              <a:rPr b="0" i="0" lang="en-US" sz="1200" u="none" cap="none" strike="noStrike">
                <a:solidFill>
                  <a:srgbClr val="000000"/>
                </a:solidFill>
                <a:latin typeface="Arial"/>
                <a:ea typeface="Arial"/>
                <a:cs typeface="Arial"/>
                <a:sym typeface="Arial"/>
              </a:rPr>
              <a:t>        SteppableBasePy.</a:t>
            </a:r>
            <a:r>
              <a:rPr b="0" i="0" lang="en-US" sz="1200" u="none" cap="none" strike="noStrike">
                <a:solidFill>
                  <a:srgbClr val="B200B2"/>
                </a:solidFill>
                <a:latin typeface="Arial"/>
                <a:ea typeface="Arial"/>
                <a:cs typeface="Arial"/>
                <a:sym typeface="Arial"/>
              </a:rPr>
              <a:t>__init__</a:t>
            </a:r>
            <a:r>
              <a:rPr b="0" i="0" lang="en-US" sz="1200" u="none" cap="none" strike="noStrike">
                <a:solidFill>
                  <a:srgbClr val="000000"/>
                </a:solidFill>
                <a:latin typeface="Arial"/>
                <a:ea typeface="Arial"/>
                <a:cs typeface="Arial"/>
                <a:sym typeface="Arial"/>
              </a:rPr>
              <a:t>(</a:t>
            </a:r>
            <a:r>
              <a:rPr b="0" i="0" lang="en-US" sz="1200" u="none" cap="none" strike="noStrike">
                <a:solidFill>
                  <a:srgbClr val="94558D"/>
                </a:solidFill>
                <a:latin typeface="Arial"/>
                <a:ea typeface="Arial"/>
                <a:cs typeface="Arial"/>
                <a:sym typeface="Arial"/>
              </a:rPr>
              <a:t>self</a:t>
            </a:r>
            <a:r>
              <a:rPr b="0" i="0" lang="en-US" sz="1200" u="none" cap="none" strike="noStrike">
                <a:solidFill>
                  <a:srgbClr val="000000"/>
                </a:solidFill>
                <a:latin typeface="Arial"/>
                <a:ea typeface="Arial"/>
                <a:cs typeface="Arial"/>
                <a:sym typeface="Arial"/>
              </a:rPr>
              <a:t>, frequency)</a:t>
            </a:r>
            <a:br>
              <a:rPr b="0" i="0" lang="en-US" sz="1200" u="none" cap="none" strike="noStrike">
                <a:solidFill>
                  <a:srgbClr val="000000"/>
                </a:solidFill>
                <a:latin typeface="Arial"/>
                <a:ea typeface="Arial"/>
                <a:cs typeface="Arial"/>
                <a:sym typeface="Arial"/>
              </a:rPr>
            </a:br>
            <a:br>
              <a:rPr b="0" i="0" lang="en-US" sz="1200" u="none" cap="none" strike="noStrike">
                <a:solidFill>
                  <a:srgbClr val="000000"/>
                </a:solidFill>
                <a:latin typeface="Arial"/>
                <a:ea typeface="Arial"/>
                <a:cs typeface="Arial"/>
                <a:sym typeface="Arial"/>
              </a:rPr>
            </a:br>
            <a:r>
              <a:rPr b="0" i="0" lang="en-US" sz="1200" u="none" cap="none" strike="noStrike">
                <a:solidFill>
                  <a:srgbClr val="000000"/>
                </a:solidFill>
                <a:latin typeface="Arial"/>
                <a:ea typeface="Arial"/>
                <a:cs typeface="Arial"/>
                <a:sym typeface="Arial"/>
              </a:rPr>
              <a:t>    </a:t>
            </a:r>
            <a:r>
              <a:rPr b="1" i="0" lang="en-US" sz="1200" u="none" cap="none" strike="noStrike">
                <a:solidFill>
                  <a:srgbClr val="000080"/>
                </a:solidFill>
                <a:latin typeface="Arial"/>
                <a:ea typeface="Arial"/>
                <a:cs typeface="Arial"/>
                <a:sym typeface="Arial"/>
              </a:rPr>
              <a:t>def </a:t>
            </a:r>
            <a:r>
              <a:rPr b="0" i="0" lang="en-US" sz="1200" u="none" cap="none" strike="noStrike">
                <a:solidFill>
                  <a:srgbClr val="000000"/>
                </a:solidFill>
                <a:latin typeface="Arial"/>
                <a:ea typeface="Arial"/>
                <a:cs typeface="Arial"/>
                <a:sym typeface="Arial"/>
              </a:rPr>
              <a:t>start(</a:t>
            </a:r>
            <a:r>
              <a:rPr b="0" i="0" lang="en-US" sz="1200" u="none" cap="none" strike="noStrike">
                <a:solidFill>
                  <a:srgbClr val="94558D"/>
                </a:solidFill>
                <a:latin typeface="Arial"/>
                <a:ea typeface="Arial"/>
                <a:cs typeface="Arial"/>
                <a:sym typeface="Arial"/>
              </a:rPr>
              <a:t>self</a:t>
            </a:r>
            <a:r>
              <a:rPr b="0" i="0" lang="en-US" sz="1200" u="none" cap="none" strike="noStrike">
                <a:solidFill>
                  <a:srgbClr val="000000"/>
                </a:solidFill>
                <a:latin typeface="Arial"/>
                <a:ea typeface="Arial"/>
                <a:cs typeface="Arial"/>
                <a:sym typeface="Arial"/>
              </a:rPr>
              <a:t>):</a:t>
            </a:r>
            <a:br>
              <a:rPr b="0" i="1" lang="en-US" sz="1200" u="none" cap="none" strike="noStrike">
                <a:solidFill>
                  <a:srgbClr val="808080"/>
                </a:solidFill>
                <a:latin typeface="Arial"/>
                <a:ea typeface="Arial"/>
                <a:cs typeface="Arial"/>
                <a:sym typeface="Arial"/>
              </a:rPr>
            </a:br>
            <a:r>
              <a:rPr b="0" i="1" lang="en-US" sz="1200" u="none" cap="none" strike="noStrike">
                <a:solidFill>
                  <a:srgbClr val="808080"/>
                </a:solidFill>
                <a:latin typeface="Arial"/>
                <a:ea typeface="Arial"/>
                <a:cs typeface="Arial"/>
                <a:sym typeface="Arial"/>
              </a:rPr>
              <a:t>        </a:t>
            </a:r>
            <a:r>
              <a:rPr b="0" i="0" lang="en-US" sz="1200" u="none" cap="none" strike="noStrike">
                <a:solidFill>
                  <a:srgbClr val="000000"/>
                </a:solidFill>
                <a:latin typeface="Arial"/>
                <a:ea typeface="Arial"/>
                <a:cs typeface="Arial"/>
                <a:sym typeface="Arial"/>
              </a:rPr>
              <a:t>cell = </a:t>
            </a:r>
            <a:r>
              <a:rPr b="0" i="0" lang="en-US" sz="1200" u="none" cap="none" strike="noStrike">
                <a:solidFill>
                  <a:srgbClr val="94558D"/>
                </a:solidFill>
                <a:latin typeface="Arial"/>
                <a:ea typeface="Arial"/>
                <a:cs typeface="Arial"/>
                <a:sym typeface="Arial"/>
              </a:rPr>
              <a:t>self</a:t>
            </a:r>
            <a:r>
              <a:rPr b="0" i="0" lang="en-US" sz="1200" u="none" cap="none" strike="noStrike">
                <a:solidFill>
                  <a:srgbClr val="000000"/>
                </a:solidFill>
                <a:latin typeface="Arial"/>
                <a:ea typeface="Arial"/>
                <a:cs typeface="Arial"/>
                <a:sym typeface="Arial"/>
              </a:rPr>
              <a:t>.new_cell(</a:t>
            </a:r>
            <a:r>
              <a:rPr b="0" i="0" lang="en-US" sz="1200" u="none" cap="none" strike="noStrike">
                <a:solidFill>
                  <a:srgbClr val="94558D"/>
                </a:solidFill>
                <a:latin typeface="Arial"/>
                <a:ea typeface="Arial"/>
                <a:cs typeface="Arial"/>
                <a:sym typeface="Arial"/>
              </a:rPr>
              <a:t>self</a:t>
            </a:r>
            <a:r>
              <a:rPr b="0" i="0" lang="en-US" sz="1200" u="none" cap="none" strike="noStrike">
                <a:solidFill>
                  <a:srgbClr val="000000"/>
                </a:solidFill>
                <a:latin typeface="Arial"/>
                <a:ea typeface="Arial"/>
                <a:cs typeface="Arial"/>
                <a:sym typeface="Arial"/>
              </a:rPr>
              <a:t>.TUMORPROLIFERATING)</a:t>
            </a:r>
            <a:br>
              <a:rPr b="0" i="0" lang="en-US" sz="1200" u="none" cap="none" strike="noStrike">
                <a:solidFill>
                  <a:srgbClr val="000000"/>
                </a:solidFill>
                <a:latin typeface="Arial"/>
                <a:ea typeface="Arial"/>
                <a:cs typeface="Arial"/>
                <a:sym typeface="Arial"/>
              </a:rPr>
            </a:br>
            <a:r>
              <a:rPr b="0" i="0" lang="en-US" sz="1200" u="none" cap="none" strike="noStrike">
                <a:solidFill>
                  <a:srgbClr val="000000"/>
                </a:solidFill>
                <a:latin typeface="Arial"/>
                <a:ea typeface="Arial"/>
                <a:cs typeface="Arial"/>
                <a:sym typeface="Arial"/>
              </a:rPr>
              <a:t>        </a:t>
            </a:r>
            <a:r>
              <a:rPr b="0" i="0" lang="en-US" sz="1200" u="none" cap="none" strike="noStrike">
                <a:solidFill>
                  <a:srgbClr val="94558D"/>
                </a:solidFill>
                <a:latin typeface="Arial"/>
                <a:ea typeface="Arial"/>
                <a:cs typeface="Arial"/>
                <a:sym typeface="Arial"/>
              </a:rPr>
              <a:t>self</a:t>
            </a:r>
            <a:r>
              <a:rPr b="0" i="0" lang="en-US" sz="1200" u="none" cap="none" strike="noStrike">
                <a:solidFill>
                  <a:srgbClr val="000000"/>
                </a:solidFill>
                <a:latin typeface="Arial"/>
                <a:ea typeface="Arial"/>
                <a:cs typeface="Arial"/>
                <a:sym typeface="Arial"/>
              </a:rPr>
              <a:t>.cell_field[</a:t>
            </a:r>
            <a:r>
              <a:rPr b="0" i="0" lang="en-US" sz="1200" u="none" cap="none" strike="noStrike">
                <a:solidFill>
                  <a:srgbClr val="0000FF"/>
                </a:solidFill>
                <a:latin typeface="Arial"/>
                <a:ea typeface="Arial"/>
                <a:cs typeface="Arial"/>
                <a:sym typeface="Arial"/>
              </a:rPr>
              <a:t>100</a:t>
            </a:r>
            <a:r>
              <a:rPr b="0" i="0" lang="en-US" sz="1200" u="none" cap="none" strike="noStrike">
                <a:solidFill>
                  <a:srgbClr val="000000"/>
                </a:solidFill>
                <a:latin typeface="Arial"/>
                <a:ea typeface="Arial"/>
                <a:cs typeface="Arial"/>
                <a:sym typeface="Arial"/>
              </a:rPr>
              <a:t>:</a:t>
            </a:r>
            <a:r>
              <a:rPr b="0" i="0" lang="en-US" sz="1200" u="none" cap="none" strike="noStrike">
                <a:solidFill>
                  <a:srgbClr val="0000FF"/>
                </a:solidFill>
                <a:latin typeface="Arial"/>
                <a:ea typeface="Arial"/>
                <a:cs typeface="Arial"/>
                <a:sym typeface="Arial"/>
              </a:rPr>
              <a:t>102</a:t>
            </a:r>
            <a:r>
              <a:rPr b="0" i="0" lang="en-US" sz="1200" u="none" cap="none" strike="noStrike">
                <a:solidFill>
                  <a:srgbClr val="000000"/>
                </a:solidFill>
                <a:latin typeface="Arial"/>
                <a:ea typeface="Arial"/>
                <a:cs typeface="Arial"/>
                <a:sym typeface="Arial"/>
              </a:rPr>
              <a:t>, </a:t>
            </a:r>
            <a:r>
              <a:rPr b="0" i="0" lang="en-US" sz="1200" u="none" cap="none" strike="noStrike">
                <a:solidFill>
                  <a:srgbClr val="0000FF"/>
                </a:solidFill>
                <a:latin typeface="Arial"/>
                <a:ea typeface="Arial"/>
                <a:cs typeface="Arial"/>
                <a:sym typeface="Arial"/>
              </a:rPr>
              <a:t>100</a:t>
            </a:r>
            <a:r>
              <a:rPr b="0" i="0" lang="en-US" sz="1200" u="none" cap="none" strike="noStrike">
                <a:solidFill>
                  <a:srgbClr val="000000"/>
                </a:solidFill>
                <a:latin typeface="Arial"/>
                <a:ea typeface="Arial"/>
                <a:cs typeface="Arial"/>
                <a:sym typeface="Arial"/>
              </a:rPr>
              <a:t>:</a:t>
            </a:r>
            <a:r>
              <a:rPr b="0" i="0" lang="en-US" sz="1200" u="none" cap="none" strike="noStrike">
                <a:solidFill>
                  <a:srgbClr val="0000FF"/>
                </a:solidFill>
                <a:latin typeface="Arial"/>
                <a:ea typeface="Arial"/>
                <a:cs typeface="Arial"/>
                <a:sym typeface="Arial"/>
              </a:rPr>
              <a:t>102</a:t>
            </a:r>
            <a:r>
              <a:rPr b="0" i="0" lang="en-US" sz="1200" u="none" cap="none" strike="noStrike">
                <a:solidFill>
                  <a:srgbClr val="000000"/>
                </a:solidFill>
                <a:latin typeface="Arial"/>
                <a:ea typeface="Arial"/>
                <a:cs typeface="Arial"/>
                <a:sym typeface="Arial"/>
              </a:rPr>
              <a:t>, </a:t>
            </a:r>
            <a:r>
              <a:rPr b="0" i="0" lang="en-US" sz="1200" u="none" cap="none" strike="noStrike">
                <a:solidFill>
                  <a:srgbClr val="0000FF"/>
                </a:solidFill>
                <a:latin typeface="Arial"/>
                <a:ea typeface="Arial"/>
                <a:cs typeface="Arial"/>
                <a:sym typeface="Arial"/>
              </a:rPr>
              <a:t>0</a:t>
            </a:r>
            <a:r>
              <a:rPr b="0" i="0" lang="en-US" sz="1200" u="none" cap="none" strike="noStrike">
                <a:solidFill>
                  <a:srgbClr val="000000"/>
                </a:solidFill>
                <a:latin typeface="Arial"/>
                <a:ea typeface="Arial"/>
                <a:cs typeface="Arial"/>
                <a:sym typeface="Arial"/>
              </a:rPr>
              <a:t>] = cell</a:t>
            </a:r>
            <a:br>
              <a:rPr b="0" i="0" lang="en-US" sz="1200" u="none" cap="none" strike="noStrike">
                <a:solidFill>
                  <a:srgbClr val="000000"/>
                </a:solidFill>
                <a:latin typeface="Arial"/>
                <a:ea typeface="Arial"/>
                <a:cs typeface="Arial"/>
                <a:sym typeface="Arial"/>
              </a:rPr>
            </a:br>
            <a:br>
              <a:rPr b="0" i="0" lang="en-US" sz="1200" u="none" cap="none" strike="noStrike">
                <a:solidFill>
                  <a:srgbClr val="000000"/>
                </a:solidFill>
                <a:latin typeface="Arial"/>
                <a:ea typeface="Arial"/>
                <a:cs typeface="Arial"/>
                <a:sym typeface="Arial"/>
              </a:rPr>
            </a:br>
            <a:r>
              <a:rPr b="0" i="0" lang="en-US" sz="1200" u="none" cap="none" strike="noStrike">
                <a:solidFill>
                  <a:srgbClr val="000000"/>
                </a:solidFill>
                <a:latin typeface="Arial"/>
                <a:ea typeface="Arial"/>
                <a:cs typeface="Arial"/>
                <a:sym typeface="Arial"/>
              </a:rPr>
              <a:t>        cell.targetVolume = </a:t>
            </a:r>
            <a:r>
              <a:rPr b="0" i="0" lang="en-US" sz="1200" u="none" cap="none" strike="noStrike">
                <a:solidFill>
                  <a:srgbClr val="0000FF"/>
                </a:solidFill>
                <a:latin typeface="Arial"/>
                <a:ea typeface="Arial"/>
                <a:cs typeface="Arial"/>
                <a:sym typeface="Arial"/>
              </a:rPr>
              <a:t>25</a:t>
            </a:r>
            <a:br>
              <a:rPr b="0" i="0" lang="en-US" sz="1200" u="none" cap="none" strike="noStrike">
                <a:solidFill>
                  <a:srgbClr val="0000FF"/>
                </a:solidFill>
                <a:latin typeface="Arial"/>
                <a:ea typeface="Arial"/>
                <a:cs typeface="Arial"/>
                <a:sym typeface="Arial"/>
              </a:rPr>
            </a:br>
            <a:r>
              <a:rPr b="0" i="0" lang="en-US" sz="1200" u="none" cap="none" strike="noStrike">
                <a:solidFill>
                  <a:srgbClr val="0000FF"/>
                </a:solidFill>
                <a:latin typeface="Arial"/>
                <a:ea typeface="Arial"/>
                <a:cs typeface="Arial"/>
                <a:sym typeface="Arial"/>
              </a:rPr>
              <a:t>        </a:t>
            </a:r>
            <a:r>
              <a:rPr b="0" i="0" lang="en-US" sz="1200" u="none" cap="none" strike="noStrike">
                <a:solidFill>
                  <a:srgbClr val="000000"/>
                </a:solidFill>
                <a:latin typeface="Arial"/>
                <a:ea typeface="Arial"/>
                <a:cs typeface="Arial"/>
                <a:sym typeface="Arial"/>
              </a:rPr>
              <a:t>cell.lambdaVolume = </a:t>
            </a:r>
            <a:r>
              <a:rPr b="0" i="0" lang="en-US" sz="1200" u="none" cap="none" strike="noStrike">
                <a:solidFill>
                  <a:srgbClr val="0000FF"/>
                </a:solidFill>
                <a:latin typeface="Arial"/>
                <a:ea typeface="Arial"/>
                <a:cs typeface="Arial"/>
                <a:sym typeface="Arial"/>
              </a:rPr>
              <a:t>5.0</a:t>
            </a:r>
            <a:br>
              <a:rPr b="0" i="0" lang="en-US" sz="1200" u="none" cap="none" strike="noStrike">
                <a:solidFill>
                  <a:srgbClr val="0000FF"/>
                </a:solidFill>
                <a:latin typeface="Arial"/>
                <a:ea typeface="Arial"/>
                <a:cs typeface="Arial"/>
                <a:sym typeface="Arial"/>
              </a:rPr>
            </a:br>
            <a:br>
              <a:rPr b="0" i="0" lang="en-US" sz="1200" u="none" cap="none" strike="noStrike">
                <a:solidFill>
                  <a:srgbClr val="0000FF"/>
                </a:solidFill>
                <a:latin typeface="Arial"/>
                <a:ea typeface="Arial"/>
                <a:cs typeface="Arial"/>
                <a:sym typeface="Arial"/>
              </a:rPr>
            </a:br>
            <a:r>
              <a:rPr b="0" i="0" lang="en-US" sz="1200" u="none" cap="none" strike="noStrike">
                <a:solidFill>
                  <a:srgbClr val="0000FF"/>
                </a:solidFill>
                <a:latin typeface="Arial"/>
                <a:ea typeface="Arial"/>
                <a:cs typeface="Arial"/>
                <a:sym typeface="Arial"/>
              </a:rPr>
              <a:t>    </a:t>
            </a:r>
            <a:r>
              <a:rPr b="1" i="0" lang="en-US" sz="1200" u="none" cap="none" strike="noStrike">
                <a:solidFill>
                  <a:srgbClr val="000080"/>
                </a:solidFill>
                <a:latin typeface="Arial"/>
                <a:ea typeface="Arial"/>
                <a:cs typeface="Arial"/>
                <a:sym typeface="Arial"/>
              </a:rPr>
              <a:t>def </a:t>
            </a:r>
            <a:r>
              <a:rPr b="0" i="0" lang="en-US" sz="1200" u="none" cap="none" strike="noStrike">
                <a:solidFill>
                  <a:srgbClr val="000000"/>
                </a:solidFill>
                <a:latin typeface="Arial"/>
                <a:ea typeface="Arial"/>
                <a:cs typeface="Arial"/>
                <a:sym typeface="Arial"/>
              </a:rPr>
              <a:t>step(</a:t>
            </a:r>
            <a:r>
              <a:rPr b="0" i="0" lang="en-US" sz="1200" u="none" cap="none" strike="noStrike">
                <a:solidFill>
                  <a:srgbClr val="94558D"/>
                </a:solidFill>
                <a:latin typeface="Arial"/>
                <a:ea typeface="Arial"/>
                <a:cs typeface="Arial"/>
                <a:sym typeface="Arial"/>
              </a:rPr>
              <a:t>self</a:t>
            </a:r>
            <a:r>
              <a:rPr b="0" i="0" lang="en-US" sz="1200" u="none" cap="none" strike="noStrike">
                <a:solidFill>
                  <a:srgbClr val="000000"/>
                </a:solidFill>
                <a:latin typeface="Arial"/>
                <a:ea typeface="Arial"/>
                <a:cs typeface="Arial"/>
                <a:sym typeface="Arial"/>
              </a:rPr>
              <a:t>, mcs):</a:t>
            </a:r>
            <a:br>
              <a:rPr b="0" i="0" lang="en-US" sz="1200" u="none" cap="none" strike="noStrike">
                <a:solidFill>
                  <a:srgbClr val="000000"/>
                </a:solidFill>
                <a:latin typeface="Arial"/>
                <a:ea typeface="Arial"/>
                <a:cs typeface="Arial"/>
                <a:sym typeface="Arial"/>
              </a:rPr>
            </a:br>
            <a:br>
              <a:rPr b="0" i="1" lang="en-US" sz="1200" u="none" cap="none" strike="noStrike">
                <a:solidFill>
                  <a:srgbClr val="808080"/>
                </a:solidFill>
                <a:latin typeface="Arial"/>
                <a:ea typeface="Arial"/>
                <a:cs typeface="Arial"/>
                <a:sym typeface="Arial"/>
              </a:rPr>
            </a:br>
            <a:br>
              <a:rPr b="0" i="1" lang="en-US" sz="1200" u="none" cap="none" strike="noStrike">
                <a:solidFill>
                  <a:srgbClr val="808080"/>
                </a:solidFill>
                <a:latin typeface="Arial"/>
                <a:ea typeface="Arial"/>
                <a:cs typeface="Arial"/>
                <a:sym typeface="Arial"/>
              </a:rPr>
            </a:br>
            <a:r>
              <a:rPr b="0" i="1" lang="en-US" sz="1200" u="none" cap="none" strike="noStrike">
                <a:solidFill>
                  <a:srgbClr val="808080"/>
                </a:solidFill>
                <a:latin typeface="Arial"/>
                <a:ea typeface="Arial"/>
                <a:cs typeface="Arial"/>
                <a:sym typeface="Arial"/>
              </a:rPr>
              <a:t>        </a:t>
            </a:r>
            <a:r>
              <a:rPr b="1" i="0" lang="en-US" sz="1200" u="none" cap="none" strike="noStrike">
                <a:solidFill>
                  <a:srgbClr val="000080"/>
                </a:solidFill>
                <a:latin typeface="Arial"/>
                <a:ea typeface="Arial"/>
                <a:cs typeface="Arial"/>
                <a:sym typeface="Arial"/>
              </a:rPr>
              <a:t>for </a:t>
            </a:r>
            <a:r>
              <a:rPr b="0" i="0" lang="en-US" sz="1200" u="none" cap="none" strike="noStrike">
                <a:solidFill>
                  <a:srgbClr val="000000"/>
                </a:solidFill>
                <a:latin typeface="Arial"/>
                <a:ea typeface="Arial"/>
                <a:cs typeface="Arial"/>
                <a:sym typeface="Arial"/>
              </a:rPr>
              <a:t>cell </a:t>
            </a:r>
            <a:r>
              <a:rPr b="1" i="0" lang="en-US" sz="1200" u="none" cap="none" strike="noStrike">
                <a:solidFill>
                  <a:srgbClr val="000080"/>
                </a:solidFill>
                <a:latin typeface="Arial"/>
                <a:ea typeface="Arial"/>
                <a:cs typeface="Arial"/>
                <a:sym typeface="Arial"/>
              </a:rPr>
              <a:t>in </a:t>
            </a:r>
            <a:r>
              <a:rPr b="0" i="0" lang="en-US" sz="1200" u="none" cap="none" strike="noStrike">
                <a:solidFill>
                  <a:srgbClr val="94558D"/>
                </a:solidFill>
                <a:latin typeface="Arial"/>
                <a:ea typeface="Arial"/>
                <a:cs typeface="Arial"/>
                <a:sym typeface="Arial"/>
              </a:rPr>
              <a:t>self</a:t>
            </a:r>
            <a:r>
              <a:rPr b="0" i="0" lang="en-US" sz="1200" u="none" cap="none" strike="noStrike">
                <a:solidFill>
                  <a:srgbClr val="000000"/>
                </a:solidFill>
                <a:latin typeface="Arial"/>
                <a:ea typeface="Arial"/>
                <a:cs typeface="Arial"/>
                <a:sym typeface="Arial"/>
              </a:rPr>
              <a:t>.cell_list:</a:t>
            </a:r>
            <a:br>
              <a:rPr b="0" i="0" lang="en-US" sz="1200" u="none" cap="none" strike="noStrike">
                <a:solidFill>
                  <a:srgbClr val="000000"/>
                </a:solidFill>
                <a:latin typeface="Arial"/>
                <a:ea typeface="Arial"/>
                <a:cs typeface="Arial"/>
                <a:sym typeface="Arial"/>
              </a:rPr>
            </a:br>
            <a:br>
              <a:rPr b="0" i="0" lang="en-US" sz="1200" u="none" cap="none" strike="noStrike">
                <a:solidFill>
                  <a:srgbClr val="000000"/>
                </a:solidFill>
                <a:latin typeface="Arial"/>
                <a:ea typeface="Arial"/>
                <a:cs typeface="Arial"/>
                <a:sym typeface="Arial"/>
              </a:rPr>
            </a:br>
            <a:r>
              <a:rPr b="0" i="0" lang="en-US" sz="1200" u="none" cap="none" strike="noStrike">
                <a:solidFill>
                  <a:srgbClr val="000000"/>
                </a:solidFill>
                <a:latin typeface="Arial"/>
                <a:ea typeface="Arial"/>
                <a:cs typeface="Arial"/>
                <a:sym typeface="Arial"/>
              </a:rPr>
              <a:t>            </a:t>
            </a:r>
            <a:r>
              <a:rPr b="1" i="0" lang="en-US" sz="1200" u="none" cap="none" strike="noStrike">
                <a:solidFill>
                  <a:srgbClr val="000080"/>
                </a:solidFill>
                <a:latin typeface="Arial"/>
                <a:ea typeface="Arial"/>
                <a:cs typeface="Arial"/>
                <a:sym typeface="Arial"/>
              </a:rPr>
              <a:t>if </a:t>
            </a:r>
            <a:r>
              <a:rPr b="0" i="0" lang="en-US" sz="1200" u="none" cap="none" strike="noStrike">
                <a:solidFill>
                  <a:srgbClr val="000000"/>
                </a:solidFill>
                <a:latin typeface="Arial"/>
                <a:ea typeface="Arial"/>
                <a:cs typeface="Arial"/>
                <a:sym typeface="Arial"/>
              </a:rPr>
              <a:t>cell.type </a:t>
            </a:r>
            <a:r>
              <a:rPr b="1" i="0" lang="en-US" sz="1200" u="none" cap="none" strike="noStrike">
                <a:solidFill>
                  <a:srgbClr val="000080"/>
                </a:solidFill>
                <a:latin typeface="Arial"/>
                <a:ea typeface="Arial"/>
                <a:cs typeface="Arial"/>
                <a:sym typeface="Arial"/>
              </a:rPr>
              <a:t>in </a:t>
            </a:r>
            <a:r>
              <a:rPr b="0" i="0" lang="en-US" sz="1200" u="none" cap="none" strike="noStrike">
                <a:solidFill>
                  <a:srgbClr val="000000"/>
                </a:solidFill>
                <a:latin typeface="Arial"/>
                <a:ea typeface="Arial"/>
                <a:cs typeface="Arial"/>
                <a:sym typeface="Arial"/>
              </a:rPr>
              <a:t>[</a:t>
            </a:r>
            <a:r>
              <a:rPr b="0" i="0" lang="en-US" sz="1200" u="none" cap="none" strike="noStrike">
                <a:solidFill>
                  <a:srgbClr val="94558D"/>
                </a:solidFill>
                <a:latin typeface="Arial"/>
                <a:ea typeface="Arial"/>
                <a:cs typeface="Arial"/>
                <a:sym typeface="Arial"/>
              </a:rPr>
              <a:t>self</a:t>
            </a:r>
            <a:r>
              <a:rPr b="0" i="0" lang="en-US" sz="1200" u="none" cap="none" strike="noStrike">
                <a:solidFill>
                  <a:srgbClr val="000000"/>
                </a:solidFill>
                <a:latin typeface="Arial"/>
                <a:ea typeface="Arial"/>
                <a:cs typeface="Arial"/>
                <a:sym typeface="Arial"/>
              </a:rPr>
              <a:t>.TUMORPROLIFERATING, </a:t>
            </a:r>
            <a:r>
              <a:rPr b="0" i="0" lang="en-US" sz="1200" u="none" cap="none" strike="noStrike">
                <a:solidFill>
                  <a:srgbClr val="94558D"/>
                </a:solidFill>
                <a:latin typeface="Arial"/>
                <a:ea typeface="Arial"/>
                <a:cs typeface="Arial"/>
                <a:sym typeface="Arial"/>
              </a:rPr>
              <a:t>self</a:t>
            </a:r>
            <a:r>
              <a:rPr b="0" i="0" lang="en-US" sz="1200" u="none" cap="none" strike="noStrike">
                <a:solidFill>
                  <a:srgbClr val="000000"/>
                </a:solidFill>
                <a:latin typeface="Arial"/>
                <a:ea typeface="Arial"/>
                <a:cs typeface="Arial"/>
                <a:sym typeface="Arial"/>
              </a:rPr>
              <a:t>.TUMOR]:</a:t>
            </a:r>
            <a:br>
              <a:rPr b="0" i="0" lang="en-US" sz="1200" u="none" cap="none" strike="noStrike">
                <a:solidFill>
                  <a:srgbClr val="000000"/>
                </a:solidFill>
                <a:latin typeface="Arial"/>
                <a:ea typeface="Arial"/>
                <a:cs typeface="Arial"/>
                <a:sym typeface="Arial"/>
              </a:rPr>
            </a:br>
            <a:r>
              <a:rPr b="0" i="0" lang="en-US" sz="1200" u="none" cap="none" strike="noStrike">
                <a:solidFill>
                  <a:srgbClr val="000000"/>
                </a:solidFill>
                <a:latin typeface="Arial"/>
                <a:ea typeface="Arial"/>
                <a:cs typeface="Arial"/>
                <a:sym typeface="Arial"/>
              </a:rPr>
              <a:t>                delta = </a:t>
            </a:r>
            <a:r>
              <a:rPr b="0" i="0" lang="en-US" sz="1200" u="none" cap="none" strike="noStrike">
                <a:solidFill>
                  <a:srgbClr val="000080"/>
                </a:solidFill>
                <a:latin typeface="Arial"/>
                <a:ea typeface="Arial"/>
                <a:cs typeface="Arial"/>
                <a:sym typeface="Arial"/>
              </a:rPr>
              <a:t>max</a:t>
            </a:r>
            <a:r>
              <a:rPr b="0" i="0" lang="en-US" sz="1200" u="none" cap="none" strike="noStrike">
                <a:solidFill>
                  <a:srgbClr val="000000"/>
                </a:solidFill>
                <a:latin typeface="Arial"/>
                <a:ea typeface="Arial"/>
                <a:cs typeface="Arial"/>
                <a:sym typeface="Arial"/>
              </a:rPr>
              <a:t>(</a:t>
            </a:r>
            <a:r>
              <a:rPr b="0" i="0" lang="en-US" sz="1200" u="none" cap="none" strike="noStrike">
                <a:solidFill>
                  <a:srgbClr val="0000FF"/>
                </a:solidFill>
                <a:latin typeface="Arial"/>
                <a:ea typeface="Arial"/>
                <a:cs typeface="Arial"/>
                <a:sym typeface="Arial"/>
              </a:rPr>
              <a:t>0.0</a:t>
            </a:r>
            <a:r>
              <a:rPr b="0" i="0" lang="en-US" sz="1200" u="none" cap="none" strike="noStrike">
                <a:solidFill>
                  <a:srgbClr val="000000"/>
                </a:solidFill>
                <a:latin typeface="Arial"/>
                <a:ea typeface="Arial"/>
                <a:cs typeface="Arial"/>
                <a:sym typeface="Arial"/>
              </a:rPr>
              <a:t>, </a:t>
            </a:r>
            <a:r>
              <a:rPr b="0" i="0" lang="en-US" sz="1200" u="none" cap="none" strike="noStrike">
                <a:solidFill>
                  <a:srgbClr val="0000FF"/>
                </a:solidFill>
                <a:latin typeface="Arial"/>
                <a:ea typeface="Arial"/>
                <a:cs typeface="Arial"/>
                <a:sym typeface="Arial"/>
              </a:rPr>
              <a:t>0.2 </a:t>
            </a:r>
            <a:r>
              <a:rPr b="0" i="0" lang="en-US" sz="1200" u="none" cap="none" strike="noStrike">
                <a:solidFill>
                  <a:srgbClr val="000000"/>
                </a:solidFill>
                <a:latin typeface="Arial"/>
                <a:ea typeface="Arial"/>
                <a:cs typeface="Arial"/>
                <a:sym typeface="Arial"/>
              </a:rPr>
              <a:t>- </a:t>
            </a:r>
            <a:r>
              <a:rPr b="0" i="0" lang="en-US" sz="1200" u="none" cap="none" strike="noStrike">
                <a:solidFill>
                  <a:srgbClr val="0000FF"/>
                </a:solidFill>
                <a:latin typeface="Arial"/>
                <a:ea typeface="Arial"/>
                <a:cs typeface="Arial"/>
                <a:sym typeface="Arial"/>
              </a:rPr>
              <a:t>0.05</a:t>
            </a:r>
            <a:r>
              <a:rPr b="0" i="0" lang="en-US" sz="1200" u="none" cap="none" strike="noStrike">
                <a:solidFill>
                  <a:srgbClr val="000000"/>
                </a:solidFill>
                <a:latin typeface="Arial"/>
                <a:ea typeface="Arial"/>
                <a:cs typeface="Arial"/>
                <a:sym typeface="Arial"/>
              </a:rPr>
              <a:t>*(cell.targetVolume - cell.volume))</a:t>
            </a:r>
            <a:br>
              <a:rPr b="0" i="1" lang="en-US" sz="1200" u="none" cap="none" strike="noStrike">
                <a:solidFill>
                  <a:srgbClr val="808080"/>
                </a:solidFill>
                <a:latin typeface="Arial"/>
                <a:ea typeface="Arial"/>
                <a:cs typeface="Arial"/>
                <a:sym typeface="Arial"/>
              </a:rPr>
            </a:br>
            <a:r>
              <a:rPr b="0" i="1" lang="en-US" sz="1200" u="none" cap="none" strike="noStrike">
                <a:solidFill>
                  <a:srgbClr val="808080"/>
                </a:solidFill>
                <a:latin typeface="Arial"/>
                <a:ea typeface="Arial"/>
                <a:cs typeface="Arial"/>
                <a:sym typeface="Arial"/>
              </a:rPr>
              <a:t>                </a:t>
            </a:r>
            <a:r>
              <a:rPr b="0" i="0" lang="en-US" sz="1200" u="none" cap="none" strike="noStrike">
                <a:solidFill>
                  <a:srgbClr val="000000"/>
                </a:solidFill>
                <a:latin typeface="Arial"/>
                <a:ea typeface="Arial"/>
                <a:cs typeface="Arial"/>
                <a:sym typeface="Arial"/>
              </a:rPr>
              <a:t>cell.targetVolume += delta</a:t>
            </a:r>
            <a:endParaRPr b="0" i="0" sz="3200" u="none" cap="none" strike="noStrike">
              <a:solidFill>
                <a:schemeClr val="dk1"/>
              </a:solidFill>
              <a:latin typeface="Arial"/>
              <a:ea typeface="Arial"/>
              <a:cs typeface="Arial"/>
              <a:sym typeface="Arial"/>
            </a:endParaRPr>
          </a:p>
        </p:txBody>
      </p:sp>
      <p:cxnSp>
        <p:nvCxnSpPr>
          <p:cNvPr id="236" name="Google Shape;236;p8"/>
          <p:cNvCxnSpPr/>
          <p:nvPr/>
        </p:nvCxnSpPr>
        <p:spPr>
          <a:xfrm flipH="1">
            <a:off x="5210827" y="4045907"/>
            <a:ext cx="1327759" cy="1327759"/>
          </a:xfrm>
          <a:prstGeom prst="straightConnector1">
            <a:avLst/>
          </a:prstGeom>
          <a:noFill/>
          <a:ln cap="flat" cmpd="sng" w="9525">
            <a:solidFill>
              <a:srgbClr val="4A7DBA"/>
            </a:solidFill>
            <a:prstDash val="solid"/>
            <a:round/>
            <a:headEnd len="sm" w="sm" type="none"/>
            <a:tailEnd len="med" w="med" type="triangle"/>
          </a:ln>
        </p:spPr>
      </p:cxnSp>
      <p:sp>
        <p:nvSpPr>
          <p:cNvPr id="237" name="Google Shape;237;p8"/>
          <p:cNvSpPr txBox="1"/>
          <p:nvPr/>
        </p:nvSpPr>
        <p:spPr>
          <a:xfrm>
            <a:off x="6350696" y="3156559"/>
            <a:ext cx="2555309" cy="73866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1400" u="none" cap="none" strike="noStrike">
                <a:solidFill>
                  <a:srgbClr val="000000"/>
                </a:solidFill>
                <a:latin typeface="Arial"/>
                <a:ea typeface="Arial"/>
                <a:cs typeface="Arial"/>
                <a:sym typeface="Arial"/>
              </a:rPr>
              <a:t>Simple implementation of cont</a:t>
            </a:r>
            <a:r>
              <a:rPr lang="en-US"/>
              <a:t>a</a:t>
            </a:r>
            <a:r>
              <a:rPr b="0" i="0" lang="en-US" sz="1400" u="none" cap="none" strike="noStrike">
                <a:solidFill>
                  <a:srgbClr val="000000"/>
                </a:solidFill>
                <a:latin typeface="Arial"/>
                <a:ea typeface="Arial"/>
                <a:cs typeface="Arial"/>
                <a:sym typeface="Arial"/>
              </a:rPr>
              <a:t>ct inhibition of proliferation</a:t>
            </a:r>
            <a:endParaRPr b="0" i="0" sz="1400" u="none" cap="none" strike="noStrike">
              <a:solidFill>
                <a:srgbClr val="000000"/>
              </a:solidFill>
              <a:latin typeface="Arial"/>
              <a:ea typeface="Arial"/>
              <a:cs typeface="Arial"/>
              <a:sym typeface="Arial"/>
            </a:endParaRPr>
          </a:p>
        </p:txBody>
      </p:sp>
      <p:sp>
        <p:nvSpPr>
          <p:cNvPr id="238" name="Google Shape;238;p8"/>
          <p:cNvSpPr txBox="1"/>
          <p:nvPr/>
        </p:nvSpPr>
        <p:spPr>
          <a:xfrm>
            <a:off x="101600" y="989556"/>
            <a:ext cx="8929666" cy="52322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1400" u="none" cap="none" strike="noStrike">
                <a:solidFill>
                  <a:srgbClr val="000000"/>
                </a:solidFill>
                <a:latin typeface="Arial"/>
                <a:ea typeface="Arial"/>
                <a:cs typeface="Arial"/>
                <a:sym typeface="Arial"/>
              </a:rPr>
              <a:t>When We can build a simple model where we make cell growth rate pressure dependent. When pressure inside the cell  -  defined as</a:t>
            </a:r>
            <a:r>
              <a:rPr b="1" i="0" lang="en-US" sz="1400" u="none" cap="none" strike="noStrike">
                <a:solidFill>
                  <a:srgbClr val="000000"/>
                </a:solidFill>
                <a:latin typeface="Arial"/>
                <a:ea typeface="Arial"/>
                <a:cs typeface="Arial"/>
                <a:sym typeface="Arial"/>
              </a:rPr>
              <a:t> targetVolume – volume</a:t>
            </a:r>
            <a:r>
              <a:rPr b="0" i="0" lang="en-US" sz="1400" u="none" cap="none" strike="noStrike">
                <a:solidFill>
                  <a:srgbClr val="000000"/>
                </a:solidFill>
                <a:latin typeface="Arial"/>
                <a:ea typeface="Arial"/>
                <a:cs typeface="Arial"/>
                <a:sym typeface="Arial"/>
              </a:rPr>
              <a:t>,  grows the cell growth rate gets smaller</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2" name="Shape 242"/>
        <p:cNvGrpSpPr/>
        <p:nvPr/>
      </p:nvGrpSpPr>
      <p:grpSpPr>
        <a:xfrm>
          <a:off x="0" y="0"/>
          <a:ext cx="0" cy="0"/>
          <a:chOff x="0" y="0"/>
          <a:chExt cx="0" cy="0"/>
        </a:xfrm>
      </p:grpSpPr>
      <p:sp>
        <p:nvSpPr>
          <p:cNvPr id="243" name="Google Shape;243;p22"/>
          <p:cNvSpPr/>
          <p:nvPr/>
        </p:nvSpPr>
        <p:spPr>
          <a:xfrm>
            <a:off x="0" y="288099"/>
            <a:ext cx="5407249" cy="4524315"/>
          </a:xfrm>
          <a:prstGeom prst="rect">
            <a:avLst/>
          </a:prstGeom>
          <a:solidFill>
            <a:srgbClr val="FFFFFF"/>
          </a:solid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br>
              <a:rPr b="0" i="0" lang="en-US" sz="1400" u="none" cap="none" strike="noStrike">
                <a:solidFill>
                  <a:srgbClr val="000000"/>
                </a:solidFill>
                <a:latin typeface="Arial"/>
                <a:ea typeface="Arial"/>
                <a:cs typeface="Arial"/>
                <a:sym typeface="Arial"/>
              </a:rPr>
            </a:br>
            <a:r>
              <a:rPr b="1" i="0" lang="en-US" sz="1400" u="none" cap="none" strike="noStrike">
                <a:solidFill>
                  <a:srgbClr val="000080"/>
                </a:solidFill>
                <a:latin typeface="Arial"/>
                <a:ea typeface="Arial"/>
                <a:cs typeface="Arial"/>
                <a:sym typeface="Arial"/>
              </a:rPr>
              <a:t>class </a:t>
            </a:r>
            <a:r>
              <a:rPr b="0" i="0" lang="en-US" sz="1400" u="none" cap="none" strike="noStrike">
                <a:solidFill>
                  <a:srgbClr val="000000"/>
                </a:solidFill>
                <a:latin typeface="Arial"/>
                <a:ea typeface="Arial"/>
                <a:cs typeface="Arial"/>
                <a:sym typeface="Arial"/>
              </a:rPr>
              <a:t>MitosisReadyPlotterSteppable(SteppableBasePy):</a:t>
            </a:r>
            <a:br>
              <a:rPr b="0" i="0" lang="en-US" sz="1400" u="none" cap="none" strike="noStrike">
                <a:solidFill>
                  <a:srgbClr val="000000"/>
                </a:solidFill>
                <a:latin typeface="Arial"/>
                <a:ea typeface="Arial"/>
                <a:cs typeface="Arial"/>
                <a:sym typeface="Arial"/>
              </a:rPr>
            </a:br>
            <a:r>
              <a:rPr b="0" i="0" lang="en-US" sz="1400" u="none" cap="none" strike="noStrike">
                <a:solidFill>
                  <a:srgbClr val="000000"/>
                </a:solidFill>
                <a:latin typeface="Arial"/>
                <a:ea typeface="Arial"/>
                <a:cs typeface="Arial"/>
                <a:sym typeface="Arial"/>
              </a:rPr>
              <a:t>    </a:t>
            </a:r>
            <a:r>
              <a:rPr b="1" i="0" lang="en-US" sz="1400" u="none" cap="none" strike="noStrike">
                <a:solidFill>
                  <a:srgbClr val="000080"/>
                </a:solidFill>
                <a:latin typeface="Arial"/>
                <a:ea typeface="Arial"/>
                <a:cs typeface="Arial"/>
                <a:sym typeface="Arial"/>
              </a:rPr>
              <a:t>def </a:t>
            </a:r>
            <a:r>
              <a:rPr b="0" i="0" lang="en-US" sz="1400" u="none" cap="none" strike="noStrike">
                <a:solidFill>
                  <a:srgbClr val="B200B2"/>
                </a:solidFill>
                <a:latin typeface="Arial"/>
                <a:ea typeface="Arial"/>
                <a:cs typeface="Arial"/>
                <a:sym typeface="Arial"/>
              </a:rPr>
              <a:t>__init__</a:t>
            </a:r>
            <a:r>
              <a:rPr b="0" i="0" lang="en-US" sz="1400" u="none" cap="none" strike="noStrike">
                <a:solidFill>
                  <a:srgbClr val="000000"/>
                </a:solidFill>
                <a:latin typeface="Arial"/>
                <a:ea typeface="Arial"/>
                <a:cs typeface="Arial"/>
                <a:sym typeface="Arial"/>
              </a:rPr>
              <a:t>(</a:t>
            </a:r>
            <a:r>
              <a:rPr b="0" i="0" lang="en-US" sz="1400" u="none" cap="none" strike="noStrike">
                <a:solidFill>
                  <a:srgbClr val="94558D"/>
                </a:solidFill>
                <a:latin typeface="Arial"/>
                <a:ea typeface="Arial"/>
                <a:cs typeface="Arial"/>
                <a:sym typeface="Arial"/>
              </a:rPr>
              <a:t>self</a:t>
            </a:r>
            <a:r>
              <a:rPr b="0" i="0" lang="en-US" sz="1400" u="none" cap="none" strike="noStrike">
                <a:solidFill>
                  <a:srgbClr val="000000"/>
                </a:solidFill>
                <a:latin typeface="Arial"/>
                <a:ea typeface="Arial"/>
                <a:cs typeface="Arial"/>
                <a:sym typeface="Arial"/>
              </a:rPr>
              <a:t>, frequency=</a:t>
            </a:r>
            <a:r>
              <a:rPr b="0" i="0" lang="en-US" sz="1400" u="none" cap="none" strike="noStrike">
                <a:solidFill>
                  <a:srgbClr val="0000FF"/>
                </a:solidFill>
                <a:latin typeface="Arial"/>
                <a:ea typeface="Arial"/>
                <a:cs typeface="Arial"/>
                <a:sym typeface="Arial"/>
              </a:rPr>
              <a:t>1</a:t>
            </a:r>
            <a:r>
              <a:rPr b="0" i="0" lang="en-US" sz="1400" u="none" cap="none" strike="noStrike">
                <a:solidFill>
                  <a:srgbClr val="000000"/>
                </a:solidFill>
                <a:latin typeface="Arial"/>
                <a:ea typeface="Arial"/>
                <a:cs typeface="Arial"/>
                <a:sym typeface="Arial"/>
              </a:rPr>
              <a:t>):</a:t>
            </a:r>
            <a:br>
              <a:rPr b="0" i="0" lang="en-US" sz="1400" u="none" cap="none" strike="noStrike">
                <a:solidFill>
                  <a:srgbClr val="000000"/>
                </a:solidFill>
                <a:latin typeface="Arial"/>
                <a:ea typeface="Arial"/>
                <a:cs typeface="Arial"/>
                <a:sym typeface="Arial"/>
              </a:rPr>
            </a:br>
            <a:r>
              <a:rPr b="0" i="0" lang="en-US" sz="1400" u="none" cap="none" strike="noStrike">
                <a:solidFill>
                  <a:srgbClr val="000000"/>
                </a:solidFill>
                <a:latin typeface="Arial"/>
                <a:ea typeface="Arial"/>
                <a:cs typeface="Arial"/>
                <a:sym typeface="Arial"/>
              </a:rPr>
              <a:t>        SteppableBasePy.</a:t>
            </a:r>
            <a:r>
              <a:rPr b="0" i="0" lang="en-US" sz="1400" u="none" cap="none" strike="noStrike">
                <a:solidFill>
                  <a:srgbClr val="B200B2"/>
                </a:solidFill>
                <a:latin typeface="Arial"/>
                <a:ea typeface="Arial"/>
                <a:cs typeface="Arial"/>
                <a:sym typeface="Arial"/>
              </a:rPr>
              <a:t>__init__</a:t>
            </a:r>
            <a:r>
              <a:rPr b="0" i="0" lang="en-US" sz="1400" u="none" cap="none" strike="noStrike">
                <a:solidFill>
                  <a:srgbClr val="000000"/>
                </a:solidFill>
                <a:latin typeface="Arial"/>
                <a:ea typeface="Arial"/>
                <a:cs typeface="Arial"/>
                <a:sym typeface="Arial"/>
              </a:rPr>
              <a:t>(</a:t>
            </a:r>
            <a:r>
              <a:rPr b="0" i="0" lang="en-US" sz="1400" u="none" cap="none" strike="noStrike">
                <a:solidFill>
                  <a:srgbClr val="94558D"/>
                </a:solidFill>
                <a:latin typeface="Arial"/>
                <a:ea typeface="Arial"/>
                <a:cs typeface="Arial"/>
                <a:sym typeface="Arial"/>
              </a:rPr>
              <a:t>self</a:t>
            </a:r>
            <a:r>
              <a:rPr b="0" i="0" lang="en-US" sz="1400" u="none" cap="none" strike="noStrike">
                <a:solidFill>
                  <a:srgbClr val="000000"/>
                </a:solidFill>
                <a:latin typeface="Arial"/>
                <a:ea typeface="Arial"/>
                <a:cs typeface="Arial"/>
                <a:sym typeface="Arial"/>
              </a:rPr>
              <a:t>, frequency)</a:t>
            </a:r>
            <a:br>
              <a:rPr b="0" i="0" lang="en-US" sz="1400" u="none" cap="none" strike="noStrike">
                <a:solidFill>
                  <a:srgbClr val="000000"/>
                </a:solidFill>
                <a:latin typeface="Arial"/>
                <a:ea typeface="Arial"/>
                <a:cs typeface="Arial"/>
                <a:sym typeface="Arial"/>
              </a:rPr>
            </a:br>
            <a:r>
              <a:rPr b="0" i="0" lang="en-US" sz="1400" u="none" cap="none" strike="noStrike">
                <a:solidFill>
                  <a:srgbClr val="000000"/>
                </a:solidFill>
                <a:latin typeface="Arial"/>
                <a:ea typeface="Arial"/>
                <a:cs typeface="Arial"/>
                <a:sym typeface="Arial"/>
              </a:rPr>
              <a:t>        </a:t>
            </a:r>
            <a:r>
              <a:rPr b="0" i="0" lang="en-US" sz="1400" u="none" cap="none" strike="noStrike">
                <a:solidFill>
                  <a:srgbClr val="94558D"/>
                </a:solidFill>
                <a:latin typeface="Arial"/>
                <a:ea typeface="Arial"/>
                <a:cs typeface="Arial"/>
                <a:sym typeface="Arial"/>
              </a:rPr>
              <a:t>self</a:t>
            </a:r>
            <a:r>
              <a:rPr b="0" i="0" lang="en-US" sz="1400" u="none" cap="none" strike="noStrike">
                <a:solidFill>
                  <a:srgbClr val="000000"/>
                </a:solidFill>
                <a:latin typeface="Arial"/>
                <a:ea typeface="Arial"/>
                <a:cs typeface="Arial"/>
                <a:sym typeface="Arial"/>
              </a:rPr>
              <a:t>.create_scalar_field_cell_level_py(</a:t>
            </a:r>
            <a:r>
              <a:rPr b="1" i="0" lang="en-US" sz="1400" u="none" cap="none" strike="noStrike">
                <a:solidFill>
                  <a:srgbClr val="008080"/>
                </a:solidFill>
                <a:latin typeface="Arial"/>
                <a:ea typeface="Arial"/>
                <a:cs typeface="Arial"/>
                <a:sym typeface="Arial"/>
              </a:rPr>
              <a:t>"MitosisReadyCells"</a:t>
            </a:r>
            <a:r>
              <a:rPr b="0" i="0" lang="en-US" sz="1400" u="none" cap="none" strike="noStrike">
                <a:solidFill>
                  <a:srgbClr val="000000"/>
                </a:solidFill>
                <a:latin typeface="Arial"/>
                <a:ea typeface="Arial"/>
                <a:cs typeface="Arial"/>
                <a:sym typeface="Arial"/>
              </a:rPr>
              <a:t>)</a:t>
            </a:r>
            <a:br>
              <a:rPr b="0" i="0" lang="en-US" sz="1400" u="none" cap="none" strike="noStrike">
                <a:solidFill>
                  <a:srgbClr val="000000"/>
                </a:solidFill>
                <a:latin typeface="Arial"/>
                <a:ea typeface="Arial"/>
                <a:cs typeface="Arial"/>
                <a:sym typeface="Arial"/>
              </a:rPr>
            </a:br>
            <a:br>
              <a:rPr b="0" i="0" lang="en-US" sz="1400" u="none" cap="none" strike="noStrike">
                <a:solidFill>
                  <a:srgbClr val="000000"/>
                </a:solidFill>
                <a:latin typeface="Arial"/>
                <a:ea typeface="Arial"/>
                <a:cs typeface="Arial"/>
                <a:sym typeface="Arial"/>
              </a:rPr>
            </a:br>
            <a:r>
              <a:rPr b="0" i="0" lang="en-US" sz="1400" u="none" cap="none" strike="noStrike">
                <a:solidFill>
                  <a:srgbClr val="000000"/>
                </a:solidFill>
                <a:latin typeface="Arial"/>
                <a:ea typeface="Arial"/>
                <a:cs typeface="Arial"/>
                <a:sym typeface="Arial"/>
              </a:rPr>
              <a:t>    </a:t>
            </a:r>
            <a:r>
              <a:rPr b="1" i="0" lang="en-US" sz="1400" u="none" cap="none" strike="noStrike">
                <a:solidFill>
                  <a:srgbClr val="000080"/>
                </a:solidFill>
                <a:latin typeface="Arial"/>
                <a:ea typeface="Arial"/>
                <a:cs typeface="Arial"/>
                <a:sym typeface="Arial"/>
              </a:rPr>
              <a:t>def </a:t>
            </a:r>
            <a:r>
              <a:rPr b="0" i="0" lang="en-US" sz="1400" u="none" cap="none" strike="noStrike">
                <a:solidFill>
                  <a:srgbClr val="000000"/>
                </a:solidFill>
                <a:latin typeface="Arial"/>
                <a:ea typeface="Arial"/>
                <a:cs typeface="Arial"/>
                <a:sym typeface="Arial"/>
              </a:rPr>
              <a:t>step(</a:t>
            </a:r>
            <a:r>
              <a:rPr b="0" i="0" lang="en-US" sz="1400" u="none" cap="none" strike="noStrike">
                <a:solidFill>
                  <a:srgbClr val="94558D"/>
                </a:solidFill>
                <a:latin typeface="Arial"/>
                <a:ea typeface="Arial"/>
                <a:cs typeface="Arial"/>
                <a:sym typeface="Arial"/>
              </a:rPr>
              <a:t>self</a:t>
            </a:r>
            <a:r>
              <a:rPr b="0" i="0" lang="en-US" sz="1400" u="none" cap="none" strike="noStrike">
                <a:solidFill>
                  <a:srgbClr val="000000"/>
                </a:solidFill>
                <a:latin typeface="Arial"/>
                <a:ea typeface="Arial"/>
                <a:cs typeface="Arial"/>
                <a:sym typeface="Arial"/>
              </a:rPr>
              <a:t>, mcs):</a:t>
            </a:r>
            <a:br>
              <a:rPr b="0" i="0" lang="en-US" sz="1400" u="none" cap="none" strike="noStrike">
                <a:solidFill>
                  <a:srgbClr val="000000"/>
                </a:solidFill>
                <a:latin typeface="Arial"/>
                <a:ea typeface="Arial"/>
                <a:cs typeface="Arial"/>
                <a:sym typeface="Arial"/>
              </a:rPr>
            </a:br>
            <a:br>
              <a:rPr b="0" i="0" lang="en-US" sz="1400" u="none" cap="none" strike="noStrike">
                <a:solidFill>
                  <a:srgbClr val="000000"/>
                </a:solidFill>
                <a:latin typeface="Arial"/>
                <a:ea typeface="Arial"/>
                <a:cs typeface="Arial"/>
                <a:sym typeface="Arial"/>
              </a:rPr>
            </a:br>
            <a:r>
              <a:rPr b="0" i="0" lang="en-US" sz="1400" u="none" cap="none" strike="noStrike">
                <a:solidFill>
                  <a:srgbClr val="000000"/>
                </a:solidFill>
                <a:latin typeface="Arial"/>
                <a:ea typeface="Arial"/>
                <a:cs typeface="Arial"/>
                <a:sym typeface="Arial"/>
              </a:rPr>
              <a:t>        field = </a:t>
            </a:r>
            <a:r>
              <a:rPr b="0" i="0" lang="en-US" sz="1400" u="none" cap="none" strike="noStrike">
                <a:solidFill>
                  <a:srgbClr val="94558D"/>
                </a:solidFill>
                <a:latin typeface="Arial"/>
                <a:ea typeface="Arial"/>
                <a:cs typeface="Arial"/>
                <a:sym typeface="Arial"/>
              </a:rPr>
              <a:t>self</a:t>
            </a:r>
            <a:r>
              <a:rPr b="0" i="0" lang="en-US" sz="1400" u="none" cap="none" strike="noStrike">
                <a:solidFill>
                  <a:srgbClr val="000000"/>
                </a:solidFill>
                <a:latin typeface="Arial"/>
                <a:ea typeface="Arial"/>
                <a:cs typeface="Arial"/>
                <a:sym typeface="Arial"/>
              </a:rPr>
              <a:t>.field.MitosisReadyCells</a:t>
            </a:r>
            <a:br>
              <a:rPr b="0" i="0" lang="en-US" sz="1400" u="none" cap="none" strike="noStrike">
                <a:solidFill>
                  <a:srgbClr val="000000"/>
                </a:solidFill>
                <a:latin typeface="Arial"/>
                <a:ea typeface="Arial"/>
                <a:cs typeface="Arial"/>
                <a:sym typeface="Arial"/>
              </a:rPr>
            </a:br>
            <a:r>
              <a:rPr b="0" i="0" lang="en-US" sz="1400" u="none" cap="none" strike="noStrike">
                <a:solidFill>
                  <a:srgbClr val="000000"/>
                </a:solidFill>
                <a:latin typeface="Arial"/>
                <a:ea typeface="Arial"/>
                <a:cs typeface="Arial"/>
                <a:sym typeface="Arial"/>
              </a:rPr>
              <a:t>        field.clear()</a:t>
            </a:r>
            <a:br>
              <a:rPr b="0" i="0" lang="en-US" sz="1400" u="none" cap="none" strike="noStrike">
                <a:solidFill>
                  <a:srgbClr val="000000"/>
                </a:solidFill>
                <a:latin typeface="Arial"/>
                <a:ea typeface="Arial"/>
                <a:cs typeface="Arial"/>
                <a:sym typeface="Arial"/>
              </a:rPr>
            </a:br>
            <a:r>
              <a:rPr b="0" i="0" lang="en-US" sz="1400" u="none" cap="none" strike="noStrike">
                <a:solidFill>
                  <a:srgbClr val="000000"/>
                </a:solidFill>
                <a:latin typeface="Arial"/>
                <a:ea typeface="Arial"/>
                <a:cs typeface="Arial"/>
                <a:sym typeface="Arial"/>
              </a:rPr>
              <a:t>        </a:t>
            </a:r>
            <a:r>
              <a:rPr b="1" i="0" lang="en-US" sz="1400" u="none" cap="none" strike="noStrike">
                <a:solidFill>
                  <a:srgbClr val="000080"/>
                </a:solidFill>
                <a:latin typeface="Arial"/>
                <a:ea typeface="Arial"/>
                <a:cs typeface="Arial"/>
                <a:sym typeface="Arial"/>
              </a:rPr>
              <a:t>for </a:t>
            </a:r>
            <a:r>
              <a:rPr b="0" i="0" lang="en-US" sz="1400" u="none" cap="none" strike="noStrike">
                <a:solidFill>
                  <a:srgbClr val="000000"/>
                </a:solidFill>
                <a:latin typeface="Arial"/>
                <a:ea typeface="Arial"/>
                <a:cs typeface="Arial"/>
                <a:sym typeface="Arial"/>
              </a:rPr>
              <a:t>cell </a:t>
            </a:r>
            <a:r>
              <a:rPr b="1" i="0" lang="en-US" sz="1400" u="none" cap="none" strike="noStrike">
                <a:solidFill>
                  <a:srgbClr val="000080"/>
                </a:solidFill>
                <a:latin typeface="Arial"/>
                <a:ea typeface="Arial"/>
                <a:cs typeface="Arial"/>
                <a:sym typeface="Arial"/>
              </a:rPr>
              <a:t>in </a:t>
            </a:r>
            <a:r>
              <a:rPr b="0" i="0" lang="en-US" sz="1400" u="none" cap="none" strike="noStrike">
                <a:solidFill>
                  <a:srgbClr val="94558D"/>
                </a:solidFill>
                <a:latin typeface="Arial"/>
                <a:ea typeface="Arial"/>
                <a:cs typeface="Arial"/>
                <a:sym typeface="Arial"/>
              </a:rPr>
              <a:t>self</a:t>
            </a:r>
            <a:r>
              <a:rPr b="0" i="0" lang="en-US" sz="1400" u="none" cap="none" strike="noStrike">
                <a:solidFill>
                  <a:srgbClr val="000000"/>
                </a:solidFill>
                <a:latin typeface="Arial"/>
                <a:ea typeface="Arial"/>
                <a:cs typeface="Arial"/>
                <a:sym typeface="Arial"/>
              </a:rPr>
              <a:t>.cell_list:</a:t>
            </a:r>
            <a:br>
              <a:rPr b="0" i="0" lang="en-US" sz="1400" u="none" cap="none" strike="noStrike">
                <a:solidFill>
                  <a:srgbClr val="000000"/>
                </a:solidFill>
                <a:latin typeface="Arial"/>
                <a:ea typeface="Arial"/>
                <a:cs typeface="Arial"/>
                <a:sym typeface="Arial"/>
              </a:rPr>
            </a:br>
            <a:br>
              <a:rPr b="0" i="0" lang="en-US" sz="1400" u="none" cap="none" strike="noStrike">
                <a:solidFill>
                  <a:srgbClr val="000000"/>
                </a:solidFill>
                <a:latin typeface="Arial"/>
                <a:ea typeface="Arial"/>
                <a:cs typeface="Arial"/>
                <a:sym typeface="Arial"/>
              </a:rPr>
            </a:br>
            <a:r>
              <a:rPr b="0" i="0" lang="en-US" sz="1400" u="none" cap="none" strike="noStrike">
                <a:solidFill>
                  <a:srgbClr val="000000"/>
                </a:solidFill>
                <a:latin typeface="Arial"/>
                <a:ea typeface="Arial"/>
                <a:cs typeface="Arial"/>
                <a:sym typeface="Arial"/>
              </a:rPr>
              <a:t>            </a:t>
            </a:r>
            <a:r>
              <a:rPr b="1" i="0" lang="en-US" sz="1400" u="none" cap="none" strike="noStrike">
                <a:solidFill>
                  <a:srgbClr val="000080"/>
                </a:solidFill>
                <a:latin typeface="Arial"/>
                <a:ea typeface="Arial"/>
                <a:cs typeface="Arial"/>
                <a:sym typeface="Arial"/>
              </a:rPr>
              <a:t>if </a:t>
            </a:r>
            <a:r>
              <a:rPr b="0" i="0" lang="en-US" sz="1400" u="none" cap="none" strike="noStrike">
                <a:solidFill>
                  <a:srgbClr val="000000"/>
                </a:solidFill>
                <a:latin typeface="Arial"/>
                <a:ea typeface="Arial"/>
                <a:cs typeface="Arial"/>
                <a:sym typeface="Arial"/>
              </a:rPr>
              <a:t>cell.volume &gt; </a:t>
            </a:r>
            <a:r>
              <a:rPr b="0" i="0" lang="en-US" sz="1400" u="none" cap="none" strike="noStrike">
                <a:solidFill>
                  <a:srgbClr val="0000FF"/>
                </a:solidFill>
                <a:latin typeface="Arial"/>
                <a:ea typeface="Arial"/>
                <a:cs typeface="Arial"/>
                <a:sym typeface="Arial"/>
              </a:rPr>
              <a:t>50</a:t>
            </a:r>
            <a:r>
              <a:rPr b="0" i="0" lang="en-US" sz="1400" u="none" cap="none" strike="noStrike">
                <a:solidFill>
                  <a:srgbClr val="000000"/>
                </a:solidFill>
                <a:latin typeface="Arial"/>
                <a:ea typeface="Arial"/>
                <a:cs typeface="Arial"/>
                <a:sym typeface="Arial"/>
              </a:rPr>
              <a:t>:</a:t>
            </a:r>
            <a:br>
              <a:rPr b="0" i="0" lang="en-US" sz="1400" u="none" cap="none" strike="noStrike">
                <a:solidFill>
                  <a:srgbClr val="000000"/>
                </a:solidFill>
                <a:latin typeface="Arial"/>
                <a:ea typeface="Arial"/>
                <a:cs typeface="Arial"/>
                <a:sym typeface="Arial"/>
              </a:rPr>
            </a:br>
            <a:r>
              <a:rPr b="0" i="0" lang="en-US" sz="1400" u="none" cap="none" strike="noStrike">
                <a:solidFill>
                  <a:srgbClr val="000000"/>
                </a:solidFill>
                <a:latin typeface="Arial"/>
                <a:ea typeface="Arial"/>
                <a:cs typeface="Arial"/>
                <a:sym typeface="Arial"/>
              </a:rPr>
              <a:t>                field[cell] = </a:t>
            </a:r>
            <a:r>
              <a:rPr b="0" i="0" lang="en-US" sz="1400" u="none" cap="none" strike="noStrike">
                <a:solidFill>
                  <a:srgbClr val="0000FF"/>
                </a:solidFill>
                <a:latin typeface="Arial"/>
                <a:ea typeface="Arial"/>
                <a:cs typeface="Arial"/>
                <a:sym typeface="Arial"/>
              </a:rPr>
              <a:t>100</a:t>
            </a:r>
            <a:br>
              <a:rPr b="0" i="0" lang="en-US" sz="1400" u="none" cap="none" strike="noStrike">
                <a:solidFill>
                  <a:srgbClr val="0000FF"/>
                </a:solidFill>
                <a:latin typeface="Arial"/>
                <a:ea typeface="Arial"/>
                <a:cs typeface="Arial"/>
                <a:sym typeface="Arial"/>
              </a:rPr>
            </a:br>
            <a:r>
              <a:rPr b="0" i="0" lang="en-US" sz="1400" u="none" cap="none" strike="noStrike">
                <a:solidFill>
                  <a:srgbClr val="0000FF"/>
                </a:solidFill>
                <a:latin typeface="Arial"/>
                <a:ea typeface="Arial"/>
                <a:cs typeface="Arial"/>
                <a:sym typeface="Arial"/>
              </a:rPr>
              <a:t>                </a:t>
            </a:r>
            <a:r>
              <a:rPr b="0" i="0" lang="en-US" sz="1400" u="none" cap="none" strike="noStrike">
                <a:solidFill>
                  <a:srgbClr val="000080"/>
                </a:solidFill>
                <a:latin typeface="Arial"/>
                <a:ea typeface="Arial"/>
                <a:cs typeface="Arial"/>
                <a:sym typeface="Arial"/>
              </a:rPr>
              <a:t>print</a:t>
            </a:r>
            <a:r>
              <a:rPr b="0" i="0" lang="en-US" sz="1400" u="none" cap="none" strike="noStrike">
                <a:solidFill>
                  <a:srgbClr val="000000"/>
                </a:solidFill>
                <a:latin typeface="Arial"/>
                <a:ea typeface="Arial"/>
                <a:cs typeface="Arial"/>
                <a:sym typeface="Arial"/>
              </a:rPr>
              <a:t>(</a:t>
            </a:r>
            <a:r>
              <a:rPr b="1" i="0" lang="en-US" sz="1400" u="none" cap="none" strike="noStrike">
                <a:solidFill>
                  <a:srgbClr val="008080"/>
                </a:solidFill>
                <a:latin typeface="Arial"/>
                <a:ea typeface="Arial"/>
                <a:cs typeface="Arial"/>
                <a:sym typeface="Arial"/>
              </a:rPr>
              <a:t>'adding cell '</a:t>
            </a:r>
            <a:r>
              <a:rPr b="0" i="0" lang="en-US" sz="1400" u="none" cap="none" strike="noStrike">
                <a:solidFill>
                  <a:srgbClr val="000000"/>
                </a:solidFill>
                <a:latin typeface="Arial"/>
                <a:ea typeface="Arial"/>
                <a:cs typeface="Arial"/>
                <a:sym typeface="Arial"/>
              </a:rPr>
              <a:t>, cell.id)</a:t>
            </a:r>
            <a:br>
              <a:rPr b="0" i="0" lang="en-US" sz="1400" u="none" cap="none" strike="noStrike">
                <a:solidFill>
                  <a:srgbClr val="000000"/>
                </a:solidFill>
                <a:latin typeface="Arial"/>
                <a:ea typeface="Arial"/>
                <a:cs typeface="Arial"/>
                <a:sym typeface="Arial"/>
              </a:rPr>
            </a:br>
            <a:br>
              <a:rPr b="0" i="0" lang="en-US" sz="1400" u="none" cap="none" strike="noStrike">
                <a:solidFill>
                  <a:srgbClr val="000000"/>
                </a:solidFill>
                <a:latin typeface="Arial"/>
                <a:ea typeface="Arial"/>
                <a:cs typeface="Arial"/>
                <a:sym typeface="Arial"/>
              </a:rPr>
            </a:br>
            <a:r>
              <a:rPr b="0" i="0" lang="en-US" sz="1400" u="none" cap="none" strike="noStrike">
                <a:solidFill>
                  <a:srgbClr val="000000"/>
                </a:solidFill>
                <a:latin typeface="Arial"/>
                <a:ea typeface="Arial"/>
                <a:cs typeface="Arial"/>
                <a:sym typeface="Arial"/>
              </a:rPr>
              <a:t>            </a:t>
            </a:r>
            <a:r>
              <a:rPr b="1" i="0" lang="en-US" sz="1400" u="none" cap="none" strike="noStrike">
                <a:solidFill>
                  <a:srgbClr val="000080"/>
                </a:solidFill>
                <a:latin typeface="Arial"/>
                <a:ea typeface="Arial"/>
                <a:cs typeface="Arial"/>
                <a:sym typeface="Arial"/>
              </a:rPr>
              <a:t>else</a:t>
            </a:r>
            <a:r>
              <a:rPr b="0" i="0" lang="en-US" sz="1400" u="none" cap="none" strike="noStrike">
                <a:solidFill>
                  <a:srgbClr val="000000"/>
                </a:solidFill>
                <a:latin typeface="Arial"/>
                <a:ea typeface="Arial"/>
                <a:cs typeface="Arial"/>
                <a:sym typeface="Arial"/>
              </a:rPr>
              <a:t>:</a:t>
            </a:r>
            <a:br>
              <a:rPr b="0" i="0" lang="en-US" sz="1400" u="none" cap="none" strike="noStrike">
                <a:solidFill>
                  <a:srgbClr val="000000"/>
                </a:solidFill>
                <a:latin typeface="Arial"/>
                <a:ea typeface="Arial"/>
                <a:cs typeface="Arial"/>
                <a:sym typeface="Arial"/>
              </a:rPr>
            </a:br>
            <a:r>
              <a:rPr b="0" i="0" lang="en-US" sz="1400" u="none" cap="none" strike="noStrike">
                <a:solidFill>
                  <a:srgbClr val="000000"/>
                </a:solidFill>
                <a:latin typeface="Arial"/>
                <a:ea typeface="Arial"/>
                <a:cs typeface="Arial"/>
                <a:sym typeface="Arial"/>
              </a:rPr>
              <a:t>                field[cell] = </a:t>
            </a:r>
            <a:r>
              <a:rPr b="0" i="0" lang="en-US" sz="1400" u="none" cap="none" strike="noStrike">
                <a:solidFill>
                  <a:srgbClr val="0000FF"/>
                </a:solidFill>
                <a:latin typeface="Arial"/>
                <a:ea typeface="Arial"/>
                <a:cs typeface="Arial"/>
                <a:sym typeface="Arial"/>
              </a:rPr>
              <a:t>1</a:t>
            </a:r>
            <a:br>
              <a:rPr b="0" i="0" lang="en-US" sz="1400" u="none" cap="none" strike="noStrike">
                <a:solidFill>
                  <a:srgbClr val="0000FF"/>
                </a:solidFill>
                <a:latin typeface="Arial"/>
                <a:ea typeface="Arial"/>
                <a:cs typeface="Arial"/>
                <a:sym typeface="Arial"/>
              </a:rPr>
            </a:br>
            <a:endParaRPr b="0" i="0" sz="3600" u="none" cap="none" strike="noStrike">
              <a:solidFill>
                <a:schemeClr val="dk1"/>
              </a:solidFill>
              <a:latin typeface="Arial"/>
              <a:ea typeface="Arial"/>
              <a:cs typeface="Arial"/>
              <a:sym typeface="Arial"/>
            </a:endParaRPr>
          </a:p>
        </p:txBody>
      </p:sp>
      <p:sp>
        <p:nvSpPr>
          <p:cNvPr id="244" name="Google Shape;244;p22"/>
          <p:cNvSpPr/>
          <p:nvPr/>
        </p:nvSpPr>
        <p:spPr>
          <a:xfrm>
            <a:off x="263047" y="4323050"/>
            <a:ext cx="6920484" cy="2462213"/>
          </a:xfrm>
          <a:prstGeom prst="rect">
            <a:avLst/>
          </a:prstGeom>
          <a:solidFill>
            <a:srgbClr val="FFFFFF"/>
          </a:solid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80"/>
              </a:buClr>
              <a:buSzPts val="1100"/>
              <a:buFont typeface="Arial"/>
              <a:buNone/>
            </a:pPr>
            <a:r>
              <a:rPr b="1" i="0" lang="en-US" sz="1100" u="none" cap="none" strike="noStrike">
                <a:solidFill>
                  <a:srgbClr val="000080"/>
                </a:solidFill>
                <a:latin typeface="Arial"/>
                <a:ea typeface="Arial"/>
                <a:cs typeface="Arial"/>
                <a:sym typeface="Arial"/>
              </a:rPr>
              <a:t>from </a:t>
            </a:r>
            <a:r>
              <a:rPr b="0" i="0" lang="en-US" sz="1100" u="none" cap="none" strike="noStrike">
                <a:solidFill>
                  <a:srgbClr val="000000"/>
                </a:solidFill>
                <a:latin typeface="Arial"/>
                <a:ea typeface="Arial"/>
                <a:cs typeface="Arial"/>
                <a:sym typeface="Arial"/>
              </a:rPr>
              <a:t>cc3d </a:t>
            </a:r>
            <a:r>
              <a:rPr b="1" i="0" lang="en-US" sz="1100" u="none" cap="none" strike="noStrike">
                <a:solidFill>
                  <a:srgbClr val="000080"/>
                </a:solidFill>
                <a:latin typeface="Arial"/>
                <a:ea typeface="Arial"/>
                <a:cs typeface="Arial"/>
                <a:sym typeface="Arial"/>
              </a:rPr>
              <a:t>import </a:t>
            </a:r>
            <a:r>
              <a:rPr b="0" i="0" lang="en-US" sz="1100" u="none" cap="none" strike="noStrike">
                <a:solidFill>
                  <a:srgbClr val="000000"/>
                </a:solidFill>
                <a:latin typeface="Arial"/>
                <a:ea typeface="Arial"/>
                <a:cs typeface="Arial"/>
                <a:sym typeface="Arial"/>
              </a:rPr>
              <a:t>CompuCellSetup</a:t>
            </a:r>
            <a:br>
              <a:rPr b="0" i="0" lang="en-US" sz="1100" u="none" cap="none" strike="noStrike">
                <a:solidFill>
                  <a:srgbClr val="000000"/>
                </a:solidFill>
                <a:latin typeface="Arial"/>
                <a:ea typeface="Arial"/>
                <a:cs typeface="Arial"/>
                <a:sym typeface="Arial"/>
              </a:rPr>
            </a:br>
            <a:r>
              <a:rPr b="1" i="0" lang="en-US" sz="1100" u="none" cap="none" strike="noStrike">
                <a:solidFill>
                  <a:srgbClr val="000080"/>
                </a:solidFill>
                <a:latin typeface="Arial"/>
                <a:ea typeface="Arial"/>
                <a:cs typeface="Arial"/>
                <a:sym typeface="Arial"/>
              </a:rPr>
              <a:t>from </a:t>
            </a:r>
            <a:r>
              <a:rPr b="0" i="0" lang="en-US" sz="1100" u="none" cap="none" strike="noStrike">
                <a:solidFill>
                  <a:srgbClr val="000000"/>
                </a:solidFill>
                <a:latin typeface="Arial"/>
                <a:ea typeface="Arial"/>
                <a:cs typeface="Arial"/>
                <a:sym typeface="Arial"/>
              </a:rPr>
              <a:t>ContactInhibitionOfProliferationSteppables </a:t>
            </a:r>
            <a:r>
              <a:rPr b="1" i="0" lang="en-US" sz="1100" u="none" cap="none" strike="noStrike">
                <a:solidFill>
                  <a:srgbClr val="000080"/>
                </a:solidFill>
                <a:latin typeface="Arial"/>
                <a:ea typeface="Arial"/>
                <a:cs typeface="Arial"/>
                <a:sym typeface="Arial"/>
              </a:rPr>
              <a:t>import </a:t>
            </a:r>
            <a:r>
              <a:rPr b="0" i="0" lang="en-US" sz="1100" u="none" cap="none" strike="noStrike">
                <a:solidFill>
                  <a:srgbClr val="000000"/>
                </a:solidFill>
                <a:latin typeface="Arial"/>
                <a:ea typeface="Arial"/>
                <a:cs typeface="Arial"/>
                <a:sym typeface="Arial"/>
              </a:rPr>
              <a:t>CellGrowthSteppable</a:t>
            </a:r>
            <a:br>
              <a:rPr b="0" i="0" lang="en-US" sz="1100" u="none" cap="none" strike="noStrike">
                <a:solidFill>
                  <a:srgbClr val="000000"/>
                </a:solidFill>
                <a:latin typeface="Arial"/>
                <a:ea typeface="Arial"/>
                <a:cs typeface="Arial"/>
                <a:sym typeface="Arial"/>
              </a:rPr>
            </a:br>
            <a:r>
              <a:rPr b="1" i="0" lang="en-US" sz="1100" u="none" cap="none" strike="noStrike">
                <a:solidFill>
                  <a:srgbClr val="000080"/>
                </a:solidFill>
                <a:latin typeface="Arial"/>
                <a:ea typeface="Arial"/>
                <a:cs typeface="Arial"/>
                <a:sym typeface="Arial"/>
              </a:rPr>
              <a:t>from </a:t>
            </a:r>
            <a:r>
              <a:rPr b="0" i="0" lang="en-US" sz="1100" u="none" cap="none" strike="noStrike">
                <a:solidFill>
                  <a:srgbClr val="000000"/>
                </a:solidFill>
                <a:latin typeface="Arial"/>
                <a:ea typeface="Arial"/>
                <a:cs typeface="Arial"/>
                <a:sym typeface="Arial"/>
              </a:rPr>
              <a:t>ContactInhibitionOfProliferationSteppables </a:t>
            </a:r>
            <a:r>
              <a:rPr b="1" i="0" lang="en-US" sz="1100" u="none" cap="none" strike="noStrike">
                <a:solidFill>
                  <a:srgbClr val="000080"/>
                </a:solidFill>
                <a:latin typeface="Arial"/>
                <a:ea typeface="Arial"/>
                <a:cs typeface="Arial"/>
                <a:sym typeface="Arial"/>
              </a:rPr>
              <a:t>import </a:t>
            </a:r>
            <a:r>
              <a:rPr b="0" i="0" lang="en-US" sz="1100" u="none" cap="none" strike="noStrike">
                <a:solidFill>
                  <a:srgbClr val="000000"/>
                </a:solidFill>
                <a:latin typeface="Arial"/>
                <a:ea typeface="Arial"/>
                <a:cs typeface="Arial"/>
                <a:sym typeface="Arial"/>
              </a:rPr>
              <a:t>MitosisSteppable</a:t>
            </a:r>
            <a:br>
              <a:rPr b="0" i="0" lang="en-US" sz="1100" u="none" cap="none" strike="noStrike">
                <a:solidFill>
                  <a:srgbClr val="000000"/>
                </a:solidFill>
                <a:latin typeface="Arial"/>
                <a:ea typeface="Arial"/>
                <a:cs typeface="Arial"/>
                <a:sym typeface="Arial"/>
              </a:rPr>
            </a:br>
            <a:r>
              <a:rPr b="1" i="0" lang="en-US" sz="1100" u="none" cap="none" strike="noStrike">
                <a:solidFill>
                  <a:srgbClr val="000080"/>
                </a:solidFill>
                <a:latin typeface="Arial"/>
                <a:ea typeface="Arial"/>
                <a:cs typeface="Arial"/>
                <a:sym typeface="Arial"/>
              </a:rPr>
              <a:t>from </a:t>
            </a:r>
            <a:r>
              <a:rPr b="0" i="0" lang="en-US" sz="1100" u="none" cap="none" strike="noStrike">
                <a:solidFill>
                  <a:srgbClr val="000000"/>
                </a:solidFill>
                <a:latin typeface="Arial"/>
                <a:ea typeface="Arial"/>
                <a:cs typeface="Arial"/>
                <a:sym typeface="Arial"/>
              </a:rPr>
              <a:t>ContactInhibitionOfProliferationSteppables </a:t>
            </a:r>
            <a:r>
              <a:rPr b="1" i="0" lang="en-US" sz="1100" u="none" cap="none" strike="noStrike">
                <a:solidFill>
                  <a:srgbClr val="000080"/>
                </a:solidFill>
                <a:latin typeface="Arial"/>
                <a:ea typeface="Arial"/>
                <a:cs typeface="Arial"/>
                <a:sym typeface="Arial"/>
              </a:rPr>
              <a:t>import </a:t>
            </a:r>
            <a:r>
              <a:rPr b="0" i="0" lang="en-US" sz="1100" u="none" cap="none" strike="noStrike">
                <a:solidFill>
                  <a:srgbClr val="000000"/>
                </a:solidFill>
                <a:latin typeface="Arial"/>
                <a:ea typeface="Arial"/>
                <a:cs typeface="Arial"/>
                <a:sym typeface="Arial"/>
              </a:rPr>
              <a:t>MitosisReadyPlotterSteppable</a:t>
            </a:r>
            <a:br>
              <a:rPr b="0" i="0" lang="en-US" sz="1100" u="none" cap="none" strike="noStrike">
                <a:solidFill>
                  <a:srgbClr val="000000"/>
                </a:solidFill>
                <a:latin typeface="Arial"/>
                <a:ea typeface="Arial"/>
                <a:cs typeface="Arial"/>
                <a:sym typeface="Arial"/>
              </a:rPr>
            </a:br>
            <a:br>
              <a:rPr b="0" i="0" lang="en-US" sz="1100" u="none" cap="none" strike="noStrike">
                <a:solidFill>
                  <a:srgbClr val="000000"/>
                </a:solidFill>
                <a:latin typeface="Arial"/>
                <a:ea typeface="Arial"/>
                <a:cs typeface="Arial"/>
                <a:sym typeface="Arial"/>
              </a:rPr>
            </a:br>
            <a:br>
              <a:rPr b="0" i="0" lang="en-US" sz="1100" u="none" cap="none" strike="noStrike">
                <a:solidFill>
                  <a:srgbClr val="000000"/>
                </a:solidFill>
                <a:latin typeface="Arial"/>
                <a:ea typeface="Arial"/>
                <a:cs typeface="Arial"/>
                <a:sym typeface="Arial"/>
              </a:rPr>
            </a:br>
            <a:r>
              <a:rPr b="0" i="0" lang="en-US" sz="1100" u="none" cap="none" strike="noStrike">
                <a:solidFill>
                  <a:srgbClr val="000000"/>
                </a:solidFill>
                <a:latin typeface="Arial"/>
                <a:ea typeface="Arial"/>
                <a:cs typeface="Arial"/>
                <a:sym typeface="Arial"/>
              </a:rPr>
              <a:t>CompuCellSetup.register_steppable(</a:t>
            </a:r>
            <a:r>
              <a:rPr b="0" i="0" lang="en-US" sz="1100" u="none" cap="none" strike="noStrike">
                <a:solidFill>
                  <a:srgbClr val="660099"/>
                </a:solidFill>
                <a:latin typeface="Arial"/>
                <a:ea typeface="Arial"/>
                <a:cs typeface="Arial"/>
                <a:sym typeface="Arial"/>
              </a:rPr>
              <a:t>steppable</a:t>
            </a:r>
            <a:r>
              <a:rPr b="0" i="0" lang="en-US" sz="1100" u="none" cap="none" strike="noStrike">
                <a:solidFill>
                  <a:srgbClr val="000000"/>
                </a:solidFill>
                <a:latin typeface="Arial"/>
                <a:ea typeface="Arial"/>
                <a:cs typeface="Arial"/>
                <a:sym typeface="Arial"/>
              </a:rPr>
              <a:t>=CellGrowthSteppable(</a:t>
            </a:r>
            <a:r>
              <a:rPr b="0" i="0" lang="en-US" sz="1100" u="none" cap="none" strike="noStrike">
                <a:solidFill>
                  <a:srgbClr val="660099"/>
                </a:solidFill>
                <a:latin typeface="Arial"/>
                <a:ea typeface="Arial"/>
                <a:cs typeface="Arial"/>
                <a:sym typeface="Arial"/>
              </a:rPr>
              <a:t>frequency</a:t>
            </a:r>
            <a:r>
              <a:rPr b="0" i="0" lang="en-US" sz="1100" u="none" cap="none" strike="noStrike">
                <a:solidFill>
                  <a:srgbClr val="000000"/>
                </a:solidFill>
                <a:latin typeface="Arial"/>
                <a:ea typeface="Arial"/>
                <a:cs typeface="Arial"/>
                <a:sym typeface="Arial"/>
              </a:rPr>
              <a:t>=</a:t>
            </a:r>
            <a:r>
              <a:rPr b="0" i="0" lang="en-US" sz="1100" u="none" cap="none" strike="noStrike">
                <a:solidFill>
                  <a:srgbClr val="0000FF"/>
                </a:solidFill>
                <a:latin typeface="Arial"/>
                <a:ea typeface="Arial"/>
                <a:cs typeface="Arial"/>
                <a:sym typeface="Arial"/>
              </a:rPr>
              <a:t>1</a:t>
            </a:r>
            <a:r>
              <a:rPr b="0" i="0" lang="en-US" sz="1100" u="none" cap="none" strike="noStrike">
                <a:solidFill>
                  <a:srgbClr val="000000"/>
                </a:solidFill>
                <a:latin typeface="Arial"/>
                <a:ea typeface="Arial"/>
                <a:cs typeface="Arial"/>
                <a:sym typeface="Arial"/>
              </a:rPr>
              <a:t>))</a:t>
            </a:r>
            <a:br>
              <a:rPr b="0" i="0" lang="en-US" sz="1100" u="none" cap="none" strike="noStrike">
                <a:solidFill>
                  <a:srgbClr val="000000"/>
                </a:solidFill>
                <a:latin typeface="Arial"/>
                <a:ea typeface="Arial"/>
                <a:cs typeface="Arial"/>
                <a:sym typeface="Arial"/>
              </a:rPr>
            </a:br>
            <a:r>
              <a:rPr b="0" i="1" lang="en-US" sz="1100" u="none" cap="none" strike="noStrike">
                <a:solidFill>
                  <a:srgbClr val="808080"/>
                </a:solidFill>
                <a:latin typeface="Arial"/>
                <a:ea typeface="Arial"/>
                <a:cs typeface="Arial"/>
                <a:sym typeface="Arial"/>
              </a:rPr>
              <a:t># it is essential to register plotter before Mitosis otherwise we will never see which cell was ready for mitosis</a:t>
            </a:r>
            <a:br>
              <a:rPr b="0" i="1" lang="en-US" sz="1100" u="none" cap="none" strike="noStrike">
                <a:solidFill>
                  <a:srgbClr val="808080"/>
                </a:solidFill>
                <a:latin typeface="Arial"/>
                <a:ea typeface="Arial"/>
                <a:cs typeface="Arial"/>
                <a:sym typeface="Arial"/>
              </a:rPr>
            </a:br>
            <a:r>
              <a:rPr b="0" i="0" lang="en-US" sz="1100" u="none" cap="none" strike="noStrike">
                <a:solidFill>
                  <a:srgbClr val="000000"/>
                </a:solidFill>
                <a:latin typeface="Arial"/>
                <a:ea typeface="Arial"/>
                <a:cs typeface="Arial"/>
                <a:sym typeface="Arial"/>
              </a:rPr>
              <a:t>CompuCellSetup.register_steppable(</a:t>
            </a:r>
            <a:r>
              <a:rPr b="0" i="0" lang="en-US" sz="1100" u="none" cap="none" strike="noStrike">
                <a:solidFill>
                  <a:srgbClr val="660099"/>
                </a:solidFill>
                <a:latin typeface="Arial"/>
                <a:ea typeface="Arial"/>
                <a:cs typeface="Arial"/>
                <a:sym typeface="Arial"/>
              </a:rPr>
              <a:t>steppable</a:t>
            </a:r>
            <a:r>
              <a:rPr b="0" i="0" lang="en-US" sz="1100" u="none" cap="none" strike="noStrike">
                <a:solidFill>
                  <a:srgbClr val="000000"/>
                </a:solidFill>
                <a:latin typeface="Arial"/>
                <a:ea typeface="Arial"/>
                <a:cs typeface="Arial"/>
                <a:sym typeface="Arial"/>
              </a:rPr>
              <a:t>=MitosisReadyPlotterSteppable(</a:t>
            </a:r>
            <a:r>
              <a:rPr b="0" i="0" lang="en-US" sz="1100" u="none" cap="none" strike="noStrike">
                <a:solidFill>
                  <a:srgbClr val="660099"/>
                </a:solidFill>
                <a:latin typeface="Arial"/>
                <a:ea typeface="Arial"/>
                <a:cs typeface="Arial"/>
                <a:sym typeface="Arial"/>
              </a:rPr>
              <a:t>frequency</a:t>
            </a:r>
            <a:r>
              <a:rPr b="0" i="0" lang="en-US" sz="1100" u="none" cap="none" strike="noStrike">
                <a:solidFill>
                  <a:srgbClr val="000000"/>
                </a:solidFill>
                <a:latin typeface="Arial"/>
                <a:ea typeface="Arial"/>
                <a:cs typeface="Arial"/>
                <a:sym typeface="Arial"/>
              </a:rPr>
              <a:t>=</a:t>
            </a:r>
            <a:r>
              <a:rPr b="0" i="0" lang="en-US" sz="1100" u="none" cap="none" strike="noStrike">
                <a:solidFill>
                  <a:srgbClr val="0000FF"/>
                </a:solidFill>
                <a:latin typeface="Arial"/>
                <a:ea typeface="Arial"/>
                <a:cs typeface="Arial"/>
                <a:sym typeface="Arial"/>
              </a:rPr>
              <a:t>1</a:t>
            </a:r>
            <a:r>
              <a:rPr b="0" i="0" lang="en-US" sz="1100" u="none" cap="none" strike="noStrike">
                <a:solidFill>
                  <a:srgbClr val="000000"/>
                </a:solidFill>
                <a:latin typeface="Arial"/>
                <a:ea typeface="Arial"/>
                <a:cs typeface="Arial"/>
                <a:sym typeface="Arial"/>
              </a:rPr>
              <a:t>))</a:t>
            </a:r>
            <a:br>
              <a:rPr b="0" i="0" lang="en-US" sz="1100" u="none" cap="none" strike="noStrike">
                <a:solidFill>
                  <a:srgbClr val="000000"/>
                </a:solidFill>
                <a:latin typeface="Arial"/>
                <a:ea typeface="Arial"/>
                <a:cs typeface="Arial"/>
                <a:sym typeface="Arial"/>
              </a:rPr>
            </a:br>
            <a:br>
              <a:rPr b="0" i="0" lang="en-US" sz="1100" u="none" cap="none" strike="noStrike">
                <a:solidFill>
                  <a:srgbClr val="000000"/>
                </a:solidFill>
                <a:latin typeface="Arial"/>
                <a:ea typeface="Arial"/>
                <a:cs typeface="Arial"/>
                <a:sym typeface="Arial"/>
              </a:rPr>
            </a:br>
            <a:r>
              <a:rPr b="0" i="0" lang="en-US" sz="1100" u="none" cap="none" strike="noStrike">
                <a:solidFill>
                  <a:srgbClr val="000000"/>
                </a:solidFill>
                <a:latin typeface="Arial"/>
                <a:ea typeface="Arial"/>
                <a:cs typeface="Arial"/>
                <a:sym typeface="Arial"/>
              </a:rPr>
              <a:t>CompuCellSetup.register_steppable(</a:t>
            </a:r>
            <a:r>
              <a:rPr b="0" i="0" lang="en-US" sz="1100" u="none" cap="none" strike="noStrike">
                <a:solidFill>
                  <a:srgbClr val="660099"/>
                </a:solidFill>
                <a:latin typeface="Arial"/>
                <a:ea typeface="Arial"/>
                <a:cs typeface="Arial"/>
                <a:sym typeface="Arial"/>
              </a:rPr>
              <a:t>steppable</a:t>
            </a:r>
            <a:r>
              <a:rPr b="0" i="0" lang="en-US" sz="1100" u="none" cap="none" strike="noStrike">
                <a:solidFill>
                  <a:srgbClr val="000000"/>
                </a:solidFill>
                <a:latin typeface="Arial"/>
                <a:ea typeface="Arial"/>
                <a:cs typeface="Arial"/>
                <a:sym typeface="Arial"/>
              </a:rPr>
              <a:t>=MitosisSteppable(</a:t>
            </a:r>
            <a:r>
              <a:rPr b="0" i="0" lang="en-US" sz="1100" u="none" cap="none" strike="noStrike">
                <a:solidFill>
                  <a:srgbClr val="660099"/>
                </a:solidFill>
                <a:latin typeface="Arial"/>
                <a:ea typeface="Arial"/>
                <a:cs typeface="Arial"/>
                <a:sym typeface="Arial"/>
              </a:rPr>
              <a:t>frequency</a:t>
            </a:r>
            <a:r>
              <a:rPr b="0" i="0" lang="en-US" sz="1100" u="none" cap="none" strike="noStrike">
                <a:solidFill>
                  <a:srgbClr val="000000"/>
                </a:solidFill>
                <a:latin typeface="Arial"/>
                <a:ea typeface="Arial"/>
                <a:cs typeface="Arial"/>
                <a:sym typeface="Arial"/>
              </a:rPr>
              <a:t>=</a:t>
            </a:r>
            <a:r>
              <a:rPr b="0" i="0" lang="en-US" sz="1100" u="none" cap="none" strike="noStrike">
                <a:solidFill>
                  <a:srgbClr val="0000FF"/>
                </a:solidFill>
                <a:latin typeface="Arial"/>
                <a:ea typeface="Arial"/>
                <a:cs typeface="Arial"/>
                <a:sym typeface="Arial"/>
              </a:rPr>
              <a:t>1</a:t>
            </a:r>
            <a:r>
              <a:rPr b="0" i="0" lang="en-US" sz="1100" u="none" cap="none" strike="noStrike">
                <a:solidFill>
                  <a:srgbClr val="000000"/>
                </a:solidFill>
                <a:latin typeface="Arial"/>
                <a:ea typeface="Arial"/>
                <a:cs typeface="Arial"/>
                <a:sym typeface="Arial"/>
              </a:rPr>
              <a:t>))</a:t>
            </a:r>
            <a:br>
              <a:rPr b="0" i="0" lang="en-US" sz="1100" u="none" cap="none" strike="noStrike">
                <a:solidFill>
                  <a:srgbClr val="000000"/>
                </a:solidFill>
                <a:latin typeface="Arial"/>
                <a:ea typeface="Arial"/>
                <a:cs typeface="Arial"/>
                <a:sym typeface="Arial"/>
              </a:rPr>
            </a:br>
            <a:br>
              <a:rPr b="0" i="0" lang="en-US" sz="1100" u="none" cap="none" strike="noStrike">
                <a:solidFill>
                  <a:srgbClr val="000000"/>
                </a:solidFill>
                <a:latin typeface="Arial"/>
                <a:ea typeface="Arial"/>
                <a:cs typeface="Arial"/>
                <a:sym typeface="Arial"/>
              </a:rPr>
            </a:br>
            <a:br>
              <a:rPr b="0" i="0" lang="en-US" sz="1100" u="none" cap="none" strike="noStrike">
                <a:solidFill>
                  <a:srgbClr val="000000"/>
                </a:solidFill>
                <a:latin typeface="Arial"/>
                <a:ea typeface="Arial"/>
                <a:cs typeface="Arial"/>
                <a:sym typeface="Arial"/>
              </a:rPr>
            </a:br>
            <a:r>
              <a:rPr b="0" i="0" lang="en-US" sz="1100" u="none" cap="none" strike="noStrike">
                <a:solidFill>
                  <a:srgbClr val="000000"/>
                </a:solidFill>
                <a:latin typeface="Arial"/>
                <a:ea typeface="Arial"/>
                <a:cs typeface="Arial"/>
                <a:sym typeface="Arial"/>
              </a:rPr>
              <a:t>CompuCellSetup.run()</a:t>
            </a:r>
            <a:endParaRPr b="0" i="0" sz="2800" u="none" cap="none" strike="noStrike">
              <a:solidFill>
                <a:schemeClr val="dk1"/>
              </a:solidFill>
              <a:latin typeface="Arial"/>
              <a:ea typeface="Arial"/>
              <a:cs typeface="Arial"/>
              <a:sym typeface="Arial"/>
            </a:endParaRPr>
          </a:p>
        </p:txBody>
      </p:sp>
      <p:sp>
        <p:nvSpPr>
          <p:cNvPr id="245" name="Google Shape;245;p22"/>
          <p:cNvSpPr txBox="1"/>
          <p:nvPr/>
        </p:nvSpPr>
        <p:spPr>
          <a:xfrm>
            <a:off x="0" y="0"/>
            <a:ext cx="9144000" cy="400110"/>
          </a:xfrm>
          <a:prstGeom prst="rect">
            <a:avLst/>
          </a:prstGeom>
          <a:solidFill>
            <a:schemeClr val="accent2"/>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000"/>
              <a:buFont typeface="Arial"/>
              <a:buNone/>
            </a:pPr>
            <a:r>
              <a:rPr b="1" i="0" lang="en-US" sz="2000" u="none" cap="none" strike="noStrike">
                <a:solidFill>
                  <a:schemeClr val="lt1"/>
                </a:solidFill>
                <a:latin typeface="Arial"/>
                <a:ea typeface="Arial"/>
                <a:cs typeface="Arial"/>
                <a:sym typeface="Arial"/>
              </a:rPr>
              <a:t>Code highlights - ContactInhibitionOfProliferation.cc3d </a:t>
            </a:r>
            <a:endParaRPr b="1" i="0" sz="2000" u="none" cap="none" strike="noStrike">
              <a:solidFill>
                <a:schemeClr val="lt1"/>
              </a:solidFill>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9" name="Shape 249"/>
        <p:cNvGrpSpPr/>
        <p:nvPr/>
      </p:nvGrpSpPr>
      <p:grpSpPr>
        <a:xfrm>
          <a:off x="0" y="0"/>
          <a:ext cx="0" cy="0"/>
          <a:chOff x="0" y="0"/>
          <a:chExt cx="0" cy="0"/>
        </a:xfrm>
      </p:grpSpPr>
      <p:pic>
        <p:nvPicPr>
          <p:cNvPr id="250" name="Google Shape;250;p23"/>
          <p:cNvPicPr preferRelativeResize="0"/>
          <p:nvPr/>
        </p:nvPicPr>
        <p:blipFill rotWithShape="1">
          <a:blip r:embed="rId3">
            <a:alphaModFix/>
          </a:blip>
          <a:srcRect b="0" l="0" r="0" t="0"/>
          <a:stretch/>
        </p:blipFill>
        <p:spPr>
          <a:xfrm>
            <a:off x="126369" y="887847"/>
            <a:ext cx="6010275" cy="2276475"/>
          </a:xfrm>
          <a:prstGeom prst="rect">
            <a:avLst/>
          </a:prstGeom>
          <a:noFill/>
          <a:ln>
            <a:noFill/>
          </a:ln>
        </p:spPr>
      </p:pic>
      <p:pic>
        <p:nvPicPr>
          <p:cNvPr id="251" name="Google Shape;251;p23"/>
          <p:cNvPicPr preferRelativeResize="0"/>
          <p:nvPr/>
        </p:nvPicPr>
        <p:blipFill rotWithShape="1">
          <a:blip r:embed="rId4">
            <a:alphaModFix/>
          </a:blip>
          <a:srcRect b="0" l="0" r="0" t="0"/>
          <a:stretch/>
        </p:blipFill>
        <p:spPr>
          <a:xfrm>
            <a:off x="0" y="3551128"/>
            <a:ext cx="6501723" cy="3273077"/>
          </a:xfrm>
          <a:prstGeom prst="rect">
            <a:avLst/>
          </a:prstGeom>
          <a:noFill/>
          <a:ln>
            <a:noFill/>
          </a:ln>
        </p:spPr>
      </p:pic>
      <p:pic>
        <p:nvPicPr>
          <p:cNvPr id="252" name="Google Shape;252;p23"/>
          <p:cNvPicPr preferRelativeResize="0"/>
          <p:nvPr/>
        </p:nvPicPr>
        <p:blipFill rotWithShape="1">
          <a:blip r:embed="rId5">
            <a:alphaModFix/>
          </a:blip>
          <a:srcRect b="0" l="0" r="0" t="0"/>
          <a:stretch/>
        </p:blipFill>
        <p:spPr>
          <a:xfrm>
            <a:off x="5813347" y="769989"/>
            <a:ext cx="3427371" cy="3035411"/>
          </a:xfrm>
          <a:prstGeom prst="rect">
            <a:avLst/>
          </a:prstGeom>
          <a:noFill/>
          <a:ln>
            <a:noFill/>
          </a:ln>
        </p:spPr>
      </p:pic>
      <p:sp>
        <p:nvSpPr>
          <p:cNvPr id="253" name="Google Shape;253;p23"/>
          <p:cNvSpPr txBox="1"/>
          <p:nvPr/>
        </p:nvSpPr>
        <p:spPr>
          <a:xfrm>
            <a:off x="6989523" y="4096011"/>
            <a:ext cx="2004165" cy="73866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1400" u="none" cap="none" strike="noStrike">
                <a:solidFill>
                  <a:srgbClr val="000000"/>
                </a:solidFill>
                <a:latin typeface="Arial"/>
                <a:ea typeface="Arial"/>
                <a:cs typeface="Arial"/>
                <a:sym typeface="Arial"/>
              </a:rPr>
              <a:t>Set fixed value of 100 for </a:t>
            </a:r>
            <a:r>
              <a:rPr b="1" i="0" lang="en-US" sz="1400" u="none" cap="none" strike="noStrike">
                <a:solidFill>
                  <a:srgbClr val="000000"/>
                </a:solidFill>
                <a:latin typeface="Arial"/>
                <a:ea typeface="Arial"/>
                <a:cs typeface="Arial"/>
                <a:sym typeface="Arial"/>
              </a:rPr>
              <a:t>MitosisReadyCell</a:t>
            </a:r>
            <a:r>
              <a:rPr b="0" i="0" lang="en-US" sz="1400" u="none" cap="none" strike="noStrike">
                <a:solidFill>
                  <a:srgbClr val="000000"/>
                </a:solidFill>
                <a:latin typeface="Arial"/>
                <a:ea typeface="Arial"/>
                <a:cs typeface="Arial"/>
                <a:sym typeface="Arial"/>
              </a:rPr>
              <a:t> field</a:t>
            </a:r>
            <a:endParaRPr b="0" i="0" sz="1400" u="none" cap="none" strike="noStrike">
              <a:solidFill>
                <a:srgbClr val="000000"/>
              </a:solidFill>
              <a:latin typeface="Arial"/>
              <a:ea typeface="Arial"/>
              <a:cs typeface="Arial"/>
              <a:sym typeface="Arial"/>
            </a:endParaRPr>
          </a:p>
        </p:txBody>
      </p:sp>
      <p:cxnSp>
        <p:nvCxnSpPr>
          <p:cNvPr id="254" name="Google Shape;254;p23"/>
          <p:cNvCxnSpPr/>
          <p:nvPr/>
        </p:nvCxnSpPr>
        <p:spPr>
          <a:xfrm flipH="1" rot="10800000">
            <a:off x="7515616" y="3551128"/>
            <a:ext cx="275573" cy="507305"/>
          </a:xfrm>
          <a:prstGeom prst="straightConnector1">
            <a:avLst/>
          </a:prstGeom>
          <a:noFill/>
          <a:ln cap="flat" cmpd="sng" w="9525">
            <a:solidFill>
              <a:srgbClr val="4A7DBA"/>
            </a:solidFill>
            <a:prstDash val="solid"/>
            <a:round/>
            <a:headEnd len="sm" w="sm" type="none"/>
            <a:tailEnd len="med" w="med" type="triangle"/>
          </a:ln>
        </p:spPr>
      </p:cxnSp>
      <p:sp>
        <p:nvSpPr>
          <p:cNvPr id="255" name="Google Shape;255;p23"/>
          <p:cNvSpPr txBox="1"/>
          <p:nvPr/>
        </p:nvSpPr>
        <p:spPr>
          <a:xfrm>
            <a:off x="6889315" y="5386192"/>
            <a:ext cx="2104373" cy="30777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1400" u="none" cap="none" strike="noStrike">
                <a:solidFill>
                  <a:srgbClr val="000000"/>
                </a:solidFill>
                <a:latin typeface="Arial"/>
                <a:ea typeface="Arial"/>
                <a:cs typeface="Arial"/>
                <a:sym typeface="Arial"/>
              </a:rPr>
              <a:t>Cell about to divide</a:t>
            </a:r>
            <a:endParaRPr b="0" i="0" sz="1400" u="none" cap="none" strike="noStrike">
              <a:solidFill>
                <a:srgbClr val="000000"/>
              </a:solidFill>
              <a:latin typeface="Arial"/>
              <a:ea typeface="Arial"/>
              <a:cs typeface="Arial"/>
              <a:sym typeface="Arial"/>
            </a:endParaRPr>
          </a:p>
        </p:txBody>
      </p:sp>
      <p:cxnSp>
        <p:nvCxnSpPr>
          <p:cNvPr id="256" name="Google Shape;256;p23"/>
          <p:cNvCxnSpPr>
            <a:stCxn id="255" idx="1"/>
          </p:cNvCxnSpPr>
          <p:nvPr/>
        </p:nvCxnSpPr>
        <p:spPr>
          <a:xfrm rot="10800000">
            <a:off x="4196215" y="5473781"/>
            <a:ext cx="2693100" cy="66300"/>
          </a:xfrm>
          <a:prstGeom prst="straightConnector1">
            <a:avLst/>
          </a:prstGeom>
          <a:noFill/>
          <a:ln cap="flat" cmpd="sng" w="9525">
            <a:solidFill>
              <a:schemeClr val="dk1"/>
            </a:solidFill>
            <a:prstDash val="solid"/>
            <a:round/>
            <a:headEnd len="sm" w="sm" type="none"/>
            <a:tailEnd len="med" w="med" type="triangle"/>
          </a:ln>
        </p:spPr>
      </p:cxnSp>
      <p:sp>
        <p:nvSpPr>
          <p:cNvPr id="257" name="Google Shape;257;p23"/>
          <p:cNvSpPr txBox="1"/>
          <p:nvPr/>
        </p:nvSpPr>
        <p:spPr>
          <a:xfrm>
            <a:off x="0" y="432834"/>
            <a:ext cx="9144000" cy="52322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1400" u="none" cap="none" strike="noStrike">
                <a:solidFill>
                  <a:srgbClr val="000000"/>
                </a:solidFill>
                <a:latin typeface="Arial"/>
                <a:ea typeface="Arial"/>
                <a:cs typeface="Arial"/>
                <a:sym typeface="Arial"/>
              </a:rPr>
              <a:t>To observe mitosis ready plotter output set </a:t>
            </a:r>
            <a:r>
              <a:rPr b="1" i="0" lang="en-US" sz="1400" u="none" cap="none" strike="noStrike">
                <a:solidFill>
                  <a:srgbClr val="000000"/>
                </a:solidFill>
                <a:latin typeface="Arial"/>
                <a:ea typeface="Arial"/>
                <a:cs typeface="Arial"/>
                <a:sym typeface="Arial"/>
              </a:rPr>
              <a:t>screen update frequency to 1 </a:t>
            </a:r>
            <a:r>
              <a:rPr b="0" i="0" lang="en-US" sz="1400" u="none" cap="none" strike="noStrike">
                <a:solidFill>
                  <a:srgbClr val="000000"/>
                </a:solidFill>
                <a:latin typeface="Arial"/>
                <a:ea typeface="Arial"/>
                <a:cs typeface="Arial"/>
                <a:sym typeface="Arial"/>
              </a:rPr>
              <a:t>once there is enough cells to see the effect</a:t>
            </a:r>
            <a:endParaRPr b="0" i="0" sz="1400" u="none" cap="none" strike="noStrike">
              <a:solidFill>
                <a:srgbClr val="000000"/>
              </a:solidFill>
              <a:latin typeface="Arial"/>
              <a:ea typeface="Arial"/>
              <a:cs typeface="Arial"/>
              <a:sym typeface="Arial"/>
            </a:endParaRPr>
          </a:p>
        </p:txBody>
      </p:sp>
      <p:sp>
        <p:nvSpPr>
          <p:cNvPr id="258" name="Google Shape;258;p23"/>
          <p:cNvSpPr txBox="1"/>
          <p:nvPr/>
        </p:nvSpPr>
        <p:spPr>
          <a:xfrm>
            <a:off x="0" y="0"/>
            <a:ext cx="9144000" cy="400110"/>
          </a:xfrm>
          <a:prstGeom prst="rect">
            <a:avLst/>
          </a:prstGeom>
          <a:solidFill>
            <a:schemeClr val="accent2"/>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000"/>
              <a:buFont typeface="Arial"/>
              <a:buNone/>
            </a:pPr>
            <a:r>
              <a:rPr b="1" i="0" lang="en-US" sz="2000" u="none" cap="none" strike="noStrike">
                <a:solidFill>
                  <a:schemeClr val="lt1"/>
                </a:solidFill>
                <a:latin typeface="Arial"/>
                <a:ea typeface="Arial"/>
                <a:cs typeface="Arial"/>
                <a:sym typeface="Arial"/>
              </a:rPr>
              <a:t>MitosisReadyPlotter – Player Settings</a:t>
            </a:r>
            <a:endParaRPr b="1" i="0" sz="2000" u="none" cap="none" strike="noStrike">
              <a:solidFill>
                <a:schemeClr val="lt1"/>
              </a:solidFill>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2" name="Shape 262"/>
        <p:cNvGrpSpPr/>
        <p:nvPr/>
      </p:nvGrpSpPr>
      <p:grpSpPr>
        <a:xfrm>
          <a:off x="0" y="0"/>
          <a:ext cx="0" cy="0"/>
          <a:chOff x="0" y="0"/>
          <a:chExt cx="0" cy="0"/>
        </a:xfrm>
      </p:grpSpPr>
      <p:sp>
        <p:nvSpPr>
          <p:cNvPr id="263" name="Google Shape;263;p24"/>
          <p:cNvSpPr txBox="1"/>
          <p:nvPr/>
        </p:nvSpPr>
        <p:spPr>
          <a:xfrm>
            <a:off x="0" y="0"/>
            <a:ext cx="9144000" cy="400110"/>
          </a:xfrm>
          <a:prstGeom prst="rect">
            <a:avLst/>
          </a:prstGeom>
          <a:solidFill>
            <a:schemeClr val="accent2"/>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000"/>
              <a:buFont typeface="Arial"/>
              <a:buNone/>
            </a:pPr>
            <a:r>
              <a:rPr b="1" i="0" lang="en-US" sz="2000" u="none" cap="none" strike="noStrike">
                <a:solidFill>
                  <a:schemeClr val="lt1"/>
                </a:solidFill>
                <a:latin typeface="Arial"/>
                <a:ea typeface="Arial"/>
                <a:cs typeface="Arial"/>
                <a:sym typeface="Arial"/>
              </a:rPr>
              <a:t>Putting it all together – Avascular Tumor Simulation</a:t>
            </a:r>
            <a:endParaRPr b="1" i="0" sz="2000" u="none" cap="none" strike="noStrike">
              <a:solidFill>
                <a:schemeClr val="lt1"/>
              </a:solidFill>
              <a:latin typeface="Arial"/>
              <a:ea typeface="Arial"/>
              <a:cs typeface="Arial"/>
              <a:sym typeface="Arial"/>
            </a:endParaRPr>
          </a:p>
        </p:txBody>
      </p:sp>
      <p:sp>
        <p:nvSpPr>
          <p:cNvPr id="264" name="Google Shape;264;p24"/>
          <p:cNvSpPr txBox="1"/>
          <p:nvPr/>
        </p:nvSpPr>
        <p:spPr>
          <a:xfrm>
            <a:off x="100208" y="663879"/>
            <a:ext cx="8830850" cy="33239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1400" u="none" cap="none" strike="noStrike">
                <a:solidFill>
                  <a:srgbClr val="000000"/>
                </a:solidFill>
                <a:latin typeface="Arial"/>
                <a:ea typeface="Arial"/>
                <a:cs typeface="Arial"/>
                <a:sym typeface="Arial"/>
              </a:rPr>
              <a:t>So far we have learned the following CC3D concepts and techniques:</a:t>
            </a:r>
            <a:endParaRPr/>
          </a:p>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a:p>
            <a:pPr indent="-285750" lvl="0" marL="285750" marR="0" rtl="0" algn="l">
              <a:lnSpc>
                <a:spcPct val="100000"/>
              </a:lnSpc>
              <a:spcBef>
                <a:spcPts val="0"/>
              </a:spcBef>
              <a:spcAft>
                <a:spcPts val="0"/>
              </a:spcAft>
              <a:buClr>
                <a:srgbClr val="000000"/>
              </a:buClr>
              <a:buSzPts val="1400"/>
              <a:buFont typeface="Arial"/>
              <a:buChar char="•"/>
            </a:pPr>
            <a:r>
              <a:rPr b="0" i="0" lang="en-US" sz="1400" u="none" cap="none" strike="noStrike">
                <a:solidFill>
                  <a:srgbClr val="000000"/>
                </a:solidFill>
                <a:latin typeface="Arial"/>
                <a:ea typeface="Arial"/>
                <a:cs typeface="Arial"/>
                <a:sym typeface="Arial"/>
              </a:rPr>
              <a:t>How to use contact energy and volume constraint to control cell shape</a:t>
            </a:r>
            <a:endParaRPr/>
          </a:p>
          <a:p>
            <a:pPr indent="-285750" lvl="0" marL="285750" marR="0" rtl="0" algn="l">
              <a:lnSpc>
                <a:spcPct val="100000"/>
              </a:lnSpc>
              <a:spcBef>
                <a:spcPts val="0"/>
              </a:spcBef>
              <a:spcAft>
                <a:spcPts val="0"/>
              </a:spcAft>
              <a:buClr>
                <a:srgbClr val="000000"/>
              </a:buClr>
              <a:buSzPts val="1400"/>
              <a:buFont typeface="Arial"/>
              <a:buChar char="•"/>
            </a:pPr>
            <a:r>
              <a:rPr b="0" i="0" lang="en-US" sz="1400" u="none" cap="none" strike="noStrike">
                <a:solidFill>
                  <a:srgbClr val="000000"/>
                </a:solidFill>
                <a:latin typeface="Arial"/>
                <a:ea typeface="Arial"/>
                <a:cs typeface="Arial"/>
                <a:sym typeface="Arial"/>
              </a:rPr>
              <a:t>How to grow cells</a:t>
            </a:r>
            <a:endParaRPr/>
          </a:p>
          <a:p>
            <a:pPr indent="-285750" lvl="0" marL="285750" marR="0" rtl="0" algn="l">
              <a:lnSpc>
                <a:spcPct val="100000"/>
              </a:lnSpc>
              <a:spcBef>
                <a:spcPts val="0"/>
              </a:spcBef>
              <a:spcAft>
                <a:spcPts val="0"/>
              </a:spcAft>
              <a:buClr>
                <a:srgbClr val="000000"/>
              </a:buClr>
              <a:buSzPts val="1400"/>
              <a:buFont typeface="Arial"/>
              <a:buChar char="•"/>
            </a:pPr>
            <a:r>
              <a:rPr b="0" i="0" lang="en-US" sz="1400" u="none" cap="none" strike="noStrike">
                <a:solidFill>
                  <a:srgbClr val="000000"/>
                </a:solidFill>
                <a:latin typeface="Arial"/>
                <a:ea typeface="Arial"/>
                <a:cs typeface="Arial"/>
                <a:sym typeface="Arial"/>
              </a:rPr>
              <a:t>How to divide cells</a:t>
            </a:r>
            <a:endParaRPr/>
          </a:p>
          <a:p>
            <a:pPr indent="-285750" lvl="0" marL="285750" marR="0" rtl="0" algn="l">
              <a:lnSpc>
                <a:spcPct val="100000"/>
              </a:lnSpc>
              <a:spcBef>
                <a:spcPts val="0"/>
              </a:spcBef>
              <a:spcAft>
                <a:spcPts val="0"/>
              </a:spcAft>
              <a:buClr>
                <a:srgbClr val="000000"/>
              </a:buClr>
              <a:buSzPts val="1400"/>
              <a:buFont typeface="Arial"/>
              <a:buChar char="•"/>
            </a:pPr>
            <a:r>
              <a:rPr b="0" i="0" lang="en-US" sz="1400" u="none" cap="none" strike="noStrike">
                <a:solidFill>
                  <a:srgbClr val="000000"/>
                </a:solidFill>
                <a:latin typeface="Arial"/>
                <a:ea typeface="Arial"/>
                <a:cs typeface="Arial"/>
                <a:sym typeface="Arial"/>
              </a:rPr>
              <a:t>How to add diffusive field </a:t>
            </a:r>
            <a:endParaRPr/>
          </a:p>
          <a:p>
            <a:pPr indent="-285750" lvl="0" marL="285750" marR="0" rtl="0" algn="l">
              <a:lnSpc>
                <a:spcPct val="100000"/>
              </a:lnSpc>
              <a:spcBef>
                <a:spcPts val="0"/>
              </a:spcBef>
              <a:spcAft>
                <a:spcPts val="0"/>
              </a:spcAft>
              <a:buClr>
                <a:srgbClr val="000000"/>
              </a:buClr>
              <a:buSzPts val="1400"/>
              <a:buFont typeface="Arial"/>
              <a:buChar char="•"/>
            </a:pPr>
            <a:r>
              <a:rPr b="0" i="0" lang="en-US" sz="1400" u="none" cap="none" strike="noStrike">
                <a:solidFill>
                  <a:srgbClr val="000000"/>
                </a:solidFill>
                <a:latin typeface="Arial"/>
                <a:ea typeface="Arial"/>
                <a:cs typeface="Arial"/>
                <a:sym typeface="Arial"/>
              </a:rPr>
              <a:t>How to change cell type</a:t>
            </a:r>
            <a:endParaRPr/>
          </a:p>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0" i="0" lang="en-US" sz="1400" u="none" cap="none" strike="noStrike">
                <a:solidFill>
                  <a:srgbClr val="000000"/>
                </a:solidFill>
                <a:latin typeface="Arial"/>
                <a:ea typeface="Arial"/>
                <a:cs typeface="Arial"/>
                <a:sym typeface="Arial"/>
              </a:rPr>
              <a:t>Let’s combine those techniques together and build a simplified simulation of avascular tumor. </a:t>
            </a:r>
            <a:endParaRPr/>
          </a:p>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a:p>
            <a:pPr indent="-285750" lvl="0" marL="285750" marR="0" rtl="0" algn="l">
              <a:lnSpc>
                <a:spcPct val="100000"/>
              </a:lnSpc>
              <a:spcBef>
                <a:spcPts val="0"/>
              </a:spcBef>
              <a:spcAft>
                <a:spcPts val="0"/>
              </a:spcAft>
              <a:buClr>
                <a:srgbClr val="000000"/>
              </a:buClr>
              <a:buSzPts val="1400"/>
              <a:buFont typeface="Arial"/>
              <a:buChar char="•"/>
            </a:pPr>
            <a:r>
              <a:rPr b="0" i="0" lang="en-US" sz="1400" u="none" cap="none" strike="noStrike">
                <a:solidFill>
                  <a:srgbClr val="000000"/>
                </a:solidFill>
                <a:latin typeface="Arial"/>
                <a:ea typeface="Arial"/>
                <a:cs typeface="Arial"/>
                <a:sym typeface="Arial"/>
              </a:rPr>
              <a:t>We will use 3 cell types ,Tumor, TumorProliferating and Necrotic</a:t>
            </a:r>
            <a:endParaRPr/>
          </a:p>
          <a:p>
            <a:pPr indent="-285750" lvl="0" marL="285750" marR="0" rtl="0" algn="l">
              <a:lnSpc>
                <a:spcPct val="100000"/>
              </a:lnSpc>
              <a:spcBef>
                <a:spcPts val="0"/>
              </a:spcBef>
              <a:spcAft>
                <a:spcPts val="0"/>
              </a:spcAft>
              <a:buClr>
                <a:srgbClr val="000000"/>
              </a:buClr>
              <a:buSzPts val="1400"/>
              <a:buFont typeface="Arial"/>
              <a:buChar char="•"/>
            </a:pPr>
            <a:r>
              <a:rPr b="0" i="0" lang="en-US" sz="1400" u="none" cap="none" strike="noStrike">
                <a:solidFill>
                  <a:srgbClr val="000000"/>
                </a:solidFill>
                <a:latin typeface="Arial"/>
                <a:ea typeface="Arial"/>
                <a:cs typeface="Arial"/>
                <a:sym typeface="Arial"/>
              </a:rPr>
              <a:t>We will make cell growth depend on level of nutrients and on cell pressure (contact inhibition of proliferation)</a:t>
            </a:r>
            <a:endParaRPr/>
          </a:p>
          <a:p>
            <a:pPr indent="-285750" lvl="0" marL="285750" marR="0" rtl="0" algn="l">
              <a:lnSpc>
                <a:spcPct val="100000"/>
              </a:lnSpc>
              <a:spcBef>
                <a:spcPts val="0"/>
              </a:spcBef>
              <a:spcAft>
                <a:spcPts val="0"/>
              </a:spcAft>
              <a:buClr>
                <a:srgbClr val="000000"/>
              </a:buClr>
              <a:buSzPts val="1400"/>
              <a:buFont typeface="Arial"/>
              <a:buChar char="•"/>
            </a:pPr>
            <a:r>
              <a:rPr b="0" i="0" lang="en-US" sz="1400" u="none" cap="none" strike="noStrike">
                <a:solidFill>
                  <a:srgbClr val="000000"/>
                </a:solidFill>
                <a:latin typeface="Arial"/>
                <a:ea typeface="Arial"/>
                <a:cs typeface="Arial"/>
                <a:sym typeface="Arial"/>
              </a:rPr>
              <a:t>Cells turn necrotic once the level of nutrients falls below critical threshold. Necrotic cells do not grow or divide  </a:t>
            </a:r>
            <a:endParaRPr b="0" i="0" sz="1400" u="none" cap="none" strike="noStrike">
              <a:solidFill>
                <a:srgbClr val="000000"/>
              </a:solidFill>
              <a:latin typeface="Arial"/>
              <a:ea typeface="Arial"/>
              <a:cs typeface="Arial"/>
              <a:sym typeface="Arial"/>
            </a:endParaRPr>
          </a:p>
        </p:txBody>
      </p:sp>
      <p:pic>
        <p:nvPicPr>
          <p:cNvPr id="265" name="Google Shape;265;p24"/>
          <p:cNvPicPr preferRelativeResize="0"/>
          <p:nvPr/>
        </p:nvPicPr>
        <p:blipFill rotWithShape="1">
          <a:blip r:embed="rId3">
            <a:alphaModFix/>
          </a:blip>
          <a:srcRect b="0" l="0" r="0" t="0"/>
          <a:stretch/>
        </p:blipFill>
        <p:spPr>
          <a:xfrm>
            <a:off x="2560724" y="3772422"/>
            <a:ext cx="6057183" cy="3017305"/>
          </a:xfrm>
          <a:prstGeom prst="rect">
            <a:avLst/>
          </a:prstGeom>
          <a:noFill/>
          <a:ln>
            <a:noFill/>
          </a:ln>
        </p:spPr>
      </p:pic>
      <p:sp>
        <p:nvSpPr>
          <p:cNvPr id="266" name="Google Shape;266;p24"/>
          <p:cNvSpPr txBox="1"/>
          <p:nvPr/>
        </p:nvSpPr>
        <p:spPr>
          <a:xfrm>
            <a:off x="100208" y="4809995"/>
            <a:ext cx="1678488" cy="30777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1400" u="none" cap="none" strike="noStrike">
                <a:solidFill>
                  <a:srgbClr val="000000"/>
                </a:solidFill>
                <a:latin typeface="Arial"/>
                <a:ea typeface="Arial"/>
                <a:cs typeface="Arial"/>
                <a:sym typeface="Arial"/>
              </a:rPr>
              <a:t>Necrotic cells</a:t>
            </a:r>
            <a:endParaRPr b="0" i="0" sz="1400" u="none" cap="none" strike="noStrike">
              <a:solidFill>
                <a:srgbClr val="000000"/>
              </a:solidFill>
              <a:latin typeface="Arial"/>
              <a:ea typeface="Arial"/>
              <a:cs typeface="Arial"/>
              <a:sym typeface="Arial"/>
            </a:endParaRPr>
          </a:p>
        </p:txBody>
      </p:sp>
      <p:cxnSp>
        <p:nvCxnSpPr>
          <p:cNvPr id="267" name="Google Shape;267;p24"/>
          <p:cNvCxnSpPr/>
          <p:nvPr/>
        </p:nvCxnSpPr>
        <p:spPr>
          <a:xfrm>
            <a:off x="1377863" y="4963883"/>
            <a:ext cx="2417523" cy="747985"/>
          </a:xfrm>
          <a:prstGeom prst="straightConnector1">
            <a:avLst/>
          </a:prstGeom>
          <a:noFill/>
          <a:ln cap="flat" cmpd="sng" w="9525">
            <a:solidFill>
              <a:srgbClr val="4A7DBA"/>
            </a:solidFill>
            <a:prstDash val="solid"/>
            <a:round/>
            <a:headEnd len="sm" w="sm" type="none"/>
            <a:tailEnd len="med" w="med" type="triangle"/>
          </a:ln>
        </p:spPr>
      </p:cxnSp>
      <p:sp>
        <p:nvSpPr>
          <p:cNvPr id="268" name="Google Shape;268;p24"/>
          <p:cNvSpPr txBox="1"/>
          <p:nvPr/>
        </p:nvSpPr>
        <p:spPr>
          <a:xfrm>
            <a:off x="121705" y="4036191"/>
            <a:ext cx="2125868" cy="52322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1400" u="none" cap="none" strike="noStrike">
                <a:solidFill>
                  <a:srgbClr val="000000"/>
                </a:solidFill>
                <a:latin typeface="Arial"/>
                <a:ea typeface="Arial"/>
                <a:cs typeface="Arial"/>
                <a:sym typeface="Arial"/>
              </a:rPr>
              <a:t>Tumor or TumorProliferating cells</a:t>
            </a:r>
            <a:endParaRPr b="0" i="0" sz="1400" u="none" cap="none" strike="noStrike">
              <a:solidFill>
                <a:srgbClr val="000000"/>
              </a:solidFill>
              <a:latin typeface="Arial"/>
              <a:ea typeface="Arial"/>
              <a:cs typeface="Arial"/>
              <a:sym typeface="Arial"/>
            </a:endParaRPr>
          </a:p>
        </p:txBody>
      </p:sp>
      <p:cxnSp>
        <p:nvCxnSpPr>
          <p:cNvPr id="269" name="Google Shape;269;p24"/>
          <p:cNvCxnSpPr>
            <a:stCxn id="268" idx="3"/>
          </p:cNvCxnSpPr>
          <p:nvPr/>
        </p:nvCxnSpPr>
        <p:spPr>
          <a:xfrm>
            <a:off x="2247573" y="4297801"/>
            <a:ext cx="1435200" cy="1040100"/>
          </a:xfrm>
          <a:prstGeom prst="straightConnector1">
            <a:avLst/>
          </a:prstGeom>
          <a:noFill/>
          <a:ln cap="flat" cmpd="sng" w="9525">
            <a:solidFill>
              <a:srgbClr val="4A7DBA"/>
            </a:solidFill>
            <a:prstDash val="solid"/>
            <a:round/>
            <a:headEnd len="sm" w="sm" type="none"/>
            <a:tailEnd len="med" w="med" type="triangle"/>
          </a:ln>
        </p:spPr>
      </p:cxnSp>
      <p:sp>
        <p:nvSpPr>
          <p:cNvPr id="270" name="Google Shape;270;p24"/>
          <p:cNvSpPr txBox="1"/>
          <p:nvPr/>
        </p:nvSpPr>
        <p:spPr>
          <a:xfrm>
            <a:off x="114593" y="426453"/>
            <a:ext cx="4938810" cy="30777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en-US" sz="1400" u="none" cap="none" strike="noStrike">
                <a:solidFill>
                  <a:srgbClr val="000000"/>
                </a:solidFill>
                <a:latin typeface="Arial"/>
                <a:ea typeface="Arial"/>
                <a:cs typeface="Arial"/>
                <a:sym typeface="Arial"/>
              </a:rPr>
              <a:t>AvascularTumor.cc3d</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4" name="Shape 274"/>
        <p:cNvGrpSpPr/>
        <p:nvPr/>
      </p:nvGrpSpPr>
      <p:grpSpPr>
        <a:xfrm>
          <a:off x="0" y="0"/>
          <a:ext cx="0" cy="0"/>
          <a:chOff x="0" y="0"/>
          <a:chExt cx="0" cy="0"/>
        </a:xfrm>
      </p:grpSpPr>
      <p:sp>
        <p:nvSpPr>
          <p:cNvPr id="275" name="Google Shape;275;p25"/>
          <p:cNvSpPr txBox="1"/>
          <p:nvPr/>
        </p:nvSpPr>
        <p:spPr>
          <a:xfrm>
            <a:off x="0" y="0"/>
            <a:ext cx="9144000" cy="400110"/>
          </a:xfrm>
          <a:prstGeom prst="rect">
            <a:avLst/>
          </a:prstGeom>
          <a:solidFill>
            <a:schemeClr val="accent2"/>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000"/>
              <a:buFont typeface="Arial"/>
              <a:buNone/>
            </a:pPr>
            <a:r>
              <a:rPr b="1" i="0" lang="en-US" sz="2000" u="none" cap="none" strike="noStrike">
                <a:solidFill>
                  <a:schemeClr val="lt1"/>
                </a:solidFill>
                <a:latin typeface="Arial"/>
                <a:ea typeface="Arial"/>
                <a:cs typeface="Arial"/>
                <a:sym typeface="Arial"/>
              </a:rPr>
              <a:t>Code highlights - AvascularTumor.cc3d</a:t>
            </a:r>
            <a:endParaRPr/>
          </a:p>
        </p:txBody>
      </p:sp>
      <p:sp>
        <p:nvSpPr>
          <p:cNvPr id="276" name="Google Shape;276;p25"/>
          <p:cNvSpPr/>
          <p:nvPr/>
        </p:nvSpPr>
        <p:spPr>
          <a:xfrm>
            <a:off x="0" y="339699"/>
            <a:ext cx="6381875" cy="6717223"/>
          </a:xfrm>
          <a:prstGeom prst="rect">
            <a:avLst/>
          </a:prstGeom>
          <a:solidFill>
            <a:srgbClr val="FFFFFF"/>
          </a:solid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80"/>
              </a:buClr>
              <a:buSzPts val="1050"/>
              <a:buFont typeface="Arial"/>
              <a:buNone/>
            </a:pPr>
            <a:r>
              <a:rPr b="1" i="0" lang="en-US" sz="1050" u="none" cap="none" strike="noStrike">
                <a:solidFill>
                  <a:srgbClr val="000080"/>
                </a:solidFill>
                <a:latin typeface="Arial"/>
                <a:ea typeface="Arial"/>
                <a:cs typeface="Arial"/>
                <a:sym typeface="Arial"/>
              </a:rPr>
              <a:t>from </a:t>
            </a:r>
            <a:r>
              <a:rPr b="0" i="0" lang="en-US" sz="1050" u="none" cap="none" strike="noStrike">
                <a:solidFill>
                  <a:srgbClr val="000000"/>
                </a:solidFill>
                <a:latin typeface="Arial"/>
                <a:ea typeface="Arial"/>
                <a:cs typeface="Arial"/>
                <a:sym typeface="Arial"/>
              </a:rPr>
              <a:t>cc3d.core.PySteppables </a:t>
            </a:r>
            <a:r>
              <a:rPr b="1" i="0" lang="en-US" sz="1050" u="none" cap="none" strike="noStrike">
                <a:solidFill>
                  <a:srgbClr val="000080"/>
                </a:solidFill>
                <a:latin typeface="Arial"/>
                <a:ea typeface="Arial"/>
                <a:cs typeface="Arial"/>
                <a:sym typeface="Arial"/>
              </a:rPr>
              <a:t>import </a:t>
            </a:r>
            <a:r>
              <a:rPr b="0" i="0" lang="en-US" sz="1050" u="none" cap="none" strike="noStrike">
                <a:solidFill>
                  <a:srgbClr val="000000"/>
                </a:solidFill>
                <a:latin typeface="Arial"/>
                <a:ea typeface="Arial"/>
                <a:cs typeface="Arial"/>
                <a:sym typeface="Arial"/>
              </a:rPr>
              <a:t>*</a:t>
            </a:r>
            <a:br>
              <a:rPr b="0" i="0" lang="en-US" sz="1050" u="none" cap="none" strike="noStrike">
                <a:solidFill>
                  <a:srgbClr val="000000"/>
                </a:solidFill>
                <a:latin typeface="Arial"/>
                <a:ea typeface="Arial"/>
                <a:cs typeface="Arial"/>
                <a:sym typeface="Arial"/>
              </a:rPr>
            </a:br>
            <a:br>
              <a:rPr b="0" i="0" lang="en-US" sz="1050" u="none" cap="none" strike="noStrike">
                <a:solidFill>
                  <a:srgbClr val="000000"/>
                </a:solidFill>
                <a:latin typeface="Arial"/>
                <a:ea typeface="Arial"/>
                <a:cs typeface="Arial"/>
                <a:sym typeface="Arial"/>
              </a:rPr>
            </a:br>
            <a:br>
              <a:rPr b="0" i="0" lang="en-US" sz="1050" u="none" cap="none" strike="noStrike">
                <a:solidFill>
                  <a:srgbClr val="000000"/>
                </a:solidFill>
                <a:latin typeface="Arial"/>
                <a:ea typeface="Arial"/>
                <a:cs typeface="Arial"/>
                <a:sym typeface="Arial"/>
              </a:rPr>
            </a:br>
            <a:r>
              <a:rPr b="1" i="0" lang="en-US" sz="1050" u="none" cap="none" strike="noStrike">
                <a:solidFill>
                  <a:srgbClr val="000080"/>
                </a:solidFill>
                <a:latin typeface="Arial"/>
                <a:ea typeface="Arial"/>
                <a:cs typeface="Arial"/>
                <a:sym typeface="Arial"/>
              </a:rPr>
              <a:t>def </a:t>
            </a:r>
            <a:r>
              <a:rPr b="0" i="0" lang="en-US" sz="1050" u="none" cap="none" strike="noStrike">
                <a:solidFill>
                  <a:srgbClr val="000000"/>
                </a:solidFill>
                <a:latin typeface="Arial"/>
                <a:ea typeface="Arial"/>
                <a:cs typeface="Arial"/>
                <a:sym typeface="Arial"/>
              </a:rPr>
              <a:t>ir(x):</a:t>
            </a:r>
            <a:br>
              <a:rPr b="0" i="0" lang="en-US" sz="1050" u="none" cap="none" strike="noStrike">
                <a:solidFill>
                  <a:srgbClr val="000000"/>
                </a:solidFill>
                <a:latin typeface="Arial"/>
                <a:ea typeface="Arial"/>
                <a:cs typeface="Arial"/>
                <a:sym typeface="Arial"/>
              </a:rPr>
            </a:br>
            <a:r>
              <a:rPr b="0" i="0" lang="en-US" sz="1050" u="none" cap="none" strike="noStrike">
                <a:solidFill>
                  <a:srgbClr val="000000"/>
                </a:solidFill>
                <a:latin typeface="Arial"/>
                <a:ea typeface="Arial"/>
                <a:cs typeface="Arial"/>
                <a:sym typeface="Arial"/>
              </a:rPr>
              <a:t>    </a:t>
            </a:r>
            <a:r>
              <a:rPr b="1" i="0" lang="en-US" sz="1050" u="none" cap="none" strike="noStrike">
                <a:solidFill>
                  <a:srgbClr val="000080"/>
                </a:solidFill>
                <a:latin typeface="Arial"/>
                <a:ea typeface="Arial"/>
                <a:cs typeface="Arial"/>
                <a:sym typeface="Arial"/>
              </a:rPr>
              <a:t>return </a:t>
            </a:r>
            <a:r>
              <a:rPr b="0" i="0" lang="en-US" sz="1050" u="none" cap="none" strike="noStrike">
                <a:solidFill>
                  <a:srgbClr val="000080"/>
                </a:solidFill>
                <a:latin typeface="Arial"/>
                <a:ea typeface="Arial"/>
                <a:cs typeface="Arial"/>
                <a:sym typeface="Arial"/>
              </a:rPr>
              <a:t>int</a:t>
            </a:r>
            <a:r>
              <a:rPr b="0" i="0" lang="en-US" sz="1050" u="none" cap="none" strike="noStrike">
                <a:solidFill>
                  <a:srgbClr val="000000"/>
                </a:solidFill>
                <a:latin typeface="Arial"/>
                <a:ea typeface="Arial"/>
                <a:cs typeface="Arial"/>
                <a:sym typeface="Arial"/>
              </a:rPr>
              <a:t>(</a:t>
            </a:r>
            <a:r>
              <a:rPr b="0" i="0" lang="en-US" sz="1050" u="none" cap="none" strike="noStrike">
                <a:solidFill>
                  <a:srgbClr val="000080"/>
                </a:solidFill>
                <a:latin typeface="Arial"/>
                <a:ea typeface="Arial"/>
                <a:cs typeface="Arial"/>
                <a:sym typeface="Arial"/>
              </a:rPr>
              <a:t>round</a:t>
            </a:r>
            <a:r>
              <a:rPr b="0" i="0" lang="en-US" sz="1050" u="none" cap="none" strike="noStrike">
                <a:solidFill>
                  <a:srgbClr val="000000"/>
                </a:solidFill>
                <a:latin typeface="Arial"/>
                <a:ea typeface="Arial"/>
                <a:cs typeface="Arial"/>
                <a:sym typeface="Arial"/>
              </a:rPr>
              <a:t>(x))</a:t>
            </a:r>
            <a:br>
              <a:rPr b="0" i="0" lang="en-US" sz="1050" u="none" cap="none" strike="noStrike">
                <a:solidFill>
                  <a:srgbClr val="000000"/>
                </a:solidFill>
                <a:latin typeface="Arial"/>
                <a:ea typeface="Arial"/>
                <a:cs typeface="Arial"/>
                <a:sym typeface="Arial"/>
              </a:rPr>
            </a:br>
            <a:br>
              <a:rPr b="0" i="0" lang="en-US" sz="1050" u="none" cap="none" strike="noStrike">
                <a:solidFill>
                  <a:srgbClr val="000000"/>
                </a:solidFill>
                <a:latin typeface="Arial"/>
                <a:ea typeface="Arial"/>
                <a:cs typeface="Arial"/>
                <a:sym typeface="Arial"/>
              </a:rPr>
            </a:br>
            <a:br>
              <a:rPr b="0" i="0" lang="en-US" sz="1050" u="none" cap="none" strike="noStrike">
                <a:solidFill>
                  <a:srgbClr val="000000"/>
                </a:solidFill>
                <a:latin typeface="Arial"/>
                <a:ea typeface="Arial"/>
                <a:cs typeface="Arial"/>
                <a:sym typeface="Arial"/>
              </a:rPr>
            </a:br>
            <a:r>
              <a:rPr b="1" i="0" lang="en-US" sz="1050" u="none" cap="none" strike="noStrike">
                <a:solidFill>
                  <a:srgbClr val="000080"/>
                </a:solidFill>
                <a:latin typeface="Arial"/>
                <a:ea typeface="Arial"/>
                <a:cs typeface="Arial"/>
                <a:sym typeface="Arial"/>
              </a:rPr>
              <a:t>class </a:t>
            </a:r>
            <a:r>
              <a:rPr b="0" i="0" lang="en-US" sz="1050" u="none" cap="none" strike="noStrike">
                <a:solidFill>
                  <a:srgbClr val="000000"/>
                </a:solidFill>
                <a:latin typeface="Arial"/>
                <a:ea typeface="Arial"/>
                <a:cs typeface="Arial"/>
                <a:sym typeface="Arial"/>
              </a:rPr>
              <a:t>AvascularTumorSteppable(SteppableBasePy):</a:t>
            </a:r>
            <a:br>
              <a:rPr b="0" i="0" lang="en-US" sz="1050" u="none" cap="none" strike="noStrike">
                <a:solidFill>
                  <a:srgbClr val="000000"/>
                </a:solidFill>
                <a:latin typeface="Arial"/>
                <a:ea typeface="Arial"/>
                <a:cs typeface="Arial"/>
                <a:sym typeface="Arial"/>
              </a:rPr>
            </a:br>
            <a:br>
              <a:rPr b="0" i="0" lang="en-US" sz="1050" u="none" cap="none" strike="noStrike">
                <a:solidFill>
                  <a:srgbClr val="000000"/>
                </a:solidFill>
                <a:latin typeface="Arial"/>
                <a:ea typeface="Arial"/>
                <a:cs typeface="Arial"/>
                <a:sym typeface="Arial"/>
              </a:rPr>
            </a:br>
            <a:r>
              <a:rPr b="0" i="0" lang="en-US" sz="1050" u="none" cap="none" strike="noStrike">
                <a:solidFill>
                  <a:srgbClr val="000000"/>
                </a:solidFill>
                <a:latin typeface="Arial"/>
                <a:ea typeface="Arial"/>
                <a:cs typeface="Arial"/>
                <a:sym typeface="Arial"/>
              </a:rPr>
              <a:t>    </a:t>
            </a:r>
            <a:r>
              <a:rPr b="1" i="0" lang="en-US" sz="1050" u="none" cap="none" strike="noStrike">
                <a:solidFill>
                  <a:srgbClr val="000080"/>
                </a:solidFill>
                <a:latin typeface="Arial"/>
                <a:ea typeface="Arial"/>
                <a:cs typeface="Arial"/>
                <a:sym typeface="Arial"/>
              </a:rPr>
              <a:t>def </a:t>
            </a:r>
            <a:r>
              <a:rPr b="0" i="0" lang="en-US" sz="1050" u="none" cap="none" strike="noStrike">
                <a:solidFill>
                  <a:srgbClr val="000000"/>
                </a:solidFill>
                <a:latin typeface="Arial"/>
                <a:ea typeface="Arial"/>
                <a:cs typeface="Arial"/>
                <a:sym typeface="Arial"/>
              </a:rPr>
              <a:t>start(</a:t>
            </a:r>
            <a:r>
              <a:rPr b="0" i="0" lang="en-US" sz="1050" u="none" cap="none" strike="noStrike">
                <a:solidFill>
                  <a:srgbClr val="94558D"/>
                </a:solidFill>
                <a:latin typeface="Arial"/>
                <a:ea typeface="Arial"/>
                <a:cs typeface="Arial"/>
                <a:sym typeface="Arial"/>
              </a:rPr>
              <a:t>self</a:t>
            </a:r>
            <a:r>
              <a:rPr b="0" i="0" lang="en-US" sz="1050" u="none" cap="none" strike="noStrike">
                <a:solidFill>
                  <a:srgbClr val="000000"/>
                </a:solidFill>
                <a:latin typeface="Arial"/>
                <a:ea typeface="Arial"/>
                <a:cs typeface="Arial"/>
                <a:sym typeface="Arial"/>
              </a:rPr>
              <a:t>):</a:t>
            </a:r>
            <a:br>
              <a:rPr b="0" i="0" lang="en-US" sz="1050" u="none" cap="none" strike="noStrike">
                <a:solidFill>
                  <a:srgbClr val="000000"/>
                </a:solidFill>
                <a:latin typeface="Arial"/>
                <a:ea typeface="Arial"/>
                <a:cs typeface="Arial"/>
                <a:sym typeface="Arial"/>
              </a:rPr>
            </a:br>
            <a:r>
              <a:rPr b="0" i="0" lang="en-US" sz="1050" u="none" cap="none" strike="noStrike">
                <a:solidFill>
                  <a:srgbClr val="000000"/>
                </a:solidFill>
                <a:latin typeface="Arial"/>
                <a:ea typeface="Arial"/>
                <a:cs typeface="Arial"/>
                <a:sym typeface="Arial"/>
              </a:rPr>
              <a:t>        cell = </a:t>
            </a:r>
            <a:r>
              <a:rPr b="0" i="0" lang="en-US" sz="1050" u="none" cap="none" strike="noStrike">
                <a:solidFill>
                  <a:srgbClr val="94558D"/>
                </a:solidFill>
                <a:latin typeface="Arial"/>
                <a:ea typeface="Arial"/>
                <a:cs typeface="Arial"/>
                <a:sym typeface="Arial"/>
              </a:rPr>
              <a:t>self</a:t>
            </a:r>
            <a:r>
              <a:rPr b="0" i="0" lang="en-US" sz="1050" u="none" cap="none" strike="noStrike">
                <a:solidFill>
                  <a:srgbClr val="000000"/>
                </a:solidFill>
                <a:latin typeface="Arial"/>
                <a:ea typeface="Arial"/>
                <a:cs typeface="Arial"/>
                <a:sym typeface="Arial"/>
              </a:rPr>
              <a:t>.new_cell(</a:t>
            </a:r>
            <a:r>
              <a:rPr b="0" i="0" lang="en-US" sz="1050" u="none" cap="none" strike="noStrike">
                <a:solidFill>
                  <a:srgbClr val="94558D"/>
                </a:solidFill>
                <a:latin typeface="Arial"/>
                <a:ea typeface="Arial"/>
                <a:cs typeface="Arial"/>
                <a:sym typeface="Arial"/>
              </a:rPr>
              <a:t>self</a:t>
            </a:r>
            <a:r>
              <a:rPr b="0" i="0" lang="en-US" sz="1050" u="none" cap="none" strike="noStrike">
                <a:solidFill>
                  <a:srgbClr val="000000"/>
                </a:solidFill>
                <a:latin typeface="Arial"/>
                <a:ea typeface="Arial"/>
                <a:cs typeface="Arial"/>
                <a:sym typeface="Arial"/>
              </a:rPr>
              <a:t>.TUMORPROLIFERATING)</a:t>
            </a:r>
            <a:br>
              <a:rPr b="0" i="0" lang="en-US" sz="1050" u="none" cap="none" strike="noStrike">
                <a:solidFill>
                  <a:srgbClr val="000000"/>
                </a:solidFill>
                <a:latin typeface="Arial"/>
                <a:ea typeface="Arial"/>
                <a:cs typeface="Arial"/>
                <a:sym typeface="Arial"/>
              </a:rPr>
            </a:br>
            <a:r>
              <a:rPr b="0" i="0" lang="en-US" sz="1050" u="none" cap="none" strike="noStrike">
                <a:solidFill>
                  <a:srgbClr val="000000"/>
                </a:solidFill>
                <a:latin typeface="Arial"/>
                <a:ea typeface="Arial"/>
                <a:cs typeface="Arial"/>
                <a:sym typeface="Arial"/>
              </a:rPr>
              <a:t>        </a:t>
            </a:r>
            <a:r>
              <a:rPr b="0" i="0" lang="en-US" sz="1050" u="none" cap="none" strike="noStrike">
                <a:solidFill>
                  <a:srgbClr val="94558D"/>
                </a:solidFill>
                <a:latin typeface="Arial"/>
                <a:ea typeface="Arial"/>
                <a:cs typeface="Arial"/>
                <a:sym typeface="Arial"/>
              </a:rPr>
              <a:t>self</a:t>
            </a:r>
            <a:r>
              <a:rPr b="0" i="0" lang="en-US" sz="1050" u="none" cap="none" strike="noStrike">
                <a:solidFill>
                  <a:srgbClr val="000000"/>
                </a:solidFill>
                <a:latin typeface="Arial"/>
                <a:ea typeface="Arial"/>
                <a:cs typeface="Arial"/>
                <a:sym typeface="Arial"/>
              </a:rPr>
              <a:t>.cell_field[</a:t>
            </a:r>
            <a:r>
              <a:rPr b="0" i="0" lang="en-US" sz="1050" u="none" cap="none" strike="noStrike">
                <a:solidFill>
                  <a:srgbClr val="0000FF"/>
                </a:solidFill>
                <a:latin typeface="Arial"/>
                <a:ea typeface="Arial"/>
                <a:cs typeface="Arial"/>
                <a:sym typeface="Arial"/>
              </a:rPr>
              <a:t>100</a:t>
            </a:r>
            <a:r>
              <a:rPr b="0" i="0" lang="en-US" sz="1050" u="none" cap="none" strike="noStrike">
                <a:solidFill>
                  <a:srgbClr val="000000"/>
                </a:solidFill>
                <a:latin typeface="Arial"/>
                <a:ea typeface="Arial"/>
                <a:cs typeface="Arial"/>
                <a:sym typeface="Arial"/>
              </a:rPr>
              <a:t>:</a:t>
            </a:r>
            <a:r>
              <a:rPr b="0" i="0" lang="en-US" sz="1050" u="none" cap="none" strike="noStrike">
                <a:solidFill>
                  <a:srgbClr val="0000FF"/>
                </a:solidFill>
                <a:latin typeface="Arial"/>
                <a:ea typeface="Arial"/>
                <a:cs typeface="Arial"/>
                <a:sym typeface="Arial"/>
              </a:rPr>
              <a:t>102</a:t>
            </a:r>
            <a:r>
              <a:rPr b="0" i="0" lang="en-US" sz="1050" u="none" cap="none" strike="noStrike">
                <a:solidFill>
                  <a:srgbClr val="000000"/>
                </a:solidFill>
                <a:latin typeface="Arial"/>
                <a:ea typeface="Arial"/>
                <a:cs typeface="Arial"/>
                <a:sym typeface="Arial"/>
              </a:rPr>
              <a:t>, </a:t>
            </a:r>
            <a:r>
              <a:rPr b="0" i="0" lang="en-US" sz="1050" u="none" cap="none" strike="noStrike">
                <a:solidFill>
                  <a:srgbClr val="0000FF"/>
                </a:solidFill>
                <a:latin typeface="Arial"/>
                <a:ea typeface="Arial"/>
                <a:cs typeface="Arial"/>
                <a:sym typeface="Arial"/>
              </a:rPr>
              <a:t>100</a:t>
            </a:r>
            <a:r>
              <a:rPr b="0" i="0" lang="en-US" sz="1050" u="none" cap="none" strike="noStrike">
                <a:solidFill>
                  <a:srgbClr val="000000"/>
                </a:solidFill>
                <a:latin typeface="Arial"/>
                <a:ea typeface="Arial"/>
                <a:cs typeface="Arial"/>
                <a:sym typeface="Arial"/>
              </a:rPr>
              <a:t>:</a:t>
            </a:r>
            <a:r>
              <a:rPr b="0" i="0" lang="en-US" sz="1050" u="none" cap="none" strike="noStrike">
                <a:solidFill>
                  <a:srgbClr val="0000FF"/>
                </a:solidFill>
                <a:latin typeface="Arial"/>
                <a:ea typeface="Arial"/>
                <a:cs typeface="Arial"/>
                <a:sym typeface="Arial"/>
              </a:rPr>
              <a:t>102</a:t>
            </a:r>
            <a:r>
              <a:rPr b="0" i="0" lang="en-US" sz="1050" u="none" cap="none" strike="noStrike">
                <a:solidFill>
                  <a:srgbClr val="000000"/>
                </a:solidFill>
                <a:latin typeface="Arial"/>
                <a:ea typeface="Arial"/>
                <a:cs typeface="Arial"/>
                <a:sym typeface="Arial"/>
              </a:rPr>
              <a:t>, </a:t>
            </a:r>
            <a:r>
              <a:rPr b="0" i="0" lang="en-US" sz="1050" u="none" cap="none" strike="noStrike">
                <a:solidFill>
                  <a:srgbClr val="0000FF"/>
                </a:solidFill>
                <a:latin typeface="Arial"/>
                <a:ea typeface="Arial"/>
                <a:cs typeface="Arial"/>
                <a:sym typeface="Arial"/>
              </a:rPr>
              <a:t>0</a:t>
            </a:r>
            <a:r>
              <a:rPr b="0" i="0" lang="en-US" sz="1050" u="none" cap="none" strike="noStrike">
                <a:solidFill>
                  <a:srgbClr val="000000"/>
                </a:solidFill>
                <a:latin typeface="Arial"/>
                <a:ea typeface="Arial"/>
                <a:cs typeface="Arial"/>
                <a:sym typeface="Arial"/>
              </a:rPr>
              <a:t>] = cell</a:t>
            </a:r>
            <a:br>
              <a:rPr b="0" i="0" lang="en-US" sz="1050" u="none" cap="none" strike="noStrike">
                <a:solidFill>
                  <a:srgbClr val="000000"/>
                </a:solidFill>
                <a:latin typeface="Arial"/>
                <a:ea typeface="Arial"/>
                <a:cs typeface="Arial"/>
                <a:sym typeface="Arial"/>
              </a:rPr>
            </a:br>
            <a:br>
              <a:rPr b="0" i="0" lang="en-US" sz="1050" u="none" cap="none" strike="noStrike">
                <a:solidFill>
                  <a:srgbClr val="000000"/>
                </a:solidFill>
                <a:latin typeface="Arial"/>
                <a:ea typeface="Arial"/>
                <a:cs typeface="Arial"/>
                <a:sym typeface="Arial"/>
              </a:rPr>
            </a:br>
            <a:r>
              <a:rPr b="0" i="0" lang="en-US" sz="1050" u="none" cap="none" strike="noStrike">
                <a:solidFill>
                  <a:srgbClr val="000000"/>
                </a:solidFill>
                <a:latin typeface="Arial"/>
                <a:ea typeface="Arial"/>
                <a:cs typeface="Arial"/>
                <a:sym typeface="Arial"/>
              </a:rPr>
              <a:t>        cell.targetVolume = </a:t>
            </a:r>
            <a:r>
              <a:rPr b="0" i="0" lang="en-US" sz="1050" u="none" cap="none" strike="noStrike">
                <a:solidFill>
                  <a:srgbClr val="0000FF"/>
                </a:solidFill>
                <a:latin typeface="Arial"/>
                <a:ea typeface="Arial"/>
                <a:cs typeface="Arial"/>
                <a:sym typeface="Arial"/>
              </a:rPr>
              <a:t>25</a:t>
            </a:r>
            <a:br>
              <a:rPr b="0" i="0" lang="en-US" sz="1050" u="none" cap="none" strike="noStrike">
                <a:solidFill>
                  <a:srgbClr val="0000FF"/>
                </a:solidFill>
                <a:latin typeface="Arial"/>
                <a:ea typeface="Arial"/>
                <a:cs typeface="Arial"/>
                <a:sym typeface="Arial"/>
              </a:rPr>
            </a:br>
            <a:r>
              <a:rPr b="0" i="0" lang="en-US" sz="1050" u="none" cap="none" strike="noStrike">
                <a:solidFill>
                  <a:srgbClr val="0000FF"/>
                </a:solidFill>
                <a:latin typeface="Arial"/>
                <a:ea typeface="Arial"/>
                <a:cs typeface="Arial"/>
                <a:sym typeface="Arial"/>
              </a:rPr>
              <a:t>        </a:t>
            </a:r>
            <a:r>
              <a:rPr b="0" i="0" lang="en-US" sz="1050" u="none" cap="none" strike="noStrike">
                <a:solidFill>
                  <a:srgbClr val="000000"/>
                </a:solidFill>
                <a:latin typeface="Arial"/>
                <a:ea typeface="Arial"/>
                <a:cs typeface="Arial"/>
                <a:sym typeface="Arial"/>
              </a:rPr>
              <a:t>cell.lambdaVolume = </a:t>
            </a:r>
            <a:r>
              <a:rPr b="0" i="0" lang="en-US" sz="1050" u="none" cap="none" strike="noStrike">
                <a:solidFill>
                  <a:srgbClr val="0000FF"/>
                </a:solidFill>
                <a:latin typeface="Arial"/>
                <a:ea typeface="Arial"/>
                <a:cs typeface="Arial"/>
                <a:sym typeface="Arial"/>
              </a:rPr>
              <a:t>5.0</a:t>
            </a:r>
            <a:br>
              <a:rPr b="0" i="0" lang="en-US" sz="1050" u="none" cap="none" strike="noStrike">
                <a:solidFill>
                  <a:srgbClr val="0000FF"/>
                </a:solidFill>
                <a:latin typeface="Arial"/>
                <a:ea typeface="Arial"/>
                <a:cs typeface="Arial"/>
                <a:sym typeface="Arial"/>
              </a:rPr>
            </a:br>
            <a:br>
              <a:rPr b="0" i="0" lang="en-US" sz="1050" u="none" cap="none" strike="noStrike">
                <a:solidFill>
                  <a:srgbClr val="0000FF"/>
                </a:solidFill>
                <a:latin typeface="Arial"/>
                <a:ea typeface="Arial"/>
                <a:cs typeface="Arial"/>
                <a:sym typeface="Arial"/>
              </a:rPr>
            </a:br>
            <a:r>
              <a:rPr b="0" i="0" lang="en-US" sz="1050" u="none" cap="none" strike="noStrike">
                <a:solidFill>
                  <a:srgbClr val="0000FF"/>
                </a:solidFill>
                <a:latin typeface="Arial"/>
                <a:ea typeface="Arial"/>
                <a:cs typeface="Arial"/>
                <a:sym typeface="Arial"/>
              </a:rPr>
              <a:t>    </a:t>
            </a:r>
            <a:r>
              <a:rPr b="1" i="0" lang="en-US" sz="1050" u="none" cap="none" strike="noStrike">
                <a:solidFill>
                  <a:srgbClr val="000080"/>
                </a:solidFill>
                <a:latin typeface="Arial"/>
                <a:ea typeface="Arial"/>
                <a:cs typeface="Arial"/>
                <a:sym typeface="Arial"/>
              </a:rPr>
              <a:t>def </a:t>
            </a:r>
            <a:r>
              <a:rPr b="0" i="0" lang="en-US" sz="1050" u="none" cap="none" strike="noStrike">
                <a:solidFill>
                  <a:srgbClr val="000000"/>
                </a:solidFill>
                <a:latin typeface="Arial"/>
                <a:ea typeface="Arial"/>
                <a:cs typeface="Arial"/>
                <a:sym typeface="Arial"/>
              </a:rPr>
              <a:t>step(</a:t>
            </a:r>
            <a:r>
              <a:rPr b="0" i="0" lang="en-US" sz="1050" u="none" cap="none" strike="noStrike">
                <a:solidFill>
                  <a:srgbClr val="94558D"/>
                </a:solidFill>
                <a:latin typeface="Arial"/>
                <a:ea typeface="Arial"/>
                <a:cs typeface="Arial"/>
                <a:sym typeface="Arial"/>
              </a:rPr>
              <a:t>self</a:t>
            </a:r>
            <a:r>
              <a:rPr b="0" i="0" lang="en-US" sz="1050" u="none" cap="none" strike="noStrike">
                <a:solidFill>
                  <a:srgbClr val="000000"/>
                </a:solidFill>
                <a:latin typeface="Arial"/>
                <a:ea typeface="Arial"/>
                <a:cs typeface="Arial"/>
                <a:sym typeface="Arial"/>
              </a:rPr>
              <a:t>, mcs):</a:t>
            </a:r>
            <a:br>
              <a:rPr b="0" i="0" lang="en-US" sz="1050" u="none" cap="none" strike="noStrike">
                <a:solidFill>
                  <a:srgbClr val="000000"/>
                </a:solidFill>
                <a:latin typeface="Arial"/>
                <a:ea typeface="Arial"/>
                <a:cs typeface="Arial"/>
                <a:sym typeface="Arial"/>
              </a:rPr>
            </a:br>
            <a:r>
              <a:rPr b="0" i="0" lang="en-US" sz="1050" u="none" cap="none" strike="noStrike">
                <a:solidFill>
                  <a:srgbClr val="000000"/>
                </a:solidFill>
                <a:latin typeface="Arial"/>
                <a:ea typeface="Arial"/>
                <a:cs typeface="Arial"/>
                <a:sym typeface="Arial"/>
              </a:rPr>
              <a:t>        nutrient_field = </a:t>
            </a:r>
            <a:r>
              <a:rPr b="0" i="0" lang="en-US" sz="1050" u="none" cap="none" strike="noStrike">
                <a:solidFill>
                  <a:srgbClr val="94558D"/>
                </a:solidFill>
                <a:latin typeface="Arial"/>
                <a:ea typeface="Arial"/>
                <a:cs typeface="Arial"/>
                <a:sym typeface="Arial"/>
              </a:rPr>
              <a:t>self</a:t>
            </a:r>
            <a:r>
              <a:rPr b="0" i="0" lang="en-US" sz="1050" u="none" cap="none" strike="noStrike">
                <a:solidFill>
                  <a:srgbClr val="000000"/>
                </a:solidFill>
                <a:latin typeface="Arial"/>
                <a:ea typeface="Arial"/>
                <a:cs typeface="Arial"/>
                <a:sym typeface="Arial"/>
              </a:rPr>
              <a:t>.field.Nutrient</a:t>
            </a:r>
            <a:br>
              <a:rPr b="0" i="0" lang="en-US" sz="1050" u="none" cap="none" strike="noStrike">
                <a:solidFill>
                  <a:srgbClr val="000000"/>
                </a:solidFill>
                <a:latin typeface="Arial"/>
                <a:ea typeface="Arial"/>
                <a:cs typeface="Arial"/>
                <a:sym typeface="Arial"/>
              </a:rPr>
            </a:br>
            <a:br>
              <a:rPr b="0" i="0" lang="en-US" sz="1050" u="none" cap="none" strike="noStrike">
                <a:solidFill>
                  <a:srgbClr val="000000"/>
                </a:solidFill>
                <a:latin typeface="Arial"/>
                <a:ea typeface="Arial"/>
                <a:cs typeface="Arial"/>
                <a:sym typeface="Arial"/>
              </a:rPr>
            </a:br>
            <a:r>
              <a:rPr b="0" i="0" lang="en-US" sz="1050" u="none" cap="none" strike="noStrike">
                <a:solidFill>
                  <a:srgbClr val="000000"/>
                </a:solidFill>
                <a:latin typeface="Arial"/>
                <a:ea typeface="Arial"/>
                <a:cs typeface="Arial"/>
                <a:sym typeface="Arial"/>
              </a:rPr>
              <a:t>        </a:t>
            </a:r>
            <a:r>
              <a:rPr b="1" i="0" lang="en-US" sz="1050" u="none" cap="none" strike="noStrike">
                <a:solidFill>
                  <a:srgbClr val="000080"/>
                </a:solidFill>
                <a:latin typeface="Arial"/>
                <a:ea typeface="Arial"/>
                <a:cs typeface="Arial"/>
                <a:sym typeface="Arial"/>
              </a:rPr>
              <a:t>for </a:t>
            </a:r>
            <a:r>
              <a:rPr b="0" i="0" lang="en-US" sz="1050" u="none" cap="none" strike="noStrike">
                <a:solidFill>
                  <a:srgbClr val="000000"/>
                </a:solidFill>
                <a:latin typeface="Arial"/>
                <a:ea typeface="Arial"/>
                <a:cs typeface="Arial"/>
                <a:sym typeface="Arial"/>
              </a:rPr>
              <a:t>cell </a:t>
            </a:r>
            <a:r>
              <a:rPr b="1" i="0" lang="en-US" sz="1050" u="none" cap="none" strike="noStrike">
                <a:solidFill>
                  <a:srgbClr val="000080"/>
                </a:solidFill>
                <a:latin typeface="Arial"/>
                <a:ea typeface="Arial"/>
                <a:cs typeface="Arial"/>
                <a:sym typeface="Arial"/>
              </a:rPr>
              <a:t>in </a:t>
            </a:r>
            <a:r>
              <a:rPr b="0" i="0" lang="en-US" sz="1050" u="none" cap="none" strike="noStrike">
                <a:solidFill>
                  <a:srgbClr val="94558D"/>
                </a:solidFill>
                <a:latin typeface="Arial"/>
                <a:ea typeface="Arial"/>
                <a:cs typeface="Arial"/>
                <a:sym typeface="Arial"/>
              </a:rPr>
              <a:t>self</a:t>
            </a:r>
            <a:r>
              <a:rPr b="0" i="0" lang="en-US" sz="1050" u="none" cap="none" strike="noStrike">
                <a:solidFill>
                  <a:srgbClr val="000000"/>
                </a:solidFill>
                <a:latin typeface="Arial"/>
                <a:ea typeface="Arial"/>
                <a:cs typeface="Arial"/>
                <a:sym typeface="Arial"/>
              </a:rPr>
              <a:t>.cell_list:</a:t>
            </a:r>
            <a:br>
              <a:rPr b="0" i="0" lang="en-US" sz="1050" u="none" cap="none" strike="noStrike">
                <a:solidFill>
                  <a:srgbClr val="000000"/>
                </a:solidFill>
                <a:latin typeface="Arial"/>
                <a:ea typeface="Arial"/>
                <a:cs typeface="Arial"/>
                <a:sym typeface="Arial"/>
              </a:rPr>
            </a:br>
            <a:r>
              <a:rPr b="0" i="0" lang="en-US" sz="1050" u="none" cap="none" strike="noStrike">
                <a:solidFill>
                  <a:srgbClr val="000000"/>
                </a:solidFill>
                <a:latin typeface="Arial"/>
                <a:ea typeface="Arial"/>
                <a:cs typeface="Arial"/>
                <a:sym typeface="Arial"/>
              </a:rPr>
              <a:t>            x_com = ir(cell.xCOM)</a:t>
            </a:r>
            <a:br>
              <a:rPr b="0" i="0" lang="en-US" sz="1050" u="none" cap="none" strike="noStrike">
                <a:solidFill>
                  <a:srgbClr val="000000"/>
                </a:solidFill>
                <a:latin typeface="Arial"/>
                <a:ea typeface="Arial"/>
                <a:cs typeface="Arial"/>
                <a:sym typeface="Arial"/>
              </a:rPr>
            </a:br>
            <a:r>
              <a:rPr b="0" i="0" lang="en-US" sz="1050" u="none" cap="none" strike="noStrike">
                <a:solidFill>
                  <a:srgbClr val="000000"/>
                </a:solidFill>
                <a:latin typeface="Arial"/>
                <a:ea typeface="Arial"/>
                <a:cs typeface="Arial"/>
                <a:sym typeface="Arial"/>
              </a:rPr>
              <a:t>            y_com = ir(cell.yCOM)</a:t>
            </a:r>
            <a:br>
              <a:rPr b="0" i="0" lang="en-US" sz="1050" u="none" cap="none" strike="noStrike">
                <a:solidFill>
                  <a:srgbClr val="000000"/>
                </a:solidFill>
                <a:latin typeface="Arial"/>
                <a:ea typeface="Arial"/>
                <a:cs typeface="Arial"/>
                <a:sym typeface="Arial"/>
              </a:rPr>
            </a:br>
            <a:r>
              <a:rPr b="0" i="0" lang="en-US" sz="1050" u="none" cap="none" strike="noStrike">
                <a:solidFill>
                  <a:srgbClr val="000000"/>
                </a:solidFill>
                <a:latin typeface="Arial"/>
                <a:ea typeface="Arial"/>
                <a:cs typeface="Arial"/>
                <a:sym typeface="Arial"/>
              </a:rPr>
              <a:t>            z_com = ir(cell.zCOM)</a:t>
            </a:r>
            <a:br>
              <a:rPr b="0" i="0" lang="en-US" sz="1050" u="none" cap="none" strike="noStrike">
                <a:solidFill>
                  <a:srgbClr val="000000"/>
                </a:solidFill>
                <a:latin typeface="Arial"/>
                <a:ea typeface="Arial"/>
                <a:cs typeface="Arial"/>
                <a:sym typeface="Arial"/>
              </a:rPr>
            </a:br>
            <a:br>
              <a:rPr b="0" i="0" lang="en-US" sz="1050" u="none" cap="none" strike="noStrike">
                <a:solidFill>
                  <a:srgbClr val="000000"/>
                </a:solidFill>
                <a:latin typeface="Arial"/>
                <a:ea typeface="Arial"/>
                <a:cs typeface="Arial"/>
                <a:sym typeface="Arial"/>
              </a:rPr>
            </a:br>
            <a:r>
              <a:rPr b="0" i="0" lang="en-US" sz="1050" u="none" cap="none" strike="noStrike">
                <a:solidFill>
                  <a:srgbClr val="000000"/>
                </a:solidFill>
                <a:latin typeface="Arial"/>
                <a:ea typeface="Arial"/>
                <a:cs typeface="Arial"/>
                <a:sym typeface="Arial"/>
              </a:rPr>
              <a:t>            nutrient_level = nutrient_field[x_com, y_com, z_com]</a:t>
            </a:r>
            <a:br>
              <a:rPr b="0" i="0" lang="en-US" sz="1050" u="none" cap="none" strike="noStrike">
                <a:solidFill>
                  <a:srgbClr val="000000"/>
                </a:solidFill>
                <a:latin typeface="Arial"/>
                <a:ea typeface="Arial"/>
                <a:cs typeface="Arial"/>
                <a:sym typeface="Arial"/>
              </a:rPr>
            </a:br>
            <a:br>
              <a:rPr b="0" i="0" lang="en-US" sz="1050" u="none" cap="none" strike="noStrike">
                <a:solidFill>
                  <a:srgbClr val="000000"/>
                </a:solidFill>
                <a:latin typeface="Arial"/>
                <a:ea typeface="Arial"/>
                <a:cs typeface="Arial"/>
                <a:sym typeface="Arial"/>
              </a:rPr>
            </a:br>
            <a:r>
              <a:rPr b="0" i="0" lang="en-US" sz="1050" u="none" cap="none" strike="noStrike">
                <a:solidFill>
                  <a:srgbClr val="000000"/>
                </a:solidFill>
                <a:latin typeface="Arial"/>
                <a:ea typeface="Arial"/>
                <a:cs typeface="Arial"/>
                <a:sym typeface="Arial"/>
              </a:rPr>
              <a:t>            </a:t>
            </a:r>
            <a:r>
              <a:rPr b="1" i="0" lang="en-US" sz="1050" u="none" cap="none" strike="noStrike">
                <a:solidFill>
                  <a:srgbClr val="000080"/>
                </a:solidFill>
                <a:latin typeface="Arial"/>
                <a:ea typeface="Arial"/>
                <a:cs typeface="Arial"/>
                <a:sym typeface="Arial"/>
              </a:rPr>
              <a:t>if </a:t>
            </a:r>
            <a:r>
              <a:rPr b="0" i="0" lang="en-US" sz="1050" u="none" cap="none" strike="noStrike">
                <a:solidFill>
                  <a:srgbClr val="000000"/>
                </a:solidFill>
                <a:latin typeface="Arial"/>
                <a:ea typeface="Arial"/>
                <a:cs typeface="Arial"/>
                <a:sym typeface="Arial"/>
              </a:rPr>
              <a:t>cell.type </a:t>
            </a:r>
            <a:r>
              <a:rPr b="1" i="0" lang="en-US" sz="1050" u="none" cap="none" strike="noStrike">
                <a:solidFill>
                  <a:srgbClr val="000080"/>
                </a:solidFill>
                <a:latin typeface="Arial"/>
                <a:ea typeface="Arial"/>
                <a:cs typeface="Arial"/>
                <a:sym typeface="Arial"/>
              </a:rPr>
              <a:t>in </a:t>
            </a:r>
            <a:r>
              <a:rPr b="0" i="0" lang="en-US" sz="1050" u="none" cap="none" strike="noStrike">
                <a:solidFill>
                  <a:srgbClr val="000000"/>
                </a:solidFill>
                <a:latin typeface="Arial"/>
                <a:ea typeface="Arial"/>
                <a:cs typeface="Arial"/>
                <a:sym typeface="Arial"/>
              </a:rPr>
              <a:t>[</a:t>
            </a:r>
            <a:r>
              <a:rPr b="0" i="0" lang="en-US" sz="1050" u="none" cap="none" strike="noStrike">
                <a:solidFill>
                  <a:srgbClr val="94558D"/>
                </a:solidFill>
                <a:latin typeface="Arial"/>
                <a:ea typeface="Arial"/>
                <a:cs typeface="Arial"/>
                <a:sym typeface="Arial"/>
              </a:rPr>
              <a:t>self</a:t>
            </a:r>
            <a:r>
              <a:rPr b="0" i="0" lang="en-US" sz="1050" u="none" cap="none" strike="noStrike">
                <a:solidFill>
                  <a:srgbClr val="000000"/>
                </a:solidFill>
                <a:latin typeface="Arial"/>
                <a:ea typeface="Arial"/>
                <a:cs typeface="Arial"/>
                <a:sym typeface="Arial"/>
              </a:rPr>
              <a:t>.TUMORPROLIFERATING, </a:t>
            </a:r>
            <a:r>
              <a:rPr b="0" i="0" lang="en-US" sz="1050" u="none" cap="none" strike="noStrike">
                <a:solidFill>
                  <a:srgbClr val="94558D"/>
                </a:solidFill>
                <a:latin typeface="Arial"/>
                <a:ea typeface="Arial"/>
                <a:cs typeface="Arial"/>
                <a:sym typeface="Arial"/>
              </a:rPr>
              <a:t>self</a:t>
            </a:r>
            <a:r>
              <a:rPr b="0" i="0" lang="en-US" sz="1050" u="none" cap="none" strike="noStrike">
                <a:solidFill>
                  <a:srgbClr val="000000"/>
                </a:solidFill>
                <a:latin typeface="Arial"/>
                <a:ea typeface="Arial"/>
                <a:cs typeface="Arial"/>
                <a:sym typeface="Arial"/>
              </a:rPr>
              <a:t>.TUMOR]:</a:t>
            </a:r>
            <a:br>
              <a:rPr b="0" i="0" lang="en-US" sz="1050" u="none" cap="none" strike="noStrike">
                <a:solidFill>
                  <a:srgbClr val="000000"/>
                </a:solidFill>
                <a:latin typeface="Arial"/>
                <a:ea typeface="Arial"/>
                <a:cs typeface="Arial"/>
                <a:sym typeface="Arial"/>
              </a:rPr>
            </a:br>
            <a:r>
              <a:rPr b="0" i="0" lang="en-US" sz="1050" u="none" cap="none" strike="noStrike">
                <a:solidFill>
                  <a:srgbClr val="000000"/>
                </a:solidFill>
                <a:latin typeface="Arial"/>
                <a:ea typeface="Arial"/>
                <a:cs typeface="Arial"/>
                <a:sym typeface="Arial"/>
              </a:rPr>
              <a:t>                nutrient_based_growth_component = </a:t>
            </a:r>
            <a:r>
              <a:rPr b="0" i="0" lang="en-US" sz="1050" u="none" cap="none" strike="noStrike">
                <a:solidFill>
                  <a:srgbClr val="000080"/>
                </a:solidFill>
                <a:latin typeface="Arial"/>
                <a:ea typeface="Arial"/>
                <a:cs typeface="Arial"/>
                <a:sym typeface="Arial"/>
              </a:rPr>
              <a:t>min</a:t>
            </a:r>
            <a:r>
              <a:rPr b="0" i="0" lang="en-US" sz="1050" u="none" cap="none" strike="noStrike">
                <a:solidFill>
                  <a:srgbClr val="000000"/>
                </a:solidFill>
                <a:latin typeface="Arial"/>
                <a:ea typeface="Arial"/>
                <a:cs typeface="Arial"/>
                <a:sym typeface="Arial"/>
              </a:rPr>
              <a:t>(</a:t>
            </a:r>
            <a:r>
              <a:rPr b="0" i="0" lang="en-US" sz="1050" u="none" cap="none" strike="noStrike">
                <a:solidFill>
                  <a:srgbClr val="0000FF"/>
                </a:solidFill>
                <a:latin typeface="Arial"/>
                <a:ea typeface="Arial"/>
                <a:cs typeface="Arial"/>
                <a:sym typeface="Arial"/>
              </a:rPr>
              <a:t>0.2</a:t>
            </a:r>
            <a:r>
              <a:rPr b="0" i="0" lang="en-US" sz="1050" u="none" cap="none" strike="noStrike">
                <a:solidFill>
                  <a:srgbClr val="000000"/>
                </a:solidFill>
                <a:latin typeface="Arial"/>
                <a:ea typeface="Arial"/>
                <a:cs typeface="Arial"/>
                <a:sym typeface="Arial"/>
              </a:rPr>
              <a:t>, </a:t>
            </a:r>
            <a:r>
              <a:rPr b="0" i="0" lang="en-US" sz="1050" u="none" cap="none" strike="noStrike">
                <a:solidFill>
                  <a:srgbClr val="0000FF"/>
                </a:solidFill>
                <a:latin typeface="Arial"/>
                <a:ea typeface="Arial"/>
                <a:cs typeface="Arial"/>
                <a:sym typeface="Arial"/>
              </a:rPr>
              <a:t>0.01 </a:t>
            </a:r>
            <a:r>
              <a:rPr b="0" i="0" lang="en-US" sz="1050" u="none" cap="none" strike="noStrike">
                <a:solidFill>
                  <a:srgbClr val="000000"/>
                </a:solidFill>
                <a:latin typeface="Arial"/>
                <a:ea typeface="Arial"/>
                <a:cs typeface="Arial"/>
                <a:sym typeface="Arial"/>
              </a:rPr>
              <a:t>* nutrient_level)</a:t>
            </a:r>
            <a:br>
              <a:rPr b="0" i="0" lang="en-US" sz="1050" u="none" cap="none" strike="noStrike">
                <a:solidFill>
                  <a:srgbClr val="000000"/>
                </a:solidFill>
                <a:latin typeface="Arial"/>
                <a:ea typeface="Arial"/>
                <a:cs typeface="Arial"/>
                <a:sym typeface="Arial"/>
              </a:rPr>
            </a:br>
            <a:br>
              <a:rPr b="0" i="0" lang="en-US" sz="1050" u="none" cap="none" strike="noStrike">
                <a:solidFill>
                  <a:srgbClr val="000000"/>
                </a:solidFill>
                <a:latin typeface="Arial"/>
                <a:ea typeface="Arial"/>
                <a:cs typeface="Arial"/>
                <a:sym typeface="Arial"/>
              </a:rPr>
            </a:br>
            <a:r>
              <a:rPr b="0" i="0" lang="en-US" sz="1050" u="none" cap="none" strike="noStrike">
                <a:solidFill>
                  <a:srgbClr val="000000"/>
                </a:solidFill>
                <a:latin typeface="Arial"/>
                <a:ea typeface="Arial"/>
                <a:cs typeface="Arial"/>
                <a:sym typeface="Arial"/>
              </a:rPr>
              <a:t>                delta = </a:t>
            </a:r>
            <a:r>
              <a:rPr b="0" i="0" lang="en-US" sz="1050" u="none" cap="none" strike="noStrike">
                <a:solidFill>
                  <a:srgbClr val="000080"/>
                </a:solidFill>
                <a:latin typeface="Arial"/>
                <a:ea typeface="Arial"/>
                <a:cs typeface="Arial"/>
                <a:sym typeface="Arial"/>
              </a:rPr>
              <a:t>max</a:t>
            </a:r>
            <a:r>
              <a:rPr b="0" i="0" lang="en-US" sz="1050" u="none" cap="none" strike="noStrike">
                <a:solidFill>
                  <a:srgbClr val="000000"/>
                </a:solidFill>
                <a:latin typeface="Arial"/>
                <a:ea typeface="Arial"/>
                <a:cs typeface="Arial"/>
                <a:sym typeface="Arial"/>
              </a:rPr>
              <a:t>(</a:t>
            </a:r>
            <a:r>
              <a:rPr b="0" i="0" lang="en-US" sz="1050" u="none" cap="none" strike="noStrike">
                <a:solidFill>
                  <a:srgbClr val="0000FF"/>
                </a:solidFill>
                <a:latin typeface="Arial"/>
                <a:ea typeface="Arial"/>
                <a:cs typeface="Arial"/>
                <a:sym typeface="Arial"/>
              </a:rPr>
              <a:t>0.0</a:t>
            </a:r>
            <a:r>
              <a:rPr b="0" i="0" lang="en-US" sz="1050" u="none" cap="none" strike="noStrike">
                <a:solidFill>
                  <a:srgbClr val="000000"/>
                </a:solidFill>
                <a:latin typeface="Arial"/>
                <a:ea typeface="Arial"/>
                <a:cs typeface="Arial"/>
                <a:sym typeface="Arial"/>
              </a:rPr>
              <a:t>, nutrient_based_growth_component - </a:t>
            </a:r>
            <a:r>
              <a:rPr b="0" i="0" lang="en-US" sz="1050" u="none" cap="none" strike="noStrike">
                <a:solidFill>
                  <a:srgbClr val="0000FF"/>
                </a:solidFill>
                <a:latin typeface="Arial"/>
                <a:ea typeface="Arial"/>
                <a:cs typeface="Arial"/>
                <a:sym typeface="Arial"/>
              </a:rPr>
              <a:t>0.05 </a:t>
            </a:r>
            <a:r>
              <a:rPr b="0" i="0" lang="en-US" sz="1050" u="none" cap="none" strike="noStrike">
                <a:solidFill>
                  <a:srgbClr val="000000"/>
                </a:solidFill>
                <a:latin typeface="Arial"/>
                <a:ea typeface="Arial"/>
                <a:cs typeface="Arial"/>
                <a:sym typeface="Arial"/>
              </a:rPr>
              <a:t>* (cell.targetVolume - cell.volume))</a:t>
            </a:r>
            <a:br>
              <a:rPr b="0" i="1" lang="en-US" sz="1050" u="none" cap="none" strike="noStrike">
                <a:solidFill>
                  <a:srgbClr val="808080"/>
                </a:solidFill>
                <a:latin typeface="Arial"/>
                <a:ea typeface="Arial"/>
                <a:cs typeface="Arial"/>
                <a:sym typeface="Arial"/>
              </a:rPr>
            </a:br>
            <a:r>
              <a:rPr b="0" i="1" lang="en-US" sz="1050" u="none" cap="none" strike="noStrike">
                <a:solidFill>
                  <a:srgbClr val="808080"/>
                </a:solidFill>
                <a:latin typeface="Arial"/>
                <a:ea typeface="Arial"/>
                <a:cs typeface="Arial"/>
                <a:sym typeface="Arial"/>
              </a:rPr>
              <a:t>                </a:t>
            </a:r>
            <a:r>
              <a:rPr b="0" i="0" lang="en-US" sz="1050" u="none" cap="none" strike="noStrike">
                <a:solidFill>
                  <a:srgbClr val="000000"/>
                </a:solidFill>
                <a:latin typeface="Arial"/>
                <a:ea typeface="Arial"/>
                <a:cs typeface="Arial"/>
                <a:sym typeface="Arial"/>
              </a:rPr>
              <a:t>cell.targetVolume += delta</a:t>
            </a:r>
            <a:br>
              <a:rPr b="0" i="0" lang="en-US" sz="1050" u="none" cap="none" strike="noStrike">
                <a:solidFill>
                  <a:srgbClr val="000000"/>
                </a:solidFill>
                <a:latin typeface="Arial"/>
                <a:ea typeface="Arial"/>
                <a:cs typeface="Arial"/>
                <a:sym typeface="Arial"/>
              </a:rPr>
            </a:br>
            <a:br>
              <a:rPr b="0" i="0" lang="en-US" sz="1050" u="none" cap="none" strike="noStrike">
                <a:solidFill>
                  <a:srgbClr val="000000"/>
                </a:solidFill>
                <a:latin typeface="Arial"/>
                <a:ea typeface="Arial"/>
                <a:cs typeface="Arial"/>
                <a:sym typeface="Arial"/>
              </a:rPr>
            </a:br>
            <a:r>
              <a:rPr b="0" i="0" lang="en-US" sz="1050" u="none" cap="none" strike="noStrike">
                <a:solidFill>
                  <a:srgbClr val="000000"/>
                </a:solidFill>
                <a:latin typeface="Arial"/>
                <a:ea typeface="Arial"/>
                <a:cs typeface="Arial"/>
                <a:sym typeface="Arial"/>
              </a:rPr>
              <a:t>        </a:t>
            </a:r>
            <a:r>
              <a:rPr b="1" i="0" lang="en-US" sz="1050" u="none" cap="none" strike="noStrike">
                <a:solidFill>
                  <a:srgbClr val="000080"/>
                </a:solidFill>
                <a:latin typeface="Arial"/>
                <a:ea typeface="Arial"/>
                <a:cs typeface="Arial"/>
                <a:sym typeface="Arial"/>
              </a:rPr>
              <a:t>if </a:t>
            </a:r>
            <a:r>
              <a:rPr b="0" i="0" lang="en-US" sz="1050" u="none" cap="none" strike="noStrike">
                <a:solidFill>
                  <a:srgbClr val="000080"/>
                </a:solidFill>
                <a:latin typeface="Arial"/>
                <a:ea typeface="Arial"/>
                <a:cs typeface="Arial"/>
                <a:sym typeface="Arial"/>
              </a:rPr>
              <a:t>len</a:t>
            </a:r>
            <a:r>
              <a:rPr b="0" i="0" lang="en-US" sz="1050" u="none" cap="none" strike="noStrike">
                <a:solidFill>
                  <a:srgbClr val="000000"/>
                </a:solidFill>
                <a:latin typeface="Arial"/>
                <a:ea typeface="Arial"/>
                <a:cs typeface="Arial"/>
                <a:sym typeface="Arial"/>
              </a:rPr>
              <a:t>(</a:t>
            </a:r>
            <a:r>
              <a:rPr b="0" i="0" lang="en-US" sz="1050" u="none" cap="none" strike="noStrike">
                <a:solidFill>
                  <a:srgbClr val="94558D"/>
                </a:solidFill>
                <a:latin typeface="Arial"/>
                <a:ea typeface="Arial"/>
                <a:cs typeface="Arial"/>
                <a:sym typeface="Arial"/>
              </a:rPr>
              <a:t>self</a:t>
            </a:r>
            <a:r>
              <a:rPr b="0" i="0" lang="en-US" sz="1050" u="none" cap="none" strike="noStrike">
                <a:solidFill>
                  <a:srgbClr val="000000"/>
                </a:solidFill>
                <a:latin typeface="Arial"/>
                <a:ea typeface="Arial"/>
                <a:cs typeface="Arial"/>
                <a:sym typeface="Arial"/>
              </a:rPr>
              <a:t>.cell_list) &gt; </a:t>
            </a:r>
            <a:r>
              <a:rPr b="0" i="0" lang="en-US" sz="1050" u="none" cap="none" strike="noStrike">
                <a:solidFill>
                  <a:srgbClr val="0000FF"/>
                </a:solidFill>
                <a:latin typeface="Arial"/>
                <a:ea typeface="Arial"/>
                <a:cs typeface="Arial"/>
                <a:sym typeface="Arial"/>
              </a:rPr>
              <a:t>200</a:t>
            </a:r>
            <a:r>
              <a:rPr b="0" i="0" lang="en-US" sz="1050" u="none" cap="none" strike="noStrike">
                <a:solidFill>
                  <a:srgbClr val="000000"/>
                </a:solidFill>
                <a:latin typeface="Arial"/>
                <a:ea typeface="Arial"/>
                <a:cs typeface="Arial"/>
                <a:sym typeface="Arial"/>
              </a:rPr>
              <a:t>:</a:t>
            </a:r>
            <a:endParaRPr/>
          </a:p>
          <a:p>
            <a:pPr indent="0" lvl="0" marL="0" marR="0" rtl="0" algn="l">
              <a:lnSpc>
                <a:spcPct val="100000"/>
              </a:lnSpc>
              <a:spcBef>
                <a:spcPts val="0"/>
              </a:spcBef>
              <a:spcAft>
                <a:spcPts val="0"/>
              </a:spcAft>
              <a:buClr>
                <a:srgbClr val="000000"/>
              </a:buClr>
              <a:buSzPts val="1050"/>
              <a:buFont typeface="Arial"/>
              <a:buNone/>
            </a:pPr>
            <a:br>
              <a:rPr b="0" i="0" lang="en-US" sz="1050" u="none" cap="none" strike="noStrike">
                <a:solidFill>
                  <a:srgbClr val="000000"/>
                </a:solidFill>
                <a:latin typeface="Arial"/>
                <a:ea typeface="Arial"/>
                <a:cs typeface="Arial"/>
                <a:sym typeface="Arial"/>
              </a:rPr>
            </a:br>
            <a:r>
              <a:rPr b="0" i="0" lang="en-US" sz="1050" u="none" cap="none" strike="noStrike">
                <a:solidFill>
                  <a:srgbClr val="000000"/>
                </a:solidFill>
                <a:latin typeface="Arial"/>
                <a:ea typeface="Arial"/>
                <a:cs typeface="Arial"/>
                <a:sym typeface="Arial"/>
              </a:rPr>
              <a:t>            </a:t>
            </a:r>
            <a:r>
              <a:rPr b="1" i="0" lang="en-US" sz="1050" u="none" cap="none" strike="noStrike">
                <a:solidFill>
                  <a:srgbClr val="000080"/>
                </a:solidFill>
                <a:latin typeface="Arial"/>
                <a:ea typeface="Arial"/>
                <a:cs typeface="Arial"/>
                <a:sym typeface="Arial"/>
              </a:rPr>
              <a:t>for </a:t>
            </a:r>
            <a:r>
              <a:rPr b="0" i="0" lang="en-US" sz="1050" u="none" cap="none" strike="noStrike">
                <a:solidFill>
                  <a:srgbClr val="000000"/>
                </a:solidFill>
                <a:latin typeface="Arial"/>
                <a:ea typeface="Arial"/>
                <a:cs typeface="Arial"/>
                <a:sym typeface="Arial"/>
              </a:rPr>
              <a:t>cell </a:t>
            </a:r>
            <a:r>
              <a:rPr b="1" i="0" lang="en-US" sz="1050" u="none" cap="none" strike="noStrike">
                <a:solidFill>
                  <a:srgbClr val="000080"/>
                </a:solidFill>
                <a:latin typeface="Arial"/>
                <a:ea typeface="Arial"/>
                <a:cs typeface="Arial"/>
                <a:sym typeface="Arial"/>
              </a:rPr>
              <a:t>in </a:t>
            </a:r>
            <a:r>
              <a:rPr b="0" i="0" lang="en-US" sz="1050" u="none" cap="none" strike="noStrike">
                <a:solidFill>
                  <a:srgbClr val="94558D"/>
                </a:solidFill>
                <a:latin typeface="Arial"/>
                <a:ea typeface="Arial"/>
                <a:cs typeface="Arial"/>
                <a:sym typeface="Arial"/>
              </a:rPr>
              <a:t>self</a:t>
            </a:r>
            <a:r>
              <a:rPr b="0" i="0" lang="en-US" sz="1050" u="none" cap="none" strike="noStrike">
                <a:solidFill>
                  <a:srgbClr val="000000"/>
                </a:solidFill>
                <a:latin typeface="Arial"/>
                <a:ea typeface="Arial"/>
                <a:cs typeface="Arial"/>
                <a:sym typeface="Arial"/>
              </a:rPr>
              <a:t>.cell_list:</a:t>
            </a:r>
            <a:br>
              <a:rPr b="0" i="0" lang="en-US" sz="1050" u="none" cap="none" strike="noStrike">
                <a:solidFill>
                  <a:srgbClr val="000000"/>
                </a:solidFill>
                <a:latin typeface="Arial"/>
                <a:ea typeface="Arial"/>
                <a:cs typeface="Arial"/>
                <a:sym typeface="Arial"/>
              </a:rPr>
            </a:br>
            <a:r>
              <a:rPr b="0" i="0" lang="en-US" sz="1050" u="none" cap="none" strike="noStrike">
                <a:solidFill>
                  <a:srgbClr val="000000"/>
                </a:solidFill>
                <a:latin typeface="Arial"/>
                <a:ea typeface="Arial"/>
                <a:cs typeface="Arial"/>
                <a:sym typeface="Arial"/>
              </a:rPr>
              <a:t>                x_com = ir(cell.xCOM)</a:t>
            </a:r>
            <a:br>
              <a:rPr b="0" i="0" lang="en-US" sz="1050" u="none" cap="none" strike="noStrike">
                <a:solidFill>
                  <a:srgbClr val="000000"/>
                </a:solidFill>
                <a:latin typeface="Arial"/>
                <a:ea typeface="Arial"/>
                <a:cs typeface="Arial"/>
                <a:sym typeface="Arial"/>
              </a:rPr>
            </a:br>
            <a:r>
              <a:rPr b="0" i="0" lang="en-US" sz="1050" u="none" cap="none" strike="noStrike">
                <a:solidFill>
                  <a:srgbClr val="000000"/>
                </a:solidFill>
                <a:latin typeface="Arial"/>
                <a:ea typeface="Arial"/>
                <a:cs typeface="Arial"/>
                <a:sym typeface="Arial"/>
              </a:rPr>
              <a:t>                y_com = ir(cell.yCOM)</a:t>
            </a:r>
            <a:br>
              <a:rPr b="0" i="0" lang="en-US" sz="1050" u="none" cap="none" strike="noStrike">
                <a:solidFill>
                  <a:srgbClr val="000000"/>
                </a:solidFill>
                <a:latin typeface="Arial"/>
                <a:ea typeface="Arial"/>
                <a:cs typeface="Arial"/>
                <a:sym typeface="Arial"/>
              </a:rPr>
            </a:br>
            <a:r>
              <a:rPr b="0" i="0" lang="en-US" sz="1050" u="none" cap="none" strike="noStrike">
                <a:solidFill>
                  <a:srgbClr val="000000"/>
                </a:solidFill>
                <a:latin typeface="Arial"/>
                <a:ea typeface="Arial"/>
                <a:cs typeface="Arial"/>
                <a:sym typeface="Arial"/>
              </a:rPr>
              <a:t>                z_com = ir(cell.zCOM)</a:t>
            </a:r>
            <a:br>
              <a:rPr b="0" i="0" lang="en-US" sz="1050" u="none" cap="none" strike="noStrike">
                <a:solidFill>
                  <a:srgbClr val="000000"/>
                </a:solidFill>
                <a:latin typeface="Arial"/>
                <a:ea typeface="Arial"/>
                <a:cs typeface="Arial"/>
                <a:sym typeface="Arial"/>
              </a:rPr>
            </a:br>
            <a:r>
              <a:rPr b="0" i="0" lang="en-US" sz="1050" u="none" cap="none" strike="noStrike">
                <a:solidFill>
                  <a:srgbClr val="000000"/>
                </a:solidFill>
                <a:latin typeface="Arial"/>
                <a:ea typeface="Arial"/>
                <a:cs typeface="Arial"/>
                <a:sym typeface="Arial"/>
              </a:rPr>
              <a:t>                nutrient_level = nutrient_field[x_com, y_com, z_com]</a:t>
            </a:r>
            <a:br>
              <a:rPr b="0" i="0" lang="en-US" sz="1050" u="none" cap="none" strike="noStrike">
                <a:solidFill>
                  <a:srgbClr val="000000"/>
                </a:solidFill>
                <a:latin typeface="Arial"/>
                <a:ea typeface="Arial"/>
                <a:cs typeface="Arial"/>
                <a:sym typeface="Arial"/>
              </a:rPr>
            </a:br>
            <a:r>
              <a:rPr b="0" i="0" lang="en-US" sz="1050" u="none" cap="none" strike="noStrike">
                <a:solidFill>
                  <a:srgbClr val="000000"/>
                </a:solidFill>
                <a:latin typeface="Arial"/>
                <a:ea typeface="Arial"/>
                <a:cs typeface="Arial"/>
                <a:sym typeface="Arial"/>
              </a:rPr>
              <a:t>                </a:t>
            </a:r>
            <a:r>
              <a:rPr b="1" i="0" lang="en-US" sz="1050" u="none" cap="none" strike="noStrike">
                <a:solidFill>
                  <a:srgbClr val="000080"/>
                </a:solidFill>
                <a:latin typeface="Arial"/>
                <a:ea typeface="Arial"/>
                <a:cs typeface="Arial"/>
                <a:sym typeface="Arial"/>
              </a:rPr>
              <a:t>if </a:t>
            </a:r>
            <a:r>
              <a:rPr b="0" i="0" lang="en-US" sz="1050" u="none" cap="none" strike="noStrike">
                <a:solidFill>
                  <a:srgbClr val="000000"/>
                </a:solidFill>
                <a:latin typeface="Arial"/>
                <a:ea typeface="Arial"/>
                <a:cs typeface="Arial"/>
                <a:sym typeface="Arial"/>
              </a:rPr>
              <a:t>nutrient_level &lt; </a:t>
            </a:r>
            <a:r>
              <a:rPr b="0" i="0" lang="en-US" sz="1050" u="none" cap="none" strike="noStrike">
                <a:solidFill>
                  <a:srgbClr val="0000FF"/>
                </a:solidFill>
                <a:latin typeface="Arial"/>
                <a:ea typeface="Arial"/>
                <a:cs typeface="Arial"/>
                <a:sym typeface="Arial"/>
              </a:rPr>
              <a:t>20</a:t>
            </a:r>
            <a:r>
              <a:rPr b="0" i="0" lang="en-US" sz="1050" u="none" cap="none" strike="noStrike">
                <a:solidFill>
                  <a:srgbClr val="000000"/>
                </a:solidFill>
                <a:latin typeface="Arial"/>
                <a:ea typeface="Arial"/>
                <a:cs typeface="Arial"/>
                <a:sym typeface="Arial"/>
              </a:rPr>
              <a:t>:</a:t>
            </a:r>
            <a:br>
              <a:rPr b="0" i="0" lang="en-US" sz="1050" u="none" cap="none" strike="noStrike">
                <a:solidFill>
                  <a:srgbClr val="000000"/>
                </a:solidFill>
                <a:latin typeface="Arial"/>
                <a:ea typeface="Arial"/>
                <a:cs typeface="Arial"/>
                <a:sym typeface="Arial"/>
              </a:rPr>
            </a:br>
            <a:r>
              <a:rPr b="0" i="0" lang="en-US" sz="1050" u="none" cap="none" strike="noStrike">
                <a:solidFill>
                  <a:srgbClr val="000000"/>
                </a:solidFill>
                <a:latin typeface="Arial"/>
                <a:ea typeface="Arial"/>
                <a:cs typeface="Arial"/>
                <a:sym typeface="Arial"/>
              </a:rPr>
              <a:t>                    cell.type = </a:t>
            </a:r>
            <a:r>
              <a:rPr b="0" i="0" lang="en-US" sz="1050" u="none" cap="none" strike="noStrike">
                <a:solidFill>
                  <a:srgbClr val="94558D"/>
                </a:solidFill>
                <a:latin typeface="Arial"/>
                <a:ea typeface="Arial"/>
                <a:cs typeface="Arial"/>
                <a:sym typeface="Arial"/>
              </a:rPr>
              <a:t>self</a:t>
            </a:r>
            <a:r>
              <a:rPr b="0" i="0" lang="en-US" sz="1050" u="none" cap="none" strike="noStrike">
                <a:solidFill>
                  <a:srgbClr val="000000"/>
                </a:solidFill>
                <a:latin typeface="Arial"/>
                <a:ea typeface="Arial"/>
                <a:cs typeface="Arial"/>
                <a:sym typeface="Arial"/>
              </a:rPr>
              <a:t>.NECROTIC</a:t>
            </a:r>
            <a:endParaRPr b="0" i="0" sz="2400" u="none" cap="none" strike="noStrike">
              <a:solidFill>
                <a:schemeClr val="dk1"/>
              </a:solidFill>
              <a:latin typeface="Arial"/>
              <a:ea typeface="Arial"/>
              <a:cs typeface="Arial"/>
              <a:sym typeface="Arial"/>
            </a:endParaRPr>
          </a:p>
        </p:txBody>
      </p:sp>
      <p:cxnSp>
        <p:nvCxnSpPr>
          <p:cNvPr id="277" name="Google Shape;277;p25"/>
          <p:cNvCxnSpPr/>
          <p:nvPr/>
        </p:nvCxnSpPr>
        <p:spPr>
          <a:xfrm flipH="1">
            <a:off x="1052187" y="964504"/>
            <a:ext cx="4568800" cy="50878"/>
          </a:xfrm>
          <a:prstGeom prst="straightConnector1">
            <a:avLst/>
          </a:prstGeom>
          <a:noFill/>
          <a:ln cap="flat" cmpd="sng" w="9525">
            <a:solidFill>
              <a:srgbClr val="4A7DBA"/>
            </a:solidFill>
            <a:prstDash val="solid"/>
            <a:round/>
            <a:headEnd len="sm" w="sm" type="none"/>
            <a:tailEnd len="med" w="med" type="triangle"/>
          </a:ln>
        </p:spPr>
      </p:cxnSp>
      <p:sp>
        <p:nvSpPr>
          <p:cNvPr id="278" name="Google Shape;278;p25"/>
          <p:cNvSpPr txBox="1"/>
          <p:nvPr/>
        </p:nvSpPr>
        <p:spPr>
          <a:xfrm>
            <a:off x="5724395" y="964504"/>
            <a:ext cx="1716065" cy="95410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1400" u="none" cap="none" strike="noStrike">
                <a:solidFill>
                  <a:srgbClr val="000000"/>
                </a:solidFill>
                <a:latin typeface="Arial"/>
                <a:ea typeface="Arial"/>
                <a:cs typeface="Arial"/>
                <a:sym typeface="Arial"/>
              </a:rPr>
              <a:t>Convenience function to round COM coordinate to nearest integer</a:t>
            </a:r>
            <a:endParaRPr b="0" i="0" sz="1400" u="none" cap="none" strike="noStrike">
              <a:solidFill>
                <a:srgbClr val="000000"/>
              </a:solidFill>
              <a:latin typeface="Arial"/>
              <a:ea typeface="Arial"/>
              <a:cs typeface="Arial"/>
              <a:sym typeface="Arial"/>
            </a:endParaRPr>
          </a:p>
        </p:txBody>
      </p:sp>
      <p:sp>
        <p:nvSpPr>
          <p:cNvPr id="279" name="Google Shape;279;p25"/>
          <p:cNvSpPr txBox="1"/>
          <p:nvPr/>
        </p:nvSpPr>
        <p:spPr>
          <a:xfrm>
            <a:off x="6582427" y="3315157"/>
            <a:ext cx="1872641" cy="73866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1400" u="none" cap="none" strike="noStrike">
                <a:solidFill>
                  <a:srgbClr val="000000"/>
                </a:solidFill>
                <a:latin typeface="Arial"/>
                <a:ea typeface="Arial"/>
                <a:cs typeface="Arial"/>
                <a:sym typeface="Arial"/>
              </a:rPr>
              <a:t>Nutrient-based contribution to growth rate</a:t>
            </a:r>
            <a:endParaRPr b="0" i="0" sz="1400" u="none" cap="none" strike="noStrike">
              <a:solidFill>
                <a:srgbClr val="000000"/>
              </a:solidFill>
              <a:latin typeface="Arial"/>
              <a:ea typeface="Arial"/>
              <a:cs typeface="Arial"/>
              <a:sym typeface="Arial"/>
            </a:endParaRPr>
          </a:p>
        </p:txBody>
      </p:sp>
      <p:cxnSp>
        <p:nvCxnSpPr>
          <p:cNvPr id="280" name="Google Shape;280;p25"/>
          <p:cNvCxnSpPr/>
          <p:nvPr/>
        </p:nvCxnSpPr>
        <p:spPr>
          <a:xfrm flipH="1">
            <a:off x="3858016" y="3698310"/>
            <a:ext cx="2523859" cy="522961"/>
          </a:xfrm>
          <a:prstGeom prst="straightConnector1">
            <a:avLst/>
          </a:prstGeom>
          <a:noFill/>
          <a:ln cap="flat" cmpd="sng" w="9525">
            <a:solidFill>
              <a:srgbClr val="4A7DBA"/>
            </a:solidFill>
            <a:prstDash val="solid"/>
            <a:round/>
            <a:headEnd len="sm" w="sm" type="none"/>
            <a:tailEnd len="med" w="med" type="triangle"/>
          </a:ln>
        </p:spPr>
      </p:cxnSp>
      <p:cxnSp>
        <p:nvCxnSpPr>
          <p:cNvPr id="281" name="Google Shape;281;p25"/>
          <p:cNvCxnSpPr>
            <a:stCxn id="276" idx="3"/>
          </p:cNvCxnSpPr>
          <p:nvPr/>
        </p:nvCxnSpPr>
        <p:spPr>
          <a:xfrm flipH="1">
            <a:off x="4571975" y="3698310"/>
            <a:ext cx="1809900" cy="986400"/>
          </a:xfrm>
          <a:prstGeom prst="straightConnector1">
            <a:avLst/>
          </a:prstGeom>
          <a:noFill/>
          <a:ln cap="flat" cmpd="sng" w="9525">
            <a:solidFill>
              <a:srgbClr val="4A7DBA"/>
            </a:solidFill>
            <a:prstDash val="solid"/>
            <a:round/>
            <a:headEnd len="sm" w="sm" type="none"/>
            <a:tailEnd len="med" w="med" type="triangle"/>
          </a:ln>
        </p:spPr>
      </p:cxnSp>
      <p:sp>
        <p:nvSpPr>
          <p:cNvPr id="282" name="Google Shape;282;p25"/>
          <p:cNvSpPr txBox="1"/>
          <p:nvPr/>
        </p:nvSpPr>
        <p:spPr>
          <a:xfrm>
            <a:off x="6789107" y="4371584"/>
            <a:ext cx="1766170" cy="73866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1400" u="none" cap="none" strike="noStrike">
                <a:solidFill>
                  <a:srgbClr val="000000"/>
                </a:solidFill>
                <a:latin typeface="Arial"/>
                <a:ea typeface="Arial"/>
                <a:cs typeface="Arial"/>
                <a:sym typeface="Arial"/>
              </a:rPr>
              <a:t>Pressure dependent growth rate</a:t>
            </a:r>
            <a:endParaRPr b="0" i="0" sz="1400" u="none" cap="none" strike="noStrike">
              <a:solidFill>
                <a:srgbClr val="000000"/>
              </a:solidFill>
              <a:latin typeface="Arial"/>
              <a:ea typeface="Arial"/>
              <a:cs typeface="Arial"/>
              <a:sym typeface="Arial"/>
            </a:endParaRPr>
          </a:p>
        </p:txBody>
      </p:sp>
      <p:cxnSp>
        <p:nvCxnSpPr>
          <p:cNvPr id="283" name="Google Shape;283;p25"/>
          <p:cNvCxnSpPr/>
          <p:nvPr/>
        </p:nvCxnSpPr>
        <p:spPr>
          <a:xfrm flipH="1">
            <a:off x="6200384" y="4833658"/>
            <a:ext cx="382043" cy="176753"/>
          </a:xfrm>
          <a:prstGeom prst="straightConnector1">
            <a:avLst/>
          </a:prstGeom>
          <a:noFill/>
          <a:ln cap="flat" cmpd="sng" w="9525">
            <a:solidFill>
              <a:srgbClr val="4A7DBA"/>
            </a:solidFill>
            <a:prstDash val="solid"/>
            <a:round/>
            <a:headEnd len="sm" w="sm" type="none"/>
            <a:tailEnd len="med" w="med" type="triangle"/>
          </a:ln>
        </p:spPr>
      </p:cxnSp>
      <p:sp>
        <p:nvSpPr>
          <p:cNvPr id="284" name="Google Shape;284;p25"/>
          <p:cNvSpPr txBox="1"/>
          <p:nvPr/>
        </p:nvSpPr>
        <p:spPr>
          <a:xfrm>
            <a:off x="6789107" y="6025019"/>
            <a:ext cx="2173402" cy="52322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1400" u="none" cap="none" strike="noStrike">
                <a:solidFill>
                  <a:srgbClr val="000000"/>
                </a:solidFill>
                <a:latin typeface="Arial"/>
                <a:ea typeface="Arial"/>
                <a:cs typeface="Arial"/>
                <a:sym typeface="Arial"/>
              </a:rPr>
              <a:t>Tumor-&gt; necrotic transition</a:t>
            </a:r>
            <a:endParaRPr b="0" i="0" sz="1400" u="none" cap="none" strike="noStrike">
              <a:solidFill>
                <a:srgbClr val="000000"/>
              </a:solidFill>
              <a:latin typeface="Arial"/>
              <a:ea typeface="Arial"/>
              <a:cs typeface="Arial"/>
              <a:sym typeface="Arial"/>
            </a:endParaRPr>
          </a:p>
        </p:txBody>
      </p:sp>
      <p:cxnSp>
        <p:nvCxnSpPr>
          <p:cNvPr id="285" name="Google Shape;285;p25"/>
          <p:cNvCxnSpPr>
            <a:stCxn id="284" idx="1"/>
          </p:cNvCxnSpPr>
          <p:nvPr/>
        </p:nvCxnSpPr>
        <p:spPr>
          <a:xfrm flipH="1">
            <a:off x="2630507" y="6286629"/>
            <a:ext cx="4158600" cy="1500"/>
          </a:xfrm>
          <a:prstGeom prst="straightConnector1">
            <a:avLst/>
          </a:prstGeom>
          <a:noFill/>
          <a:ln cap="flat" cmpd="sng" w="9525">
            <a:solidFill>
              <a:srgbClr val="4A7DBA"/>
            </a:solidFill>
            <a:prstDash val="solid"/>
            <a:round/>
            <a:headEnd len="sm" w="sm" type="none"/>
            <a:tailEnd len="med" w="med" type="triangle"/>
          </a:ln>
        </p:spPr>
      </p:cxn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g8df334e3e6_1_0"/>
          <p:cNvSpPr txBox="1"/>
          <p:nvPr>
            <p:ph idx="1" type="body"/>
          </p:nvPr>
        </p:nvSpPr>
        <p:spPr>
          <a:xfrm>
            <a:off x="537675" y="589575"/>
            <a:ext cx="8454000" cy="61815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1017"/>
              <a:buFont typeface="Calibri"/>
              <a:buNone/>
            </a:pPr>
            <a:r>
              <a:rPr b="1" lang="en-US" sz="1200"/>
              <a:t>Day 1 Monday Aug. 3, 2020:</a:t>
            </a:r>
            <a:endParaRPr b="1" sz="1200"/>
          </a:p>
          <a:p>
            <a:pPr indent="-342900" lvl="0" marL="800100" rtl="0" algn="l">
              <a:lnSpc>
                <a:spcPct val="100000"/>
              </a:lnSpc>
              <a:spcBef>
                <a:spcPts val="0"/>
              </a:spcBef>
              <a:spcAft>
                <a:spcPts val="0"/>
              </a:spcAft>
              <a:buClr>
                <a:schemeClr val="dk1"/>
              </a:buClr>
              <a:buSzPts val="1017"/>
              <a:buFont typeface="Calibri"/>
              <a:buNone/>
            </a:pPr>
            <a:r>
              <a:rPr lang="en-US" sz="1200"/>
              <a:t>Getting Started with CC3D on nanoHUB and Desktop </a:t>
            </a:r>
            <a:endParaRPr sz="1200"/>
          </a:p>
          <a:p>
            <a:pPr indent="-342900" lvl="0" marL="800100" rtl="0" algn="l">
              <a:lnSpc>
                <a:spcPct val="100000"/>
              </a:lnSpc>
              <a:spcBef>
                <a:spcPts val="203"/>
              </a:spcBef>
              <a:spcAft>
                <a:spcPts val="0"/>
              </a:spcAft>
              <a:buClr>
                <a:schemeClr val="dk1"/>
              </a:buClr>
              <a:buSzPts val="1017"/>
              <a:buFont typeface="Calibri"/>
              <a:buNone/>
            </a:pPr>
            <a:r>
              <a:rPr lang="en-US" sz="1200"/>
              <a:t>Examples of Biomedical Problems you can address using Multicellular Virtual Tissue models</a:t>
            </a:r>
            <a:endParaRPr sz="1200"/>
          </a:p>
          <a:p>
            <a:pPr indent="-342900" lvl="0" marL="800100" rtl="0" algn="l">
              <a:lnSpc>
                <a:spcPct val="100000"/>
              </a:lnSpc>
              <a:spcBef>
                <a:spcPts val="203"/>
              </a:spcBef>
              <a:spcAft>
                <a:spcPts val="0"/>
              </a:spcAft>
              <a:buClr>
                <a:schemeClr val="dk1"/>
              </a:buClr>
              <a:buSzPts val="1017"/>
              <a:buFont typeface="Calibri"/>
              <a:buNone/>
            </a:pPr>
            <a:r>
              <a:rPr lang="en-US" sz="1200"/>
              <a:t>COVID Tissue Model, using Player and Twedit++</a:t>
            </a:r>
            <a:endParaRPr sz="1200"/>
          </a:p>
          <a:p>
            <a:pPr indent="-342900" lvl="0" marL="800100" rtl="0" algn="l">
              <a:lnSpc>
                <a:spcPct val="100000"/>
              </a:lnSpc>
              <a:spcBef>
                <a:spcPts val="203"/>
              </a:spcBef>
              <a:spcAft>
                <a:spcPts val="0"/>
              </a:spcAft>
              <a:buClr>
                <a:schemeClr val="dk1"/>
              </a:buClr>
              <a:buSzPts val="1017"/>
              <a:buFont typeface="Calibri"/>
              <a:buNone/>
            </a:pPr>
            <a:r>
              <a:rPr lang="en-US" sz="1200"/>
              <a:t>Building a Tellurium Model of virus and immune response</a:t>
            </a:r>
            <a:endParaRPr sz="1200"/>
          </a:p>
          <a:p>
            <a:pPr indent="-342900" lvl="0" marL="800100" rtl="0" algn="l">
              <a:lnSpc>
                <a:spcPct val="100000"/>
              </a:lnSpc>
              <a:spcBef>
                <a:spcPts val="203"/>
              </a:spcBef>
              <a:spcAft>
                <a:spcPts val="0"/>
              </a:spcAft>
              <a:buClr>
                <a:schemeClr val="dk1"/>
              </a:buClr>
              <a:buSzPts val="1017"/>
              <a:buFont typeface="Calibri"/>
              <a:buNone/>
            </a:pPr>
            <a:r>
              <a:rPr lang="en-US" sz="1200"/>
              <a:t>CV 19 Version 0 -- Running Antimony virus and immune response in CC3D, converting timescales, plots and saving data</a:t>
            </a:r>
            <a:endParaRPr sz="1200"/>
          </a:p>
          <a:p>
            <a:pPr indent="-342900" lvl="0" marL="342900" rtl="0" algn="l">
              <a:lnSpc>
                <a:spcPct val="100000"/>
              </a:lnSpc>
              <a:spcBef>
                <a:spcPts val="203"/>
              </a:spcBef>
              <a:spcAft>
                <a:spcPts val="0"/>
              </a:spcAft>
              <a:buClr>
                <a:schemeClr val="dk1"/>
              </a:buClr>
              <a:buSzPts val="1017"/>
              <a:buFont typeface="Calibri"/>
              <a:buNone/>
            </a:pPr>
            <a:r>
              <a:rPr b="1" lang="en-US" sz="1200"/>
              <a:t>Day 2 Tuesday Aug. 4, 2020:</a:t>
            </a:r>
            <a:endParaRPr b="1" sz="1200"/>
          </a:p>
          <a:p>
            <a:pPr indent="-342900" lvl="0" marL="800100" rtl="0" algn="l">
              <a:lnSpc>
                <a:spcPct val="100000"/>
              </a:lnSpc>
              <a:spcBef>
                <a:spcPts val="203"/>
              </a:spcBef>
              <a:spcAft>
                <a:spcPts val="0"/>
              </a:spcAft>
              <a:buClr>
                <a:schemeClr val="dk1"/>
              </a:buClr>
              <a:buSzPts val="1017"/>
              <a:buFont typeface="Calibri"/>
              <a:buNone/>
            </a:pPr>
            <a:r>
              <a:rPr lang="en-US" sz="1200"/>
              <a:t>CV 19 Version 1 -- Creating Epithelial Layer, Cell Type Transitions, Issue of Poisson Rules</a:t>
            </a:r>
            <a:endParaRPr sz="1200"/>
          </a:p>
          <a:p>
            <a:pPr indent="-342900" lvl="0" marL="800100" rtl="0" algn="l">
              <a:lnSpc>
                <a:spcPct val="100000"/>
              </a:lnSpc>
              <a:spcBef>
                <a:spcPts val="203"/>
              </a:spcBef>
              <a:spcAft>
                <a:spcPts val="0"/>
              </a:spcAft>
              <a:buClr>
                <a:schemeClr val="dk1"/>
              </a:buClr>
              <a:buSzPts val="1017"/>
              <a:buFont typeface="Calibri"/>
              <a:buNone/>
            </a:pPr>
            <a:r>
              <a:rPr lang="en-US" sz="1200"/>
              <a:t>CV 19 Version 2 -- Spatializing the virus, diffusion as an idea, diffusion solver, secretion and absorption, adding chemokine</a:t>
            </a:r>
            <a:endParaRPr sz="1200"/>
          </a:p>
          <a:p>
            <a:pPr indent="-342900" lvl="0" marL="800100" rtl="0" algn="l">
              <a:lnSpc>
                <a:spcPct val="100000"/>
              </a:lnSpc>
              <a:spcBef>
                <a:spcPts val="203"/>
              </a:spcBef>
              <a:spcAft>
                <a:spcPts val="0"/>
              </a:spcAft>
              <a:buClr>
                <a:schemeClr val="dk1"/>
              </a:buClr>
              <a:buSzPts val="1017"/>
              <a:buFont typeface="Calibri"/>
              <a:buNone/>
            </a:pPr>
            <a:r>
              <a:rPr lang="en-US" sz="1200"/>
              <a:t>CV 19 Version 3 -- Immune Cell Spatialization model, links, creating cells, saving data</a:t>
            </a:r>
            <a:endParaRPr sz="1200"/>
          </a:p>
          <a:p>
            <a:pPr indent="-342900" lvl="0" marL="800100" rtl="0" algn="l">
              <a:lnSpc>
                <a:spcPct val="100000"/>
              </a:lnSpc>
              <a:spcBef>
                <a:spcPts val="203"/>
              </a:spcBef>
              <a:spcAft>
                <a:spcPts val="0"/>
              </a:spcAft>
              <a:buClr>
                <a:schemeClr val="dk1"/>
              </a:buClr>
              <a:buSzPts val="1017"/>
              <a:buFont typeface="Calibri"/>
              <a:buNone/>
            </a:pPr>
            <a:r>
              <a:rPr lang="en-US" sz="1200"/>
              <a:t>CV 19 Version 4 -- Exercises on cell motility, chemotaxis and random motility and dependence on parameters</a:t>
            </a:r>
            <a:endParaRPr sz="1200">
              <a:solidFill>
                <a:srgbClr val="434343"/>
              </a:solidFill>
              <a:latin typeface="Arial"/>
              <a:ea typeface="Arial"/>
              <a:cs typeface="Arial"/>
              <a:sym typeface="Arial"/>
            </a:endParaRPr>
          </a:p>
          <a:p>
            <a:pPr indent="-342900" lvl="0" marL="342900" rtl="0" algn="l">
              <a:lnSpc>
                <a:spcPct val="100000"/>
              </a:lnSpc>
              <a:spcBef>
                <a:spcPts val="203"/>
              </a:spcBef>
              <a:spcAft>
                <a:spcPts val="0"/>
              </a:spcAft>
              <a:buClr>
                <a:schemeClr val="dk1"/>
              </a:buClr>
              <a:buSzPts val="1017"/>
              <a:buFont typeface="Calibri"/>
              <a:buNone/>
            </a:pPr>
            <a:r>
              <a:rPr b="1" lang="en-US" sz="1200"/>
              <a:t>Day 3 Wednesday Aug. 5, 2020:</a:t>
            </a:r>
            <a:endParaRPr b="1" sz="1200"/>
          </a:p>
          <a:p>
            <a:pPr indent="-342900" lvl="0" marL="800100" rtl="0" algn="l">
              <a:lnSpc>
                <a:spcPct val="100000"/>
              </a:lnSpc>
              <a:spcBef>
                <a:spcPts val="203"/>
              </a:spcBef>
              <a:spcAft>
                <a:spcPts val="0"/>
              </a:spcAft>
              <a:buClr>
                <a:schemeClr val="dk1"/>
              </a:buClr>
              <a:buSzPts val="1017"/>
              <a:buFont typeface="Calibri"/>
              <a:buNone/>
            </a:pPr>
            <a:r>
              <a:rPr lang="en-US" sz="1200"/>
              <a:t>CV 19 Version 5 -- Contact killing -- contact area plug-in and links</a:t>
            </a:r>
            <a:endParaRPr sz="1200"/>
          </a:p>
          <a:p>
            <a:pPr indent="-342900" lvl="0" marL="800100" rtl="0" algn="l">
              <a:lnSpc>
                <a:spcPct val="100000"/>
              </a:lnSpc>
              <a:spcBef>
                <a:spcPts val="203"/>
              </a:spcBef>
              <a:spcAft>
                <a:spcPts val="0"/>
              </a:spcAft>
              <a:buClr>
                <a:schemeClr val="dk1"/>
              </a:buClr>
              <a:buSzPts val="1017"/>
              <a:buFont typeface="Calibri"/>
              <a:buNone/>
            </a:pPr>
            <a:r>
              <a:rPr lang="en-US" sz="1200"/>
              <a:t>CV 19 Version 6 -- Adding Tissue Recovery and Cell Division</a:t>
            </a:r>
            <a:endParaRPr sz="1200"/>
          </a:p>
          <a:p>
            <a:pPr indent="-342900" lvl="0" marL="800100" rtl="0" algn="l">
              <a:lnSpc>
                <a:spcPct val="100000"/>
              </a:lnSpc>
              <a:spcBef>
                <a:spcPts val="203"/>
              </a:spcBef>
              <a:spcAft>
                <a:spcPts val="0"/>
              </a:spcAft>
              <a:buClr>
                <a:schemeClr val="dk1"/>
              </a:buClr>
              <a:buSzPts val="1017"/>
              <a:buFont typeface="Calibri"/>
              <a:buNone/>
            </a:pPr>
            <a:r>
              <a:rPr lang="en-US" sz="1200"/>
              <a:t>CV 19 Version 7 -- Adding viral replication model in individual cells</a:t>
            </a:r>
            <a:endParaRPr sz="1200"/>
          </a:p>
          <a:p>
            <a:pPr indent="-342900" lvl="0" marL="800100" rtl="0" algn="l">
              <a:lnSpc>
                <a:spcPct val="100000"/>
              </a:lnSpc>
              <a:spcBef>
                <a:spcPts val="203"/>
              </a:spcBef>
              <a:spcAft>
                <a:spcPts val="0"/>
              </a:spcAft>
              <a:buClr>
                <a:schemeClr val="dk1"/>
              </a:buClr>
              <a:buSzPts val="1017"/>
              <a:buFont typeface="Calibri"/>
              <a:buNone/>
            </a:pPr>
            <a:r>
              <a:rPr lang="en-US" sz="1200"/>
              <a:t>CV 19 Version 8 -- Adding INF induced viral resistance, macrophages and phagocytosis</a:t>
            </a:r>
            <a:endParaRPr/>
          </a:p>
          <a:p>
            <a:pPr indent="-342900" lvl="0" marL="800100" rtl="0" algn="l">
              <a:lnSpc>
                <a:spcPct val="100000"/>
              </a:lnSpc>
              <a:spcBef>
                <a:spcPts val="203"/>
              </a:spcBef>
              <a:spcAft>
                <a:spcPts val="0"/>
              </a:spcAft>
              <a:buClr>
                <a:schemeClr val="dk1"/>
              </a:buClr>
              <a:buSzPts val="1017"/>
              <a:buFont typeface="Calibri"/>
              <a:buNone/>
            </a:pPr>
            <a:r>
              <a:rPr lang="en-US" sz="1200"/>
              <a:t>CompuCell3D Theory and Background</a:t>
            </a:r>
            <a:endParaRPr sz="1200"/>
          </a:p>
          <a:p>
            <a:pPr indent="-342900" lvl="0" marL="342900" rtl="0" algn="l">
              <a:lnSpc>
                <a:spcPct val="100000"/>
              </a:lnSpc>
              <a:spcBef>
                <a:spcPts val="203"/>
              </a:spcBef>
              <a:spcAft>
                <a:spcPts val="0"/>
              </a:spcAft>
              <a:buClr>
                <a:schemeClr val="dk1"/>
              </a:buClr>
              <a:buSzPts val="1017"/>
              <a:buFont typeface="Calibri"/>
              <a:buNone/>
            </a:pPr>
            <a:r>
              <a:rPr b="1" lang="en-US" sz="1200"/>
              <a:t>Day 4 Thursday Aug. 6, 2020:</a:t>
            </a:r>
            <a:endParaRPr b="1" sz="1200"/>
          </a:p>
          <a:p>
            <a:pPr indent="-342900" lvl="0" marL="800100" rtl="0" algn="l">
              <a:lnSpc>
                <a:spcPct val="100000"/>
              </a:lnSpc>
              <a:spcBef>
                <a:spcPts val="203"/>
              </a:spcBef>
              <a:spcAft>
                <a:spcPts val="0"/>
              </a:spcAft>
              <a:buClr>
                <a:schemeClr val="dk1"/>
              </a:buClr>
              <a:buSzPts val="1017"/>
              <a:buFont typeface="Calibri"/>
              <a:buNone/>
            </a:pPr>
            <a:r>
              <a:rPr lang="en-US" sz="1200"/>
              <a:t>Sample Models:</a:t>
            </a:r>
            <a:endParaRPr sz="1200"/>
          </a:p>
          <a:p>
            <a:pPr indent="457200" lvl="0" marL="457200" rtl="0" algn="l">
              <a:lnSpc>
                <a:spcPct val="100000"/>
              </a:lnSpc>
              <a:spcBef>
                <a:spcPts val="203"/>
              </a:spcBef>
              <a:spcAft>
                <a:spcPts val="0"/>
              </a:spcAft>
              <a:buClr>
                <a:schemeClr val="dk1"/>
              </a:buClr>
              <a:buSzPts val="1017"/>
              <a:buFont typeface="Calibri"/>
              <a:buNone/>
            </a:pPr>
            <a:r>
              <a:rPr lang="en-US" sz="1200"/>
              <a:t>Delta Notch: Contact signaling between Antimony models and Simple Colonic Crypt</a:t>
            </a:r>
            <a:endParaRPr sz="1200"/>
          </a:p>
          <a:p>
            <a:pPr indent="-342900" lvl="0" marL="1257300" rtl="0" algn="l">
              <a:lnSpc>
                <a:spcPct val="100000"/>
              </a:lnSpc>
              <a:spcBef>
                <a:spcPts val="203"/>
              </a:spcBef>
              <a:spcAft>
                <a:spcPts val="0"/>
              </a:spcAft>
              <a:buClr>
                <a:schemeClr val="dk1"/>
              </a:buClr>
              <a:buSzPts val="1017"/>
              <a:buFont typeface="Calibri"/>
              <a:buNone/>
            </a:pPr>
            <a:r>
              <a:rPr lang="en-US" sz="1200"/>
              <a:t>Cell Crawling: Compartmental Cells</a:t>
            </a:r>
            <a:endParaRPr sz="1200"/>
          </a:p>
          <a:p>
            <a:pPr indent="-342900" lvl="0" marL="1257300" rtl="0" algn="l">
              <a:lnSpc>
                <a:spcPct val="100000"/>
              </a:lnSpc>
              <a:spcBef>
                <a:spcPts val="203"/>
              </a:spcBef>
              <a:spcAft>
                <a:spcPts val="0"/>
              </a:spcAft>
              <a:buClr>
                <a:schemeClr val="dk1"/>
              </a:buClr>
              <a:buSzPts val="1017"/>
              <a:buFont typeface="Calibri"/>
              <a:buNone/>
            </a:pPr>
            <a:r>
              <a:rPr lang="en-US" sz="1200"/>
              <a:t>Vasculature, Vascular and Avascular Tumor, </a:t>
            </a:r>
            <a:endParaRPr sz="1200"/>
          </a:p>
          <a:p>
            <a:pPr indent="-342900" lvl="0" marL="1257300" rtl="0" algn="l">
              <a:lnSpc>
                <a:spcPct val="100000"/>
              </a:lnSpc>
              <a:spcBef>
                <a:spcPts val="203"/>
              </a:spcBef>
              <a:spcAft>
                <a:spcPts val="0"/>
              </a:spcAft>
              <a:buClr>
                <a:schemeClr val="dk1"/>
              </a:buClr>
              <a:buSzPts val="1017"/>
              <a:buFont typeface="Calibri"/>
              <a:buNone/>
            </a:pPr>
            <a:r>
              <a:rPr lang="en-US" sz="1200"/>
              <a:t>Colonic Crypt and 3D models</a:t>
            </a:r>
            <a:endParaRPr sz="1200"/>
          </a:p>
          <a:p>
            <a:pPr indent="-342900" lvl="0" marL="800100" rtl="0" algn="l">
              <a:lnSpc>
                <a:spcPct val="100000"/>
              </a:lnSpc>
              <a:spcBef>
                <a:spcPts val="203"/>
              </a:spcBef>
              <a:spcAft>
                <a:spcPts val="0"/>
              </a:spcAft>
              <a:buClr>
                <a:schemeClr val="dk1"/>
              </a:buClr>
              <a:buSzPts val="1017"/>
              <a:buFont typeface="Calibri"/>
              <a:buNone/>
            </a:pPr>
            <a:r>
              <a:rPr lang="en-US" sz="1200"/>
              <a:t>Cluster and Parameter Scan execution</a:t>
            </a:r>
            <a:endParaRPr sz="1200"/>
          </a:p>
          <a:p>
            <a:pPr indent="-342900" lvl="0" marL="800100" rtl="0" algn="l">
              <a:lnSpc>
                <a:spcPct val="100000"/>
              </a:lnSpc>
              <a:spcBef>
                <a:spcPts val="203"/>
              </a:spcBef>
              <a:spcAft>
                <a:spcPts val="0"/>
              </a:spcAft>
              <a:buClr>
                <a:schemeClr val="dk1"/>
              </a:buClr>
              <a:buSzPts val="1017"/>
              <a:buFont typeface="Calibri"/>
              <a:buNone/>
            </a:pPr>
            <a:r>
              <a:rPr lang="en-US" sz="1200"/>
              <a:t>Deploying CC3D simulation on NanoHub</a:t>
            </a:r>
            <a:endParaRPr sz="1200"/>
          </a:p>
          <a:p>
            <a:pPr indent="-342900" lvl="0" marL="800100" rtl="0" algn="l">
              <a:lnSpc>
                <a:spcPct val="100000"/>
              </a:lnSpc>
              <a:spcBef>
                <a:spcPts val="203"/>
              </a:spcBef>
              <a:spcAft>
                <a:spcPts val="0"/>
              </a:spcAft>
              <a:buClr>
                <a:schemeClr val="dk1"/>
              </a:buClr>
              <a:buSzPts val="1017"/>
              <a:buFont typeface="Calibri"/>
              <a:buNone/>
            </a:pPr>
            <a:r>
              <a:rPr lang="en-US" sz="1200"/>
              <a:t>CompuCell3D Modeling Best Practices</a:t>
            </a:r>
            <a:endParaRPr sz="1200"/>
          </a:p>
          <a:p>
            <a:pPr indent="-342900" lvl="0" marL="800100" rtl="0" algn="l">
              <a:lnSpc>
                <a:spcPct val="100000"/>
              </a:lnSpc>
              <a:spcBef>
                <a:spcPts val="203"/>
              </a:spcBef>
              <a:spcAft>
                <a:spcPts val="0"/>
              </a:spcAft>
              <a:buClr>
                <a:schemeClr val="dk1"/>
              </a:buClr>
              <a:buSzPts val="1017"/>
              <a:buFont typeface="Calibri"/>
              <a:buNone/>
            </a:pPr>
            <a:r>
              <a:rPr lang="en-US" sz="1200"/>
              <a:t>Turning unitary model into modules (optional)</a:t>
            </a:r>
            <a:endParaRPr sz="1200"/>
          </a:p>
          <a:p>
            <a:pPr indent="-342900" lvl="0" marL="342900" rtl="0" algn="l">
              <a:lnSpc>
                <a:spcPct val="100000"/>
              </a:lnSpc>
              <a:spcBef>
                <a:spcPts val="203"/>
              </a:spcBef>
              <a:spcAft>
                <a:spcPts val="0"/>
              </a:spcAft>
              <a:buClr>
                <a:schemeClr val="dk1"/>
              </a:buClr>
              <a:buSzPts val="1017"/>
              <a:buFont typeface="Calibri"/>
              <a:buNone/>
            </a:pPr>
            <a:r>
              <a:rPr b="1" lang="en-US" sz="1300">
                <a:highlight>
                  <a:srgbClr val="FFD966"/>
                </a:highlight>
              </a:rPr>
              <a:t>Day 5-7 </a:t>
            </a:r>
            <a:r>
              <a:rPr b="1" lang="en-US" sz="1200">
                <a:highlight>
                  <a:srgbClr val="FFD966"/>
                </a:highlight>
              </a:rPr>
              <a:t> Friday Aug.  7-- Sunday Aug. 9, 2020</a:t>
            </a:r>
            <a:r>
              <a:rPr b="1" lang="en-US" sz="1300">
                <a:highlight>
                  <a:srgbClr val="FFD966"/>
                </a:highlight>
              </a:rPr>
              <a:t>: Hackathon  BUILDING MODELS STUDENTS ARE INTERESTED IN</a:t>
            </a:r>
            <a:endParaRPr b="1" sz="1200"/>
          </a:p>
          <a:p>
            <a:pPr indent="0" lvl="0" marL="0" rtl="0" algn="l">
              <a:lnSpc>
                <a:spcPct val="100000"/>
              </a:lnSpc>
              <a:spcBef>
                <a:spcPts val="203"/>
              </a:spcBef>
              <a:spcAft>
                <a:spcPts val="0"/>
              </a:spcAft>
              <a:buClr>
                <a:schemeClr val="dk1"/>
              </a:buClr>
              <a:buSzPts val="1017"/>
              <a:buFont typeface="Calibri"/>
              <a:buNone/>
            </a:pPr>
            <a:r>
              <a:t/>
            </a:r>
            <a:endParaRPr sz="1200"/>
          </a:p>
          <a:p>
            <a:pPr indent="-342900" lvl="0" marL="342900" rtl="0" algn="l">
              <a:lnSpc>
                <a:spcPct val="100000"/>
              </a:lnSpc>
              <a:spcBef>
                <a:spcPts val="203"/>
              </a:spcBef>
              <a:spcAft>
                <a:spcPts val="0"/>
              </a:spcAft>
              <a:buClr>
                <a:schemeClr val="dk1"/>
              </a:buClr>
              <a:buSzPts val="1017"/>
              <a:buFont typeface="Calibri"/>
              <a:buNone/>
            </a:pPr>
            <a:r>
              <a:t/>
            </a:r>
            <a:endParaRPr b="1" sz="1200"/>
          </a:p>
          <a:p>
            <a:pPr indent="0" lvl="0" marL="0" rtl="0" algn="l">
              <a:lnSpc>
                <a:spcPct val="100000"/>
              </a:lnSpc>
              <a:spcBef>
                <a:spcPts val="203"/>
              </a:spcBef>
              <a:spcAft>
                <a:spcPts val="0"/>
              </a:spcAft>
              <a:buClr>
                <a:schemeClr val="dk1"/>
              </a:buClr>
              <a:buSzPts val="1017"/>
              <a:buFont typeface="Calibri"/>
              <a:buNone/>
            </a:pPr>
            <a:r>
              <a:t/>
            </a:r>
            <a:endParaRPr sz="1200"/>
          </a:p>
        </p:txBody>
      </p:sp>
      <p:sp>
        <p:nvSpPr>
          <p:cNvPr id="99" name="Google Shape;99;g8df334e3e6_1_0"/>
          <p:cNvSpPr txBox="1"/>
          <p:nvPr>
            <p:ph type="title"/>
          </p:nvPr>
        </p:nvSpPr>
        <p:spPr>
          <a:xfrm>
            <a:off x="457200" y="58575"/>
            <a:ext cx="8229600" cy="531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0000CC"/>
              </a:buClr>
              <a:buSzPts val="4400"/>
              <a:buFont typeface="Calibri"/>
              <a:buNone/>
            </a:pPr>
            <a:r>
              <a:rPr b="1" lang="en-US" sz="4500">
                <a:solidFill>
                  <a:srgbClr val="0000CC"/>
                </a:solidFill>
              </a:rPr>
              <a:t>Course Outline</a:t>
            </a:r>
            <a:endParaRPr sz="4500"/>
          </a:p>
        </p:txBody>
      </p:sp>
      <p:pic>
        <p:nvPicPr>
          <p:cNvPr descr="Biocomplexity Logo" id="100" name="Google Shape;100;g8df334e3e6_1_0"/>
          <p:cNvPicPr preferRelativeResize="0"/>
          <p:nvPr/>
        </p:nvPicPr>
        <p:blipFill rotWithShape="1">
          <a:blip r:embed="rId3">
            <a:alphaModFix/>
          </a:blip>
          <a:srcRect b="0" l="0" r="0" t="0"/>
          <a:stretch/>
        </p:blipFill>
        <p:spPr>
          <a:xfrm>
            <a:off x="8550275" y="6264275"/>
            <a:ext cx="593725" cy="593725"/>
          </a:xfrm>
          <a:prstGeom prst="rect">
            <a:avLst/>
          </a:prstGeom>
          <a:noFill/>
          <a:ln>
            <a:noFill/>
          </a:ln>
        </p:spPr>
      </p:pic>
      <p:pic>
        <p:nvPicPr>
          <p:cNvPr descr="redblackblockiu" id="101" name="Google Shape;101;g8df334e3e6_1_0"/>
          <p:cNvPicPr preferRelativeResize="0"/>
          <p:nvPr/>
        </p:nvPicPr>
        <p:blipFill rotWithShape="1">
          <a:blip r:embed="rId4">
            <a:alphaModFix/>
          </a:blip>
          <a:srcRect b="0" l="0" r="0" t="0"/>
          <a:stretch/>
        </p:blipFill>
        <p:spPr>
          <a:xfrm>
            <a:off x="0" y="6219825"/>
            <a:ext cx="484188" cy="638175"/>
          </a:xfrm>
          <a:prstGeom prst="rect">
            <a:avLst/>
          </a:prstGeom>
          <a:noFill/>
          <a:ln>
            <a:noFill/>
          </a:ln>
        </p:spPr>
      </p:pic>
      <p:sp>
        <p:nvSpPr>
          <p:cNvPr id="102" name="Google Shape;102;g8df334e3e6_1_0"/>
          <p:cNvSpPr/>
          <p:nvPr/>
        </p:nvSpPr>
        <p:spPr>
          <a:xfrm>
            <a:off x="537675" y="4142150"/>
            <a:ext cx="6698400" cy="2122200"/>
          </a:xfrm>
          <a:prstGeom prst="rect">
            <a:avLst/>
          </a:prstGeom>
          <a:noFill/>
          <a:ln cap="flat" cmpd="sng" w="952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9" name="Shape 289"/>
        <p:cNvGrpSpPr/>
        <p:nvPr/>
      </p:nvGrpSpPr>
      <p:grpSpPr>
        <a:xfrm>
          <a:off x="0" y="0"/>
          <a:ext cx="0" cy="0"/>
          <a:chOff x="0" y="0"/>
          <a:chExt cx="0" cy="0"/>
        </a:xfrm>
      </p:grpSpPr>
      <p:pic>
        <p:nvPicPr>
          <p:cNvPr id="290" name="Google Shape;290;p26"/>
          <p:cNvPicPr preferRelativeResize="0"/>
          <p:nvPr/>
        </p:nvPicPr>
        <p:blipFill rotWithShape="1">
          <a:blip r:embed="rId3">
            <a:alphaModFix/>
          </a:blip>
          <a:srcRect b="0" l="0" r="0" t="0"/>
          <a:stretch/>
        </p:blipFill>
        <p:spPr>
          <a:xfrm>
            <a:off x="201200" y="3605931"/>
            <a:ext cx="2252663" cy="2105025"/>
          </a:xfrm>
          <a:prstGeom prst="rect">
            <a:avLst/>
          </a:prstGeom>
          <a:noFill/>
          <a:ln>
            <a:noFill/>
          </a:ln>
        </p:spPr>
      </p:pic>
      <p:sp>
        <p:nvSpPr>
          <p:cNvPr id="291" name="Google Shape;291;p26"/>
          <p:cNvSpPr txBox="1"/>
          <p:nvPr/>
        </p:nvSpPr>
        <p:spPr>
          <a:xfrm>
            <a:off x="0" y="0"/>
            <a:ext cx="9144000" cy="400110"/>
          </a:xfrm>
          <a:prstGeom prst="rect">
            <a:avLst/>
          </a:prstGeom>
          <a:solidFill>
            <a:schemeClr val="accent2"/>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000"/>
              <a:buFont typeface="Arial"/>
              <a:buNone/>
            </a:pPr>
            <a:r>
              <a:rPr b="1" i="0" lang="en-US" sz="2000" u="none" cap="none" strike="noStrike">
                <a:solidFill>
                  <a:schemeClr val="lt1"/>
                </a:solidFill>
                <a:latin typeface="Arial"/>
                <a:ea typeface="Arial"/>
                <a:cs typeface="Arial"/>
                <a:sym typeface="Arial"/>
              </a:rPr>
              <a:t>Building 3D Vascular Tumor simulation</a:t>
            </a:r>
            <a:endParaRPr b="1" i="0" sz="2000" u="none" cap="none" strike="noStrike">
              <a:solidFill>
                <a:schemeClr val="lt1"/>
              </a:solidFill>
              <a:latin typeface="Arial"/>
              <a:ea typeface="Arial"/>
              <a:cs typeface="Arial"/>
              <a:sym typeface="Arial"/>
            </a:endParaRPr>
          </a:p>
        </p:txBody>
      </p:sp>
      <p:sp>
        <p:nvSpPr>
          <p:cNvPr id="292" name="Google Shape;292;p26"/>
          <p:cNvSpPr txBox="1"/>
          <p:nvPr/>
        </p:nvSpPr>
        <p:spPr>
          <a:xfrm>
            <a:off x="0" y="601249"/>
            <a:ext cx="9144000" cy="52322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1400" u="none" cap="none" strike="noStrike">
                <a:solidFill>
                  <a:srgbClr val="000000"/>
                </a:solidFill>
                <a:latin typeface="Arial"/>
                <a:ea typeface="Arial"/>
                <a:cs typeface="Arial"/>
                <a:sym typeface="Arial"/>
              </a:rPr>
              <a:t>While we are not going to go through this exercise in this introductory session it is worth mentioning that building</a:t>
            </a:r>
            <a:endParaRPr/>
          </a:p>
          <a:p>
            <a:pPr indent="0" lvl="0" marL="0" marR="0" rtl="0" algn="l">
              <a:lnSpc>
                <a:spcPct val="100000"/>
              </a:lnSpc>
              <a:spcBef>
                <a:spcPts val="0"/>
              </a:spcBef>
              <a:spcAft>
                <a:spcPts val="0"/>
              </a:spcAft>
              <a:buNone/>
            </a:pPr>
            <a:r>
              <a:rPr b="0" i="0" lang="en-US" sz="1400" u="none" cap="none" strike="noStrike">
                <a:solidFill>
                  <a:srgbClr val="000000"/>
                </a:solidFill>
                <a:latin typeface="Arial"/>
                <a:ea typeface="Arial"/>
                <a:cs typeface="Arial"/>
                <a:sym typeface="Arial"/>
              </a:rPr>
              <a:t>The simulation presented below does not take that much more coding that we have already done so far. </a:t>
            </a:r>
            <a:endParaRPr b="0" i="0" sz="1400" u="none" cap="none" strike="noStrike">
              <a:solidFill>
                <a:srgbClr val="000000"/>
              </a:solidFill>
              <a:latin typeface="Arial"/>
              <a:ea typeface="Arial"/>
              <a:cs typeface="Arial"/>
              <a:sym typeface="Arial"/>
            </a:endParaRPr>
          </a:p>
        </p:txBody>
      </p:sp>
      <p:sp>
        <p:nvSpPr>
          <p:cNvPr id="293" name="Google Shape;293;p26"/>
          <p:cNvSpPr/>
          <p:nvPr/>
        </p:nvSpPr>
        <p:spPr>
          <a:xfrm>
            <a:off x="4973528" y="4635202"/>
            <a:ext cx="9144000" cy="457200"/>
          </a:xfrm>
          <a:prstGeom prst="rect">
            <a:avLst/>
          </a:prstGeom>
          <a:solidFill>
            <a:srgbClr val="FFFFFF"/>
          </a:solid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80"/>
              </a:buClr>
              <a:buSzPts val="900"/>
              <a:buFont typeface="Arial"/>
              <a:buNone/>
            </a:pPr>
            <a:r>
              <a:rPr b="1" i="0" lang="en-US" sz="900" u="none" cap="none" strike="noStrike">
                <a:solidFill>
                  <a:srgbClr val="000080"/>
                </a:solidFill>
                <a:latin typeface="Arial"/>
                <a:ea typeface="Arial"/>
                <a:cs typeface="Arial"/>
                <a:sym typeface="Arial"/>
              </a:rPr>
              <a:t>from </a:t>
            </a:r>
            <a:r>
              <a:rPr b="0" i="0" lang="en-US" sz="900" u="none" cap="none" strike="noStrike">
                <a:solidFill>
                  <a:srgbClr val="000000"/>
                </a:solidFill>
                <a:latin typeface="Arial"/>
                <a:ea typeface="Arial"/>
                <a:cs typeface="Arial"/>
                <a:sym typeface="Arial"/>
              </a:rPr>
              <a:t>.TumorVasc3DSteppables </a:t>
            </a:r>
            <a:r>
              <a:rPr b="1" i="0" lang="en-US" sz="900" u="none" cap="none" strike="noStrike">
                <a:solidFill>
                  <a:srgbClr val="000080"/>
                </a:solidFill>
                <a:latin typeface="Arial"/>
                <a:ea typeface="Arial"/>
                <a:cs typeface="Arial"/>
                <a:sym typeface="Arial"/>
              </a:rPr>
              <a:t>import </a:t>
            </a:r>
            <a:r>
              <a:rPr b="0" i="0" lang="en-US" sz="900" u="none" cap="none" strike="noStrike">
                <a:solidFill>
                  <a:srgbClr val="000000"/>
                </a:solidFill>
                <a:latin typeface="Arial"/>
                <a:ea typeface="Arial"/>
                <a:cs typeface="Arial"/>
                <a:sym typeface="Arial"/>
              </a:rPr>
              <a:t>VolumeParamSteppable</a:t>
            </a:r>
            <a:br>
              <a:rPr b="0" i="0" lang="en-US" sz="900" u="none" cap="none" strike="noStrike">
                <a:solidFill>
                  <a:srgbClr val="000000"/>
                </a:solidFill>
                <a:latin typeface="Arial"/>
                <a:ea typeface="Arial"/>
                <a:cs typeface="Arial"/>
                <a:sym typeface="Arial"/>
              </a:rPr>
            </a:br>
            <a:r>
              <a:rPr b="1" i="0" lang="en-US" sz="900" u="none" cap="none" strike="noStrike">
                <a:solidFill>
                  <a:srgbClr val="000080"/>
                </a:solidFill>
                <a:latin typeface="Arial"/>
                <a:ea typeface="Arial"/>
                <a:cs typeface="Arial"/>
                <a:sym typeface="Arial"/>
              </a:rPr>
              <a:t>from </a:t>
            </a:r>
            <a:r>
              <a:rPr b="0" i="0" lang="en-US" sz="900" u="none" cap="none" strike="noStrike">
                <a:solidFill>
                  <a:srgbClr val="000000"/>
                </a:solidFill>
                <a:latin typeface="Arial"/>
                <a:ea typeface="Arial"/>
                <a:cs typeface="Arial"/>
                <a:sym typeface="Arial"/>
              </a:rPr>
              <a:t>.TumorVasc3DSteppables </a:t>
            </a:r>
            <a:r>
              <a:rPr b="1" i="0" lang="en-US" sz="900" u="none" cap="none" strike="noStrike">
                <a:solidFill>
                  <a:srgbClr val="000080"/>
                </a:solidFill>
                <a:latin typeface="Arial"/>
                <a:ea typeface="Arial"/>
                <a:cs typeface="Arial"/>
                <a:sym typeface="Arial"/>
              </a:rPr>
              <a:t>import </a:t>
            </a:r>
            <a:r>
              <a:rPr b="0" i="0" lang="en-US" sz="900" u="none" cap="none" strike="noStrike">
                <a:solidFill>
                  <a:srgbClr val="000000"/>
                </a:solidFill>
                <a:latin typeface="Arial"/>
                <a:ea typeface="Arial"/>
                <a:cs typeface="Arial"/>
                <a:sym typeface="Arial"/>
              </a:rPr>
              <a:t>MitosisSteppable</a:t>
            </a:r>
            <a:br>
              <a:rPr b="0" i="0" lang="en-US" sz="900" u="none" cap="none" strike="noStrike">
                <a:solidFill>
                  <a:srgbClr val="000000"/>
                </a:solidFill>
                <a:latin typeface="Arial"/>
                <a:ea typeface="Arial"/>
                <a:cs typeface="Arial"/>
                <a:sym typeface="Arial"/>
              </a:rPr>
            </a:br>
            <a:r>
              <a:rPr b="1" i="0" lang="en-US" sz="900" u="none" cap="none" strike="noStrike">
                <a:solidFill>
                  <a:srgbClr val="000080"/>
                </a:solidFill>
                <a:latin typeface="Arial"/>
                <a:ea typeface="Arial"/>
                <a:cs typeface="Arial"/>
                <a:sym typeface="Arial"/>
              </a:rPr>
              <a:t>import </a:t>
            </a:r>
            <a:r>
              <a:rPr b="0" i="0" lang="en-US" sz="900" u="none" cap="none" strike="noStrike">
                <a:solidFill>
                  <a:srgbClr val="000000"/>
                </a:solidFill>
                <a:latin typeface="Arial"/>
                <a:ea typeface="Arial"/>
                <a:cs typeface="Arial"/>
                <a:sym typeface="Arial"/>
              </a:rPr>
              <a:t>cc3d.CompuCellSetup </a:t>
            </a:r>
            <a:r>
              <a:rPr b="1" i="0" lang="en-US" sz="900" u="none" cap="none" strike="noStrike">
                <a:solidFill>
                  <a:srgbClr val="000080"/>
                </a:solidFill>
                <a:latin typeface="Arial"/>
                <a:ea typeface="Arial"/>
                <a:cs typeface="Arial"/>
                <a:sym typeface="Arial"/>
              </a:rPr>
              <a:t>as </a:t>
            </a:r>
            <a:r>
              <a:rPr b="0" i="0" lang="en-US" sz="900" u="none" cap="none" strike="noStrike">
                <a:solidFill>
                  <a:srgbClr val="000000"/>
                </a:solidFill>
                <a:latin typeface="Arial"/>
                <a:ea typeface="Arial"/>
                <a:cs typeface="Arial"/>
                <a:sym typeface="Arial"/>
              </a:rPr>
              <a:t>CompuCellSetup</a:t>
            </a:r>
            <a:br>
              <a:rPr b="0" i="0" lang="en-US" sz="900" u="none" cap="none" strike="noStrike">
                <a:solidFill>
                  <a:srgbClr val="000000"/>
                </a:solidFill>
                <a:latin typeface="Arial"/>
                <a:ea typeface="Arial"/>
                <a:cs typeface="Arial"/>
                <a:sym typeface="Arial"/>
              </a:rPr>
            </a:b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vol_steppable = VolumeParamSteppable(</a:t>
            </a:r>
            <a:r>
              <a:rPr b="0" i="0" lang="en-US" sz="900" u="none" cap="none" strike="noStrike">
                <a:solidFill>
                  <a:srgbClr val="660099"/>
                </a:solidFill>
                <a:latin typeface="Arial"/>
                <a:ea typeface="Arial"/>
                <a:cs typeface="Arial"/>
                <a:sym typeface="Arial"/>
              </a:rPr>
              <a:t>frequency</a:t>
            </a:r>
            <a:r>
              <a:rPr b="0" i="0" lang="en-US" sz="900" u="none" cap="none" strike="noStrike">
                <a:solidFill>
                  <a:srgbClr val="000000"/>
                </a:solidFill>
                <a:latin typeface="Arial"/>
                <a:ea typeface="Arial"/>
                <a:cs typeface="Arial"/>
                <a:sym typeface="Arial"/>
              </a:rPr>
              <a:t>=</a:t>
            </a:r>
            <a:r>
              <a:rPr b="0" i="0" lang="en-US" sz="900" u="none" cap="none" strike="noStrike">
                <a:solidFill>
                  <a:srgbClr val="0000FF"/>
                </a:solidFill>
                <a:latin typeface="Arial"/>
                <a:ea typeface="Arial"/>
                <a:cs typeface="Arial"/>
                <a:sym typeface="Arial"/>
              </a:rPr>
              <a:t>1</a:t>
            </a:r>
            <a:r>
              <a:rPr b="0" i="0" lang="en-US" sz="900" u="none" cap="none" strike="noStrike">
                <a:solidFill>
                  <a:srgbClr val="000000"/>
                </a:solidFill>
                <a:latin typeface="Arial"/>
                <a:ea typeface="Arial"/>
                <a:cs typeface="Arial"/>
                <a:sym typeface="Arial"/>
              </a:rPr>
              <a:t>)</a:t>
            </a: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vol_steppable.set_params(</a:t>
            </a:r>
            <a:r>
              <a:rPr b="0" i="0" lang="en-US" sz="900" u="none" cap="none" strike="noStrike">
                <a:solidFill>
                  <a:srgbClr val="0000FF"/>
                </a:solidFill>
                <a:latin typeface="Arial"/>
                <a:ea typeface="Arial"/>
                <a:cs typeface="Arial"/>
                <a:sym typeface="Arial"/>
              </a:rPr>
              <a:t>1</a:t>
            </a:r>
            <a:r>
              <a:rPr b="0" i="0" lang="en-US" sz="900" u="none" cap="none" strike="noStrike">
                <a:solidFill>
                  <a:srgbClr val="000000"/>
                </a:solidFill>
                <a:latin typeface="Arial"/>
                <a:ea typeface="Arial"/>
                <a:cs typeface="Arial"/>
                <a:sym typeface="Arial"/>
              </a:rPr>
              <a:t>, </a:t>
            </a:r>
            <a:r>
              <a:rPr b="0" i="0" lang="en-US" sz="900" u="none" cap="none" strike="noStrike">
                <a:solidFill>
                  <a:srgbClr val="0000FF"/>
                </a:solidFill>
                <a:latin typeface="Arial"/>
                <a:ea typeface="Arial"/>
                <a:cs typeface="Arial"/>
                <a:sym typeface="Arial"/>
              </a:rPr>
              <a:t>5</a:t>
            </a:r>
            <a:r>
              <a:rPr b="0" i="0" lang="en-US" sz="900" u="none" cap="none" strike="noStrike">
                <a:solidFill>
                  <a:srgbClr val="000000"/>
                </a:solidFill>
                <a:latin typeface="Arial"/>
                <a:ea typeface="Arial"/>
                <a:cs typeface="Arial"/>
                <a:sym typeface="Arial"/>
              </a:rPr>
              <a:t>, </a:t>
            </a:r>
            <a:r>
              <a:rPr b="0" i="0" lang="en-US" sz="900" u="none" cap="none" strike="noStrike">
                <a:solidFill>
                  <a:srgbClr val="0000FF"/>
                </a:solidFill>
                <a:latin typeface="Arial"/>
                <a:ea typeface="Arial"/>
                <a:cs typeface="Arial"/>
                <a:sym typeface="Arial"/>
              </a:rPr>
              <a:t>1</a:t>
            </a:r>
            <a:r>
              <a:rPr b="0" i="0" lang="en-US" sz="900" u="none" cap="none" strike="noStrike">
                <a:solidFill>
                  <a:srgbClr val="000000"/>
                </a:solidFill>
                <a:latin typeface="Arial"/>
                <a:ea typeface="Arial"/>
                <a:cs typeface="Arial"/>
                <a:sym typeface="Arial"/>
              </a:rPr>
              <a:t>)</a:t>
            </a: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CompuCellSetup.register_steppable(</a:t>
            </a:r>
            <a:r>
              <a:rPr b="0" i="0" lang="en-US" sz="900" u="none" cap="none" strike="noStrike">
                <a:solidFill>
                  <a:srgbClr val="660099"/>
                </a:solidFill>
                <a:latin typeface="Arial"/>
                <a:ea typeface="Arial"/>
                <a:cs typeface="Arial"/>
                <a:sym typeface="Arial"/>
              </a:rPr>
              <a:t>steppable</a:t>
            </a:r>
            <a:r>
              <a:rPr b="0" i="0" lang="en-US" sz="900" u="none" cap="none" strike="noStrike">
                <a:solidFill>
                  <a:srgbClr val="000000"/>
                </a:solidFill>
                <a:latin typeface="Arial"/>
                <a:ea typeface="Arial"/>
                <a:cs typeface="Arial"/>
                <a:sym typeface="Arial"/>
              </a:rPr>
              <a:t>=vol_steppable)</a:t>
            </a:r>
            <a:br>
              <a:rPr b="0" i="0" lang="en-US" sz="900" u="none" cap="none" strike="noStrike">
                <a:solidFill>
                  <a:srgbClr val="000000"/>
                </a:solidFill>
                <a:latin typeface="Arial"/>
                <a:ea typeface="Arial"/>
                <a:cs typeface="Arial"/>
                <a:sym typeface="Arial"/>
              </a:rPr>
            </a:b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doublingVolumeDict = {</a:t>
            </a:r>
            <a:r>
              <a:rPr b="0" i="0" lang="en-US" sz="900" u="none" cap="none" strike="noStrike">
                <a:solidFill>
                  <a:srgbClr val="0000FF"/>
                </a:solidFill>
                <a:latin typeface="Arial"/>
                <a:ea typeface="Arial"/>
                <a:cs typeface="Arial"/>
                <a:sym typeface="Arial"/>
              </a:rPr>
              <a:t>1</a:t>
            </a:r>
            <a:r>
              <a:rPr b="0" i="0" lang="en-US" sz="900" u="none" cap="none" strike="noStrike">
                <a:solidFill>
                  <a:srgbClr val="000000"/>
                </a:solidFill>
                <a:latin typeface="Arial"/>
                <a:ea typeface="Arial"/>
                <a:cs typeface="Arial"/>
                <a:sym typeface="Arial"/>
              </a:rPr>
              <a:t>: </a:t>
            </a:r>
            <a:r>
              <a:rPr b="0" i="0" lang="en-US" sz="900" u="none" cap="none" strike="noStrike">
                <a:solidFill>
                  <a:srgbClr val="0000FF"/>
                </a:solidFill>
                <a:latin typeface="Arial"/>
                <a:ea typeface="Arial"/>
                <a:cs typeface="Arial"/>
                <a:sym typeface="Arial"/>
              </a:rPr>
              <a:t>54</a:t>
            </a:r>
            <a:r>
              <a:rPr b="0" i="0" lang="en-US" sz="900" u="none" cap="none" strike="noStrike">
                <a:solidFill>
                  <a:srgbClr val="000000"/>
                </a:solidFill>
                <a:latin typeface="Arial"/>
                <a:ea typeface="Arial"/>
                <a:cs typeface="Arial"/>
                <a:sym typeface="Arial"/>
              </a:rPr>
              <a:t>, </a:t>
            </a:r>
            <a:r>
              <a:rPr b="0" i="0" lang="en-US" sz="900" u="none" cap="none" strike="noStrike">
                <a:solidFill>
                  <a:srgbClr val="0000FF"/>
                </a:solidFill>
                <a:latin typeface="Arial"/>
                <a:ea typeface="Arial"/>
                <a:cs typeface="Arial"/>
                <a:sym typeface="Arial"/>
              </a:rPr>
              <a:t>2</a:t>
            </a:r>
            <a:r>
              <a:rPr b="0" i="0" lang="en-US" sz="900" u="none" cap="none" strike="noStrike">
                <a:solidFill>
                  <a:srgbClr val="000000"/>
                </a:solidFill>
                <a:latin typeface="Arial"/>
                <a:ea typeface="Arial"/>
                <a:cs typeface="Arial"/>
                <a:sym typeface="Arial"/>
              </a:rPr>
              <a:t>: </a:t>
            </a:r>
            <a:r>
              <a:rPr b="0" i="0" lang="en-US" sz="900" u="none" cap="none" strike="noStrike">
                <a:solidFill>
                  <a:srgbClr val="0000FF"/>
                </a:solidFill>
                <a:latin typeface="Arial"/>
                <a:ea typeface="Arial"/>
                <a:cs typeface="Arial"/>
                <a:sym typeface="Arial"/>
              </a:rPr>
              <a:t>54</a:t>
            </a:r>
            <a:r>
              <a:rPr b="0" i="0" lang="en-US" sz="900" u="none" cap="none" strike="noStrike">
                <a:solidFill>
                  <a:srgbClr val="000000"/>
                </a:solidFill>
                <a:latin typeface="Arial"/>
                <a:ea typeface="Arial"/>
                <a:cs typeface="Arial"/>
                <a:sym typeface="Arial"/>
              </a:rPr>
              <a:t>, </a:t>
            </a:r>
            <a:r>
              <a:rPr b="0" i="0" lang="en-US" sz="900" u="none" cap="none" strike="noStrike">
                <a:solidFill>
                  <a:srgbClr val="0000FF"/>
                </a:solidFill>
                <a:latin typeface="Arial"/>
                <a:ea typeface="Arial"/>
                <a:cs typeface="Arial"/>
                <a:sym typeface="Arial"/>
              </a:rPr>
              <a:t>4</a:t>
            </a:r>
            <a:r>
              <a:rPr b="0" i="0" lang="en-US" sz="900" u="none" cap="none" strike="noStrike">
                <a:solidFill>
                  <a:srgbClr val="000000"/>
                </a:solidFill>
                <a:latin typeface="Arial"/>
                <a:ea typeface="Arial"/>
                <a:cs typeface="Arial"/>
                <a:sym typeface="Arial"/>
              </a:rPr>
              <a:t>: </a:t>
            </a:r>
            <a:r>
              <a:rPr b="0" i="0" lang="en-US" sz="900" u="none" cap="none" strike="noStrike">
                <a:solidFill>
                  <a:srgbClr val="0000FF"/>
                </a:solidFill>
                <a:latin typeface="Arial"/>
                <a:ea typeface="Arial"/>
                <a:cs typeface="Arial"/>
                <a:sym typeface="Arial"/>
              </a:rPr>
              <a:t>80</a:t>
            </a:r>
            <a:r>
              <a:rPr b="0" i="0" lang="en-US" sz="900" u="none" cap="none" strike="noStrike">
                <a:solidFill>
                  <a:srgbClr val="000000"/>
                </a:solidFill>
                <a:latin typeface="Arial"/>
                <a:ea typeface="Arial"/>
                <a:cs typeface="Arial"/>
                <a:sym typeface="Arial"/>
              </a:rPr>
              <a:t>, </a:t>
            </a:r>
            <a:r>
              <a:rPr b="0" i="0" lang="en-US" sz="900" u="none" cap="none" strike="noStrike">
                <a:solidFill>
                  <a:srgbClr val="0000FF"/>
                </a:solidFill>
                <a:latin typeface="Arial"/>
                <a:ea typeface="Arial"/>
                <a:cs typeface="Arial"/>
                <a:sym typeface="Arial"/>
              </a:rPr>
              <a:t>6</a:t>
            </a:r>
            <a:r>
              <a:rPr b="0" i="0" lang="en-US" sz="900" u="none" cap="none" strike="noStrike">
                <a:solidFill>
                  <a:srgbClr val="000000"/>
                </a:solidFill>
                <a:latin typeface="Arial"/>
                <a:ea typeface="Arial"/>
                <a:cs typeface="Arial"/>
                <a:sym typeface="Arial"/>
              </a:rPr>
              <a:t>: </a:t>
            </a:r>
            <a:r>
              <a:rPr b="0" i="0" lang="en-US" sz="900" u="none" cap="none" strike="noStrike">
                <a:solidFill>
                  <a:srgbClr val="0000FF"/>
                </a:solidFill>
                <a:latin typeface="Arial"/>
                <a:ea typeface="Arial"/>
                <a:cs typeface="Arial"/>
                <a:sym typeface="Arial"/>
              </a:rPr>
              <a:t>80</a:t>
            </a:r>
            <a:r>
              <a:rPr b="0" i="0" lang="en-US" sz="900" u="none" cap="none" strike="noStrike">
                <a:solidFill>
                  <a:srgbClr val="000000"/>
                </a:solidFill>
                <a:latin typeface="Arial"/>
                <a:ea typeface="Arial"/>
                <a:cs typeface="Arial"/>
                <a:sym typeface="Arial"/>
              </a:rPr>
              <a:t>}</a:t>
            </a: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mitosis_steppable = MitosisSteppable(</a:t>
            </a:r>
            <a:r>
              <a:rPr b="0" i="0" lang="en-US" sz="900" u="none" cap="none" strike="noStrike">
                <a:solidFill>
                  <a:srgbClr val="660099"/>
                </a:solidFill>
                <a:latin typeface="Arial"/>
                <a:ea typeface="Arial"/>
                <a:cs typeface="Arial"/>
                <a:sym typeface="Arial"/>
              </a:rPr>
              <a:t>frequency</a:t>
            </a:r>
            <a:r>
              <a:rPr b="0" i="0" lang="en-US" sz="900" u="none" cap="none" strike="noStrike">
                <a:solidFill>
                  <a:srgbClr val="000000"/>
                </a:solidFill>
                <a:latin typeface="Arial"/>
                <a:ea typeface="Arial"/>
                <a:cs typeface="Arial"/>
                <a:sym typeface="Arial"/>
              </a:rPr>
              <a:t>=</a:t>
            </a:r>
            <a:r>
              <a:rPr b="0" i="0" lang="en-US" sz="900" u="none" cap="none" strike="noStrike">
                <a:solidFill>
                  <a:srgbClr val="0000FF"/>
                </a:solidFill>
                <a:latin typeface="Arial"/>
                <a:ea typeface="Arial"/>
                <a:cs typeface="Arial"/>
                <a:sym typeface="Arial"/>
              </a:rPr>
              <a:t>1</a:t>
            </a:r>
            <a:r>
              <a:rPr b="0" i="0" lang="en-US" sz="900" u="none" cap="none" strike="noStrike">
                <a:solidFill>
                  <a:srgbClr val="000000"/>
                </a:solidFill>
                <a:latin typeface="Arial"/>
                <a:ea typeface="Arial"/>
                <a:cs typeface="Arial"/>
                <a:sym typeface="Arial"/>
              </a:rPr>
              <a:t>)</a:t>
            </a:r>
            <a:br>
              <a:rPr b="0" i="0" lang="en-US" sz="900" u="none" cap="none" strike="noStrike">
                <a:solidFill>
                  <a:srgbClr val="000000"/>
                </a:solidFill>
                <a:latin typeface="Arial"/>
                <a:ea typeface="Arial"/>
                <a:cs typeface="Arial"/>
                <a:sym typeface="Arial"/>
              </a:rPr>
            </a:b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mitosis_steppable.set_params(</a:t>
            </a:r>
            <a:r>
              <a:rPr b="0" i="0" lang="en-US" sz="900" u="none" cap="none" strike="noStrike">
                <a:solidFill>
                  <a:srgbClr val="660099"/>
                </a:solidFill>
                <a:latin typeface="Arial"/>
                <a:ea typeface="Arial"/>
                <a:cs typeface="Arial"/>
                <a:sym typeface="Arial"/>
              </a:rPr>
              <a:t>doublingVolumeDict</a:t>
            </a:r>
            <a:r>
              <a:rPr b="0" i="0" lang="en-US" sz="900" u="none" cap="none" strike="noStrike">
                <a:solidFill>
                  <a:srgbClr val="000000"/>
                </a:solidFill>
                <a:latin typeface="Arial"/>
                <a:ea typeface="Arial"/>
                <a:cs typeface="Arial"/>
                <a:sym typeface="Arial"/>
              </a:rPr>
              <a:t>=doublingVolumeDict)</a:t>
            </a: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CompuCellSetup.register_steppable(</a:t>
            </a:r>
            <a:r>
              <a:rPr b="0" i="0" lang="en-US" sz="900" u="none" cap="none" strike="noStrike">
                <a:solidFill>
                  <a:srgbClr val="660099"/>
                </a:solidFill>
                <a:latin typeface="Arial"/>
                <a:ea typeface="Arial"/>
                <a:cs typeface="Arial"/>
                <a:sym typeface="Arial"/>
              </a:rPr>
              <a:t>steppable</a:t>
            </a:r>
            <a:r>
              <a:rPr b="0" i="0" lang="en-US" sz="900" u="none" cap="none" strike="noStrike">
                <a:solidFill>
                  <a:srgbClr val="000000"/>
                </a:solidFill>
                <a:latin typeface="Arial"/>
                <a:ea typeface="Arial"/>
                <a:cs typeface="Arial"/>
                <a:sym typeface="Arial"/>
              </a:rPr>
              <a:t>=mitosis_steppable)</a:t>
            </a:r>
            <a:br>
              <a:rPr b="0" i="0" lang="en-US" sz="900" u="none" cap="none" strike="noStrike">
                <a:solidFill>
                  <a:srgbClr val="000000"/>
                </a:solidFill>
                <a:latin typeface="Arial"/>
                <a:ea typeface="Arial"/>
                <a:cs typeface="Arial"/>
                <a:sym typeface="Arial"/>
              </a:rPr>
            </a:b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CompuCellSetup.run()</a:t>
            </a:r>
            <a:br>
              <a:rPr b="0" i="0" lang="en-US" sz="900" u="none" cap="none" strike="noStrike">
                <a:solidFill>
                  <a:srgbClr val="000000"/>
                </a:solidFill>
                <a:latin typeface="Arial"/>
                <a:ea typeface="Arial"/>
                <a:cs typeface="Arial"/>
                <a:sym typeface="Arial"/>
              </a:rPr>
            </a:br>
            <a:endParaRPr b="0" i="0" sz="1800" u="none" cap="none" strike="noStrike">
              <a:solidFill>
                <a:schemeClr val="dk1"/>
              </a:solidFill>
              <a:latin typeface="Arial"/>
              <a:ea typeface="Arial"/>
              <a:cs typeface="Arial"/>
              <a:sym typeface="Arial"/>
            </a:endParaRPr>
          </a:p>
        </p:txBody>
      </p:sp>
      <p:sp>
        <p:nvSpPr>
          <p:cNvPr id="294" name="Google Shape;294;p26"/>
          <p:cNvSpPr txBox="1"/>
          <p:nvPr/>
        </p:nvSpPr>
        <p:spPr>
          <a:xfrm>
            <a:off x="201200" y="6286500"/>
            <a:ext cx="8752300" cy="30777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1400" u="none" cap="none" strike="noStrike">
                <a:solidFill>
                  <a:srgbClr val="000000"/>
                </a:solidFill>
                <a:latin typeface="Arial"/>
                <a:ea typeface="Arial"/>
                <a:cs typeface="Arial"/>
                <a:sym typeface="Arial"/>
              </a:rPr>
              <a:t>The simulation uses the same mechanisms that we have covered so far</a:t>
            </a:r>
            <a:endParaRPr b="0" i="0" sz="1400" u="none" cap="none" strike="noStrike">
              <a:solidFill>
                <a:srgbClr val="000000"/>
              </a:solidFill>
              <a:latin typeface="Arial"/>
              <a:ea typeface="Arial"/>
              <a:cs typeface="Arial"/>
              <a:sym typeface="Arial"/>
            </a:endParaRPr>
          </a:p>
        </p:txBody>
      </p:sp>
      <p:pic>
        <p:nvPicPr>
          <p:cNvPr id="295" name="Google Shape;295;p26"/>
          <p:cNvPicPr preferRelativeResize="0"/>
          <p:nvPr/>
        </p:nvPicPr>
        <p:blipFill rotWithShape="1">
          <a:blip r:embed="rId4">
            <a:alphaModFix/>
          </a:blip>
          <a:srcRect b="0" l="0" r="0" t="0"/>
          <a:stretch/>
        </p:blipFill>
        <p:spPr>
          <a:xfrm>
            <a:off x="1828800" y="1271377"/>
            <a:ext cx="5100638" cy="2187646"/>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9" name="Shape 299"/>
        <p:cNvGrpSpPr/>
        <p:nvPr/>
      </p:nvGrpSpPr>
      <p:grpSpPr>
        <a:xfrm>
          <a:off x="0" y="0"/>
          <a:ext cx="0" cy="0"/>
          <a:chOff x="0" y="0"/>
          <a:chExt cx="0" cy="0"/>
        </a:xfrm>
      </p:grpSpPr>
      <p:sp>
        <p:nvSpPr>
          <p:cNvPr id="300" name="Google Shape;300;p27"/>
          <p:cNvSpPr/>
          <p:nvPr/>
        </p:nvSpPr>
        <p:spPr>
          <a:xfrm>
            <a:off x="-25052" y="4387242"/>
            <a:ext cx="9144000" cy="457200"/>
          </a:xfrm>
          <a:prstGeom prst="rect">
            <a:avLst/>
          </a:prstGeom>
          <a:solidFill>
            <a:srgbClr val="FFFFFF"/>
          </a:solid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&lt;</a:t>
            </a:r>
            <a:r>
              <a:rPr b="1" i="0" lang="en-US" sz="900" u="none" cap="none" strike="noStrike">
                <a:solidFill>
                  <a:srgbClr val="000080"/>
                </a:solidFill>
                <a:latin typeface="Arial"/>
                <a:ea typeface="Arial"/>
                <a:cs typeface="Arial"/>
                <a:sym typeface="Arial"/>
              </a:rPr>
              <a:t>Plugin </a:t>
            </a:r>
            <a:r>
              <a:rPr b="1" i="0" lang="en-US" sz="900" u="none" cap="none" strike="noStrike">
                <a:solidFill>
                  <a:srgbClr val="0000FF"/>
                </a:solidFill>
                <a:latin typeface="Arial"/>
                <a:ea typeface="Arial"/>
                <a:cs typeface="Arial"/>
                <a:sym typeface="Arial"/>
              </a:rPr>
              <a:t>Name</a:t>
            </a:r>
            <a:r>
              <a:rPr b="1" i="0" lang="en-US" sz="900" u="none" cap="none" strike="noStrike">
                <a:solidFill>
                  <a:srgbClr val="008000"/>
                </a:solidFill>
                <a:latin typeface="Arial"/>
                <a:ea typeface="Arial"/>
                <a:cs typeface="Arial"/>
                <a:sym typeface="Arial"/>
              </a:rPr>
              <a:t>="CellType"</a:t>
            </a:r>
            <a:r>
              <a:rPr b="0" i="0" lang="en-US" sz="900" u="none" cap="none" strike="noStrike">
                <a:solidFill>
                  <a:srgbClr val="000000"/>
                </a:solidFill>
                <a:latin typeface="Arial"/>
                <a:ea typeface="Arial"/>
                <a:cs typeface="Arial"/>
                <a:sym typeface="Arial"/>
              </a:rPr>
              <a:t>&gt;</a:t>
            </a: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&lt;</a:t>
            </a:r>
            <a:r>
              <a:rPr b="1" i="0" lang="en-US" sz="900" u="none" cap="none" strike="noStrike">
                <a:solidFill>
                  <a:srgbClr val="000080"/>
                </a:solidFill>
                <a:latin typeface="Arial"/>
                <a:ea typeface="Arial"/>
                <a:cs typeface="Arial"/>
                <a:sym typeface="Arial"/>
              </a:rPr>
              <a:t>CellType </a:t>
            </a:r>
            <a:r>
              <a:rPr b="1" i="0" lang="en-US" sz="900" u="none" cap="none" strike="noStrike">
                <a:solidFill>
                  <a:srgbClr val="0000FF"/>
                </a:solidFill>
                <a:latin typeface="Arial"/>
                <a:ea typeface="Arial"/>
                <a:cs typeface="Arial"/>
                <a:sym typeface="Arial"/>
              </a:rPr>
              <a:t>TypeName</a:t>
            </a:r>
            <a:r>
              <a:rPr b="1" i="0" lang="en-US" sz="900" u="none" cap="none" strike="noStrike">
                <a:solidFill>
                  <a:srgbClr val="008000"/>
                </a:solidFill>
                <a:latin typeface="Arial"/>
                <a:ea typeface="Arial"/>
                <a:cs typeface="Arial"/>
                <a:sym typeface="Arial"/>
              </a:rPr>
              <a:t>="Medium" </a:t>
            </a:r>
            <a:r>
              <a:rPr b="1" i="0" lang="en-US" sz="900" u="none" cap="none" strike="noStrike">
                <a:solidFill>
                  <a:srgbClr val="0000FF"/>
                </a:solidFill>
                <a:latin typeface="Arial"/>
                <a:ea typeface="Arial"/>
                <a:cs typeface="Arial"/>
                <a:sym typeface="Arial"/>
              </a:rPr>
              <a:t>TypeId</a:t>
            </a:r>
            <a:r>
              <a:rPr b="1" i="0" lang="en-US" sz="900" u="none" cap="none" strike="noStrike">
                <a:solidFill>
                  <a:srgbClr val="008000"/>
                </a:solidFill>
                <a:latin typeface="Arial"/>
                <a:ea typeface="Arial"/>
                <a:cs typeface="Arial"/>
                <a:sym typeface="Arial"/>
              </a:rPr>
              <a:t>="0"</a:t>
            </a:r>
            <a:r>
              <a:rPr b="0" i="0" lang="en-US" sz="900" u="none" cap="none" strike="noStrike">
                <a:solidFill>
                  <a:srgbClr val="000000"/>
                </a:solidFill>
                <a:latin typeface="Arial"/>
                <a:ea typeface="Arial"/>
                <a:cs typeface="Arial"/>
                <a:sym typeface="Arial"/>
              </a:rPr>
              <a:t>/&gt;</a:t>
            </a: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&lt;</a:t>
            </a:r>
            <a:r>
              <a:rPr b="1" i="0" lang="en-US" sz="900" u="none" cap="none" strike="noStrike">
                <a:solidFill>
                  <a:srgbClr val="000080"/>
                </a:solidFill>
                <a:latin typeface="Arial"/>
                <a:ea typeface="Arial"/>
                <a:cs typeface="Arial"/>
                <a:sym typeface="Arial"/>
              </a:rPr>
              <a:t>CellType </a:t>
            </a:r>
            <a:r>
              <a:rPr b="1" i="0" lang="en-US" sz="900" u="none" cap="none" strike="noStrike">
                <a:solidFill>
                  <a:srgbClr val="0000FF"/>
                </a:solidFill>
                <a:latin typeface="Arial"/>
                <a:ea typeface="Arial"/>
                <a:cs typeface="Arial"/>
                <a:sym typeface="Arial"/>
              </a:rPr>
              <a:t>TypeName</a:t>
            </a:r>
            <a:r>
              <a:rPr b="1" i="0" lang="en-US" sz="900" u="none" cap="none" strike="noStrike">
                <a:solidFill>
                  <a:srgbClr val="008000"/>
                </a:solidFill>
                <a:latin typeface="Arial"/>
                <a:ea typeface="Arial"/>
                <a:cs typeface="Arial"/>
                <a:sym typeface="Arial"/>
              </a:rPr>
              <a:t>="Normal" </a:t>
            </a:r>
            <a:r>
              <a:rPr b="1" i="0" lang="en-US" sz="900" u="none" cap="none" strike="noStrike">
                <a:solidFill>
                  <a:srgbClr val="0000FF"/>
                </a:solidFill>
                <a:latin typeface="Arial"/>
                <a:ea typeface="Arial"/>
                <a:cs typeface="Arial"/>
                <a:sym typeface="Arial"/>
              </a:rPr>
              <a:t>TypeId</a:t>
            </a:r>
            <a:r>
              <a:rPr b="1" i="0" lang="en-US" sz="900" u="none" cap="none" strike="noStrike">
                <a:solidFill>
                  <a:srgbClr val="008000"/>
                </a:solidFill>
                <a:latin typeface="Arial"/>
                <a:ea typeface="Arial"/>
                <a:cs typeface="Arial"/>
                <a:sym typeface="Arial"/>
              </a:rPr>
              <a:t>="1"</a:t>
            </a:r>
            <a:r>
              <a:rPr b="0" i="0" lang="en-US" sz="900" u="none" cap="none" strike="noStrike">
                <a:solidFill>
                  <a:srgbClr val="000000"/>
                </a:solidFill>
                <a:latin typeface="Arial"/>
                <a:ea typeface="Arial"/>
                <a:cs typeface="Arial"/>
                <a:sym typeface="Arial"/>
              </a:rPr>
              <a:t>/&gt;</a:t>
            </a: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&lt;</a:t>
            </a:r>
            <a:r>
              <a:rPr b="1" i="0" lang="en-US" sz="900" u="none" cap="none" strike="noStrike">
                <a:solidFill>
                  <a:srgbClr val="000080"/>
                </a:solidFill>
                <a:latin typeface="Arial"/>
                <a:ea typeface="Arial"/>
                <a:cs typeface="Arial"/>
                <a:sym typeface="Arial"/>
              </a:rPr>
              <a:t>CellType </a:t>
            </a:r>
            <a:r>
              <a:rPr b="1" i="0" lang="en-US" sz="900" u="none" cap="none" strike="noStrike">
                <a:solidFill>
                  <a:srgbClr val="0000FF"/>
                </a:solidFill>
                <a:latin typeface="Arial"/>
                <a:ea typeface="Arial"/>
                <a:cs typeface="Arial"/>
                <a:sym typeface="Arial"/>
              </a:rPr>
              <a:t>TypeName</a:t>
            </a:r>
            <a:r>
              <a:rPr b="1" i="0" lang="en-US" sz="900" u="none" cap="none" strike="noStrike">
                <a:solidFill>
                  <a:srgbClr val="008000"/>
                </a:solidFill>
                <a:latin typeface="Arial"/>
                <a:ea typeface="Arial"/>
                <a:cs typeface="Arial"/>
                <a:sym typeface="Arial"/>
              </a:rPr>
              <a:t>="Hypoxic" </a:t>
            </a:r>
            <a:r>
              <a:rPr b="1" i="0" lang="en-US" sz="900" u="none" cap="none" strike="noStrike">
                <a:solidFill>
                  <a:srgbClr val="0000FF"/>
                </a:solidFill>
                <a:latin typeface="Arial"/>
                <a:ea typeface="Arial"/>
                <a:cs typeface="Arial"/>
                <a:sym typeface="Arial"/>
              </a:rPr>
              <a:t>TypeId</a:t>
            </a:r>
            <a:r>
              <a:rPr b="1" i="0" lang="en-US" sz="900" u="none" cap="none" strike="noStrike">
                <a:solidFill>
                  <a:srgbClr val="008000"/>
                </a:solidFill>
                <a:latin typeface="Arial"/>
                <a:ea typeface="Arial"/>
                <a:cs typeface="Arial"/>
                <a:sym typeface="Arial"/>
              </a:rPr>
              <a:t>="2"</a:t>
            </a:r>
            <a:r>
              <a:rPr b="0" i="0" lang="en-US" sz="900" u="none" cap="none" strike="noStrike">
                <a:solidFill>
                  <a:srgbClr val="000000"/>
                </a:solidFill>
                <a:latin typeface="Arial"/>
                <a:ea typeface="Arial"/>
                <a:cs typeface="Arial"/>
                <a:sym typeface="Arial"/>
              </a:rPr>
              <a:t>/&gt;</a:t>
            </a: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&lt;</a:t>
            </a:r>
            <a:r>
              <a:rPr b="1" i="0" lang="en-US" sz="900" u="none" cap="none" strike="noStrike">
                <a:solidFill>
                  <a:srgbClr val="000080"/>
                </a:solidFill>
                <a:latin typeface="Arial"/>
                <a:ea typeface="Arial"/>
                <a:cs typeface="Arial"/>
                <a:sym typeface="Arial"/>
              </a:rPr>
              <a:t>CellType </a:t>
            </a:r>
            <a:r>
              <a:rPr b="1" i="0" lang="en-US" sz="900" u="none" cap="none" strike="noStrike">
                <a:solidFill>
                  <a:srgbClr val="0000FF"/>
                </a:solidFill>
                <a:latin typeface="Arial"/>
                <a:ea typeface="Arial"/>
                <a:cs typeface="Arial"/>
                <a:sym typeface="Arial"/>
              </a:rPr>
              <a:t>TypeName</a:t>
            </a:r>
            <a:r>
              <a:rPr b="1" i="0" lang="en-US" sz="900" u="none" cap="none" strike="noStrike">
                <a:solidFill>
                  <a:srgbClr val="008000"/>
                </a:solidFill>
                <a:latin typeface="Arial"/>
                <a:ea typeface="Arial"/>
                <a:cs typeface="Arial"/>
                <a:sym typeface="Arial"/>
              </a:rPr>
              <a:t>="Necrotic" </a:t>
            </a:r>
            <a:r>
              <a:rPr b="1" i="0" lang="en-US" sz="900" u="none" cap="none" strike="noStrike">
                <a:solidFill>
                  <a:srgbClr val="0000FF"/>
                </a:solidFill>
                <a:latin typeface="Arial"/>
                <a:ea typeface="Arial"/>
                <a:cs typeface="Arial"/>
                <a:sym typeface="Arial"/>
              </a:rPr>
              <a:t>TypeId</a:t>
            </a:r>
            <a:r>
              <a:rPr b="1" i="0" lang="en-US" sz="900" u="none" cap="none" strike="noStrike">
                <a:solidFill>
                  <a:srgbClr val="008000"/>
                </a:solidFill>
                <a:latin typeface="Arial"/>
                <a:ea typeface="Arial"/>
                <a:cs typeface="Arial"/>
                <a:sym typeface="Arial"/>
              </a:rPr>
              <a:t>="3"</a:t>
            </a:r>
            <a:r>
              <a:rPr b="0" i="0" lang="en-US" sz="900" u="none" cap="none" strike="noStrike">
                <a:solidFill>
                  <a:srgbClr val="000000"/>
                </a:solidFill>
                <a:latin typeface="Arial"/>
                <a:ea typeface="Arial"/>
                <a:cs typeface="Arial"/>
                <a:sym typeface="Arial"/>
              </a:rPr>
              <a:t>/&gt;</a:t>
            </a: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&lt;</a:t>
            </a:r>
            <a:r>
              <a:rPr b="1" i="0" lang="en-US" sz="900" u="none" cap="none" strike="noStrike">
                <a:solidFill>
                  <a:srgbClr val="000080"/>
                </a:solidFill>
                <a:latin typeface="Arial"/>
                <a:ea typeface="Arial"/>
                <a:cs typeface="Arial"/>
                <a:sym typeface="Arial"/>
              </a:rPr>
              <a:t>CellType </a:t>
            </a:r>
            <a:r>
              <a:rPr b="1" i="0" lang="en-US" sz="900" u="none" cap="none" strike="noStrike">
                <a:solidFill>
                  <a:srgbClr val="0000FF"/>
                </a:solidFill>
                <a:latin typeface="Arial"/>
                <a:ea typeface="Arial"/>
                <a:cs typeface="Arial"/>
                <a:sym typeface="Arial"/>
              </a:rPr>
              <a:t>TypeName</a:t>
            </a:r>
            <a:r>
              <a:rPr b="1" i="0" lang="en-US" sz="900" u="none" cap="none" strike="noStrike">
                <a:solidFill>
                  <a:srgbClr val="008000"/>
                </a:solidFill>
                <a:latin typeface="Arial"/>
                <a:ea typeface="Arial"/>
                <a:cs typeface="Arial"/>
                <a:sym typeface="Arial"/>
              </a:rPr>
              <a:t>="ActiveNeovascular" </a:t>
            </a:r>
            <a:r>
              <a:rPr b="1" i="0" lang="en-US" sz="900" u="none" cap="none" strike="noStrike">
                <a:solidFill>
                  <a:srgbClr val="0000FF"/>
                </a:solidFill>
                <a:latin typeface="Arial"/>
                <a:ea typeface="Arial"/>
                <a:cs typeface="Arial"/>
                <a:sym typeface="Arial"/>
              </a:rPr>
              <a:t>TypeId</a:t>
            </a:r>
            <a:r>
              <a:rPr b="1" i="0" lang="en-US" sz="900" u="none" cap="none" strike="noStrike">
                <a:solidFill>
                  <a:srgbClr val="008000"/>
                </a:solidFill>
                <a:latin typeface="Arial"/>
                <a:ea typeface="Arial"/>
                <a:cs typeface="Arial"/>
                <a:sym typeface="Arial"/>
              </a:rPr>
              <a:t>="4"</a:t>
            </a:r>
            <a:r>
              <a:rPr b="0" i="0" lang="en-US" sz="900" u="none" cap="none" strike="noStrike">
                <a:solidFill>
                  <a:srgbClr val="000000"/>
                </a:solidFill>
                <a:latin typeface="Arial"/>
                <a:ea typeface="Arial"/>
                <a:cs typeface="Arial"/>
                <a:sym typeface="Arial"/>
              </a:rPr>
              <a:t>/&gt;</a:t>
            </a: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&lt;</a:t>
            </a:r>
            <a:r>
              <a:rPr b="1" i="0" lang="en-US" sz="900" u="none" cap="none" strike="noStrike">
                <a:solidFill>
                  <a:srgbClr val="000080"/>
                </a:solidFill>
                <a:latin typeface="Arial"/>
                <a:ea typeface="Arial"/>
                <a:cs typeface="Arial"/>
                <a:sym typeface="Arial"/>
              </a:rPr>
              <a:t>CellType </a:t>
            </a:r>
            <a:r>
              <a:rPr b="1" i="0" lang="en-US" sz="900" u="none" cap="none" strike="noStrike">
                <a:solidFill>
                  <a:srgbClr val="0000FF"/>
                </a:solidFill>
                <a:latin typeface="Arial"/>
                <a:ea typeface="Arial"/>
                <a:cs typeface="Arial"/>
                <a:sym typeface="Arial"/>
              </a:rPr>
              <a:t>TypeName</a:t>
            </a:r>
            <a:r>
              <a:rPr b="1" i="0" lang="en-US" sz="900" u="none" cap="none" strike="noStrike">
                <a:solidFill>
                  <a:srgbClr val="008000"/>
                </a:solidFill>
                <a:latin typeface="Arial"/>
                <a:ea typeface="Arial"/>
                <a:cs typeface="Arial"/>
                <a:sym typeface="Arial"/>
              </a:rPr>
              <a:t>="Vascular" </a:t>
            </a:r>
            <a:r>
              <a:rPr b="1" i="0" lang="en-US" sz="900" u="none" cap="none" strike="noStrike">
                <a:solidFill>
                  <a:srgbClr val="0000FF"/>
                </a:solidFill>
                <a:latin typeface="Arial"/>
                <a:ea typeface="Arial"/>
                <a:cs typeface="Arial"/>
                <a:sym typeface="Arial"/>
              </a:rPr>
              <a:t>TypeId</a:t>
            </a:r>
            <a:r>
              <a:rPr b="1" i="0" lang="en-US" sz="900" u="none" cap="none" strike="noStrike">
                <a:solidFill>
                  <a:srgbClr val="008000"/>
                </a:solidFill>
                <a:latin typeface="Arial"/>
                <a:ea typeface="Arial"/>
                <a:cs typeface="Arial"/>
                <a:sym typeface="Arial"/>
              </a:rPr>
              <a:t>="5"</a:t>
            </a:r>
            <a:r>
              <a:rPr b="0" i="0" lang="en-US" sz="900" u="none" cap="none" strike="noStrike">
                <a:solidFill>
                  <a:srgbClr val="000000"/>
                </a:solidFill>
                <a:latin typeface="Arial"/>
                <a:ea typeface="Arial"/>
                <a:cs typeface="Arial"/>
                <a:sym typeface="Arial"/>
              </a:rPr>
              <a:t>/&gt;</a:t>
            </a: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&lt;</a:t>
            </a:r>
            <a:r>
              <a:rPr b="1" i="0" lang="en-US" sz="900" u="none" cap="none" strike="noStrike">
                <a:solidFill>
                  <a:srgbClr val="000080"/>
                </a:solidFill>
                <a:latin typeface="Arial"/>
                <a:ea typeface="Arial"/>
                <a:cs typeface="Arial"/>
                <a:sym typeface="Arial"/>
              </a:rPr>
              <a:t>CellType </a:t>
            </a:r>
            <a:r>
              <a:rPr b="1" i="0" lang="en-US" sz="900" u="none" cap="none" strike="noStrike">
                <a:solidFill>
                  <a:srgbClr val="0000FF"/>
                </a:solidFill>
                <a:latin typeface="Arial"/>
                <a:ea typeface="Arial"/>
                <a:cs typeface="Arial"/>
                <a:sym typeface="Arial"/>
              </a:rPr>
              <a:t>TypeName</a:t>
            </a:r>
            <a:r>
              <a:rPr b="1" i="0" lang="en-US" sz="900" u="none" cap="none" strike="noStrike">
                <a:solidFill>
                  <a:srgbClr val="008000"/>
                </a:solidFill>
                <a:latin typeface="Arial"/>
                <a:ea typeface="Arial"/>
                <a:cs typeface="Arial"/>
                <a:sym typeface="Arial"/>
              </a:rPr>
              <a:t>="InactiveNeovascular" </a:t>
            </a:r>
            <a:r>
              <a:rPr b="1" i="0" lang="en-US" sz="900" u="none" cap="none" strike="noStrike">
                <a:solidFill>
                  <a:srgbClr val="0000FF"/>
                </a:solidFill>
                <a:latin typeface="Arial"/>
                <a:ea typeface="Arial"/>
                <a:cs typeface="Arial"/>
                <a:sym typeface="Arial"/>
              </a:rPr>
              <a:t>TypeId</a:t>
            </a:r>
            <a:r>
              <a:rPr b="1" i="0" lang="en-US" sz="900" u="none" cap="none" strike="noStrike">
                <a:solidFill>
                  <a:srgbClr val="008000"/>
                </a:solidFill>
                <a:latin typeface="Arial"/>
                <a:ea typeface="Arial"/>
                <a:cs typeface="Arial"/>
                <a:sym typeface="Arial"/>
              </a:rPr>
              <a:t>="6"</a:t>
            </a:r>
            <a:r>
              <a:rPr b="0" i="0" lang="en-US" sz="900" u="none" cap="none" strike="noStrike">
                <a:solidFill>
                  <a:srgbClr val="000000"/>
                </a:solidFill>
                <a:latin typeface="Arial"/>
                <a:ea typeface="Arial"/>
                <a:cs typeface="Arial"/>
                <a:sym typeface="Arial"/>
              </a:rPr>
              <a:t>/&gt;</a:t>
            </a:r>
            <a:br>
              <a:rPr b="0" i="0" lang="en-US" sz="900" u="none" cap="none" strike="noStrike">
                <a:solidFill>
                  <a:srgbClr val="000000"/>
                </a:solidFill>
                <a:latin typeface="Arial"/>
                <a:ea typeface="Arial"/>
                <a:cs typeface="Arial"/>
                <a:sym typeface="Arial"/>
              </a:rPr>
            </a:b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&lt;/</a:t>
            </a:r>
            <a:r>
              <a:rPr b="1" i="0" lang="en-US" sz="900" u="none" cap="none" strike="noStrike">
                <a:solidFill>
                  <a:srgbClr val="000080"/>
                </a:solidFill>
                <a:latin typeface="Arial"/>
                <a:ea typeface="Arial"/>
                <a:cs typeface="Arial"/>
                <a:sym typeface="Arial"/>
              </a:rPr>
              <a:t>Plugin</a:t>
            </a:r>
            <a:r>
              <a:rPr b="0" i="0" lang="en-US" sz="900" u="none" cap="none" strike="noStrike">
                <a:solidFill>
                  <a:srgbClr val="000000"/>
                </a:solidFill>
                <a:latin typeface="Arial"/>
                <a:ea typeface="Arial"/>
                <a:cs typeface="Arial"/>
                <a:sym typeface="Arial"/>
              </a:rPr>
              <a:t>&gt;</a:t>
            </a:r>
            <a:endParaRPr b="0" i="0" sz="1800" u="none" cap="none" strike="noStrike">
              <a:solidFill>
                <a:schemeClr val="dk1"/>
              </a:solidFill>
              <a:latin typeface="Arial"/>
              <a:ea typeface="Arial"/>
              <a:cs typeface="Arial"/>
              <a:sym typeface="Arial"/>
            </a:endParaRPr>
          </a:p>
        </p:txBody>
      </p:sp>
      <p:pic>
        <p:nvPicPr>
          <p:cNvPr id="301" name="Google Shape;301;p27"/>
          <p:cNvPicPr preferRelativeResize="0"/>
          <p:nvPr/>
        </p:nvPicPr>
        <p:blipFill rotWithShape="1">
          <a:blip r:embed="rId3">
            <a:alphaModFix/>
          </a:blip>
          <a:srcRect b="0" l="0" r="0" t="0"/>
          <a:stretch/>
        </p:blipFill>
        <p:spPr>
          <a:xfrm>
            <a:off x="5811289" y="0"/>
            <a:ext cx="3307659" cy="6858000"/>
          </a:xfrm>
          <a:prstGeom prst="rect">
            <a:avLst/>
          </a:prstGeom>
          <a:noFill/>
          <a:ln>
            <a:noFill/>
          </a:ln>
        </p:spPr>
      </p:pic>
      <p:sp>
        <p:nvSpPr>
          <p:cNvPr id="302" name="Google Shape;302;p27"/>
          <p:cNvSpPr txBox="1"/>
          <p:nvPr/>
        </p:nvSpPr>
        <p:spPr>
          <a:xfrm>
            <a:off x="125260" y="162838"/>
            <a:ext cx="5549030" cy="30777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1400" u="none" cap="none" strike="noStrike">
                <a:solidFill>
                  <a:srgbClr val="000000"/>
                </a:solidFill>
                <a:latin typeface="Arial"/>
                <a:ea typeface="Arial"/>
                <a:cs typeface="Arial"/>
                <a:sym typeface="Arial"/>
              </a:rPr>
              <a:t>Key concepts of the simulation</a:t>
            </a:r>
            <a:endParaRPr b="0" i="0" sz="1400" u="none" cap="none" strike="noStrike">
              <a:solidFill>
                <a:srgbClr val="000000"/>
              </a:solidFill>
              <a:latin typeface="Arial"/>
              <a:ea typeface="Arial"/>
              <a:cs typeface="Arial"/>
              <a:sym typeface="Arial"/>
            </a:endParaRPr>
          </a:p>
        </p:txBody>
      </p:sp>
      <p:sp>
        <p:nvSpPr>
          <p:cNvPr id="303" name="Google Shape;303;p27"/>
          <p:cNvSpPr/>
          <p:nvPr/>
        </p:nvSpPr>
        <p:spPr>
          <a:xfrm>
            <a:off x="0" y="2079321"/>
            <a:ext cx="9144000" cy="457200"/>
          </a:xfrm>
          <a:prstGeom prst="rect">
            <a:avLst/>
          </a:prstGeom>
          <a:solidFill>
            <a:srgbClr val="FFFFFF"/>
          </a:solid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&lt;</a:t>
            </a:r>
            <a:r>
              <a:rPr b="1" i="0" lang="en-US" sz="900" u="none" cap="none" strike="noStrike">
                <a:solidFill>
                  <a:srgbClr val="000080"/>
                </a:solidFill>
                <a:latin typeface="Arial"/>
                <a:ea typeface="Arial"/>
                <a:cs typeface="Arial"/>
                <a:sym typeface="Arial"/>
              </a:rPr>
              <a:t>CompuCell3D</a:t>
            </a:r>
            <a:r>
              <a:rPr b="0" i="0" lang="en-US" sz="900" u="none" cap="none" strike="noStrike">
                <a:solidFill>
                  <a:srgbClr val="000000"/>
                </a:solidFill>
                <a:latin typeface="Arial"/>
                <a:ea typeface="Arial"/>
                <a:cs typeface="Arial"/>
                <a:sym typeface="Arial"/>
              </a:rPr>
              <a:t>&gt;</a:t>
            </a:r>
            <a:br>
              <a:rPr b="0" i="0" lang="en-US" sz="900" u="none" cap="none" strike="noStrike">
                <a:solidFill>
                  <a:srgbClr val="000000"/>
                </a:solidFill>
                <a:latin typeface="Arial"/>
                <a:ea typeface="Arial"/>
                <a:cs typeface="Arial"/>
                <a:sym typeface="Arial"/>
              </a:rPr>
            </a:b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&lt;</a:t>
            </a:r>
            <a:r>
              <a:rPr b="1" i="0" lang="en-US" sz="900" u="none" cap="none" strike="noStrike">
                <a:solidFill>
                  <a:srgbClr val="000080"/>
                </a:solidFill>
                <a:latin typeface="Arial"/>
                <a:ea typeface="Arial"/>
                <a:cs typeface="Arial"/>
                <a:sym typeface="Arial"/>
              </a:rPr>
              <a:t>Potts</a:t>
            </a:r>
            <a:r>
              <a:rPr b="0" i="0" lang="en-US" sz="900" u="none" cap="none" strike="noStrike">
                <a:solidFill>
                  <a:srgbClr val="000000"/>
                </a:solidFill>
                <a:latin typeface="Arial"/>
                <a:ea typeface="Arial"/>
                <a:cs typeface="Arial"/>
                <a:sym typeface="Arial"/>
              </a:rPr>
              <a:t>&gt;</a:t>
            </a: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&lt;</a:t>
            </a:r>
            <a:r>
              <a:rPr b="1" i="0" lang="en-US" sz="900" u="none" cap="none" strike="noStrike">
                <a:solidFill>
                  <a:srgbClr val="000080"/>
                </a:solidFill>
                <a:latin typeface="Arial"/>
                <a:ea typeface="Arial"/>
                <a:cs typeface="Arial"/>
                <a:sym typeface="Arial"/>
              </a:rPr>
              <a:t>Dimensions </a:t>
            </a:r>
            <a:r>
              <a:rPr b="1" i="0" lang="en-US" sz="900" u="none" cap="none" strike="noStrike">
                <a:solidFill>
                  <a:srgbClr val="0000FF"/>
                </a:solidFill>
                <a:latin typeface="Arial"/>
                <a:ea typeface="Arial"/>
                <a:cs typeface="Arial"/>
                <a:sym typeface="Arial"/>
              </a:rPr>
              <a:t>x</a:t>
            </a:r>
            <a:r>
              <a:rPr b="1" i="0" lang="en-US" sz="900" u="none" cap="none" strike="noStrike">
                <a:solidFill>
                  <a:srgbClr val="008000"/>
                </a:solidFill>
                <a:latin typeface="Arial"/>
                <a:ea typeface="Arial"/>
                <a:cs typeface="Arial"/>
                <a:sym typeface="Arial"/>
              </a:rPr>
              <a:t>="180" </a:t>
            </a:r>
            <a:r>
              <a:rPr b="1" i="0" lang="en-US" sz="900" u="none" cap="none" strike="noStrike">
                <a:solidFill>
                  <a:srgbClr val="0000FF"/>
                </a:solidFill>
                <a:latin typeface="Arial"/>
                <a:ea typeface="Arial"/>
                <a:cs typeface="Arial"/>
                <a:sym typeface="Arial"/>
              </a:rPr>
              <a:t>y</a:t>
            </a:r>
            <a:r>
              <a:rPr b="1" i="0" lang="en-US" sz="900" u="none" cap="none" strike="noStrike">
                <a:solidFill>
                  <a:srgbClr val="008000"/>
                </a:solidFill>
                <a:latin typeface="Arial"/>
                <a:ea typeface="Arial"/>
                <a:cs typeface="Arial"/>
                <a:sym typeface="Arial"/>
              </a:rPr>
              <a:t>="180" </a:t>
            </a:r>
            <a:r>
              <a:rPr b="1" i="0" lang="en-US" sz="900" u="none" cap="none" strike="noStrike">
                <a:solidFill>
                  <a:srgbClr val="0000FF"/>
                </a:solidFill>
                <a:latin typeface="Arial"/>
                <a:ea typeface="Arial"/>
                <a:cs typeface="Arial"/>
                <a:sym typeface="Arial"/>
              </a:rPr>
              <a:t>z</a:t>
            </a:r>
            <a:r>
              <a:rPr b="1" i="0" lang="en-US" sz="900" u="none" cap="none" strike="noStrike">
                <a:solidFill>
                  <a:srgbClr val="008000"/>
                </a:solidFill>
                <a:latin typeface="Arial"/>
                <a:ea typeface="Arial"/>
                <a:cs typeface="Arial"/>
                <a:sym typeface="Arial"/>
              </a:rPr>
              <a:t>="180"</a:t>
            </a:r>
            <a:r>
              <a:rPr b="0" i="0" lang="en-US" sz="900" u="none" cap="none" strike="noStrike">
                <a:solidFill>
                  <a:srgbClr val="000000"/>
                </a:solidFill>
                <a:latin typeface="Arial"/>
                <a:ea typeface="Arial"/>
                <a:cs typeface="Arial"/>
                <a:sym typeface="Arial"/>
              </a:rPr>
              <a:t>/&gt;</a:t>
            </a:r>
            <a:br>
              <a:rPr b="0" i="0" lang="en-US" sz="900" u="none" cap="none" strike="noStrike">
                <a:solidFill>
                  <a:srgbClr val="000000"/>
                </a:solidFill>
                <a:latin typeface="Arial"/>
                <a:ea typeface="Arial"/>
                <a:cs typeface="Arial"/>
                <a:sym typeface="Arial"/>
              </a:rPr>
            </a:b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&lt;</a:t>
            </a:r>
            <a:r>
              <a:rPr b="1" i="0" lang="en-US" sz="900" u="none" cap="none" strike="noStrike">
                <a:solidFill>
                  <a:srgbClr val="000080"/>
                </a:solidFill>
                <a:latin typeface="Arial"/>
                <a:ea typeface="Arial"/>
                <a:cs typeface="Arial"/>
                <a:sym typeface="Arial"/>
              </a:rPr>
              <a:t>Steps</a:t>
            </a:r>
            <a:r>
              <a:rPr b="0" i="0" lang="en-US" sz="900" u="none" cap="none" strike="noStrike">
                <a:solidFill>
                  <a:srgbClr val="000000"/>
                </a:solidFill>
                <a:latin typeface="Arial"/>
                <a:ea typeface="Arial"/>
                <a:cs typeface="Arial"/>
                <a:sym typeface="Arial"/>
              </a:rPr>
              <a:t>&gt;100000&lt;/</a:t>
            </a:r>
            <a:r>
              <a:rPr b="1" i="0" lang="en-US" sz="900" u="none" cap="none" strike="noStrike">
                <a:solidFill>
                  <a:srgbClr val="000080"/>
                </a:solidFill>
                <a:latin typeface="Arial"/>
                <a:ea typeface="Arial"/>
                <a:cs typeface="Arial"/>
                <a:sym typeface="Arial"/>
              </a:rPr>
              <a:t>Steps</a:t>
            </a:r>
            <a:r>
              <a:rPr b="0" i="0" lang="en-US" sz="900" u="none" cap="none" strike="noStrike">
                <a:solidFill>
                  <a:srgbClr val="000000"/>
                </a:solidFill>
                <a:latin typeface="Arial"/>
                <a:ea typeface="Arial"/>
                <a:cs typeface="Arial"/>
                <a:sym typeface="Arial"/>
              </a:rPr>
              <a:t>&gt;</a:t>
            </a: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&lt;</a:t>
            </a:r>
            <a:r>
              <a:rPr b="1" i="0" lang="en-US" sz="900" u="none" cap="none" strike="noStrike">
                <a:solidFill>
                  <a:srgbClr val="000080"/>
                </a:solidFill>
                <a:latin typeface="Arial"/>
                <a:ea typeface="Arial"/>
                <a:cs typeface="Arial"/>
                <a:sym typeface="Arial"/>
              </a:rPr>
              <a:t>Flip2DimRatio</a:t>
            </a:r>
            <a:r>
              <a:rPr b="0" i="0" lang="en-US" sz="900" u="none" cap="none" strike="noStrike">
                <a:solidFill>
                  <a:srgbClr val="000000"/>
                </a:solidFill>
                <a:latin typeface="Arial"/>
                <a:ea typeface="Arial"/>
                <a:cs typeface="Arial"/>
                <a:sym typeface="Arial"/>
              </a:rPr>
              <a:t>&gt;1&lt;/</a:t>
            </a:r>
            <a:r>
              <a:rPr b="1" i="0" lang="en-US" sz="900" u="none" cap="none" strike="noStrike">
                <a:solidFill>
                  <a:srgbClr val="000080"/>
                </a:solidFill>
                <a:latin typeface="Arial"/>
                <a:ea typeface="Arial"/>
                <a:cs typeface="Arial"/>
                <a:sym typeface="Arial"/>
              </a:rPr>
              <a:t>Flip2DimRatio</a:t>
            </a:r>
            <a:r>
              <a:rPr b="0" i="0" lang="en-US" sz="900" u="none" cap="none" strike="noStrike">
                <a:solidFill>
                  <a:srgbClr val="000000"/>
                </a:solidFill>
                <a:latin typeface="Arial"/>
                <a:ea typeface="Arial"/>
                <a:cs typeface="Arial"/>
                <a:sym typeface="Arial"/>
              </a:rPr>
              <a:t>&gt;</a:t>
            </a: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&lt;</a:t>
            </a:r>
            <a:r>
              <a:rPr b="1" i="0" lang="en-US" sz="900" u="none" cap="none" strike="noStrike">
                <a:solidFill>
                  <a:srgbClr val="000080"/>
                </a:solidFill>
                <a:latin typeface="Arial"/>
                <a:ea typeface="Arial"/>
                <a:cs typeface="Arial"/>
                <a:sym typeface="Arial"/>
              </a:rPr>
              <a:t>Boundary_x</a:t>
            </a:r>
            <a:r>
              <a:rPr b="0" i="0" lang="en-US" sz="900" u="none" cap="none" strike="noStrike">
                <a:solidFill>
                  <a:srgbClr val="000000"/>
                </a:solidFill>
                <a:latin typeface="Arial"/>
                <a:ea typeface="Arial"/>
                <a:cs typeface="Arial"/>
                <a:sym typeface="Arial"/>
              </a:rPr>
              <a:t>&gt;Periodic&lt;/</a:t>
            </a:r>
            <a:r>
              <a:rPr b="1" i="0" lang="en-US" sz="900" u="none" cap="none" strike="noStrike">
                <a:solidFill>
                  <a:srgbClr val="000080"/>
                </a:solidFill>
                <a:latin typeface="Arial"/>
                <a:ea typeface="Arial"/>
                <a:cs typeface="Arial"/>
                <a:sym typeface="Arial"/>
              </a:rPr>
              <a:t>Boundary_x</a:t>
            </a:r>
            <a:r>
              <a:rPr b="0" i="0" lang="en-US" sz="900" u="none" cap="none" strike="noStrike">
                <a:solidFill>
                  <a:srgbClr val="000000"/>
                </a:solidFill>
                <a:latin typeface="Arial"/>
                <a:ea typeface="Arial"/>
                <a:cs typeface="Arial"/>
                <a:sym typeface="Arial"/>
              </a:rPr>
              <a:t>&gt;</a:t>
            </a: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&lt;</a:t>
            </a:r>
            <a:r>
              <a:rPr b="1" i="0" lang="en-US" sz="900" u="none" cap="none" strike="noStrike">
                <a:solidFill>
                  <a:srgbClr val="000080"/>
                </a:solidFill>
                <a:latin typeface="Arial"/>
                <a:ea typeface="Arial"/>
                <a:cs typeface="Arial"/>
                <a:sym typeface="Arial"/>
              </a:rPr>
              <a:t>Boundary_y</a:t>
            </a:r>
            <a:r>
              <a:rPr b="0" i="0" lang="en-US" sz="900" u="none" cap="none" strike="noStrike">
                <a:solidFill>
                  <a:srgbClr val="000000"/>
                </a:solidFill>
                <a:latin typeface="Arial"/>
                <a:ea typeface="Arial"/>
                <a:cs typeface="Arial"/>
                <a:sym typeface="Arial"/>
              </a:rPr>
              <a:t>&gt;Periodic&lt;/</a:t>
            </a:r>
            <a:r>
              <a:rPr b="1" i="0" lang="en-US" sz="900" u="none" cap="none" strike="noStrike">
                <a:solidFill>
                  <a:srgbClr val="000080"/>
                </a:solidFill>
                <a:latin typeface="Arial"/>
                <a:ea typeface="Arial"/>
                <a:cs typeface="Arial"/>
                <a:sym typeface="Arial"/>
              </a:rPr>
              <a:t>Boundary_y</a:t>
            </a:r>
            <a:r>
              <a:rPr b="0" i="0" lang="en-US" sz="900" u="none" cap="none" strike="noStrike">
                <a:solidFill>
                  <a:srgbClr val="000000"/>
                </a:solidFill>
                <a:latin typeface="Arial"/>
                <a:ea typeface="Arial"/>
                <a:cs typeface="Arial"/>
                <a:sym typeface="Arial"/>
              </a:rPr>
              <a:t>&gt;</a:t>
            </a: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&lt;</a:t>
            </a:r>
            <a:r>
              <a:rPr b="1" i="0" lang="en-US" sz="900" u="none" cap="none" strike="noStrike">
                <a:solidFill>
                  <a:srgbClr val="000080"/>
                </a:solidFill>
                <a:latin typeface="Arial"/>
                <a:ea typeface="Arial"/>
                <a:cs typeface="Arial"/>
                <a:sym typeface="Arial"/>
              </a:rPr>
              <a:t>Boundary_z</a:t>
            </a:r>
            <a:r>
              <a:rPr b="0" i="0" lang="en-US" sz="900" u="none" cap="none" strike="noStrike">
                <a:solidFill>
                  <a:srgbClr val="000000"/>
                </a:solidFill>
                <a:latin typeface="Arial"/>
                <a:ea typeface="Arial"/>
                <a:cs typeface="Arial"/>
                <a:sym typeface="Arial"/>
              </a:rPr>
              <a:t>&gt;Periodic&lt;/</a:t>
            </a:r>
            <a:r>
              <a:rPr b="1" i="0" lang="en-US" sz="900" u="none" cap="none" strike="noStrike">
                <a:solidFill>
                  <a:srgbClr val="000080"/>
                </a:solidFill>
                <a:latin typeface="Arial"/>
                <a:ea typeface="Arial"/>
                <a:cs typeface="Arial"/>
                <a:sym typeface="Arial"/>
              </a:rPr>
              <a:t>Boundary_z</a:t>
            </a:r>
            <a:r>
              <a:rPr b="0" i="0" lang="en-US" sz="900" u="none" cap="none" strike="noStrike">
                <a:solidFill>
                  <a:srgbClr val="000000"/>
                </a:solidFill>
                <a:latin typeface="Arial"/>
                <a:ea typeface="Arial"/>
                <a:cs typeface="Arial"/>
                <a:sym typeface="Arial"/>
              </a:rPr>
              <a:t>&gt;</a:t>
            </a: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&lt;</a:t>
            </a:r>
            <a:r>
              <a:rPr b="1" i="0" lang="en-US" sz="900" u="none" cap="none" strike="noStrike">
                <a:solidFill>
                  <a:srgbClr val="000080"/>
                </a:solidFill>
                <a:latin typeface="Arial"/>
                <a:ea typeface="Arial"/>
                <a:cs typeface="Arial"/>
                <a:sym typeface="Arial"/>
              </a:rPr>
              <a:t>CellMotility</a:t>
            </a:r>
            <a:r>
              <a:rPr b="0" i="0" lang="en-US" sz="900" u="none" cap="none" strike="noStrike">
                <a:solidFill>
                  <a:srgbClr val="000000"/>
                </a:solidFill>
                <a:latin typeface="Arial"/>
                <a:ea typeface="Arial"/>
                <a:cs typeface="Arial"/>
                <a:sym typeface="Arial"/>
              </a:rPr>
              <a:t>&gt;</a:t>
            </a: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&lt;</a:t>
            </a:r>
            <a:r>
              <a:rPr b="1" i="0" lang="en-US" sz="900" u="none" cap="none" strike="noStrike">
                <a:solidFill>
                  <a:srgbClr val="000080"/>
                </a:solidFill>
                <a:latin typeface="Arial"/>
                <a:ea typeface="Arial"/>
                <a:cs typeface="Arial"/>
                <a:sym typeface="Arial"/>
              </a:rPr>
              <a:t>MotilityParameters </a:t>
            </a:r>
            <a:r>
              <a:rPr b="1" i="0" lang="en-US" sz="900" u="none" cap="none" strike="noStrike">
                <a:solidFill>
                  <a:srgbClr val="0000FF"/>
                </a:solidFill>
                <a:latin typeface="Arial"/>
                <a:ea typeface="Arial"/>
                <a:cs typeface="Arial"/>
                <a:sym typeface="Arial"/>
              </a:rPr>
              <a:t>CellType</a:t>
            </a:r>
            <a:r>
              <a:rPr b="1" i="0" lang="en-US" sz="900" u="none" cap="none" strike="noStrike">
                <a:solidFill>
                  <a:srgbClr val="008000"/>
                </a:solidFill>
                <a:latin typeface="Arial"/>
                <a:ea typeface="Arial"/>
                <a:cs typeface="Arial"/>
                <a:sym typeface="Arial"/>
              </a:rPr>
              <a:t>="InactiveNeovascular" </a:t>
            </a:r>
            <a:r>
              <a:rPr b="1" i="0" lang="en-US" sz="900" u="none" cap="none" strike="noStrike">
                <a:solidFill>
                  <a:srgbClr val="0000FF"/>
                </a:solidFill>
                <a:latin typeface="Arial"/>
                <a:ea typeface="Arial"/>
                <a:cs typeface="Arial"/>
                <a:sym typeface="Arial"/>
              </a:rPr>
              <a:t>Motility</a:t>
            </a:r>
            <a:r>
              <a:rPr b="1" i="0" lang="en-US" sz="900" u="none" cap="none" strike="noStrike">
                <a:solidFill>
                  <a:srgbClr val="008000"/>
                </a:solidFill>
                <a:latin typeface="Arial"/>
                <a:ea typeface="Arial"/>
                <a:cs typeface="Arial"/>
                <a:sym typeface="Arial"/>
              </a:rPr>
              <a:t>="0"</a:t>
            </a:r>
            <a:r>
              <a:rPr b="0" i="0" lang="en-US" sz="900" u="none" cap="none" strike="noStrike">
                <a:solidFill>
                  <a:srgbClr val="000000"/>
                </a:solidFill>
                <a:latin typeface="Arial"/>
                <a:ea typeface="Arial"/>
                <a:cs typeface="Arial"/>
                <a:sym typeface="Arial"/>
              </a:rPr>
              <a:t>/&gt;</a:t>
            </a: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&lt;</a:t>
            </a:r>
            <a:r>
              <a:rPr b="1" i="0" lang="en-US" sz="900" u="none" cap="none" strike="noStrike">
                <a:solidFill>
                  <a:srgbClr val="000080"/>
                </a:solidFill>
                <a:latin typeface="Arial"/>
                <a:ea typeface="Arial"/>
                <a:cs typeface="Arial"/>
                <a:sym typeface="Arial"/>
              </a:rPr>
              <a:t>MotilityParameters </a:t>
            </a:r>
            <a:r>
              <a:rPr b="1" i="0" lang="en-US" sz="900" u="none" cap="none" strike="noStrike">
                <a:solidFill>
                  <a:srgbClr val="0000FF"/>
                </a:solidFill>
                <a:latin typeface="Arial"/>
                <a:ea typeface="Arial"/>
                <a:cs typeface="Arial"/>
                <a:sym typeface="Arial"/>
              </a:rPr>
              <a:t>CellType</a:t>
            </a:r>
            <a:r>
              <a:rPr b="1" i="0" lang="en-US" sz="900" u="none" cap="none" strike="noStrike">
                <a:solidFill>
                  <a:srgbClr val="008000"/>
                </a:solidFill>
                <a:latin typeface="Arial"/>
                <a:ea typeface="Arial"/>
                <a:cs typeface="Arial"/>
                <a:sym typeface="Arial"/>
              </a:rPr>
              <a:t>="Vascular" </a:t>
            </a:r>
            <a:r>
              <a:rPr b="1" i="0" lang="en-US" sz="900" u="none" cap="none" strike="noStrike">
                <a:solidFill>
                  <a:srgbClr val="0000FF"/>
                </a:solidFill>
                <a:latin typeface="Arial"/>
                <a:ea typeface="Arial"/>
                <a:cs typeface="Arial"/>
                <a:sym typeface="Arial"/>
              </a:rPr>
              <a:t>Motility</a:t>
            </a:r>
            <a:r>
              <a:rPr b="1" i="0" lang="en-US" sz="900" u="none" cap="none" strike="noStrike">
                <a:solidFill>
                  <a:srgbClr val="008000"/>
                </a:solidFill>
                <a:latin typeface="Arial"/>
                <a:ea typeface="Arial"/>
                <a:cs typeface="Arial"/>
                <a:sym typeface="Arial"/>
              </a:rPr>
              <a:t>="0"</a:t>
            </a:r>
            <a:r>
              <a:rPr b="0" i="0" lang="en-US" sz="900" u="none" cap="none" strike="noStrike">
                <a:solidFill>
                  <a:srgbClr val="000000"/>
                </a:solidFill>
                <a:latin typeface="Arial"/>
                <a:ea typeface="Arial"/>
                <a:cs typeface="Arial"/>
                <a:sym typeface="Arial"/>
              </a:rPr>
              <a:t>/&gt;</a:t>
            </a: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&lt;</a:t>
            </a:r>
            <a:r>
              <a:rPr b="1" i="0" lang="en-US" sz="900" u="none" cap="none" strike="noStrike">
                <a:solidFill>
                  <a:srgbClr val="000080"/>
                </a:solidFill>
                <a:latin typeface="Arial"/>
                <a:ea typeface="Arial"/>
                <a:cs typeface="Arial"/>
                <a:sym typeface="Arial"/>
              </a:rPr>
              <a:t>MotilityParameters </a:t>
            </a:r>
            <a:r>
              <a:rPr b="1" i="0" lang="en-US" sz="900" u="none" cap="none" strike="noStrike">
                <a:solidFill>
                  <a:srgbClr val="0000FF"/>
                </a:solidFill>
                <a:latin typeface="Arial"/>
                <a:ea typeface="Arial"/>
                <a:cs typeface="Arial"/>
                <a:sym typeface="Arial"/>
              </a:rPr>
              <a:t>CellType</a:t>
            </a:r>
            <a:r>
              <a:rPr b="1" i="0" lang="en-US" sz="900" u="none" cap="none" strike="noStrike">
                <a:solidFill>
                  <a:srgbClr val="008000"/>
                </a:solidFill>
                <a:latin typeface="Arial"/>
                <a:ea typeface="Arial"/>
                <a:cs typeface="Arial"/>
                <a:sym typeface="Arial"/>
              </a:rPr>
              <a:t>="ActiveNeovascular" </a:t>
            </a:r>
            <a:r>
              <a:rPr b="1" i="0" lang="en-US" sz="900" u="none" cap="none" strike="noStrike">
                <a:solidFill>
                  <a:srgbClr val="0000FF"/>
                </a:solidFill>
                <a:latin typeface="Arial"/>
                <a:ea typeface="Arial"/>
                <a:cs typeface="Arial"/>
                <a:sym typeface="Arial"/>
              </a:rPr>
              <a:t>Motility</a:t>
            </a:r>
            <a:r>
              <a:rPr b="1" i="0" lang="en-US" sz="900" u="none" cap="none" strike="noStrike">
                <a:solidFill>
                  <a:srgbClr val="008000"/>
                </a:solidFill>
                <a:latin typeface="Arial"/>
                <a:ea typeface="Arial"/>
                <a:cs typeface="Arial"/>
                <a:sym typeface="Arial"/>
              </a:rPr>
              <a:t>="0"</a:t>
            </a:r>
            <a:r>
              <a:rPr b="0" i="0" lang="en-US" sz="900" u="none" cap="none" strike="noStrike">
                <a:solidFill>
                  <a:srgbClr val="000000"/>
                </a:solidFill>
                <a:latin typeface="Arial"/>
                <a:ea typeface="Arial"/>
                <a:cs typeface="Arial"/>
                <a:sym typeface="Arial"/>
              </a:rPr>
              <a:t>/&gt;</a:t>
            </a: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&lt;</a:t>
            </a:r>
            <a:r>
              <a:rPr b="1" i="0" lang="en-US" sz="900" u="none" cap="none" strike="noStrike">
                <a:solidFill>
                  <a:srgbClr val="000080"/>
                </a:solidFill>
                <a:latin typeface="Arial"/>
                <a:ea typeface="Arial"/>
                <a:cs typeface="Arial"/>
                <a:sym typeface="Arial"/>
              </a:rPr>
              <a:t>MotilityParameters </a:t>
            </a:r>
            <a:r>
              <a:rPr b="1" i="0" lang="en-US" sz="900" u="none" cap="none" strike="noStrike">
                <a:solidFill>
                  <a:srgbClr val="0000FF"/>
                </a:solidFill>
                <a:latin typeface="Arial"/>
                <a:ea typeface="Arial"/>
                <a:cs typeface="Arial"/>
                <a:sym typeface="Arial"/>
              </a:rPr>
              <a:t>CellType</a:t>
            </a:r>
            <a:r>
              <a:rPr b="1" i="0" lang="en-US" sz="900" u="none" cap="none" strike="noStrike">
                <a:solidFill>
                  <a:srgbClr val="008000"/>
                </a:solidFill>
                <a:latin typeface="Arial"/>
                <a:ea typeface="Arial"/>
                <a:cs typeface="Arial"/>
                <a:sym typeface="Arial"/>
              </a:rPr>
              <a:t>="Vascular" </a:t>
            </a:r>
            <a:r>
              <a:rPr b="1" i="0" lang="en-US" sz="900" u="none" cap="none" strike="noStrike">
                <a:solidFill>
                  <a:srgbClr val="0000FF"/>
                </a:solidFill>
                <a:latin typeface="Arial"/>
                <a:ea typeface="Arial"/>
                <a:cs typeface="Arial"/>
                <a:sym typeface="Arial"/>
              </a:rPr>
              <a:t>Motility</a:t>
            </a:r>
            <a:r>
              <a:rPr b="1" i="0" lang="en-US" sz="900" u="none" cap="none" strike="noStrike">
                <a:solidFill>
                  <a:srgbClr val="008000"/>
                </a:solidFill>
                <a:latin typeface="Arial"/>
                <a:ea typeface="Arial"/>
                <a:cs typeface="Arial"/>
                <a:sym typeface="Arial"/>
              </a:rPr>
              <a:t>="0"</a:t>
            </a:r>
            <a:r>
              <a:rPr b="0" i="0" lang="en-US" sz="900" u="none" cap="none" strike="noStrike">
                <a:solidFill>
                  <a:srgbClr val="000000"/>
                </a:solidFill>
                <a:latin typeface="Arial"/>
                <a:ea typeface="Arial"/>
                <a:cs typeface="Arial"/>
                <a:sym typeface="Arial"/>
              </a:rPr>
              <a:t>/&gt;</a:t>
            </a: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&lt;</a:t>
            </a:r>
            <a:r>
              <a:rPr b="1" i="0" lang="en-US" sz="900" u="none" cap="none" strike="noStrike">
                <a:solidFill>
                  <a:srgbClr val="000080"/>
                </a:solidFill>
                <a:latin typeface="Arial"/>
                <a:ea typeface="Arial"/>
                <a:cs typeface="Arial"/>
                <a:sym typeface="Arial"/>
              </a:rPr>
              <a:t>MotilityParameters </a:t>
            </a:r>
            <a:r>
              <a:rPr b="1" i="0" lang="en-US" sz="900" u="none" cap="none" strike="noStrike">
                <a:solidFill>
                  <a:srgbClr val="0000FF"/>
                </a:solidFill>
                <a:latin typeface="Arial"/>
                <a:ea typeface="Arial"/>
                <a:cs typeface="Arial"/>
                <a:sym typeface="Arial"/>
              </a:rPr>
              <a:t>CellType</a:t>
            </a:r>
            <a:r>
              <a:rPr b="1" i="0" lang="en-US" sz="900" u="none" cap="none" strike="noStrike">
                <a:solidFill>
                  <a:srgbClr val="008000"/>
                </a:solidFill>
                <a:latin typeface="Arial"/>
                <a:ea typeface="Arial"/>
                <a:cs typeface="Arial"/>
                <a:sym typeface="Arial"/>
              </a:rPr>
              <a:t>="Normal" </a:t>
            </a:r>
            <a:r>
              <a:rPr b="1" i="0" lang="en-US" sz="900" u="none" cap="none" strike="noStrike">
                <a:solidFill>
                  <a:srgbClr val="0000FF"/>
                </a:solidFill>
                <a:latin typeface="Arial"/>
                <a:ea typeface="Arial"/>
                <a:cs typeface="Arial"/>
                <a:sym typeface="Arial"/>
              </a:rPr>
              <a:t>Motility</a:t>
            </a:r>
            <a:r>
              <a:rPr b="1" i="0" lang="en-US" sz="900" u="none" cap="none" strike="noStrike">
                <a:solidFill>
                  <a:srgbClr val="008000"/>
                </a:solidFill>
                <a:latin typeface="Arial"/>
                <a:ea typeface="Arial"/>
                <a:cs typeface="Arial"/>
                <a:sym typeface="Arial"/>
              </a:rPr>
              <a:t>="100"</a:t>
            </a:r>
            <a:r>
              <a:rPr b="0" i="0" lang="en-US" sz="900" u="none" cap="none" strike="noStrike">
                <a:solidFill>
                  <a:srgbClr val="000000"/>
                </a:solidFill>
                <a:latin typeface="Arial"/>
                <a:ea typeface="Arial"/>
                <a:cs typeface="Arial"/>
                <a:sym typeface="Arial"/>
              </a:rPr>
              <a:t>/&gt;</a:t>
            </a: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&lt;</a:t>
            </a:r>
            <a:r>
              <a:rPr b="1" i="0" lang="en-US" sz="900" u="none" cap="none" strike="noStrike">
                <a:solidFill>
                  <a:srgbClr val="000080"/>
                </a:solidFill>
                <a:latin typeface="Arial"/>
                <a:ea typeface="Arial"/>
                <a:cs typeface="Arial"/>
                <a:sym typeface="Arial"/>
              </a:rPr>
              <a:t>MotilityParameters </a:t>
            </a:r>
            <a:r>
              <a:rPr b="1" i="0" lang="en-US" sz="900" u="none" cap="none" strike="noStrike">
                <a:solidFill>
                  <a:srgbClr val="0000FF"/>
                </a:solidFill>
                <a:latin typeface="Arial"/>
                <a:ea typeface="Arial"/>
                <a:cs typeface="Arial"/>
                <a:sym typeface="Arial"/>
              </a:rPr>
              <a:t>CellType</a:t>
            </a:r>
            <a:r>
              <a:rPr b="1" i="0" lang="en-US" sz="900" u="none" cap="none" strike="noStrike">
                <a:solidFill>
                  <a:srgbClr val="008000"/>
                </a:solidFill>
                <a:latin typeface="Arial"/>
                <a:ea typeface="Arial"/>
                <a:cs typeface="Arial"/>
                <a:sym typeface="Arial"/>
              </a:rPr>
              <a:t>="Hypoxic" </a:t>
            </a:r>
            <a:r>
              <a:rPr b="1" i="0" lang="en-US" sz="900" u="none" cap="none" strike="noStrike">
                <a:solidFill>
                  <a:srgbClr val="0000FF"/>
                </a:solidFill>
                <a:latin typeface="Arial"/>
                <a:ea typeface="Arial"/>
                <a:cs typeface="Arial"/>
                <a:sym typeface="Arial"/>
              </a:rPr>
              <a:t>Motility</a:t>
            </a:r>
            <a:r>
              <a:rPr b="1" i="0" lang="en-US" sz="900" u="none" cap="none" strike="noStrike">
                <a:solidFill>
                  <a:srgbClr val="008000"/>
                </a:solidFill>
                <a:latin typeface="Arial"/>
                <a:ea typeface="Arial"/>
                <a:cs typeface="Arial"/>
                <a:sym typeface="Arial"/>
              </a:rPr>
              <a:t>="100"</a:t>
            </a:r>
            <a:r>
              <a:rPr b="0" i="0" lang="en-US" sz="900" u="none" cap="none" strike="noStrike">
                <a:solidFill>
                  <a:srgbClr val="000000"/>
                </a:solidFill>
                <a:latin typeface="Arial"/>
                <a:ea typeface="Arial"/>
                <a:cs typeface="Arial"/>
                <a:sym typeface="Arial"/>
              </a:rPr>
              <a:t>/&gt;</a:t>
            </a: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&lt;</a:t>
            </a:r>
            <a:r>
              <a:rPr b="1" i="0" lang="en-US" sz="900" u="none" cap="none" strike="noStrike">
                <a:solidFill>
                  <a:srgbClr val="000080"/>
                </a:solidFill>
                <a:latin typeface="Arial"/>
                <a:ea typeface="Arial"/>
                <a:cs typeface="Arial"/>
                <a:sym typeface="Arial"/>
              </a:rPr>
              <a:t>MotilityParameters </a:t>
            </a:r>
            <a:r>
              <a:rPr b="1" i="0" lang="en-US" sz="900" u="none" cap="none" strike="noStrike">
                <a:solidFill>
                  <a:srgbClr val="0000FF"/>
                </a:solidFill>
                <a:latin typeface="Arial"/>
                <a:ea typeface="Arial"/>
                <a:cs typeface="Arial"/>
                <a:sym typeface="Arial"/>
              </a:rPr>
              <a:t>CellType</a:t>
            </a:r>
            <a:r>
              <a:rPr b="1" i="0" lang="en-US" sz="900" u="none" cap="none" strike="noStrike">
                <a:solidFill>
                  <a:srgbClr val="008000"/>
                </a:solidFill>
                <a:latin typeface="Arial"/>
                <a:ea typeface="Arial"/>
                <a:cs typeface="Arial"/>
                <a:sym typeface="Arial"/>
              </a:rPr>
              <a:t>="Necrotic" </a:t>
            </a:r>
            <a:r>
              <a:rPr b="1" i="0" lang="en-US" sz="900" u="none" cap="none" strike="noStrike">
                <a:solidFill>
                  <a:srgbClr val="0000FF"/>
                </a:solidFill>
                <a:latin typeface="Arial"/>
                <a:ea typeface="Arial"/>
                <a:cs typeface="Arial"/>
                <a:sym typeface="Arial"/>
              </a:rPr>
              <a:t>Motility</a:t>
            </a:r>
            <a:r>
              <a:rPr b="1" i="0" lang="en-US" sz="900" u="none" cap="none" strike="noStrike">
                <a:solidFill>
                  <a:srgbClr val="008000"/>
                </a:solidFill>
                <a:latin typeface="Arial"/>
                <a:ea typeface="Arial"/>
                <a:cs typeface="Arial"/>
                <a:sym typeface="Arial"/>
              </a:rPr>
              <a:t>="`100"</a:t>
            </a:r>
            <a:r>
              <a:rPr b="0" i="0" lang="en-US" sz="900" u="none" cap="none" strike="noStrike">
                <a:solidFill>
                  <a:srgbClr val="000000"/>
                </a:solidFill>
                <a:latin typeface="Arial"/>
                <a:ea typeface="Arial"/>
                <a:cs typeface="Arial"/>
                <a:sym typeface="Arial"/>
              </a:rPr>
              <a:t>/&gt;</a:t>
            </a: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&lt;/</a:t>
            </a:r>
            <a:r>
              <a:rPr b="1" i="0" lang="en-US" sz="900" u="none" cap="none" strike="noStrike">
                <a:solidFill>
                  <a:srgbClr val="000080"/>
                </a:solidFill>
                <a:latin typeface="Arial"/>
                <a:ea typeface="Arial"/>
                <a:cs typeface="Arial"/>
                <a:sym typeface="Arial"/>
              </a:rPr>
              <a:t>CellMotility</a:t>
            </a:r>
            <a:r>
              <a:rPr b="0" i="0" lang="en-US" sz="900" u="none" cap="none" strike="noStrike">
                <a:solidFill>
                  <a:srgbClr val="000000"/>
                </a:solidFill>
                <a:latin typeface="Arial"/>
                <a:ea typeface="Arial"/>
                <a:cs typeface="Arial"/>
                <a:sym typeface="Arial"/>
              </a:rPr>
              <a:t>&gt;</a:t>
            </a: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&lt;</a:t>
            </a:r>
            <a:r>
              <a:rPr b="1" i="0" lang="en-US" sz="900" u="none" cap="none" strike="noStrike">
                <a:solidFill>
                  <a:srgbClr val="000080"/>
                </a:solidFill>
                <a:latin typeface="Arial"/>
                <a:ea typeface="Arial"/>
                <a:cs typeface="Arial"/>
                <a:sym typeface="Arial"/>
              </a:rPr>
              <a:t>NeighborOrder</a:t>
            </a:r>
            <a:r>
              <a:rPr b="0" i="0" lang="en-US" sz="900" u="none" cap="none" strike="noStrike">
                <a:solidFill>
                  <a:srgbClr val="000000"/>
                </a:solidFill>
                <a:latin typeface="Arial"/>
                <a:ea typeface="Arial"/>
                <a:cs typeface="Arial"/>
                <a:sym typeface="Arial"/>
              </a:rPr>
              <a:t>&gt;3&lt;/</a:t>
            </a:r>
            <a:r>
              <a:rPr b="1" i="0" lang="en-US" sz="900" u="none" cap="none" strike="noStrike">
                <a:solidFill>
                  <a:srgbClr val="000080"/>
                </a:solidFill>
                <a:latin typeface="Arial"/>
                <a:ea typeface="Arial"/>
                <a:cs typeface="Arial"/>
                <a:sym typeface="Arial"/>
              </a:rPr>
              <a:t>NeighborOrder</a:t>
            </a:r>
            <a:r>
              <a:rPr b="0" i="0" lang="en-US" sz="900" u="none" cap="none" strike="noStrike">
                <a:solidFill>
                  <a:srgbClr val="000000"/>
                </a:solidFill>
                <a:latin typeface="Arial"/>
                <a:ea typeface="Arial"/>
                <a:cs typeface="Arial"/>
                <a:sym typeface="Arial"/>
              </a:rPr>
              <a:t>&gt;</a:t>
            </a: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&lt;/</a:t>
            </a:r>
            <a:r>
              <a:rPr b="1" i="0" lang="en-US" sz="900" u="none" cap="none" strike="noStrike">
                <a:solidFill>
                  <a:srgbClr val="000080"/>
                </a:solidFill>
                <a:latin typeface="Arial"/>
                <a:ea typeface="Arial"/>
                <a:cs typeface="Arial"/>
                <a:sym typeface="Arial"/>
              </a:rPr>
              <a:t>Potts</a:t>
            </a:r>
            <a:r>
              <a:rPr b="0" i="0" lang="en-US" sz="900" u="none" cap="none" strike="noStrike">
                <a:solidFill>
                  <a:srgbClr val="000000"/>
                </a:solidFill>
                <a:latin typeface="Arial"/>
                <a:ea typeface="Arial"/>
                <a:cs typeface="Arial"/>
                <a:sym typeface="Arial"/>
              </a:rPr>
              <a:t>&gt;</a:t>
            </a:r>
            <a:br>
              <a:rPr b="0" i="0" lang="en-US" sz="900" u="none" cap="none" strike="noStrike">
                <a:solidFill>
                  <a:srgbClr val="000000"/>
                </a:solidFill>
                <a:latin typeface="Arial"/>
                <a:ea typeface="Arial"/>
                <a:cs typeface="Arial"/>
                <a:sym typeface="Arial"/>
              </a:rPr>
            </a:br>
            <a:br>
              <a:rPr b="0" i="0" lang="en-US" sz="900" u="none" cap="none" strike="noStrike">
                <a:solidFill>
                  <a:srgbClr val="000000"/>
                </a:solidFill>
                <a:latin typeface="Arial"/>
                <a:ea typeface="Arial"/>
                <a:cs typeface="Arial"/>
                <a:sym typeface="Arial"/>
              </a:rPr>
            </a:br>
            <a:endParaRPr b="0" i="0" sz="1800" u="none" cap="none" strike="noStrike">
              <a:solidFill>
                <a:schemeClr val="dk1"/>
              </a:solidFill>
              <a:latin typeface="Arial"/>
              <a:ea typeface="Arial"/>
              <a:cs typeface="Arial"/>
              <a:sym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7" name="Shape 307"/>
        <p:cNvGrpSpPr/>
        <p:nvPr/>
      </p:nvGrpSpPr>
      <p:grpSpPr>
        <a:xfrm>
          <a:off x="0" y="0"/>
          <a:ext cx="0" cy="0"/>
          <a:chOff x="0" y="0"/>
          <a:chExt cx="0" cy="0"/>
        </a:xfrm>
      </p:grpSpPr>
      <p:sp>
        <p:nvSpPr>
          <p:cNvPr id="308" name="Google Shape;308;p28"/>
          <p:cNvSpPr/>
          <p:nvPr/>
        </p:nvSpPr>
        <p:spPr>
          <a:xfrm>
            <a:off x="288098" y="284672"/>
            <a:ext cx="6593472" cy="6601807"/>
          </a:xfrm>
          <a:prstGeom prst="rect">
            <a:avLst/>
          </a:prstGeom>
          <a:solidFill>
            <a:srgbClr val="FFFFFF"/>
          </a:solid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&lt;</a:t>
            </a:r>
            <a:r>
              <a:rPr b="1" i="0" lang="en-US" sz="900" u="none" cap="none" strike="noStrike">
                <a:solidFill>
                  <a:srgbClr val="000080"/>
                </a:solidFill>
                <a:latin typeface="Arial"/>
                <a:ea typeface="Arial"/>
                <a:cs typeface="Arial"/>
                <a:sym typeface="Arial"/>
              </a:rPr>
              <a:t>Plugin </a:t>
            </a:r>
            <a:r>
              <a:rPr b="1" i="0" lang="en-US" sz="900" u="none" cap="none" strike="noStrike">
                <a:solidFill>
                  <a:srgbClr val="0000FF"/>
                </a:solidFill>
                <a:latin typeface="Arial"/>
                <a:ea typeface="Arial"/>
                <a:cs typeface="Arial"/>
                <a:sym typeface="Arial"/>
              </a:rPr>
              <a:t>Name</a:t>
            </a:r>
            <a:r>
              <a:rPr b="1" i="0" lang="en-US" sz="900" u="none" cap="none" strike="noStrike">
                <a:solidFill>
                  <a:srgbClr val="008000"/>
                </a:solidFill>
                <a:latin typeface="Arial"/>
                <a:ea typeface="Arial"/>
                <a:cs typeface="Arial"/>
                <a:sym typeface="Arial"/>
              </a:rPr>
              <a:t>="NeighborTracker"</a:t>
            </a:r>
            <a:r>
              <a:rPr b="0" i="0" lang="en-US" sz="900" u="none" cap="none" strike="noStrike">
                <a:solidFill>
                  <a:srgbClr val="000000"/>
                </a:solidFill>
                <a:latin typeface="Arial"/>
                <a:ea typeface="Arial"/>
                <a:cs typeface="Arial"/>
                <a:sym typeface="Arial"/>
              </a:rPr>
              <a:t>/&gt;</a:t>
            </a:r>
            <a:br>
              <a:rPr b="0" i="0" lang="en-US" sz="900" u="none" cap="none" strike="noStrike">
                <a:solidFill>
                  <a:srgbClr val="000000"/>
                </a:solidFill>
                <a:latin typeface="Arial"/>
                <a:ea typeface="Arial"/>
                <a:cs typeface="Arial"/>
                <a:sym typeface="Arial"/>
              </a:rPr>
            </a:b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&lt;</a:t>
            </a:r>
            <a:r>
              <a:rPr b="1" i="0" lang="en-US" sz="900" u="none" cap="none" strike="noStrike">
                <a:solidFill>
                  <a:srgbClr val="000080"/>
                </a:solidFill>
                <a:latin typeface="Arial"/>
                <a:ea typeface="Arial"/>
                <a:cs typeface="Arial"/>
                <a:sym typeface="Arial"/>
              </a:rPr>
              <a:t>Plugin </a:t>
            </a:r>
            <a:r>
              <a:rPr b="1" i="0" lang="en-US" sz="900" u="none" cap="none" strike="noStrike">
                <a:solidFill>
                  <a:srgbClr val="0000FF"/>
                </a:solidFill>
                <a:latin typeface="Arial"/>
                <a:ea typeface="Arial"/>
                <a:cs typeface="Arial"/>
                <a:sym typeface="Arial"/>
              </a:rPr>
              <a:t>Name</a:t>
            </a:r>
            <a:r>
              <a:rPr b="1" i="0" lang="en-US" sz="900" u="none" cap="none" strike="noStrike">
                <a:solidFill>
                  <a:srgbClr val="008000"/>
                </a:solidFill>
                <a:latin typeface="Arial"/>
                <a:ea typeface="Arial"/>
                <a:cs typeface="Arial"/>
                <a:sym typeface="Arial"/>
              </a:rPr>
              <a:t>="Chemotaxis"</a:t>
            </a:r>
            <a:r>
              <a:rPr b="0" i="0" lang="en-US" sz="900" u="none" cap="none" strike="noStrike">
                <a:solidFill>
                  <a:srgbClr val="000000"/>
                </a:solidFill>
                <a:latin typeface="Arial"/>
                <a:ea typeface="Arial"/>
                <a:cs typeface="Arial"/>
                <a:sym typeface="Arial"/>
              </a:rPr>
              <a:t>&gt;</a:t>
            </a: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&lt;</a:t>
            </a:r>
            <a:r>
              <a:rPr b="1" i="0" lang="en-US" sz="900" u="none" cap="none" strike="noStrike">
                <a:solidFill>
                  <a:srgbClr val="000080"/>
                </a:solidFill>
                <a:latin typeface="Arial"/>
                <a:ea typeface="Arial"/>
                <a:cs typeface="Arial"/>
                <a:sym typeface="Arial"/>
              </a:rPr>
              <a:t>Algorithm</a:t>
            </a:r>
            <a:r>
              <a:rPr b="0" i="0" lang="en-US" sz="900" u="none" cap="none" strike="noStrike">
                <a:solidFill>
                  <a:srgbClr val="000000"/>
                </a:solidFill>
                <a:latin typeface="Arial"/>
                <a:ea typeface="Arial"/>
                <a:cs typeface="Arial"/>
                <a:sym typeface="Arial"/>
              </a:rPr>
              <a:t>&gt;merks&lt;/</a:t>
            </a:r>
            <a:r>
              <a:rPr b="1" i="0" lang="en-US" sz="900" u="none" cap="none" strike="noStrike">
                <a:solidFill>
                  <a:srgbClr val="000080"/>
                </a:solidFill>
                <a:latin typeface="Arial"/>
                <a:ea typeface="Arial"/>
                <a:cs typeface="Arial"/>
                <a:sym typeface="Arial"/>
              </a:rPr>
              <a:t>Algorithm</a:t>
            </a:r>
            <a:r>
              <a:rPr b="0" i="0" lang="en-US" sz="900" u="none" cap="none" strike="noStrike">
                <a:solidFill>
                  <a:srgbClr val="000000"/>
                </a:solidFill>
                <a:latin typeface="Arial"/>
                <a:ea typeface="Arial"/>
                <a:cs typeface="Arial"/>
                <a:sym typeface="Arial"/>
              </a:rPr>
              <a:t>&gt;</a:t>
            </a: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&lt;</a:t>
            </a:r>
            <a:r>
              <a:rPr b="1" i="0" lang="en-US" sz="900" u="none" cap="none" strike="noStrike">
                <a:solidFill>
                  <a:srgbClr val="000080"/>
                </a:solidFill>
                <a:latin typeface="Arial"/>
                <a:ea typeface="Arial"/>
                <a:cs typeface="Arial"/>
                <a:sym typeface="Arial"/>
              </a:rPr>
              <a:t>ChemicalField </a:t>
            </a:r>
            <a:r>
              <a:rPr b="1" i="0" lang="en-US" sz="900" u="none" cap="none" strike="noStrike">
                <a:solidFill>
                  <a:srgbClr val="0000FF"/>
                </a:solidFill>
                <a:latin typeface="Arial"/>
                <a:ea typeface="Arial"/>
                <a:cs typeface="Arial"/>
                <a:sym typeface="Arial"/>
              </a:rPr>
              <a:t>Source</a:t>
            </a:r>
            <a:r>
              <a:rPr b="1" i="0" lang="en-US" sz="900" u="none" cap="none" strike="noStrike">
                <a:solidFill>
                  <a:srgbClr val="008000"/>
                </a:solidFill>
                <a:latin typeface="Arial"/>
                <a:ea typeface="Arial"/>
                <a:cs typeface="Arial"/>
                <a:sym typeface="Arial"/>
              </a:rPr>
              <a:t>="FlexibleDiffusionSolverFE" </a:t>
            </a:r>
            <a:r>
              <a:rPr b="1" i="0" lang="en-US" sz="900" u="none" cap="none" strike="noStrike">
                <a:solidFill>
                  <a:srgbClr val="0000FF"/>
                </a:solidFill>
                <a:latin typeface="Arial"/>
                <a:ea typeface="Arial"/>
                <a:cs typeface="Arial"/>
                <a:sym typeface="Arial"/>
              </a:rPr>
              <a:t>Name</a:t>
            </a:r>
            <a:r>
              <a:rPr b="1" i="0" lang="en-US" sz="900" u="none" cap="none" strike="noStrike">
                <a:solidFill>
                  <a:srgbClr val="008000"/>
                </a:solidFill>
                <a:latin typeface="Arial"/>
                <a:ea typeface="Arial"/>
                <a:cs typeface="Arial"/>
                <a:sym typeface="Arial"/>
              </a:rPr>
              <a:t>="VEGF1"</a:t>
            </a:r>
            <a:r>
              <a:rPr b="0" i="0" lang="en-US" sz="900" u="none" cap="none" strike="noStrike">
                <a:solidFill>
                  <a:srgbClr val="000000"/>
                </a:solidFill>
                <a:latin typeface="Arial"/>
                <a:ea typeface="Arial"/>
                <a:cs typeface="Arial"/>
                <a:sym typeface="Arial"/>
              </a:rPr>
              <a:t>&gt;</a:t>
            </a: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&lt;</a:t>
            </a:r>
            <a:r>
              <a:rPr b="1" i="0" lang="en-US" sz="900" u="none" cap="none" strike="noStrike">
                <a:solidFill>
                  <a:srgbClr val="000080"/>
                </a:solidFill>
                <a:latin typeface="Arial"/>
                <a:ea typeface="Arial"/>
                <a:cs typeface="Arial"/>
                <a:sym typeface="Arial"/>
              </a:rPr>
              <a:t>ChemotaxisByType </a:t>
            </a:r>
            <a:r>
              <a:rPr b="1" i="0" lang="en-US" sz="900" u="none" cap="none" strike="noStrike">
                <a:solidFill>
                  <a:srgbClr val="0000FF"/>
                </a:solidFill>
                <a:latin typeface="Arial"/>
                <a:ea typeface="Arial"/>
                <a:cs typeface="Arial"/>
                <a:sym typeface="Arial"/>
              </a:rPr>
              <a:t>Type</a:t>
            </a:r>
            <a:r>
              <a:rPr b="1" i="0" lang="en-US" sz="900" u="none" cap="none" strike="noStrike">
                <a:solidFill>
                  <a:srgbClr val="008000"/>
                </a:solidFill>
                <a:latin typeface="Arial"/>
                <a:ea typeface="Arial"/>
                <a:cs typeface="Arial"/>
                <a:sym typeface="Arial"/>
              </a:rPr>
              <a:t>="ActiveNeovascular" </a:t>
            </a:r>
            <a:r>
              <a:rPr b="1" i="0" lang="en-US" sz="900" u="none" cap="none" strike="noStrike">
                <a:solidFill>
                  <a:srgbClr val="0000FF"/>
                </a:solidFill>
                <a:latin typeface="Arial"/>
                <a:ea typeface="Arial"/>
                <a:cs typeface="Arial"/>
                <a:sym typeface="Arial"/>
              </a:rPr>
              <a:t>Lambda</a:t>
            </a:r>
            <a:r>
              <a:rPr b="1" i="0" lang="en-US" sz="900" u="none" cap="none" strike="noStrike">
                <a:solidFill>
                  <a:srgbClr val="008000"/>
                </a:solidFill>
                <a:latin typeface="Arial"/>
                <a:ea typeface="Arial"/>
                <a:cs typeface="Arial"/>
                <a:sym typeface="Arial"/>
              </a:rPr>
              <a:t>="85" </a:t>
            </a:r>
            <a:r>
              <a:rPr b="1" i="0" lang="en-US" sz="900" u="none" cap="none" strike="noStrike">
                <a:solidFill>
                  <a:srgbClr val="0000FF"/>
                </a:solidFill>
                <a:latin typeface="Arial"/>
                <a:ea typeface="Arial"/>
                <a:cs typeface="Arial"/>
                <a:sym typeface="Arial"/>
              </a:rPr>
              <a:t>ChemotactTowards</a:t>
            </a:r>
            <a:r>
              <a:rPr b="1" i="0" lang="en-US" sz="900" u="none" cap="none" strike="noStrike">
                <a:solidFill>
                  <a:srgbClr val="008000"/>
                </a:solidFill>
                <a:latin typeface="Arial"/>
                <a:ea typeface="Arial"/>
                <a:cs typeface="Arial"/>
                <a:sym typeface="Arial"/>
              </a:rPr>
              <a:t>="Medium,Normal,Hypoxic"</a:t>
            </a:r>
            <a:r>
              <a:rPr b="0" i="0" lang="en-US" sz="900" u="none" cap="none" strike="noStrike">
                <a:solidFill>
                  <a:srgbClr val="000000"/>
                </a:solidFill>
                <a:latin typeface="Arial"/>
                <a:ea typeface="Arial"/>
                <a:cs typeface="Arial"/>
                <a:sym typeface="Arial"/>
              </a:rPr>
              <a:t>/&gt;</a:t>
            </a: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&lt;/</a:t>
            </a:r>
            <a:r>
              <a:rPr b="1" i="0" lang="en-US" sz="900" u="none" cap="none" strike="noStrike">
                <a:solidFill>
                  <a:srgbClr val="000080"/>
                </a:solidFill>
                <a:latin typeface="Arial"/>
                <a:ea typeface="Arial"/>
                <a:cs typeface="Arial"/>
                <a:sym typeface="Arial"/>
              </a:rPr>
              <a:t>ChemicalField</a:t>
            </a:r>
            <a:r>
              <a:rPr b="0" i="0" lang="en-US" sz="900" u="none" cap="none" strike="noStrike">
                <a:solidFill>
                  <a:srgbClr val="000000"/>
                </a:solidFill>
                <a:latin typeface="Arial"/>
                <a:ea typeface="Arial"/>
                <a:cs typeface="Arial"/>
                <a:sym typeface="Arial"/>
              </a:rPr>
              <a:t>&gt;</a:t>
            </a:r>
            <a:br>
              <a:rPr b="0" i="0" lang="en-US" sz="900" u="none" cap="none" strike="noStrike">
                <a:solidFill>
                  <a:srgbClr val="000000"/>
                </a:solidFill>
                <a:latin typeface="Arial"/>
                <a:ea typeface="Arial"/>
                <a:cs typeface="Arial"/>
                <a:sym typeface="Arial"/>
              </a:rPr>
            </a:b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a:t>
            </a:r>
            <a:br>
              <a:rPr b="0" i="0" lang="en-US" sz="900" u="none" cap="none" strike="noStrike">
                <a:solidFill>
                  <a:srgbClr val="000000"/>
                </a:solidFill>
                <a:latin typeface="Arial"/>
                <a:ea typeface="Arial"/>
                <a:cs typeface="Arial"/>
                <a:sym typeface="Arial"/>
              </a:rPr>
            </a:b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&lt;</a:t>
            </a:r>
            <a:r>
              <a:rPr b="1" i="0" lang="en-US" sz="900" u="none" cap="none" strike="noStrike">
                <a:solidFill>
                  <a:srgbClr val="000080"/>
                </a:solidFill>
                <a:latin typeface="Arial"/>
                <a:ea typeface="Arial"/>
                <a:cs typeface="Arial"/>
                <a:sym typeface="Arial"/>
              </a:rPr>
              <a:t>Plugin </a:t>
            </a:r>
            <a:r>
              <a:rPr b="1" i="0" lang="en-US" sz="900" u="none" cap="none" strike="noStrike">
                <a:solidFill>
                  <a:srgbClr val="0000FF"/>
                </a:solidFill>
                <a:latin typeface="Arial"/>
                <a:ea typeface="Arial"/>
                <a:cs typeface="Arial"/>
                <a:sym typeface="Arial"/>
              </a:rPr>
              <a:t>Name</a:t>
            </a:r>
            <a:r>
              <a:rPr b="1" i="0" lang="en-US" sz="900" u="none" cap="none" strike="noStrike">
                <a:solidFill>
                  <a:srgbClr val="008000"/>
                </a:solidFill>
                <a:latin typeface="Arial"/>
                <a:ea typeface="Arial"/>
                <a:cs typeface="Arial"/>
                <a:sym typeface="Arial"/>
              </a:rPr>
              <a:t>="CenterOfMass"</a:t>
            </a:r>
            <a:r>
              <a:rPr b="0" i="0" lang="en-US" sz="900" u="none" cap="none" strike="noStrike">
                <a:solidFill>
                  <a:srgbClr val="000000"/>
                </a:solidFill>
                <a:latin typeface="Arial"/>
                <a:ea typeface="Arial"/>
                <a:cs typeface="Arial"/>
                <a:sym typeface="Arial"/>
              </a:rPr>
              <a:t>/&gt;</a:t>
            </a:r>
            <a:br>
              <a:rPr b="0" i="0" lang="en-US" sz="900" u="none" cap="none" strike="noStrike">
                <a:solidFill>
                  <a:srgbClr val="000000"/>
                </a:solidFill>
                <a:latin typeface="Arial"/>
                <a:ea typeface="Arial"/>
                <a:cs typeface="Arial"/>
                <a:sym typeface="Arial"/>
              </a:rPr>
            </a:b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&lt;</a:t>
            </a:r>
            <a:r>
              <a:rPr b="1" i="0" lang="en-US" sz="900" u="none" cap="none" strike="noStrike">
                <a:solidFill>
                  <a:srgbClr val="000080"/>
                </a:solidFill>
                <a:latin typeface="Arial"/>
                <a:ea typeface="Arial"/>
                <a:cs typeface="Arial"/>
                <a:sym typeface="Arial"/>
              </a:rPr>
              <a:t>Plugin </a:t>
            </a:r>
            <a:r>
              <a:rPr b="1" i="0" lang="en-US" sz="900" u="none" cap="none" strike="noStrike">
                <a:solidFill>
                  <a:srgbClr val="0000FF"/>
                </a:solidFill>
                <a:latin typeface="Arial"/>
                <a:ea typeface="Arial"/>
                <a:cs typeface="Arial"/>
                <a:sym typeface="Arial"/>
              </a:rPr>
              <a:t>Name</a:t>
            </a:r>
            <a:r>
              <a:rPr b="1" i="0" lang="en-US" sz="900" u="none" cap="none" strike="noStrike">
                <a:solidFill>
                  <a:srgbClr val="008000"/>
                </a:solidFill>
                <a:latin typeface="Arial"/>
                <a:ea typeface="Arial"/>
                <a:cs typeface="Arial"/>
                <a:sym typeface="Arial"/>
              </a:rPr>
              <a:t>="Contact"</a:t>
            </a:r>
            <a:r>
              <a:rPr b="0" i="0" lang="en-US" sz="900" u="none" cap="none" strike="noStrike">
                <a:solidFill>
                  <a:srgbClr val="000000"/>
                </a:solidFill>
                <a:latin typeface="Arial"/>
                <a:ea typeface="Arial"/>
                <a:cs typeface="Arial"/>
                <a:sym typeface="Arial"/>
              </a:rPr>
              <a:t>&gt;</a:t>
            </a: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&lt;</a:t>
            </a:r>
            <a:r>
              <a:rPr b="1" i="0" lang="en-US" sz="900" u="none" cap="none" strike="noStrike">
                <a:solidFill>
                  <a:srgbClr val="000080"/>
                </a:solidFill>
                <a:latin typeface="Arial"/>
                <a:ea typeface="Arial"/>
                <a:cs typeface="Arial"/>
                <a:sym typeface="Arial"/>
              </a:rPr>
              <a:t>Energy </a:t>
            </a:r>
            <a:r>
              <a:rPr b="1" i="0" lang="en-US" sz="900" u="none" cap="none" strike="noStrike">
                <a:solidFill>
                  <a:srgbClr val="0000FF"/>
                </a:solidFill>
                <a:latin typeface="Arial"/>
                <a:ea typeface="Arial"/>
                <a:cs typeface="Arial"/>
                <a:sym typeface="Arial"/>
              </a:rPr>
              <a:t>Type1</a:t>
            </a:r>
            <a:r>
              <a:rPr b="1" i="0" lang="en-US" sz="900" u="none" cap="none" strike="noStrike">
                <a:solidFill>
                  <a:srgbClr val="008000"/>
                </a:solidFill>
                <a:latin typeface="Arial"/>
                <a:ea typeface="Arial"/>
                <a:cs typeface="Arial"/>
                <a:sym typeface="Arial"/>
              </a:rPr>
              <a:t>="Medium" </a:t>
            </a:r>
            <a:r>
              <a:rPr b="1" i="0" lang="en-US" sz="900" u="none" cap="none" strike="noStrike">
                <a:solidFill>
                  <a:srgbClr val="0000FF"/>
                </a:solidFill>
                <a:latin typeface="Arial"/>
                <a:ea typeface="Arial"/>
                <a:cs typeface="Arial"/>
                <a:sym typeface="Arial"/>
              </a:rPr>
              <a:t>Type2</a:t>
            </a:r>
            <a:r>
              <a:rPr b="1" i="0" lang="en-US" sz="900" u="none" cap="none" strike="noStrike">
                <a:solidFill>
                  <a:srgbClr val="008000"/>
                </a:solidFill>
                <a:latin typeface="Arial"/>
                <a:ea typeface="Arial"/>
                <a:cs typeface="Arial"/>
                <a:sym typeface="Arial"/>
              </a:rPr>
              <a:t>="Medium"</a:t>
            </a:r>
            <a:r>
              <a:rPr b="0" i="0" lang="en-US" sz="900" u="none" cap="none" strike="noStrike">
                <a:solidFill>
                  <a:srgbClr val="000000"/>
                </a:solidFill>
                <a:latin typeface="Arial"/>
                <a:ea typeface="Arial"/>
                <a:cs typeface="Arial"/>
                <a:sym typeface="Arial"/>
              </a:rPr>
              <a:t>&gt;0&lt;/</a:t>
            </a:r>
            <a:r>
              <a:rPr b="1" i="0" lang="en-US" sz="900" u="none" cap="none" strike="noStrike">
                <a:solidFill>
                  <a:srgbClr val="000080"/>
                </a:solidFill>
                <a:latin typeface="Arial"/>
                <a:ea typeface="Arial"/>
                <a:cs typeface="Arial"/>
                <a:sym typeface="Arial"/>
              </a:rPr>
              <a:t>Energy</a:t>
            </a:r>
            <a:r>
              <a:rPr b="0" i="0" lang="en-US" sz="900" u="none" cap="none" strike="noStrike">
                <a:solidFill>
                  <a:srgbClr val="000000"/>
                </a:solidFill>
                <a:latin typeface="Arial"/>
                <a:ea typeface="Arial"/>
                <a:cs typeface="Arial"/>
                <a:sym typeface="Arial"/>
              </a:rPr>
              <a:t>&gt;</a:t>
            </a: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&lt;</a:t>
            </a:r>
            <a:r>
              <a:rPr b="1" i="0" lang="en-US" sz="900" u="none" cap="none" strike="noStrike">
                <a:solidFill>
                  <a:srgbClr val="000080"/>
                </a:solidFill>
                <a:latin typeface="Arial"/>
                <a:ea typeface="Arial"/>
                <a:cs typeface="Arial"/>
                <a:sym typeface="Arial"/>
              </a:rPr>
              <a:t>Energy </a:t>
            </a:r>
            <a:r>
              <a:rPr b="1" i="0" lang="en-US" sz="900" u="none" cap="none" strike="noStrike">
                <a:solidFill>
                  <a:srgbClr val="0000FF"/>
                </a:solidFill>
                <a:latin typeface="Arial"/>
                <a:ea typeface="Arial"/>
                <a:cs typeface="Arial"/>
                <a:sym typeface="Arial"/>
              </a:rPr>
              <a:t>Type1</a:t>
            </a:r>
            <a:r>
              <a:rPr b="1" i="0" lang="en-US" sz="900" u="none" cap="none" strike="noStrike">
                <a:solidFill>
                  <a:srgbClr val="008000"/>
                </a:solidFill>
                <a:latin typeface="Arial"/>
                <a:ea typeface="Arial"/>
                <a:cs typeface="Arial"/>
                <a:sym typeface="Arial"/>
              </a:rPr>
              <a:t>="Normal" </a:t>
            </a:r>
            <a:r>
              <a:rPr b="1" i="0" lang="en-US" sz="900" u="none" cap="none" strike="noStrike">
                <a:solidFill>
                  <a:srgbClr val="0000FF"/>
                </a:solidFill>
                <a:latin typeface="Arial"/>
                <a:ea typeface="Arial"/>
                <a:cs typeface="Arial"/>
                <a:sym typeface="Arial"/>
              </a:rPr>
              <a:t>Type2</a:t>
            </a:r>
            <a:r>
              <a:rPr b="1" i="0" lang="en-US" sz="900" u="none" cap="none" strike="noStrike">
                <a:solidFill>
                  <a:srgbClr val="008000"/>
                </a:solidFill>
                <a:latin typeface="Arial"/>
                <a:ea typeface="Arial"/>
                <a:cs typeface="Arial"/>
                <a:sym typeface="Arial"/>
              </a:rPr>
              <a:t>="Medium"</a:t>
            </a:r>
            <a:r>
              <a:rPr b="0" i="0" lang="en-US" sz="900" u="none" cap="none" strike="noStrike">
                <a:solidFill>
                  <a:srgbClr val="000000"/>
                </a:solidFill>
                <a:latin typeface="Arial"/>
                <a:ea typeface="Arial"/>
                <a:cs typeface="Arial"/>
                <a:sym typeface="Arial"/>
              </a:rPr>
              <a:t>&gt;8&lt;/</a:t>
            </a:r>
            <a:r>
              <a:rPr b="1" i="0" lang="en-US" sz="900" u="none" cap="none" strike="noStrike">
                <a:solidFill>
                  <a:srgbClr val="000080"/>
                </a:solidFill>
                <a:latin typeface="Arial"/>
                <a:ea typeface="Arial"/>
                <a:cs typeface="Arial"/>
                <a:sym typeface="Arial"/>
              </a:rPr>
              <a:t>Energy</a:t>
            </a:r>
            <a:r>
              <a:rPr b="0" i="0" lang="en-US" sz="900" u="none" cap="none" strike="noStrike">
                <a:solidFill>
                  <a:srgbClr val="000000"/>
                </a:solidFill>
                <a:latin typeface="Arial"/>
                <a:ea typeface="Arial"/>
                <a:cs typeface="Arial"/>
                <a:sym typeface="Arial"/>
              </a:rPr>
              <a:t>&gt;</a:t>
            </a: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&lt;</a:t>
            </a:r>
            <a:r>
              <a:rPr b="1" i="0" lang="en-US" sz="900" u="none" cap="none" strike="noStrike">
                <a:solidFill>
                  <a:srgbClr val="000080"/>
                </a:solidFill>
                <a:latin typeface="Arial"/>
                <a:ea typeface="Arial"/>
                <a:cs typeface="Arial"/>
                <a:sym typeface="Arial"/>
              </a:rPr>
              <a:t>Energy </a:t>
            </a:r>
            <a:r>
              <a:rPr b="1" i="0" lang="en-US" sz="900" u="none" cap="none" strike="noStrike">
                <a:solidFill>
                  <a:srgbClr val="0000FF"/>
                </a:solidFill>
                <a:latin typeface="Arial"/>
                <a:ea typeface="Arial"/>
                <a:cs typeface="Arial"/>
                <a:sym typeface="Arial"/>
              </a:rPr>
              <a:t>Type1</a:t>
            </a:r>
            <a:r>
              <a:rPr b="1" i="0" lang="en-US" sz="900" u="none" cap="none" strike="noStrike">
                <a:solidFill>
                  <a:srgbClr val="008000"/>
                </a:solidFill>
                <a:latin typeface="Arial"/>
                <a:ea typeface="Arial"/>
                <a:cs typeface="Arial"/>
                <a:sym typeface="Arial"/>
              </a:rPr>
              <a:t>="Normal" </a:t>
            </a:r>
            <a:r>
              <a:rPr b="1" i="0" lang="en-US" sz="900" u="none" cap="none" strike="noStrike">
                <a:solidFill>
                  <a:srgbClr val="0000FF"/>
                </a:solidFill>
                <a:latin typeface="Arial"/>
                <a:ea typeface="Arial"/>
                <a:cs typeface="Arial"/>
                <a:sym typeface="Arial"/>
              </a:rPr>
              <a:t>Type2</a:t>
            </a:r>
            <a:r>
              <a:rPr b="1" i="0" lang="en-US" sz="900" u="none" cap="none" strike="noStrike">
                <a:solidFill>
                  <a:srgbClr val="008000"/>
                </a:solidFill>
                <a:latin typeface="Arial"/>
                <a:ea typeface="Arial"/>
                <a:cs typeface="Arial"/>
                <a:sym typeface="Arial"/>
              </a:rPr>
              <a:t>="Normal"</a:t>
            </a:r>
            <a:r>
              <a:rPr b="0" i="0" lang="en-US" sz="900" u="none" cap="none" strike="noStrike">
                <a:solidFill>
                  <a:srgbClr val="000000"/>
                </a:solidFill>
                <a:latin typeface="Arial"/>
                <a:ea typeface="Arial"/>
                <a:cs typeface="Arial"/>
                <a:sym typeface="Arial"/>
              </a:rPr>
              <a:t>&gt;6&lt;/</a:t>
            </a:r>
            <a:r>
              <a:rPr b="1" i="0" lang="en-US" sz="900" u="none" cap="none" strike="noStrike">
                <a:solidFill>
                  <a:srgbClr val="000080"/>
                </a:solidFill>
                <a:latin typeface="Arial"/>
                <a:ea typeface="Arial"/>
                <a:cs typeface="Arial"/>
                <a:sym typeface="Arial"/>
              </a:rPr>
              <a:t>Energy</a:t>
            </a:r>
            <a:r>
              <a:rPr b="0" i="0" lang="en-US" sz="900" u="none" cap="none" strike="noStrike">
                <a:solidFill>
                  <a:srgbClr val="000000"/>
                </a:solidFill>
                <a:latin typeface="Arial"/>
                <a:ea typeface="Arial"/>
                <a:cs typeface="Arial"/>
                <a:sym typeface="Arial"/>
              </a:rPr>
              <a:t>&gt;</a:t>
            </a:r>
            <a:br>
              <a:rPr b="0" i="0" lang="en-US" sz="900" u="none" cap="none" strike="noStrike">
                <a:solidFill>
                  <a:srgbClr val="000000"/>
                </a:solidFill>
                <a:latin typeface="Arial"/>
                <a:ea typeface="Arial"/>
                <a:cs typeface="Arial"/>
                <a:sym typeface="Arial"/>
              </a:rPr>
            </a:b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a:t>
            </a: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&lt;</a:t>
            </a:r>
            <a:r>
              <a:rPr b="1" i="0" lang="en-US" sz="900" u="none" cap="none" strike="noStrike">
                <a:solidFill>
                  <a:srgbClr val="000080"/>
                </a:solidFill>
                <a:latin typeface="Arial"/>
                <a:ea typeface="Arial"/>
                <a:cs typeface="Arial"/>
                <a:sym typeface="Arial"/>
              </a:rPr>
              <a:t>Plugin </a:t>
            </a:r>
            <a:r>
              <a:rPr b="1" i="0" lang="en-US" sz="900" u="none" cap="none" strike="noStrike">
                <a:solidFill>
                  <a:srgbClr val="0000FF"/>
                </a:solidFill>
                <a:latin typeface="Arial"/>
                <a:ea typeface="Arial"/>
                <a:cs typeface="Arial"/>
                <a:sym typeface="Arial"/>
              </a:rPr>
              <a:t>Name</a:t>
            </a:r>
            <a:r>
              <a:rPr b="1" i="0" lang="en-US" sz="900" u="none" cap="none" strike="noStrike">
                <a:solidFill>
                  <a:srgbClr val="008000"/>
                </a:solidFill>
                <a:latin typeface="Arial"/>
                <a:ea typeface="Arial"/>
                <a:cs typeface="Arial"/>
                <a:sym typeface="Arial"/>
              </a:rPr>
              <a:t>="Volume"</a:t>
            </a:r>
            <a:r>
              <a:rPr b="0" i="0" lang="en-US" sz="900" u="none" cap="none" strike="noStrike">
                <a:solidFill>
                  <a:srgbClr val="000000"/>
                </a:solidFill>
                <a:latin typeface="Arial"/>
                <a:ea typeface="Arial"/>
                <a:cs typeface="Arial"/>
                <a:sym typeface="Arial"/>
              </a:rPr>
              <a:t>/&gt;</a:t>
            </a:r>
            <a:br>
              <a:rPr b="0" i="0" lang="en-US" sz="900" u="none" cap="none" strike="noStrike">
                <a:solidFill>
                  <a:srgbClr val="000000"/>
                </a:solidFill>
                <a:latin typeface="Arial"/>
                <a:ea typeface="Arial"/>
                <a:cs typeface="Arial"/>
                <a:sym typeface="Arial"/>
              </a:rPr>
            </a:b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&lt;</a:t>
            </a:r>
            <a:r>
              <a:rPr b="1" i="0" lang="en-US" sz="900" u="none" cap="none" strike="noStrike">
                <a:solidFill>
                  <a:srgbClr val="000080"/>
                </a:solidFill>
                <a:latin typeface="Arial"/>
                <a:ea typeface="Arial"/>
                <a:cs typeface="Arial"/>
                <a:sym typeface="Arial"/>
              </a:rPr>
              <a:t>Plugin </a:t>
            </a:r>
            <a:r>
              <a:rPr b="1" i="0" lang="en-US" sz="900" u="none" cap="none" strike="noStrike">
                <a:solidFill>
                  <a:srgbClr val="0000FF"/>
                </a:solidFill>
                <a:latin typeface="Arial"/>
                <a:ea typeface="Arial"/>
                <a:cs typeface="Arial"/>
                <a:sym typeface="Arial"/>
              </a:rPr>
              <a:t>Name</a:t>
            </a:r>
            <a:r>
              <a:rPr b="1" i="0" lang="en-US" sz="900" u="none" cap="none" strike="noStrike">
                <a:solidFill>
                  <a:srgbClr val="008000"/>
                </a:solidFill>
                <a:latin typeface="Arial"/>
                <a:ea typeface="Arial"/>
                <a:cs typeface="Arial"/>
                <a:sym typeface="Arial"/>
              </a:rPr>
              <a:t>="Surface"</a:t>
            </a:r>
            <a:r>
              <a:rPr b="0" i="0" lang="en-US" sz="900" u="none" cap="none" strike="noStrike">
                <a:solidFill>
                  <a:srgbClr val="000000"/>
                </a:solidFill>
                <a:latin typeface="Arial"/>
                <a:ea typeface="Arial"/>
                <a:cs typeface="Arial"/>
                <a:sym typeface="Arial"/>
              </a:rPr>
              <a:t>/&gt;</a:t>
            </a:r>
            <a:br>
              <a:rPr b="0" i="0" lang="en-US" sz="900" u="none" cap="none" strike="noStrike">
                <a:solidFill>
                  <a:srgbClr val="000000"/>
                </a:solidFill>
                <a:latin typeface="Arial"/>
                <a:ea typeface="Arial"/>
                <a:cs typeface="Arial"/>
                <a:sym typeface="Arial"/>
              </a:rPr>
            </a:br>
            <a:br>
              <a:rPr b="0" i="0" lang="en-US" sz="900" u="none" cap="none" strike="noStrike">
                <a:solidFill>
                  <a:srgbClr val="000000"/>
                </a:solidFill>
                <a:latin typeface="Arial"/>
                <a:ea typeface="Arial"/>
                <a:cs typeface="Arial"/>
                <a:sym typeface="Arial"/>
              </a:rPr>
            </a:b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&lt;</a:t>
            </a:r>
            <a:r>
              <a:rPr b="1" i="0" lang="en-US" sz="900" u="none" cap="none" strike="noStrike">
                <a:solidFill>
                  <a:srgbClr val="000080"/>
                </a:solidFill>
                <a:latin typeface="Arial"/>
                <a:ea typeface="Arial"/>
                <a:cs typeface="Arial"/>
                <a:sym typeface="Arial"/>
              </a:rPr>
              <a:t>Plugin </a:t>
            </a:r>
            <a:r>
              <a:rPr b="1" i="0" lang="en-US" sz="900" u="none" cap="none" strike="noStrike">
                <a:solidFill>
                  <a:srgbClr val="0000FF"/>
                </a:solidFill>
                <a:latin typeface="Arial"/>
                <a:ea typeface="Arial"/>
                <a:cs typeface="Arial"/>
                <a:sym typeface="Arial"/>
              </a:rPr>
              <a:t>Name</a:t>
            </a:r>
            <a:r>
              <a:rPr b="1" i="0" lang="en-US" sz="900" u="none" cap="none" strike="noStrike">
                <a:solidFill>
                  <a:srgbClr val="008000"/>
                </a:solidFill>
                <a:latin typeface="Arial"/>
                <a:ea typeface="Arial"/>
                <a:cs typeface="Arial"/>
                <a:sym typeface="Arial"/>
              </a:rPr>
              <a:t>="FocalPointPlasticity"</a:t>
            </a:r>
            <a:r>
              <a:rPr b="0" i="0" lang="en-US" sz="900" u="none" cap="none" strike="noStrike">
                <a:solidFill>
                  <a:srgbClr val="000000"/>
                </a:solidFill>
                <a:latin typeface="Arial"/>
                <a:ea typeface="Arial"/>
                <a:cs typeface="Arial"/>
                <a:sym typeface="Arial"/>
              </a:rPr>
              <a:t>&gt;</a:t>
            </a:r>
            <a:br>
              <a:rPr b="0" i="0" lang="en-US" sz="900" u="none" cap="none" strike="noStrike">
                <a:solidFill>
                  <a:srgbClr val="000000"/>
                </a:solidFill>
                <a:latin typeface="Arial"/>
                <a:ea typeface="Arial"/>
                <a:cs typeface="Arial"/>
                <a:sym typeface="Arial"/>
              </a:rPr>
            </a:b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&lt;</a:t>
            </a:r>
            <a:r>
              <a:rPr b="1" i="0" lang="en-US" sz="900" u="none" cap="none" strike="noStrike">
                <a:solidFill>
                  <a:srgbClr val="000080"/>
                </a:solidFill>
                <a:latin typeface="Arial"/>
                <a:ea typeface="Arial"/>
                <a:cs typeface="Arial"/>
                <a:sym typeface="Arial"/>
              </a:rPr>
              <a:t>Parameters </a:t>
            </a:r>
            <a:r>
              <a:rPr b="1" i="0" lang="en-US" sz="900" u="none" cap="none" strike="noStrike">
                <a:solidFill>
                  <a:srgbClr val="0000FF"/>
                </a:solidFill>
                <a:latin typeface="Arial"/>
                <a:ea typeface="Arial"/>
                <a:cs typeface="Arial"/>
                <a:sym typeface="Arial"/>
              </a:rPr>
              <a:t>Type1</a:t>
            </a:r>
            <a:r>
              <a:rPr b="1" i="0" lang="en-US" sz="900" u="none" cap="none" strike="noStrike">
                <a:solidFill>
                  <a:srgbClr val="008000"/>
                </a:solidFill>
                <a:latin typeface="Arial"/>
                <a:ea typeface="Arial"/>
                <a:cs typeface="Arial"/>
                <a:sym typeface="Arial"/>
              </a:rPr>
              <a:t>="ActiveNeovascular" </a:t>
            </a:r>
            <a:r>
              <a:rPr b="1" i="0" lang="en-US" sz="900" u="none" cap="none" strike="noStrike">
                <a:solidFill>
                  <a:srgbClr val="0000FF"/>
                </a:solidFill>
                <a:latin typeface="Arial"/>
                <a:ea typeface="Arial"/>
                <a:cs typeface="Arial"/>
                <a:sym typeface="Arial"/>
              </a:rPr>
              <a:t>Type2</a:t>
            </a:r>
            <a:r>
              <a:rPr b="1" i="0" lang="en-US" sz="900" u="none" cap="none" strike="noStrike">
                <a:solidFill>
                  <a:srgbClr val="008000"/>
                </a:solidFill>
                <a:latin typeface="Arial"/>
                <a:ea typeface="Arial"/>
                <a:cs typeface="Arial"/>
                <a:sym typeface="Arial"/>
              </a:rPr>
              <a:t>="ActiveNeovascular"</a:t>
            </a:r>
            <a:r>
              <a:rPr b="0" i="0" lang="en-US" sz="900" u="none" cap="none" strike="noStrike">
                <a:solidFill>
                  <a:srgbClr val="000000"/>
                </a:solidFill>
                <a:latin typeface="Arial"/>
                <a:ea typeface="Arial"/>
                <a:cs typeface="Arial"/>
                <a:sym typeface="Arial"/>
              </a:rPr>
              <a:t>&gt;</a:t>
            </a: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&lt;</a:t>
            </a:r>
            <a:r>
              <a:rPr b="1" i="0" lang="en-US" sz="900" u="none" cap="none" strike="noStrike">
                <a:solidFill>
                  <a:srgbClr val="000080"/>
                </a:solidFill>
                <a:latin typeface="Arial"/>
                <a:ea typeface="Arial"/>
                <a:cs typeface="Arial"/>
                <a:sym typeface="Arial"/>
              </a:rPr>
              <a:t>Lambda</a:t>
            </a:r>
            <a:r>
              <a:rPr b="0" i="0" lang="en-US" sz="900" u="none" cap="none" strike="noStrike">
                <a:solidFill>
                  <a:srgbClr val="000000"/>
                </a:solidFill>
                <a:latin typeface="Arial"/>
                <a:ea typeface="Arial"/>
                <a:cs typeface="Arial"/>
                <a:sym typeface="Arial"/>
              </a:rPr>
              <a:t>&gt;10&lt;/</a:t>
            </a:r>
            <a:r>
              <a:rPr b="1" i="0" lang="en-US" sz="900" u="none" cap="none" strike="noStrike">
                <a:solidFill>
                  <a:srgbClr val="000080"/>
                </a:solidFill>
                <a:latin typeface="Arial"/>
                <a:ea typeface="Arial"/>
                <a:cs typeface="Arial"/>
                <a:sym typeface="Arial"/>
              </a:rPr>
              <a:t>Lambda</a:t>
            </a:r>
            <a:r>
              <a:rPr b="0" i="0" lang="en-US" sz="900" u="none" cap="none" strike="noStrike">
                <a:solidFill>
                  <a:srgbClr val="000000"/>
                </a:solidFill>
                <a:latin typeface="Arial"/>
                <a:ea typeface="Arial"/>
                <a:cs typeface="Arial"/>
                <a:sym typeface="Arial"/>
              </a:rPr>
              <a:t>&gt;</a:t>
            </a: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&lt;</a:t>
            </a:r>
            <a:r>
              <a:rPr b="1" i="0" lang="en-US" sz="900" u="none" cap="none" strike="noStrike">
                <a:solidFill>
                  <a:srgbClr val="000080"/>
                </a:solidFill>
                <a:latin typeface="Arial"/>
                <a:ea typeface="Arial"/>
                <a:cs typeface="Arial"/>
                <a:sym typeface="Arial"/>
              </a:rPr>
              <a:t>ActivationEnergy</a:t>
            </a:r>
            <a:r>
              <a:rPr b="0" i="0" lang="en-US" sz="900" u="none" cap="none" strike="noStrike">
                <a:solidFill>
                  <a:srgbClr val="000000"/>
                </a:solidFill>
                <a:latin typeface="Arial"/>
                <a:ea typeface="Arial"/>
                <a:cs typeface="Arial"/>
                <a:sym typeface="Arial"/>
              </a:rPr>
              <a:t>&gt;-100&lt;/</a:t>
            </a:r>
            <a:r>
              <a:rPr b="1" i="0" lang="en-US" sz="900" u="none" cap="none" strike="noStrike">
                <a:solidFill>
                  <a:srgbClr val="000080"/>
                </a:solidFill>
                <a:latin typeface="Arial"/>
                <a:ea typeface="Arial"/>
                <a:cs typeface="Arial"/>
                <a:sym typeface="Arial"/>
              </a:rPr>
              <a:t>ActivationEnergy</a:t>
            </a:r>
            <a:r>
              <a:rPr b="0" i="0" lang="en-US" sz="900" u="none" cap="none" strike="noStrike">
                <a:solidFill>
                  <a:srgbClr val="000000"/>
                </a:solidFill>
                <a:latin typeface="Arial"/>
                <a:ea typeface="Arial"/>
                <a:cs typeface="Arial"/>
                <a:sym typeface="Arial"/>
              </a:rPr>
              <a:t>&gt;</a:t>
            </a: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&lt;</a:t>
            </a:r>
            <a:r>
              <a:rPr b="1" i="0" lang="en-US" sz="900" u="none" cap="none" strike="noStrike">
                <a:solidFill>
                  <a:srgbClr val="000080"/>
                </a:solidFill>
                <a:latin typeface="Arial"/>
                <a:ea typeface="Arial"/>
                <a:cs typeface="Arial"/>
                <a:sym typeface="Arial"/>
              </a:rPr>
              <a:t>TargetDistance</a:t>
            </a:r>
            <a:r>
              <a:rPr b="0" i="0" lang="en-US" sz="900" u="none" cap="none" strike="noStrike">
                <a:solidFill>
                  <a:srgbClr val="000000"/>
                </a:solidFill>
                <a:latin typeface="Arial"/>
                <a:ea typeface="Arial"/>
                <a:cs typeface="Arial"/>
                <a:sym typeface="Arial"/>
              </a:rPr>
              <a:t>&gt;3&lt;/</a:t>
            </a:r>
            <a:r>
              <a:rPr b="1" i="0" lang="en-US" sz="900" u="none" cap="none" strike="noStrike">
                <a:solidFill>
                  <a:srgbClr val="000080"/>
                </a:solidFill>
                <a:latin typeface="Arial"/>
                <a:ea typeface="Arial"/>
                <a:cs typeface="Arial"/>
                <a:sym typeface="Arial"/>
              </a:rPr>
              <a:t>TargetDistance</a:t>
            </a:r>
            <a:r>
              <a:rPr b="0" i="0" lang="en-US" sz="900" u="none" cap="none" strike="noStrike">
                <a:solidFill>
                  <a:srgbClr val="000000"/>
                </a:solidFill>
                <a:latin typeface="Arial"/>
                <a:ea typeface="Arial"/>
                <a:cs typeface="Arial"/>
                <a:sym typeface="Arial"/>
              </a:rPr>
              <a:t>&gt;</a:t>
            </a: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&lt;</a:t>
            </a:r>
            <a:r>
              <a:rPr b="1" i="0" lang="en-US" sz="900" u="none" cap="none" strike="noStrike">
                <a:solidFill>
                  <a:srgbClr val="000080"/>
                </a:solidFill>
                <a:latin typeface="Arial"/>
                <a:ea typeface="Arial"/>
                <a:cs typeface="Arial"/>
                <a:sym typeface="Arial"/>
              </a:rPr>
              <a:t>MaxDistance</a:t>
            </a:r>
            <a:r>
              <a:rPr b="0" i="0" lang="en-US" sz="900" u="none" cap="none" strike="noStrike">
                <a:solidFill>
                  <a:srgbClr val="000000"/>
                </a:solidFill>
                <a:latin typeface="Arial"/>
                <a:ea typeface="Arial"/>
                <a:cs typeface="Arial"/>
                <a:sym typeface="Arial"/>
              </a:rPr>
              <a:t>&gt;20&lt;/</a:t>
            </a:r>
            <a:r>
              <a:rPr b="1" i="0" lang="en-US" sz="900" u="none" cap="none" strike="noStrike">
                <a:solidFill>
                  <a:srgbClr val="000080"/>
                </a:solidFill>
                <a:latin typeface="Arial"/>
                <a:ea typeface="Arial"/>
                <a:cs typeface="Arial"/>
                <a:sym typeface="Arial"/>
              </a:rPr>
              <a:t>MaxDistance</a:t>
            </a:r>
            <a:r>
              <a:rPr b="0" i="0" lang="en-US" sz="900" u="none" cap="none" strike="noStrike">
                <a:solidFill>
                  <a:srgbClr val="000000"/>
                </a:solidFill>
                <a:latin typeface="Arial"/>
                <a:ea typeface="Arial"/>
                <a:cs typeface="Arial"/>
                <a:sym typeface="Arial"/>
              </a:rPr>
              <a:t>&gt;</a:t>
            </a: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&lt;</a:t>
            </a:r>
            <a:r>
              <a:rPr b="1" i="0" lang="en-US" sz="900" u="none" cap="none" strike="noStrike">
                <a:solidFill>
                  <a:srgbClr val="000080"/>
                </a:solidFill>
                <a:latin typeface="Arial"/>
                <a:ea typeface="Arial"/>
                <a:cs typeface="Arial"/>
                <a:sym typeface="Arial"/>
              </a:rPr>
              <a:t>MaxNumberOfJunctions </a:t>
            </a:r>
            <a:r>
              <a:rPr b="1" i="0" lang="en-US" sz="900" u="none" cap="none" strike="noStrike">
                <a:solidFill>
                  <a:srgbClr val="0000FF"/>
                </a:solidFill>
                <a:latin typeface="Arial"/>
                <a:ea typeface="Arial"/>
                <a:cs typeface="Arial"/>
                <a:sym typeface="Arial"/>
              </a:rPr>
              <a:t>NeighborOrder</a:t>
            </a:r>
            <a:r>
              <a:rPr b="1" i="0" lang="en-US" sz="900" u="none" cap="none" strike="noStrike">
                <a:solidFill>
                  <a:srgbClr val="008000"/>
                </a:solidFill>
                <a:latin typeface="Arial"/>
                <a:ea typeface="Arial"/>
                <a:cs typeface="Arial"/>
                <a:sym typeface="Arial"/>
              </a:rPr>
              <a:t>="1"</a:t>
            </a:r>
            <a:r>
              <a:rPr b="0" i="0" lang="en-US" sz="900" u="none" cap="none" strike="noStrike">
                <a:solidFill>
                  <a:srgbClr val="000000"/>
                </a:solidFill>
                <a:latin typeface="Arial"/>
                <a:ea typeface="Arial"/>
                <a:cs typeface="Arial"/>
                <a:sym typeface="Arial"/>
              </a:rPr>
              <a:t>&gt;2&lt;/</a:t>
            </a:r>
            <a:r>
              <a:rPr b="1" i="0" lang="en-US" sz="900" u="none" cap="none" strike="noStrike">
                <a:solidFill>
                  <a:srgbClr val="000080"/>
                </a:solidFill>
                <a:latin typeface="Arial"/>
                <a:ea typeface="Arial"/>
                <a:cs typeface="Arial"/>
                <a:sym typeface="Arial"/>
              </a:rPr>
              <a:t>MaxNumberOfJunctions</a:t>
            </a:r>
            <a:r>
              <a:rPr b="0" i="0" lang="en-US" sz="900" u="none" cap="none" strike="noStrike">
                <a:solidFill>
                  <a:srgbClr val="000000"/>
                </a:solidFill>
                <a:latin typeface="Arial"/>
                <a:ea typeface="Arial"/>
                <a:cs typeface="Arial"/>
                <a:sym typeface="Arial"/>
              </a:rPr>
              <a:t>&gt;</a:t>
            </a: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&lt;/</a:t>
            </a:r>
            <a:r>
              <a:rPr b="1" i="0" lang="en-US" sz="900" u="none" cap="none" strike="noStrike">
                <a:solidFill>
                  <a:srgbClr val="000080"/>
                </a:solidFill>
                <a:latin typeface="Arial"/>
                <a:ea typeface="Arial"/>
                <a:cs typeface="Arial"/>
                <a:sym typeface="Arial"/>
              </a:rPr>
              <a:t>Parameters</a:t>
            </a:r>
            <a:r>
              <a:rPr b="0" i="0" lang="en-US" sz="900" u="none" cap="none" strike="noStrike">
                <a:solidFill>
                  <a:srgbClr val="000000"/>
                </a:solidFill>
                <a:latin typeface="Arial"/>
                <a:ea typeface="Arial"/>
                <a:cs typeface="Arial"/>
                <a:sym typeface="Arial"/>
              </a:rPr>
              <a:t>&gt;</a:t>
            </a: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a:t>
            </a:r>
            <a:br>
              <a:rPr b="0" i="0" lang="en-US" sz="900" u="none" cap="none" strike="noStrike">
                <a:solidFill>
                  <a:srgbClr val="000000"/>
                </a:solidFill>
                <a:latin typeface="Arial"/>
                <a:ea typeface="Arial"/>
                <a:cs typeface="Arial"/>
                <a:sym typeface="Arial"/>
              </a:rPr>
            </a:b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&lt;</a:t>
            </a:r>
            <a:r>
              <a:rPr b="1" i="0" lang="en-US" sz="900" u="none" cap="none" strike="noStrike">
                <a:solidFill>
                  <a:srgbClr val="000080"/>
                </a:solidFill>
                <a:latin typeface="Arial"/>
                <a:ea typeface="Arial"/>
                <a:cs typeface="Arial"/>
                <a:sym typeface="Arial"/>
              </a:rPr>
              <a:t>Steppable </a:t>
            </a:r>
            <a:r>
              <a:rPr b="1" i="0" lang="en-US" sz="900" u="none" cap="none" strike="noStrike">
                <a:solidFill>
                  <a:srgbClr val="0000FF"/>
                </a:solidFill>
                <a:latin typeface="Arial"/>
                <a:ea typeface="Arial"/>
                <a:cs typeface="Arial"/>
                <a:sym typeface="Arial"/>
              </a:rPr>
              <a:t>Type</a:t>
            </a:r>
            <a:r>
              <a:rPr b="1" i="0" lang="en-US" sz="900" u="none" cap="none" strike="noStrike">
                <a:solidFill>
                  <a:srgbClr val="008000"/>
                </a:solidFill>
                <a:latin typeface="Arial"/>
                <a:ea typeface="Arial"/>
                <a:cs typeface="Arial"/>
                <a:sym typeface="Arial"/>
              </a:rPr>
              <a:t>="PIFInitializer"</a:t>
            </a:r>
            <a:r>
              <a:rPr b="0" i="0" lang="en-US" sz="900" u="none" cap="none" strike="noStrike">
                <a:solidFill>
                  <a:srgbClr val="000000"/>
                </a:solidFill>
                <a:latin typeface="Arial"/>
                <a:ea typeface="Arial"/>
                <a:cs typeface="Arial"/>
                <a:sym typeface="Arial"/>
              </a:rPr>
              <a:t>&gt;</a:t>
            </a: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&lt;</a:t>
            </a:r>
            <a:r>
              <a:rPr b="1" i="0" lang="en-US" sz="900" u="none" cap="none" strike="noStrike">
                <a:solidFill>
                  <a:srgbClr val="000080"/>
                </a:solidFill>
                <a:latin typeface="Arial"/>
                <a:ea typeface="Arial"/>
                <a:cs typeface="Arial"/>
                <a:sym typeface="Arial"/>
              </a:rPr>
              <a:t>PIFName</a:t>
            </a:r>
            <a:r>
              <a:rPr b="0" i="0" lang="en-US" sz="900" u="none" cap="none" strike="noStrike">
                <a:solidFill>
                  <a:srgbClr val="000000"/>
                </a:solidFill>
                <a:latin typeface="Arial"/>
                <a:ea typeface="Arial"/>
                <a:cs typeface="Arial"/>
                <a:sym typeface="Arial"/>
              </a:rPr>
              <a:t>&gt;Simulation/TumorVasc3D.txt&lt;/</a:t>
            </a:r>
            <a:r>
              <a:rPr b="1" i="0" lang="en-US" sz="900" u="none" cap="none" strike="noStrike">
                <a:solidFill>
                  <a:srgbClr val="000080"/>
                </a:solidFill>
                <a:latin typeface="Arial"/>
                <a:ea typeface="Arial"/>
                <a:cs typeface="Arial"/>
                <a:sym typeface="Arial"/>
              </a:rPr>
              <a:t>PIFName</a:t>
            </a:r>
            <a:r>
              <a:rPr b="0" i="0" lang="en-US" sz="900" u="none" cap="none" strike="noStrike">
                <a:solidFill>
                  <a:srgbClr val="000000"/>
                </a:solidFill>
                <a:latin typeface="Arial"/>
                <a:ea typeface="Arial"/>
                <a:cs typeface="Arial"/>
                <a:sym typeface="Arial"/>
              </a:rPr>
              <a:t>&gt;</a:t>
            </a: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&lt;/</a:t>
            </a:r>
            <a:r>
              <a:rPr b="1" i="0" lang="en-US" sz="900" u="none" cap="none" strike="noStrike">
                <a:solidFill>
                  <a:srgbClr val="000080"/>
                </a:solidFill>
                <a:latin typeface="Arial"/>
                <a:ea typeface="Arial"/>
                <a:cs typeface="Arial"/>
                <a:sym typeface="Arial"/>
              </a:rPr>
              <a:t>Steppable</a:t>
            </a:r>
            <a:r>
              <a:rPr b="0" i="0" lang="en-US" sz="900" u="none" cap="none" strike="noStrike">
                <a:solidFill>
                  <a:srgbClr val="000000"/>
                </a:solidFill>
                <a:latin typeface="Arial"/>
                <a:ea typeface="Arial"/>
                <a:cs typeface="Arial"/>
                <a:sym typeface="Arial"/>
              </a:rPr>
              <a:t>&gt;</a:t>
            </a:r>
            <a:br>
              <a:rPr b="0" i="0" lang="en-US" sz="900" u="none" cap="none" strike="noStrike">
                <a:solidFill>
                  <a:srgbClr val="000000"/>
                </a:solidFill>
                <a:latin typeface="Arial"/>
                <a:ea typeface="Arial"/>
                <a:cs typeface="Arial"/>
                <a:sym typeface="Arial"/>
              </a:rPr>
            </a:br>
            <a:br>
              <a:rPr b="0" i="0" lang="en-US" sz="900" u="none" cap="none" strike="noStrike">
                <a:solidFill>
                  <a:srgbClr val="000000"/>
                </a:solidFill>
                <a:latin typeface="Arial"/>
                <a:ea typeface="Arial"/>
                <a:cs typeface="Arial"/>
                <a:sym typeface="Arial"/>
              </a:rPr>
            </a:b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&lt;</a:t>
            </a:r>
            <a:r>
              <a:rPr b="1" i="0" lang="en-US" sz="900" u="none" cap="none" strike="noStrike">
                <a:solidFill>
                  <a:srgbClr val="000080"/>
                </a:solidFill>
                <a:latin typeface="Arial"/>
                <a:ea typeface="Arial"/>
                <a:cs typeface="Arial"/>
                <a:sym typeface="Arial"/>
              </a:rPr>
              <a:t>Steppable </a:t>
            </a:r>
            <a:r>
              <a:rPr b="1" i="0" lang="en-US" sz="900" u="none" cap="none" strike="noStrike">
                <a:solidFill>
                  <a:srgbClr val="0000FF"/>
                </a:solidFill>
                <a:latin typeface="Arial"/>
                <a:ea typeface="Arial"/>
                <a:cs typeface="Arial"/>
                <a:sym typeface="Arial"/>
              </a:rPr>
              <a:t>Type</a:t>
            </a:r>
            <a:r>
              <a:rPr b="1" i="0" lang="en-US" sz="900" u="none" cap="none" strike="noStrike">
                <a:solidFill>
                  <a:srgbClr val="008000"/>
                </a:solidFill>
                <a:latin typeface="Arial"/>
                <a:ea typeface="Arial"/>
                <a:cs typeface="Arial"/>
                <a:sym typeface="Arial"/>
              </a:rPr>
              <a:t>="FlexibleDiffusionSolverFE"</a:t>
            </a:r>
            <a:r>
              <a:rPr b="0" i="0" lang="en-US" sz="900" u="none" cap="none" strike="noStrike">
                <a:solidFill>
                  <a:srgbClr val="000000"/>
                </a:solidFill>
                <a:latin typeface="Arial"/>
                <a:ea typeface="Arial"/>
                <a:cs typeface="Arial"/>
                <a:sym typeface="Arial"/>
              </a:rPr>
              <a:t>&gt;</a:t>
            </a: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a:t>
            </a:r>
            <a:br>
              <a:rPr b="0" i="0" lang="en-US" sz="900" u="none" cap="none" strike="noStrike">
                <a:solidFill>
                  <a:srgbClr val="000000"/>
                </a:solidFill>
                <a:latin typeface="Arial"/>
                <a:ea typeface="Arial"/>
                <a:cs typeface="Arial"/>
                <a:sym typeface="Arial"/>
              </a:rPr>
            </a:b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&lt;</a:t>
            </a:r>
            <a:r>
              <a:rPr b="1" i="0" lang="en-US" sz="900" u="none" cap="none" strike="noStrike">
                <a:solidFill>
                  <a:srgbClr val="000080"/>
                </a:solidFill>
                <a:latin typeface="Arial"/>
                <a:ea typeface="Arial"/>
                <a:cs typeface="Arial"/>
                <a:sym typeface="Arial"/>
              </a:rPr>
              <a:t>Steppable </a:t>
            </a:r>
            <a:r>
              <a:rPr b="1" i="0" lang="en-US" sz="900" u="none" cap="none" strike="noStrike">
                <a:solidFill>
                  <a:srgbClr val="0000FF"/>
                </a:solidFill>
                <a:latin typeface="Arial"/>
                <a:ea typeface="Arial"/>
                <a:cs typeface="Arial"/>
                <a:sym typeface="Arial"/>
              </a:rPr>
              <a:t>Type</a:t>
            </a:r>
            <a:r>
              <a:rPr b="1" i="0" lang="en-US" sz="900" u="none" cap="none" strike="noStrike">
                <a:solidFill>
                  <a:srgbClr val="008000"/>
                </a:solidFill>
                <a:latin typeface="Arial"/>
                <a:ea typeface="Arial"/>
                <a:cs typeface="Arial"/>
                <a:sym typeface="Arial"/>
              </a:rPr>
              <a:t>="KernelDiffusionSolver"</a:t>
            </a:r>
            <a:r>
              <a:rPr b="0" i="0" lang="en-US" sz="900" u="none" cap="none" strike="noStrike">
                <a:solidFill>
                  <a:srgbClr val="000000"/>
                </a:solidFill>
                <a:latin typeface="Arial"/>
                <a:ea typeface="Arial"/>
                <a:cs typeface="Arial"/>
                <a:sym typeface="Arial"/>
              </a:rPr>
              <a:t>&gt;</a:t>
            </a: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a:t>
            </a:r>
            <a:br>
              <a:rPr b="0" i="0" lang="en-US" sz="900" u="none" cap="none" strike="noStrike">
                <a:solidFill>
                  <a:srgbClr val="000000"/>
                </a:solidFill>
                <a:latin typeface="Arial"/>
                <a:ea typeface="Arial"/>
                <a:cs typeface="Arial"/>
                <a:sym typeface="Arial"/>
              </a:rPr>
            </a:br>
            <a:endParaRPr b="0" i="0" sz="1800" u="none" cap="none" strike="noStrike">
              <a:solidFill>
                <a:schemeClr val="dk1"/>
              </a:solidFill>
              <a:latin typeface="Arial"/>
              <a:ea typeface="Arial"/>
              <a:cs typeface="Arial"/>
              <a:sym typeface="Arial"/>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2" name="Shape 312"/>
        <p:cNvGrpSpPr/>
        <p:nvPr/>
      </p:nvGrpSpPr>
      <p:grpSpPr>
        <a:xfrm>
          <a:off x="0" y="0"/>
          <a:ext cx="0" cy="0"/>
          <a:chOff x="0" y="0"/>
          <a:chExt cx="0" cy="0"/>
        </a:xfrm>
      </p:grpSpPr>
      <p:sp>
        <p:nvSpPr>
          <p:cNvPr id="313" name="Google Shape;313;p29"/>
          <p:cNvSpPr/>
          <p:nvPr/>
        </p:nvSpPr>
        <p:spPr>
          <a:xfrm>
            <a:off x="0" y="3319397"/>
            <a:ext cx="9144000" cy="457200"/>
          </a:xfrm>
          <a:prstGeom prst="rect">
            <a:avLst/>
          </a:prstGeom>
          <a:solidFill>
            <a:srgbClr val="FFFFFF"/>
          </a:solid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80"/>
              </a:buClr>
              <a:buSzPts val="900"/>
              <a:buFont typeface="Arial"/>
              <a:buNone/>
            </a:pPr>
            <a:r>
              <a:rPr b="1" i="0" lang="en-US" sz="900" u="none" cap="none" strike="noStrike">
                <a:solidFill>
                  <a:srgbClr val="000080"/>
                </a:solidFill>
                <a:latin typeface="Arial"/>
                <a:ea typeface="Arial"/>
                <a:cs typeface="Arial"/>
                <a:sym typeface="Arial"/>
              </a:rPr>
              <a:t>def </a:t>
            </a:r>
            <a:r>
              <a:rPr b="0" i="0" lang="en-US" sz="900" u="none" cap="none" strike="noStrike">
                <a:solidFill>
                  <a:srgbClr val="000000"/>
                </a:solidFill>
                <a:latin typeface="Arial"/>
                <a:ea typeface="Arial"/>
                <a:cs typeface="Arial"/>
                <a:sym typeface="Arial"/>
              </a:rPr>
              <a:t>step(</a:t>
            </a:r>
            <a:r>
              <a:rPr b="0" i="0" lang="en-US" sz="900" u="none" cap="none" strike="noStrike">
                <a:solidFill>
                  <a:srgbClr val="94558D"/>
                </a:solidFill>
                <a:latin typeface="Arial"/>
                <a:ea typeface="Arial"/>
                <a:cs typeface="Arial"/>
                <a:sym typeface="Arial"/>
              </a:rPr>
              <a:t>self</a:t>
            </a:r>
            <a:r>
              <a:rPr b="0" i="0" lang="en-US" sz="900" u="none" cap="none" strike="noStrike">
                <a:solidFill>
                  <a:srgbClr val="000000"/>
                </a:solidFill>
                <a:latin typeface="Arial"/>
                <a:ea typeface="Arial"/>
                <a:cs typeface="Arial"/>
                <a:sym typeface="Arial"/>
              </a:rPr>
              <a:t>, mcs):</a:t>
            </a:r>
            <a:br>
              <a:rPr b="0" i="0" lang="en-US" sz="900" u="none" cap="none" strike="noStrike">
                <a:solidFill>
                  <a:srgbClr val="000000"/>
                </a:solidFill>
                <a:latin typeface="Arial"/>
                <a:ea typeface="Arial"/>
                <a:cs typeface="Arial"/>
                <a:sym typeface="Arial"/>
              </a:rPr>
            </a:b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field_neo_vasc = </a:t>
            </a:r>
            <a:r>
              <a:rPr b="0" i="0" lang="en-US" sz="900" u="none" cap="none" strike="noStrike">
                <a:solidFill>
                  <a:srgbClr val="94558D"/>
                </a:solidFill>
                <a:latin typeface="Arial"/>
                <a:ea typeface="Arial"/>
                <a:cs typeface="Arial"/>
                <a:sym typeface="Arial"/>
              </a:rPr>
              <a:t>self</a:t>
            </a:r>
            <a:r>
              <a:rPr b="0" i="0" lang="en-US" sz="900" u="none" cap="none" strike="noStrike">
                <a:solidFill>
                  <a:srgbClr val="000000"/>
                </a:solidFill>
                <a:latin typeface="Arial"/>
                <a:ea typeface="Arial"/>
                <a:cs typeface="Arial"/>
                <a:sym typeface="Arial"/>
              </a:rPr>
              <a:t>.field.VEGF2</a:t>
            </a: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field_malig = </a:t>
            </a:r>
            <a:r>
              <a:rPr b="0" i="0" lang="en-US" sz="900" u="none" cap="none" strike="noStrike">
                <a:solidFill>
                  <a:srgbClr val="94558D"/>
                </a:solidFill>
                <a:latin typeface="Arial"/>
                <a:ea typeface="Arial"/>
                <a:cs typeface="Arial"/>
                <a:sym typeface="Arial"/>
              </a:rPr>
              <a:t>self</a:t>
            </a:r>
            <a:r>
              <a:rPr b="0" i="0" lang="en-US" sz="900" u="none" cap="none" strike="noStrike">
                <a:solidFill>
                  <a:srgbClr val="000000"/>
                </a:solidFill>
                <a:latin typeface="Arial"/>
                <a:ea typeface="Arial"/>
                <a:cs typeface="Arial"/>
                <a:sym typeface="Arial"/>
              </a:rPr>
              <a:t>.field.Oxygen</a:t>
            </a:r>
            <a:br>
              <a:rPr b="0" i="0" lang="en-US" sz="900" u="none" cap="none" strike="noStrike">
                <a:solidFill>
                  <a:srgbClr val="000000"/>
                </a:solidFill>
                <a:latin typeface="Arial"/>
                <a:ea typeface="Arial"/>
                <a:cs typeface="Arial"/>
                <a:sym typeface="Arial"/>
              </a:rPr>
            </a:b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a:t>
            </a:r>
            <a:r>
              <a:rPr b="1" i="0" lang="en-US" sz="900" u="none" cap="none" strike="noStrike">
                <a:solidFill>
                  <a:srgbClr val="000080"/>
                </a:solidFill>
                <a:latin typeface="Arial"/>
                <a:ea typeface="Arial"/>
                <a:cs typeface="Arial"/>
                <a:sym typeface="Arial"/>
              </a:rPr>
              <a:t>for </a:t>
            </a:r>
            <a:r>
              <a:rPr b="0" i="0" lang="en-US" sz="900" u="none" cap="none" strike="noStrike">
                <a:solidFill>
                  <a:srgbClr val="000000"/>
                </a:solidFill>
                <a:latin typeface="Arial"/>
                <a:ea typeface="Arial"/>
                <a:cs typeface="Arial"/>
                <a:sym typeface="Arial"/>
              </a:rPr>
              <a:t>cell </a:t>
            </a:r>
            <a:r>
              <a:rPr b="1" i="0" lang="en-US" sz="900" u="none" cap="none" strike="noStrike">
                <a:solidFill>
                  <a:srgbClr val="000080"/>
                </a:solidFill>
                <a:latin typeface="Arial"/>
                <a:ea typeface="Arial"/>
                <a:cs typeface="Arial"/>
                <a:sym typeface="Arial"/>
              </a:rPr>
              <a:t>in </a:t>
            </a:r>
            <a:r>
              <a:rPr b="0" i="0" lang="en-US" sz="900" u="none" cap="none" strike="noStrike">
                <a:solidFill>
                  <a:srgbClr val="94558D"/>
                </a:solidFill>
                <a:latin typeface="Arial"/>
                <a:ea typeface="Arial"/>
                <a:cs typeface="Arial"/>
                <a:sym typeface="Arial"/>
              </a:rPr>
              <a:t>self</a:t>
            </a:r>
            <a:r>
              <a:rPr b="0" i="0" lang="en-US" sz="900" u="none" cap="none" strike="noStrike">
                <a:solidFill>
                  <a:srgbClr val="000000"/>
                </a:solidFill>
                <a:latin typeface="Arial"/>
                <a:ea typeface="Arial"/>
                <a:cs typeface="Arial"/>
                <a:sym typeface="Arial"/>
              </a:rPr>
              <a:t>.cellList:</a:t>
            </a:r>
            <a:br>
              <a:rPr b="0" i="0" lang="en-US" sz="900" u="none" cap="none" strike="noStrike">
                <a:solidFill>
                  <a:srgbClr val="000000"/>
                </a:solidFill>
                <a:latin typeface="Arial"/>
                <a:ea typeface="Arial"/>
                <a:cs typeface="Arial"/>
                <a:sym typeface="Arial"/>
              </a:rPr>
            </a:b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a:t>
            </a:r>
            <a:r>
              <a:rPr b="0" i="1" lang="en-US" sz="900" u="none" cap="none" strike="noStrike">
                <a:solidFill>
                  <a:srgbClr val="808080"/>
                </a:solidFill>
                <a:latin typeface="Arial"/>
                <a:ea typeface="Arial"/>
                <a:cs typeface="Arial"/>
                <a:sym typeface="Arial"/>
              </a:rPr>
              <a:t># Inactive neovascular differentiation</a:t>
            </a:r>
            <a:br>
              <a:rPr b="0" i="1" lang="en-US" sz="900" u="none" cap="none" strike="noStrike">
                <a:solidFill>
                  <a:srgbClr val="808080"/>
                </a:solidFill>
                <a:latin typeface="Arial"/>
                <a:ea typeface="Arial"/>
                <a:cs typeface="Arial"/>
                <a:sym typeface="Arial"/>
              </a:rPr>
            </a:br>
            <a:r>
              <a:rPr b="0" i="1" lang="en-US" sz="900" u="none" cap="none" strike="noStrike">
                <a:solidFill>
                  <a:srgbClr val="808080"/>
                </a:solidFill>
                <a:latin typeface="Arial"/>
                <a:ea typeface="Arial"/>
                <a:cs typeface="Arial"/>
                <a:sym typeface="Arial"/>
              </a:rPr>
              <a:t>        </a:t>
            </a:r>
            <a:r>
              <a:rPr b="1" i="0" lang="en-US" sz="900" u="none" cap="none" strike="noStrike">
                <a:solidFill>
                  <a:srgbClr val="000080"/>
                </a:solidFill>
                <a:latin typeface="Arial"/>
                <a:ea typeface="Arial"/>
                <a:cs typeface="Arial"/>
                <a:sym typeface="Arial"/>
              </a:rPr>
              <a:t>if </a:t>
            </a:r>
            <a:r>
              <a:rPr b="0" i="0" lang="en-US" sz="900" u="none" cap="none" strike="noStrike">
                <a:solidFill>
                  <a:srgbClr val="000000"/>
                </a:solidFill>
                <a:latin typeface="Arial"/>
                <a:ea typeface="Arial"/>
                <a:cs typeface="Arial"/>
                <a:sym typeface="Arial"/>
              </a:rPr>
              <a:t>cell.type == </a:t>
            </a:r>
            <a:r>
              <a:rPr b="0" i="0" lang="en-US" sz="900" u="none" cap="none" strike="noStrike">
                <a:solidFill>
                  <a:srgbClr val="0000FF"/>
                </a:solidFill>
                <a:latin typeface="Arial"/>
                <a:ea typeface="Arial"/>
                <a:cs typeface="Arial"/>
                <a:sym typeface="Arial"/>
              </a:rPr>
              <a:t>6</a:t>
            </a:r>
            <a:r>
              <a:rPr b="0" i="0" lang="en-US" sz="900" u="none" cap="none" strike="noStrike">
                <a:solidFill>
                  <a:srgbClr val="000000"/>
                </a:solidFill>
                <a:latin typeface="Arial"/>
                <a:ea typeface="Arial"/>
                <a:cs typeface="Arial"/>
                <a:sym typeface="Arial"/>
              </a:rPr>
              <a:t>:</a:t>
            </a: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total_area = </a:t>
            </a:r>
            <a:r>
              <a:rPr b="0" i="0" lang="en-US" sz="900" u="none" cap="none" strike="noStrike">
                <a:solidFill>
                  <a:srgbClr val="0000FF"/>
                </a:solidFill>
                <a:latin typeface="Arial"/>
                <a:ea typeface="Arial"/>
                <a:cs typeface="Arial"/>
                <a:sym typeface="Arial"/>
              </a:rPr>
              <a:t>0</a:t>
            </a:r>
            <a:br>
              <a:rPr b="0" i="0" lang="en-US" sz="900" u="none" cap="none" strike="noStrike">
                <a:solidFill>
                  <a:srgbClr val="0000FF"/>
                </a:solidFill>
                <a:latin typeface="Arial"/>
                <a:ea typeface="Arial"/>
                <a:cs typeface="Arial"/>
                <a:sym typeface="Arial"/>
              </a:rPr>
            </a:br>
            <a:r>
              <a:rPr b="0" i="0" lang="en-US" sz="900" u="none" cap="none" strike="noStrike">
                <a:solidFill>
                  <a:srgbClr val="0000FF"/>
                </a:solidFill>
                <a:latin typeface="Arial"/>
                <a:ea typeface="Arial"/>
                <a:cs typeface="Arial"/>
                <a:sym typeface="Arial"/>
              </a:rPr>
              <a:t>            </a:t>
            </a:r>
            <a:r>
              <a:rPr b="0" i="0" lang="en-US" sz="900" u="none" cap="none" strike="noStrike">
                <a:solidFill>
                  <a:srgbClr val="000000"/>
                </a:solidFill>
                <a:latin typeface="Arial"/>
                <a:ea typeface="Arial"/>
                <a:cs typeface="Arial"/>
                <a:sym typeface="Arial"/>
              </a:rPr>
              <a:t>x = </a:t>
            </a:r>
            <a:r>
              <a:rPr b="0" i="0" lang="en-US" sz="900" u="none" cap="none" strike="noStrike">
                <a:solidFill>
                  <a:srgbClr val="000080"/>
                </a:solidFill>
                <a:latin typeface="Arial"/>
                <a:ea typeface="Arial"/>
                <a:cs typeface="Arial"/>
                <a:sym typeface="Arial"/>
              </a:rPr>
              <a:t>int</a:t>
            </a:r>
            <a:r>
              <a:rPr b="0" i="0" lang="en-US" sz="900" u="none" cap="none" strike="noStrike">
                <a:solidFill>
                  <a:srgbClr val="000000"/>
                </a:solidFill>
                <a:latin typeface="Arial"/>
                <a:ea typeface="Arial"/>
                <a:cs typeface="Arial"/>
                <a:sym typeface="Arial"/>
              </a:rPr>
              <a:t>(</a:t>
            </a:r>
            <a:r>
              <a:rPr b="0" i="0" lang="en-US" sz="900" u="none" cap="none" strike="noStrike">
                <a:solidFill>
                  <a:srgbClr val="000080"/>
                </a:solidFill>
                <a:latin typeface="Arial"/>
                <a:ea typeface="Arial"/>
                <a:cs typeface="Arial"/>
                <a:sym typeface="Arial"/>
              </a:rPr>
              <a:t>round</a:t>
            </a:r>
            <a:r>
              <a:rPr b="0" i="0" lang="en-US" sz="900" u="none" cap="none" strike="noStrike">
                <a:solidFill>
                  <a:srgbClr val="000000"/>
                </a:solidFill>
                <a:latin typeface="Arial"/>
                <a:ea typeface="Arial"/>
                <a:cs typeface="Arial"/>
                <a:sym typeface="Arial"/>
              </a:rPr>
              <a:t>(cell.xCM / </a:t>
            </a:r>
            <a:r>
              <a:rPr b="0" i="0" lang="en-US" sz="900" u="none" cap="none" strike="noStrike">
                <a:solidFill>
                  <a:srgbClr val="000080"/>
                </a:solidFill>
                <a:latin typeface="Arial"/>
                <a:ea typeface="Arial"/>
                <a:cs typeface="Arial"/>
                <a:sym typeface="Arial"/>
              </a:rPr>
              <a:t>max</a:t>
            </a:r>
            <a:r>
              <a:rPr b="0" i="0" lang="en-US" sz="900" u="none" cap="none" strike="noStrike">
                <a:solidFill>
                  <a:srgbClr val="000000"/>
                </a:solidFill>
                <a:latin typeface="Arial"/>
                <a:ea typeface="Arial"/>
                <a:cs typeface="Arial"/>
                <a:sym typeface="Arial"/>
              </a:rPr>
              <a:t>(</a:t>
            </a:r>
            <a:r>
              <a:rPr b="0" i="0" lang="en-US" sz="900" u="none" cap="none" strike="noStrike">
                <a:solidFill>
                  <a:srgbClr val="000080"/>
                </a:solidFill>
                <a:latin typeface="Arial"/>
                <a:ea typeface="Arial"/>
                <a:cs typeface="Arial"/>
                <a:sym typeface="Arial"/>
              </a:rPr>
              <a:t>float</a:t>
            </a:r>
            <a:r>
              <a:rPr b="0" i="0" lang="en-US" sz="900" u="none" cap="none" strike="noStrike">
                <a:solidFill>
                  <a:srgbClr val="000000"/>
                </a:solidFill>
                <a:latin typeface="Arial"/>
                <a:ea typeface="Arial"/>
                <a:cs typeface="Arial"/>
                <a:sym typeface="Arial"/>
              </a:rPr>
              <a:t>(cell.volume), </a:t>
            </a:r>
            <a:r>
              <a:rPr b="0" i="0" lang="en-US" sz="900" u="none" cap="none" strike="noStrike">
                <a:solidFill>
                  <a:srgbClr val="0000FF"/>
                </a:solidFill>
                <a:latin typeface="Arial"/>
                <a:ea typeface="Arial"/>
                <a:cs typeface="Arial"/>
                <a:sym typeface="Arial"/>
              </a:rPr>
              <a:t>0.001</a:t>
            </a:r>
            <a:r>
              <a:rPr b="0" i="0" lang="en-US" sz="900" u="none" cap="none" strike="noStrike">
                <a:solidFill>
                  <a:srgbClr val="000000"/>
                </a:solidFill>
                <a:latin typeface="Arial"/>
                <a:ea typeface="Arial"/>
                <a:cs typeface="Arial"/>
                <a:sym typeface="Arial"/>
              </a:rPr>
              <a:t>)))</a:t>
            </a: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y = </a:t>
            </a:r>
            <a:r>
              <a:rPr b="0" i="0" lang="en-US" sz="900" u="none" cap="none" strike="noStrike">
                <a:solidFill>
                  <a:srgbClr val="000080"/>
                </a:solidFill>
                <a:latin typeface="Arial"/>
                <a:ea typeface="Arial"/>
                <a:cs typeface="Arial"/>
                <a:sym typeface="Arial"/>
              </a:rPr>
              <a:t>int</a:t>
            </a:r>
            <a:r>
              <a:rPr b="0" i="0" lang="en-US" sz="900" u="none" cap="none" strike="noStrike">
                <a:solidFill>
                  <a:srgbClr val="000000"/>
                </a:solidFill>
                <a:latin typeface="Arial"/>
                <a:ea typeface="Arial"/>
                <a:cs typeface="Arial"/>
                <a:sym typeface="Arial"/>
              </a:rPr>
              <a:t>(</a:t>
            </a:r>
            <a:r>
              <a:rPr b="0" i="0" lang="en-US" sz="900" u="none" cap="none" strike="noStrike">
                <a:solidFill>
                  <a:srgbClr val="000080"/>
                </a:solidFill>
                <a:latin typeface="Arial"/>
                <a:ea typeface="Arial"/>
                <a:cs typeface="Arial"/>
                <a:sym typeface="Arial"/>
              </a:rPr>
              <a:t>round</a:t>
            </a:r>
            <a:r>
              <a:rPr b="0" i="0" lang="en-US" sz="900" u="none" cap="none" strike="noStrike">
                <a:solidFill>
                  <a:srgbClr val="000000"/>
                </a:solidFill>
                <a:latin typeface="Arial"/>
                <a:ea typeface="Arial"/>
                <a:cs typeface="Arial"/>
                <a:sym typeface="Arial"/>
              </a:rPr>
              <a:t>(cell.yCM / </a:t>
            </a:r>
            <a:r>
              <a:rPr b="0" i="0" lang="en-US" sz="900" u="none" cap="none" strike="noStrike">
                <a:solidFill>
                  <a:srgbClr val="000080"/>
                </a:solidFill>
                <a:latin typeface="Arial"/>
                <a:ea typeface="Arial"/>
                <a:cs typeface="Arial"/>
                <a:sym typeface="Arial"/>
              </a:rPr>
              <a:t>max</a:t>
            </a:r>
            <a:r>
              <a:rPr b="0" i="0" lang="en-US" sz="900" u="none" cap="none" strike="noStrike">
                <a:solidFill>
                  <a:srgbClr val="000000"/>
                </a:solidFill>
                <a:latin typeface="Arial"/>
                <a:ea typeface="Arial"/>
                <a:cs typeface="Arial"/>
                <a:sym typeface="Arial"/>
              </a:rPr>
              <a:t>(</a:t>
            </a:r>
            <a:r>
              <a:rPr b="0" i="0" lang="en-US" sz="900" u="none" cap="none" strike="noStrike">
                <a:solidFill>
                  <a:srgbClr val="000080"/>
                </a:solidFill>
                <a:latin typeface="Arial"/>
                <a:ea typeface="Arial"/>
                <a:cs typeface="Arial"/>
                <a:sym typeface="Arial"/>
              </a:rPr>
              <a:t>float</a:t>
            </a:r>
            <a:r>
              <a:rPr b="0" i="0" lang="en-US" sz="900" u="none" cap="none" strike="noStrike">
                <a:solidFill>
                  <a:srgbClr val="000000"/>
                </a:solidFill>
                <a:latin typeface="Arial"/>
                <a:ea typeface="Arial"/>
                <a:cs typeface="Arial"/>
                <a:sym typeface="Arial"/>
              </a:rPr>
              <a:t>(cell.volume), </a:t>
            </a:r>
            <a:r>
              <a:rPr b="0" i="0" lang="en-US" sz="900" u="none" cap="none" strike="noStrike">
                <a:solidFill>
                  <a:srgbClr val="0000FF"/>
                </a:solidFill>
                <a:latin typeface="Arial"/>
                <a:ea typeface="Arial"/>
                <a:cs typeface="Arial"/>
                <a:sym typeface="Arial"/>
              </a:rPr>
              <a:t>0.001</a:t>
            </a:r>
            <a:r>
              <a:rPr b="0" i="0" lang="en-US" sz="900" u="none" cap="none" strike="noStrike">
                <a:solidFill>
                  <a:srgbClr val="000000"/>
                </a:solidFill>
                <a:latin typeface="Arial"/>
                <a:ea typeface="Arial"/>
                <a:cs typeface="Arial"/>
                <a:sym typeface="Arial"/>
              </a:rPr>
              <a:t>)))</a:t>
            </a: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z = </a:t>
            </a:r>
            <a:r>
              <a:rPr b="0" i="0" lang="en-US" sz="900" u="none" cap="none" strike="noStrike">
                <a:solidFill>
                  <a:srgbClr val="000080"/>
                </a:solidFill>
                <a:latin typeface="Arial"/>
                <a:ea typeface="Arial"/>
                <a:cs typeface="Arial"/>
                <a:sym typeface="Arial"/>
              </a:rPr>
              <a:t>int</a:t>
            </a:r>
            <a:r>
              <a:rPr b="0" i="0" lang="en-US" sz="900" u="none" cap="none" strike="noStrike">
                <a:solidFill>
                  <a:srgbClr val="000000"/>
                </a:solidFill>
                <a:latin typeface="Arial"/>
                <a:ea typeface="Arial"/>
                <a:cs typeface="Arial"/>
                <a:sym typeface="Arial"/>
              </a:rPr>
              <a:t>(</a:t>
            </a:r>
            <a:r>
              <a:rPr b="0" i="0" lang="en-US" sz="900" u="none" cap="none" strike="noStrike">
                <a:solidFill>
                  <a:srgbClr val="000080"/>
                </a:solidFill>
                <a:latin typeface="Arial"/>
                <a:ea typeface="Arial"/>
                <a:cs typeface="Arial"/>
                <a:sym typeface="Arial"/>
              </a:rPr>
              <a:t>round</a:t>
            </a:r>
            <a:r>
              <a:rPr b="0" i="0" lang="en-US" sz="900" u="none" cap="none" strike="noStrike">
                <a:solidFill>
                  <a:srgbClr val="000000"/>
                </a:solidFill>
                <a:latin typeface="Arial"/>
                <a:ea typeface="Arial"/>
                <a:cs typeface="Arial"/>
                <a:sym typeface="Arial"/>
              </a:rPr>
              <a:t>(cell.zCM / </a:t>
            </a:r>
            <a:r>
              <a:rPr b="0" i="0" lang="en-US" sz="900" u="none" cap="none" strike="noStrike">
                <a:solidFill>
                  <a:srgbClr val="000080"/>
                </a:solidFill>
                <a:latin typeface="Arial"/>
                <a:ea typeface="Arial"/>
                <a:cs typeface="Arial"/>
                <a:sym typeface="Arial"/>
              </a:rPr>
              <a:t>max</a:t>
            </a:r>
            <a:r>
              <a:rPr b="0" i="0" lang="en-US" sz="900" u="none" cap="none" strike="noStrike">
                <a:solidFill>
                  <a:srgbClr val="000000"/>
                </a:solidFill>
                <a:latin typeface="Arial"/>
                <a:ea typeface="Arial"/>
                <a:cs typeface="Arial"/>
                <a:sym typeface="Arial"/>
              </a:rPr>
              <a:t>(</a:t>
            </a:r>
            <a:r>
              <a:rPr b="0" i="0" lang="en-US" sz="900" u="none" cap="none" strike="noStrike">
                <a:solidFill>
                  <a:srgbClr val="000080"/>
                </a:solidFill>
                <a:latin typeface="Arial"/>
                <a:ea typeface="Arial"/>
                <a:cs typeface="Arial"/>
                <a:sym typeface="Arial"/>
              </a:rPr>
              <a:t>float</a:t>
            </a:r>
            <a:r>
              <a:rPr b="0" i="0" lang="en-US" sz="900" u="none" cap="none" strike="noStrike">
                <a:solidFill>
                  <a:srgbClr val="000000"/>
                </a:solidFill>
                <a:latin typeface="Arial"/>
                <a:ea typeface="Arial"/>
                <a:cs typeface="Arial"/>
                <a:sym typeface="Arial"/>
              </a:rPr>
              <a:t>(cell.volume), </a:t>
            </a:r>
            <a:r>
              <a:rPr b="0" i="0" lang="en-US" sz="900" u="none" cap="none" strike="noStrike">
                <a:solidFill>
                  <a:srgbClr val="0000FF"/>
                </a:solidFill>
                <a:latin typeface="Arial"/>
                <a:ea typeface="Arial"/>
                <a:cs typeface="Arial"/>
                <a:sym typeface="Arial"/>
              </a:rPr>
              <a:t>0.001</a:t>
            </a:r>
            <a:r>
              <a:rPr b="0" i="0" lang="en-US" sz="900" u="none" cap="none" strike="noStrike">
                <a:solidFill>
                  <a:srgbClr val="000000"/>
                </a:solidFill>
                <a:latin typeface="Arial"/>
                <a:ea typeface="Arial"/>
                <a:cs typeface="Arial"/>
                <a:sym typeface="Arial"/>
              </a:rPr>
              <a:t>)))</a:t>
            </a:r>
            <a:br>
              <a:rPr b="0" i="0" lang="en-US" sz="900" u="none" cap="none" strike="noStrike">
                <a:solidFill>
                  <a:srgbClr val="000000"/>
                </a:solidFill>
                <a:latin typeface="Arial"/>
                <a:ea typeface="Arial"/>
                <a:cs typeface="Arial"/>
                <a:sym typeface="Arial"/>
              </a:rPr>
            </a:b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concentration = field_neo_vasc[x, y, z]</a:t>
            </a: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a:t>
            </a:r>
            <a:r>
              <a:rPr b="1" i="0" lang="en-US" sz="900" u="none" cap="none" strike="noStrike">
                <a:solidFill>
                  <a:srgbClr val="000080"/>
                </a:solidFill>
                <a:latin typeface="Arial"/>
                <a:ea typeface="Arial"/>
                <a:cs typeface="Arial"/>
                <a:sym typeface="Arial"/>
              </a:rPr>
              <a:t>if </a:t>
            </a:r>
            <a:r>
              <a:rPr b="0" i="0" lang="en-US" sz="900" u="none" cap="none" strike="noStrike">
                <a:solidFill>
                  <a:srgbClr val="000000"/>
                </a:solidFill>
                <a:latin typeface="Arial"/>
                <a:ea typeface="Arial"/>
                <a:cs typeface="Arial"/>
                <a:sym typeface="Arial"/>
              </a:rPr>
              <a:t>concentration &gt; </a:t>
            </a:r>
            <a:r>
              <a:rPr b="0" i="0" lang="en-US" sz="900" u="none" cap="none" strike="noStrike">
                <a:solidFill>
                  <a:srgbClr val="0000FF"/>
                </a:solidFill>
                <a:latin typeface="Arial"/>
                <a:ea typeface="Arial"/>
                <a:cs typeface="Arial"/>
                <a:sym typeface="Arial"/>
              </a:rPr>
              <a:t>0.5</a:t>
            </a:r>
            <a:r>
              <a:rPr b="0" i="0" lang="en-US" sz="900" u="none" cap="none" strike="noStrike">
                <a:solidFill>
                  <a:srgbClr val="000000"/>
                </a:solidFill>
                <a:latin typeface="Arial"/>
                <a:ea typeface="Arial"/>
                <a:cs typeface="Arial"/>
                <a:sym typeface="Arial"/>
              </a:rPr>
              <a:t>:</a:t>
            </a:r>
            <a:br>
              <a:rPr b="0" i="0" lang="en-US" sz="900" u="none" cap="none" strike="noStrike">
                <a:solidFill>
                  <a:srgbClr val="000000"/>
                </a:solidFill>
                <a:latin typeface="Arial"/>
                <a:ea typeface="Arial"/>
                <a:cs typeface="Arial"/>
                <a:sym typeface="Arial"/>
              </a:rPr>
            </a:b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neighbor_list = </a:t>
            </a:r>
            <a:r>
              <a:rPr b="0" i="0" lang="en-US" sz="900" u="none" cap="none" strike="noStrike">
                <a:solidFill>
                  <a:srgbClr val="94558D"/>
                </a:solidFill>
                <a:latin typeface="Arial"/>
                <a:ea typeface="Arial"/>
                <a:cs typeface="Arial"/>
                <a:sym typeface="Arial"/>
              </a:rPr>
              <a:t>self</a:t>
            </a:r>
            <a:r>
              <a:rPr b="0" i="0" lang="en-US" sz="900" u="none" cap="none" strike="noStrike">
                <a:solidFill>
                  <a:srgbClr val="000000"/>
                </a:solidFill>
                <a:latin typeface="Arial"/>
                <a:ea typeface="Arial"/>
                <a:cs typeface="Arial"/>
                <a:sym typeface="Arial"/>
              </a:rPr>
              <a:t>.get_cell_neighbor_data_list(cell)</a:t>
            </a: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a:t>
            </a:r>
            <a:r>
              <a:rPr b="1" i="0" lang="en-US" sz="900" u="none" cap="none" strike="noStrike">
                <a:solidFill>
                  <a:srgbClr val="000080"/>
                </a:solidFill>
                <a:latin typeface="Arial"/>
                <a:ea typeface="Arial"/>
                <a:cs typeface="Arial"/>
                <a:sym typeface="Arial"/>
              </a:rPr>
              <a:t>for </a:t>
            </a:r>
            <a:r>
              <a:rPr b="0" i="0" lang="en-US" sz="900" u="none" cap="none" strike="noStrike">
                <a:solidFill>
                  <a:srgbClr val="000000"/>
                </a:solidFill>
                <a:latin typeface="Arial"/>
                <a:ea typeface="Arial"/>
                <a:cs typeface="Arial"/>
                <a:sym typeface="Arial"/>
              </a:rPr>
              <a:t>neighbor, common_surface_area </a:t>
            </a:r>
            <a:r>
              <a:rPr b="1" i="0" lang="en-US" sz="900" u="none" cap="none" strike="noStrike">
                <a:solidFill>
                  <a:srgbClr val="000080"/>
                </a:solidFill>
                <a:latin typeface="Arial"/>
                <a:ea typeface="Arial"/>
                <a:cs typeface="Arial"/>
                <a:sym typeface="Arial"/>
              </a:rPr>
              <a:t>in </a:t>
            </a:r>
            <a:r>
              <a:rPr b="0" i="0" lang="en-US" sz="900" u="none" cap="none" strike="noStrike">
                <a:solidFill>
                  <a:srgbClr val="000000"/>
                </a:solidFill>
                <a:latin typeface="Arial"/>
                <a:ea typeface="Arial"/>
                <a:cs typeface="Arial"/>
                <a:sym typeface="Arial"/>
              </a:rPr>
              <a:t>neighbor_list:</a:t>
            </a: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a:t>
            </a:r>
            <a:r>
              <a:rPr b="1" i="0" lang="en-US" sz="900" u="none" cap="none" strike="noStrike">
                <a:solidFill>
                  <a:srgbClr val="000080"/>
                </a:solidFill>
                <a:latin typeface="Arial"/>
                <a:ea typeface="Arial"/>
                <a:cs typeface="Arial"/>
                <a:sym typeface="Arial"/>
              </a:rPr>
              <a:t>if </a:t>
            </a:r>
            <a:r>
              <a:rPr b="0" i="0" lang="en-US" sz="900" u="none" cap="none" strike="noStrike">
                <a:solidFill>
                  <a:srgbClr val="000000"/>
                </a:solidFill>
                <a:latin typeface="Arial"/>
                <a:ea typeface="Arial"/>
                <a:cs typeface="Arial"/>
                <a:sym typeface="Arial"/>
              </a:rPr>
              <a:t>neighbor:</a:t>
            </a: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a:t>
            </a:r>
            <a:r>
              <a:rPr b="1" i="0" lang="en-US" sz="900" u="none" cap="none" strike="noStrike">
                <a:solidFill>
                  <a:srgbClr val="000080"/>
                </a:solidFill>
                <a:latin typeface="Arial"/>
                <a:ea typeface="Arial"/>
                <a:cs typeface="Arial"/>
                <a:sym typeface="Arial"/>
              </a:rPr>
              <a:t>if </a:t>
            </a:r>
            <a:r>
              <a:rPr b="0" i="0" lang="en-US" sz="900" u="none" cap="none" strike="noStrike">
                <a:solidFill>
                  <a:srgbClr val="000000"/>
                </a:solidFill>
                <a:latin typeface="Arial"/>
                <a:ea typeface="Arial"/>
                <a:cs typeface="Arial"/>
                <a:sym typeface="Arial"/>
              </a:rPr>
              <a:t>neighbor.type </a:t>
            </a:r>
            <a:r>
              <a:rPr b="1" i="0" lang="en-US" sz="900" u="none" cap="none" strike="noStrike">
                <a:solidFill>
                  <a:srgbClr val="000080"/>
                </a:solidFill>
                <a:latin typeface="Arial"/>
                <a:ea typeface="Arial"/>
                <a:cs typeface="Arial"/>
                <a:sym typeface="Arial"/>
              </a:rPr>
              <a:t>in </a:t>
            </a:r>
            <a:r>
              <a:rPr b="0" i="0" lang="en-US" sz="900" u="none" cap="none" strike="noStrike">
                <a:solidFill>
                  <a:srgbClr val="000000"/>
                </a:solidFill>
                <a:latin typeface="Arial"/>
                <a:ea typeface="Arial"/>
                <a:cs typeface="Arial"/>
                <a:sym typeface="Arial"/>
              </a:rPr>
              <a:t>[</a:t>
            </a:r>
            <a:r>
              <a:rPr b="0" i="0" lang="en-US" sz="900" u="none" cap="none" strike="noStrike">
                <a:solidFill>
                  <a:srgbClr val="0000FF"/>
                </a:solidFill>
                <a:latin typeface="Arial"/>
                <a:ea typeface="Arial"/>
                <a:cs typeface="Arial"/>
                <a:sym typeface="Arial"/>
              </a:rPr>
              <a:t>5</a:t>
            </a:r>
            <a:r>
              <a:rPr b="0" i="0" lang="en-US" sz="900" u="none" cap="none" strike="noStrike">
                <a:solidFill>
                  <a:srgbClr val="000000"/>
                </a:solidFill>
                <a:latin typeface="Arial"/>
                <a:ea typeface="Arial"/>
                <a:cs typeface="Arial"/>
                <a:sym typeface="Arial"/>
              </a:rPr>
              <a:t>, </a:t>
            </a:r>
            <a:r>
              <a:rPr b="0" i="0" lang="en-US" sz="900" u="none" cap="none" strike="noStrike">
                <a:solidFill>
                  <a:srgbClr val="0000FF"/>
                </a:solidFill>
                <a:latin typeface="Arial"/>
                <a:ea typeface="Arial"/>
                <a:cs typeface="Arial"/>
                <a:sym typeface="Arial"/>
              </a:rPr>
              <a:t>6</a:t>
            </a:r>
            <a:r>
              <a:rPr b="0" i="0" lang="en-US" sz="900" u="none" cap="none" strike="noStrike">
                <a:solidFill>
                  <a:srgbClr val="000000"/>
                </a:solidFill>
                <a:latin typeface="Arial"/>
                <a:ea typeface="Arial"/>
                <a:cs typeface="Arial"/>
                <a:sym typeface="Arial"/>
              </a:rPr>
              <a:t>, </a:t>
            </a:r>
            <a:r>
              <a:rPr b="0" i="0" lang="en-US" sz="900" u="none" cap="none" strike="noStrike">
                <a:solidFill>
                  <a:srgbClr val="0000FF"/>
                </a:solidFill>
                <a:latin typeface="Arial"/>
                <a:ea typeface="Arial"/>
                <a:cs typeface="Arial"/>
                <a:sym typeface="Arial"/>
              </a:rPr>
              <a:t>7</a:t>
            </a:r>
            <a:r>
              <a:rPr b="0" i="0" lang="en-US" sz="900" u="none" cap="none" strike="noStrike">
                <a:solidFill>
                  <a:srgbClr val="000000"/>
                </a:solidFill>
                <a:latin typeface="Arial"/>
                <a:ea typeface="Arial"/>
                <a:cs typeface="Arial"/>
                <a:sym typeface="Arial"/>
              </a:rPr>
              <a:t>]:</a:t>
            </a: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total_area += common_surface_area</a:t>
            </a: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a:t>
            </a:r>
            <a:r>
              <a:rPr b="0" i="0" lang="en-US" sz="900" u="none" cap="none" strike="noStrike">
                <a:solidFill>
                  <a:srgbClr val="000080"/>
                </a:solidFill>
                <a:latin typeface="Arial"/>
                <a:ea typeface="Arial"/>
                <a:cs typeface="Arial"/>
                <a:sym typeface="Arial"/>
              </a:rPr>
              <a:t>print</a:t>
            </a:r>
            <a:r>
              <a:rPr b="0" i="0" lang="en-US" sz="900" u="none" cap="none" strike="noStrike">
                <a:solidFill>
                  <a:srgbClr val="000000"/>
                </a:solidFill>
                <a:latin typeface="Arial"/>
                <a:ea typeface="Arial"/>
                <a:cs typeface="Arial"/>
                <a:sym typeface="Arial"/>
              </a:rPr>
              <a:t>(cell.type, total_area)</a:t>
            </a: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a:t>
            </a:r>
            <a:r>
              <a:rPr b="1" i="0" lang="en-US" sz="900" u="none" cap="none" strike="noStrike">
                <a:solidFill>
                  <a:srgbClr val="000080"/>
                </a:solidFill>
                <a:latin typeface="Arial"/>
                <a:ea typeface="Arial"/>
                <a:cs typeface="Arial"/>
                <a:sym typeface="Arial"/>
              </a:rPr>
              <a:t>if </a:t>
            </a:r>
            <a:r>
              <a:rPr b="0" i="0" lang="en-US" sz="900" u="none" cap="none" strike="noStrike">
                <a:solidFill>
                  <a:srgbClr val="000000"/>
                </a:solidFill>
                <a:latin typeface="Arial"/>
                <a:ea typeface="Arial"/>
                <a:cs typeface="Arial"/>
                <a:sym typeface="Arial"/>
              </a:rPr>
              <a:t>total_area &lt; </a:t>
            </a:r>
            <a:r>
              <a:rPr b="0" i="0" lang="en-US" sz="900" u="none" cap="none" strike="noStrike">
                <a:solidFill>
                  <a:srgbClr val="0000FF"/>
                </a:solidFill>
                <a:latin typeface="Arial"/>
                <a:ea typeface="Arial"/>
                <a:cs typeface="Arial"/>
                <a:sym typeface="Arial"/>
              </a:rPr>
              <a:t>70</a:t>
            </a:r>
            <a:r>
              <a:rPr b="0" i="0" lang="en-US" sz="900" u="none" cap="none" strike="noStrike">
                <a:solidFill>
                  <a:srgbClr val="000000"/>
                </a:solidFill>
                <a:latin typeface="Arial"/>
                <a:ea typeface="Arial"/>
                <a:cs typeface="Arial"/>
                <a:sym typeface="Arial"/>
              </a:rPr>
              <a:t>:</a:t>
            </a: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a:t>
            </a:r>
            <a:r>
              <a:rPr b="0" i="1" lang="en-US" sz="900" u="none" cap="none" strike="noStrike">
                <a:solidFill>
                  <a:srgbClr val="808080"/>
                </a:solidFill>
                <a:latin typeface="Arial"/>
                <a:ea typeface="Arial"/>
                <a:cs typeface="Arial"/>
                <a:sym typeface="Arial"/>
              </a:rPr>
              <a:t># Growth rate equation</a:t>
            </a:r>
            <a:br>
              <a:rPr b="0" i="1" lang="en-US" sz="900" u="none" cap="none" strike="noStrike">
                <a:solidFill>
                  <a:srgbClr val="808080"/>
                </a:solidFill>
                <a:latin typeface="Arial"/>
                <a:ea typeface="Arial"/>
                <a:cs typeface="Arial"/>
                <a:sym typeface="Arial"/>
              </a:rPr>
            </a:br>
            <a:r>
              <a:rPr b="0" i="1" lang="en-US" sz="900" u="none" cap="none" strike="noStrike">
                <a:solidFill>
                  <a:srgbClr val="808080"/>
                </a:solidFill>
                <a:latin typeface="Arial"/>
                <a:ea typeface="Arial"/>
                <a:cs typeface="Arial"/>
                <a:sym typeface="Arial"/>
              </a:rPr>
              <a:t>                    </a:t>
            </a:r>
            <a:r>
              <a:rPr b="0" i="0" lang="en-US" sz="900" u="none" cap="none" strike="noStrike">
                <a:solidFill>
                  <a:srgbClr val="000000"/>
                </a:solidFill>
                <a:latin typeface="Arial"/>
                <a:ea typeface="Arial"/>
                <a:cs typeface="Arial"/>
                <a:sym typeface="Arial"/>
              </a:rPr>
              <a:t>cell.targetVolume += </a:t>
            </a:r>
            <a:r>
              <a:rPr b="0" i="0" lang="en-US" sz="900" u="none" cap="none" strike="noStrike">
                <a:solidFill>
                  <a:srgbClr val="0000FF"/>
                </a:solidFill>
                <a:latin typeface="Arial"/>
                <a:ea typeface="Arial"/>
                <a:cs typeface="Arial"/>
                <a:sym typeface="Arial"/>
              </a:rPr>
              <a:t>0.06 </a:t>
            </a:r>
            <a:r>
              <a:rPr b="0" i="0" lang="en-US" sz="900" u="none" cap="none" strike="noStrike">
                <a:solidFill>
                  <a:srgbClr val="000000"/>
                </a:solidFill>
                <a:latin typeface="Arial"/>
                <a:ea typeface="Arial"/>
                <a:cs typeface="Arial"/>
                <a:sym typeface="Arial"/>
              </a:rPr>
              <a:t>* concentration / (</a:t>
            </a:r>
            <a:r>
              <a:rPr b="0" i="0" lang="en-US" sz="900" u="none" cap="none" strike="noStrike">
                <a:solidFill>
                  <a:srgbClr val="0000FF"/>
                </a:solidFill>
                <a:latin typeface="Arial"/>
                <a:ea typeface="Arial"/>
                <a:cs typeface="Arial"/>
                <a:sym typeface="Arial"/>
              </a:rPr>
              <a:t>0.5 </a:t>
            </a:r>
            <a:r>
              <a:rPr b="0" i="0" lang="en-US" sz="900" u="none" cap="none" strike="noStrike">
                <a:solidFill>
                  <a:srgbClr val="000000"/>
                </a:solidFill>
                <a:latin typeface="Arial"/>
                <a:ea typeface="Arial"/>
                <a:cs typeface="Arial"/>
                <a:sym typeface="Arial"/>
              </a:rPr>
              <a:t>+ concentration)</a:t>
            </a: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cell.targetSurface += </a:t>
            </a:r>
            <a:r>
              <a:rPr b="0" i="0" lang="en-US" sz="900" u="none" cap="none" strike="noStrike">
                <a:solidFill>
                  <a:srgbClr val="0000FF"/>
                </a:solidFill>
                <a:latin typeface="Arial"/>
                <a:ea typeface="Arial"/>
                <a:cs typeface="Arial"/>
                <a:sym typeface="Arial"/>
              </a:rPr>
              <a:t>0.15 </a:t>
            </a:r>
            <a:r>
              <a:rPr b="0" i="0" lang="en-US" sz="900" u="none" cap="none" strike="noStrike">
                <a:solidFill>
                  <a:srgbClr val="000000"/>
                </a:solidFill>
                <a:latin typeface="Arial"/>
                <a:ea typeface="Arial"/>
                <a:cs typeface="Arial"/>
                <a:sym typeface="Arial"/>
              </a:rPr>
              <a:t>* concentration / (</a:t>
            </a:r>
            <a:r>
              <a:rPr b="0" i="0" lang="en-US" sz="900" u="none" cap="none" strike="noStrike">
                <a:solidFill>
                  <a:srgbClr val="0000FF"/>
                </a:solidFill>
                <a:latin typeface="Arial"/>
                <a:ea typeface="Arial"/>
                <a:cs typeface="Arial"/>
                <a:sym typeface="Arial"/>
              </a:rPr>
              <a:t>0.5 </a:t>
            </a:r>
            <a:r>
              <a:rPr b="0" i="0" lang="en-US" sz="900" u="none" cap="none" strike="noStrike">
                <a:solidFill>
                  <a:srgbClr val="000000"/>
                </a:solidFill>
                <a:latin typeface="Arial"/>
                <a:ea typeface="Arial"/>
                <a:cs typeface="Arial"/>
                <a:sym typeface="Arial"/>
              </a:rPr>
              <a:t>+ concentration)</a:t>
            </a:r>
            <a:br>
              <a:rPr b="0" i="0" lang="en-US" sz="900" u="none" cap="none" strike="noStrike">
                <a:solidFill>
                  <a:srgbClr val="000000"/>
                </a:solidFill>
                <a:latin typeface="Arial"/>
                <a:ea typeface="Arial"/>
                <a:cs typeface="Arial"/>
                <a:sym typeface="Arial"/>
              </a:rPr>
            </a:b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a:t>
            </a:r>
            <a:r>
              <a:rPr b="0" i="1" lang="en-US" sz="900" u="none" cap="none" strike="noStrike">
                <a:solidFill>
                  <a:srgbClr val="808080"/>
                </a:solidFill>
                <a:latin typeface="Arial"/>
                <a:ea typeface="Arial"/>
                <a:cs typeface="Arial"/>
                <a:sym typeface="Arial"/>
              </a:rPr>
              <a:t>## Active neovascular growth</a:t>
            </a:r>
            <a:br>
              <a:rPr b="0" i="1" lang="en-US" sz="900" u="none" cap="none" strike="noStrike">
                <a:solidFill>
                  <a:srgbClr val="808080"/>
                </a:solidFill>
                <a:latin typeface="Arial"/>
                <a:ea typeface="Arial"/>
                <a:cs typeface="Arial"/>
                <a:sym typeface="Arial"/>
              </a:rPr>
            </a:br>
            <a:r>
              <a:rPr b="0" i="1" lang="en-US" sz="900" u="none" cap="none" strike="noStrike">
                <a:solidFill>
                  <a:srgbClr val="808080"/>
                </a:solidFill>
                <a:latin typeface="Arial"/>
                <a:ea typeface="Arial"/>
                <a:cs typeface="Arial"/>
                <a:sym typeface="Arial"/>
              </a:rPr>
              <a:t>        </a:t>
            </a:r>
            <a:r>
              <a:rPr b="1" i="0" lang="en-US" sz="900" u="none" cap="none" strike="noStrike">
                <a:solidFill>
                  <a:srgbClr val="000080"/>
                </a:solidFill>
                <a:latin typeface="Arial"/>
                <a:ea typeface="Arial"/>
                <a:cs typeface="Arial"/>
                <a:sym typeface="Arial"/>
              </a:rPr>
              <a:t>if </a:t>
            </a:r>
            <a:r>
              <a:rPr b="0" i="0" lang="en-US" sz="900" u="none" cap="none" strike="noStrike">
                <a:solidFill>
                  <a:srgbClr val="000000"/>
                </a:solidFill>
                <a:latin typeface="Arial"/>
                <a:ea typeface="Arial"/>
                <a:cs typeface="Arial"/>
                <a:sym typeface="Arial"/>
              </a:rPr>
              <a:t>cell.type == </a:t>
            </a:r>
            <a:r>
              <a:rPr b="0" i="0" lang="en-US" sz="900" u="none" cap="none" strike="noStrike">
                <a:solidFill>
                  <a:srgbClr val="0000FF"/>
                </a:solidFill>
                <a:latin typeface="Arial"/>
                <a:ea typeface="Arial"/>
                <a:cs typeface="Arial"/>
                <a:sym typeface="Arial"/>
              </a:rPr>
              <a:t>4</a:t>
            </a:r>
            <a:r>
              <a:rPr b="0" i="0" lang="en-US" sz="900" u="none" cap="none" strike="noStrike">
                <a:solidFill>
                  <a:srgbClr val="000000"/>
                </a:solidFill>
                <a:latin typeface="Arial"/>
                <a:ea typeface="Arial"/>
                <a:cs typeface="Arial"/>
                <a:sym typeface="Arial"/>
              </a:rPr>
              <a:t>:</a:t>
            </a: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total_area = </a:t>
            </a:r>
            <a:r>
              <a:rPr b="0" i="0" lang="en-US" sz="900" u="none" cap="none" strike="noStrike">
                <a:solidFill>
                  <a:srgbClr val="0000FF"/>
                </a:solidFill>
                <a:latin typeface="Arial"/>
                <a:ea typeface="Arial"/>
                <a:cs typeface="Arial"/>
                <a:sym typeface="Arial"/>
              </a:rPr>
              <a:t>0</a:t>
            </a:r>
            <a:br>
              <a:rPr b="0" i="0" lang="en-US" sz="900" u="none" cap="none" strike="noStrike">
                <a:solidFill>
                  <a:srgbClr val="0000FF"/>
                </a:solidFill>
                <a:latin typeface="Arial"/>
                <a:ea typeface="Arial"/>
                <a:cs typeface="Arial"/>
                <a:sym typeface="Arial"/>
              </a:rPr>
            </a:br>
            <a:br>
              <a:rPr b="0" i="0" lang="en-US" sz="900" u="none" cap="none" strike="noStrike">
                <a:solidFill>
                  <a:srgbClr val="0000FF"/>
                </a:solidFill>
                <a:latin typeface="Arial"/>
                <a:ea typeface="Arial"/>
                <a:cs typeface="Arial"/>
                <a:sym typeface="Arial"/>
              </a:rPr>
            </a:br>
            <a:r>
              <a:rPr b="0" i="0" lang="en-US" sz="900" u="none" cap="none" strike="noStrike">
                <a:solidFill>
                  <a:srgbClr val="0000FF"/>
                </a:solidFill>
                <a:latin typeface="Arial"/>
                <a:ea typeface="Arial"/>
                <a:cs typeface="Arial"/>
                <a:sym typeface="Arial"/>
              </a:rPr>
              <a:t>            </a:t>
            </a:r>
            <a:r>
              <a:rPr b="0" i="0" lang="en-US" sz="900" u="none" cap="none" strike="noStrike">
                <a:solidFill>
                  <a:srgbClr val="000000"/>
                </a:solidFill>
                <a:latin typeface="Arial"/>
                <a:ea typeface="Arial"/>
                <a:cs typeface="Arial"/>
                <a:sym typeface="Arial"/>
              </a:rPr>
              <a:t>x = </a:t>
            </a:r>
            <a:r>
              <a:rPr b="0" i="0" lang="en-US" sz="900" u="none" cap="none" strike="noStrike">
                <a:solidFill>
                  <a:srgbClr val="000080"/>
                </a:solidFill>
                <a:latin typeface="Arial"/>
                <a:ea typeface="Arial"/>
                <a:cs typeface="Arial"/>
                <a:sym typeface="Arial"/>
              </a:rPr>
              <a:t>int</a:t>
            </a:r>
            <a:r>
              <a:rPr b="0" i="0" lang="en-US" sz="900" u="none" cap="none" strike="noStrike">
                <a:solidFill>
                  <a:srgbClr val="000000"/>
                </a:solidFill>
                <a:latin typeface="Arial"/>
                <a:ea typeface="Arial"/>
                <a:cs typeface="Arial"/>
                <a:sym typeface="Arial"/>
              </a:rPr>
              <a:t>(</a:t>
            </a:r>
            <a:r>
              <a:rPr b="0" i="0" lang="en-US" sz="900" u="none" cap="none" strike="noStrike">
                <a:solidFill>
                  <a:srgbClr val="000080"/>
                </a:solidFill>
                <a:latin typeface="Arial"/>
                <a:ea typeface="Arial"/>
                <a:cs typeface="Arial"/>
                <a:sym typeface="Arial"/>
              </a:rPr>
              <a:t>round</a:t>
            </a:r>
            <a:r>
              <a:rPr b="0" i="0" lang="en-US" sz="900" u="none" cap="none" strike="noStrike">
                <a:solidFill>
                  <a:srgbClr val="000000"/>
                </a:solidFill>
                <a:latin typeface="Arial"/>
                <a:ea typeface="Arial"/>
                <a:cs typeface="Arial"/>
                <a:sym typeface="Arial"/>
              </a:rPr>
              <a:t>(cell.xCM / </a:t>
            </a:r>
            <a:r>
              <a:rPr b="0" i="0" lang="en-US" sz="900" u="none" cap="none" strike="noStrike">
                <a:solidFill>
                  <a:srgbClr val="000080"/>
                </a:solidFill>
                <a:latin typeface="Arial"/>
                <a:ea typeface="Arial"/>
                <a:cs typeface="Arial"/>
                <a:sym typeface="Arial"/>
              </a:rPr>
              <a:t>max</a:t>
            </a:r>
            <a:r>
              <a:rPr b="0" i="0" lang="en-US" sz="900" u="none" cap="none" strike="noStrike">
                <a:solidFill>
                  <a:srgbClr val="000000"/>
                </a:solidFill>
                <a:latin typeface="Arial"/>
                <a:ea typeface="Arial"/>
                <a:cs typeface="Arial"/>
                <a:sym typeface="Arial"/>
              </a:rPr>
              <a:t>(</a:t>
            </a:r>
            <a:r>
              <a:rPr b="0" i="0" lang="en-US" sz="900" u="none" cap="none" strike="noStrike">
                <a:solidFill>
                  <a:srgbClr val="000080"/>
                </a:solidFill>
                <a:latin typeface="Arial"/>
                <a:ea typeface="Arial"/>
                <a:cs typeface="Arial"/>
                <a:sym typeface="Arial"/>
              </a:rPr>
              <a:t>float</a:t>
            </a:r>
            <a:r>
              <a:rPr b="0" i="0" lang="en-US" sz="900" u="none" cap="none" strike="noStrike">
                <a:solidFill>
                  <a:srgbClr val="000000"/>
                </a:solidFill>
                <a:latin typeface="Arial"/>
                <a:ea typeface="Arial"/>
                <a:cs typeface="Arial"/>
                <a:sym typeface="Arial"/>
              </a:rPr>
              <a:t>(cell.volume), </a:t>
            </a:r>
            <a:r>
              <a:rPr b="0" i="0" lang="en-US" sz="900" u="none" cap="none" strike="noStrike">
                <a:solidFill>
                  <a:srgbClr val="0000FF"/>
                </a:solidFill>
                <a:latin typeface="Arial"/>
                <a:ea typeface="Arial"/>
                <a:cs typeface="Arial"/>
                <a:sym typeface="Arial"/>
              </a:rPr>
              <a:t>0.00000001</a:t>
            </a:r>
            <a:r>
              <a:rPr b="0" i="0" lang="en-US" sz="900" u="none" cap="none" strike="noStrike">
                <a:solidFill>
                  <a:srgbClr val="000000"/>
                </a:solidFill>
                <a:latin typeface="Arial"/>
                <a:ea typeface="Arial"/>
                <a:cs typeface="Arial"/>
                <a:sym typeface="Arial"/>
              </a:rPr>
              <a:t>)))</a:t>
            </a: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y = </a:t>
            </a:r>
            <a:r>
              <a:rPr b="0" i="0" lang="en-US" sz="900" u="none" cap="none" strike="noStrike">
                <a:solidFill>
                  <a:srgbClr val="000080"/>
                </a:solidFill>
                <a:latin typeface="Arial"/>
                <a:ea typeface="Arial"/>
                <a:cs typeface="Arial"/>
                <a:sym typeface="Arial"/>
              </a:rPr>
              <a:t>int</a:t>
            </a:r>
            <a:r>
              <a:rPr b="0" i="0" lang="en-US" sz="900" u="none" cap="none" strike="noStrike">
                <a:solidFill>
                  <a:srgbClr val="000000"/>
                </a:solidFill>
                <a:latin typeface="Arial"/>
                <a:ea typeface="Arial"/>
                <a:cs typeface="Arial"/>
                <a:sym typeface="Arial"/>
              </a:rPr>
              <a:t>(</a:t>
            </a:r>
            <a:r>
              <a:rPr b="0" i="0" lang="en-US" sz="900" u="none" cap="none" strike="noStrike">
                <a:solidFill>
                  <a:srgbClr val="000080"/>
                </a:solidFill>
                <a:latin typeface="Arial"/>
                <a:ea typeface="Arial"/>
                <a:cs typeface="Arial"/>
                <a:sym typeface="Arial"/>
              </a:rPr>
              <a:t>round</a:t>
            </a:r>
            <a:r>
              <a:rPr b="0" i="0" lang="en-US" sz="900" u="none" cap="none" strike="noStrike">
                <a:solidFill>
                  <a:srgbClr val="000000"/>
                </a:solidFill>
                <a:latin typeface="Arial"/>
                <a:ea typeface="Arial"/>
                <a:cs typeface="Arial"/>
                <a:sym typeface="Arial"/>
              </a:rPr>
              <a:t>(cell.yCM / </a:t>
            </a:r>
            <a:r>
              <a:rPr b="0" i="0" lang="en-US" sz="900" u="none" cap="none" strike="noStrike">
                <a:solidFill>
                  <a:srgbClr val="000080"/>
                </a:solidFill>
                <a:latin typeface="Arial"/>
                <a:ea typeface="Arial"/>
                <a:cs typeface="Arial"/>
                <a:sym typeface="Arial"/>
              </a:rPr>
              <a:t>max</a:t>
            </a:r>
            <a:r>
              <a:rPr b="0" i="0" lang="en-US" sz="900" u="none" cap="none" strike="noStrike">
                <a:solidFill>
                  <a:srgbClr val="000000"/>
                </a:solidFill>
                <a:latin typeface="Arial"/>
                <a:ea typeface="Arial"/>
                <a:cs typeface="Arial"/>
                <a:sym typeface="Arial"/>
              </a:rPr>
              <a:t>(</a:t>
            </a:r>
            <a:r>
              <a:rPr b="0" i="0" lang="en-US" sz="900" u="none" cap="none" strike="noStrike">
                <a:solidFill>
                  <a:srgbClr val="000080"/>
                </a:solidFill>
                <a:latin typeface="Arial"/>
                <a:ea typeface="Arial"/>
                <a:cs typeface="Arial"/>
                <a:sym typeface="Arial"/>
              </a:rPr>
              <a:t>float</a:t>
            </a:r>
            <a:r>
              <a:rPr b="0" i="0" lang="en-US" sz="900" u="none" cap="none" strike="noStrike">
                <a:solidFill>
                  <a:srgbClr val="000000"/>
                </a:solidFill>
                <a:latin typeface="Arial"/>
                <a:ea typeface="Arial"/>
                <a:cs typeface="Arial"/>
                <a:sym typeface="Arial"/>
              </a:rPr>
              <a:t>(cell.volume), </a:t>
            </a:r>
            <a:r>
              <a:rPr b="0" i="0" lang="en-US" sz="900" u="none" cap="none" strike="noStrike">
                <a:solidFill>
                  <a:srgbClr val="0000FF"/>
                </a:solidFill>
                <a:latin typeface="Arial"/>
                <a:ea typeface="Arial"/>
                <a:cs typeface="Arial"/>
                <a:sym typeface="Arial"/>
              </a:rPr>
              <a:t>0.00000001</a:t>
            </a:r>
            <a:r>
              <a:rPr b="0" i="0" lang="en-US" sz="900" u="none" cap="none" strike="noStrike">
                <a:solidFill>
                  <a:srgbClr val="000000"/>
                </a:solidFill>
                <a:latin typeface="Arial"/>
                <a:ea typeface="Arial"/>
                <a:cs typeface="Arial"/>
                <a:sym typeface="Arial"/>
              </a:rPr>
              <a:t>)))</a:t>
            </a: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z = </a:t>
            </a:r>
            <a:r>
              <a:rPr b="0" i="0" lang="en-US" sz="900" u="none" cap="none" strike="noStrike">
                <a:solidFill>
                  <a:srgbClr val="000080"/>
                </a:solidFill>
                <a:latin typeface="Arial"/>
                <a:ea typeface="Arial"/>
                <a:cs typeface="Arial"/>
                <a:sym typeface="Arial"/>
              </a:rPr>
              <a:t>int</a:t>
            </a:r>
            <a:r>
              <a:rPr b="0" i="0" lang="en-US" sz="900" u="none" cap="none" strike="noStrike">
                <a:solidFill>
                  <a:srgbClr val="000000"/>
                </a:solidFill>
                <a:latin typeface="Arial"/>
                <a:ea typeface="Arial"/>
                <a:cs typeface="Arial"/>
                <a:sym typeface="Arial"/>
              </a:rPr>
              <a:t>(</a:t>
            </a:r>
            <a:r>
              <a:rPr b="0" i="0" lang="en-US" sz="900" u="none" cap="none" strike="noStrike">
                <a:solidFill>
                  <a:srgbClr val="000080"/>
                </a:solidFill>
                <a:latin typeface="Arial"/>
                <a:ea typeface="Arial"/>
                <a:cs typeface="Arial"/>
                <a:sym typeface="Arial"/>
              </a:rPr>
              <a:t>round</a:t>
            </a:r>
            <a:r>
              <a:rPr b="0" i="0" lang="en-US" sz="900" u="none" cap="none" strike="noStrike">
                <a:solidFill>
                  <a:srgbClr val="000000"/>
                </a:solidFill>
                <a:latin typeface="Arial"/>
                <a:ea typeface="Arial"/>
                <a:cs typeface="Arial"/>
                <a:sym typeface="Arial"/>
              </a:rPr>
              <a:t>(cell.zCM / </a:t>
            </a:r>
            <a:r>
              <a:rPr b="0" i="0" lang="en-US" sz="900" u="none" cap="none" strike="noStrike">
                <a:solidFill>
                  <a:srgbClr val="000080"/>
                </a:solidFill>
                <a:latin typeface="Arial"/>
                <a:ea typeface="Arial"/>
                <a:cs typeface="Arial"/>
                <a:sym typeface="Arial"/>
              </a:rPr>
              <a:t>max</a:t>
            </a:r>
            <a:r>
              <a:rPr b="0" i="0" lang="en-US" sz="900" u="none" cap="none" strike="noStrike">
                <a:solidFill>
                  <a:srgbClr val="000000"/>
                </a:solidFill>
                <a:latin typeface="Arial"/>
                <a:ea typeface="Arial"/>
                <a:cs typeface="Arial"/>
                <a:sym typeface="Arial"/>
              </a:rPr>
              <a:t>(</a:t>
            </a:r>
            <a:r>
              <a:rPr b="0" i="0" lang="en-US" sz="900" u="none" cap="none" strike="noStrike">
                <a:solidFill>
                  <a:srgbClr val="000080"/>
                </a:solidFill>
                <a:latin typeface="Arial"/>
                <a:ea typeface="Arial"/>
                <a:cs typeface="Arial"/>
                <a:sym typeface="Arial"/>
              </a:rPr>
              <a:t>float</a:t>
            </a:r>
            <a:r>
              <a:rPr b="0" i="0" lang="en-US" sz="900" u="none" cap="none" strike="noStrike">
                <a:solidFill>
                  <a:srgbClr val="000000"/>
                </a:solidFill>
                <a:latin typeface="Arial"/>
                <a:ea typeface="Arial"/>
                <a:cs typeface="Arial"/>
                <a:sym typeface="Arial"/>
              </a:rPr>
              <a:t>(cell.volume), </a:t>
            </a:r>
            <a:r>
              <a:rPr b="0" i="0" lang="en-US" sz="900" u="none" cap="none" strike="noStrike">
                <a:solidFill>
                  <a:srgbClr val="0000FF"/>
                </a:solidFill>
                <a:latin typeface="Arial"/>
                <a:ea typeface="Arial"/>
                <a:cs typeface="Arial"/>
                <a:sym typeface="Arial"/>
              </a:rPr>
              <a:t>0.00000001</a:t>
            </a:r>
            <a:r>
              <a:rPr b="0" i="0" lang="en-US" sz="900" u="none" cap="none" strike="noStrike">
                <a:solidFill>
                  <a:srgbClr val="000000"/>
                </a:solidFill>
                <a:latin typeface="Arial"/>
                <a:ea typeface="Arial"/>
                <a:cs typeface="Arial"/>
                <a:sym typeface="Arial"/>
              </a:rPr>
              <a:t>)))</a:t>
            </a:r>
            <a:br>
              <a:rPr b="0" i="0" lang="en-US" sz="900" u="none" cap="none" strike="noStrike">
                <a:solidFill>
                  <a:srgbClr val="000000"/>
                </a:solidFill>
                <a:latin typeface="Arial"/>
                <a:ea typeface="Arial"/>
                <a:cs typeface="Arial"/>
                <a:sym typeface="Arial"/>
              </a:rPr>
            </a:b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concentration = field_neo_vasc[x, y, z]</a:t>
            </a:r>
            <a:br>
              <a:rPr b="0" i="0" lang="en-US" sz="900" u="none" cap="none" strike="noStrike">
                <a:solidFill>
                  <a:srgbClr val="000000"/>
                </a:solidFill>
                <a:latin typeface="Arial"/>
                <a:ea typeface="Arial"/>
                <a:cs typeface="Arial"/>
                <a:sym typeface="Arial"/>
              </a:rPr>
            </a:b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a:t>
            </a:r>
            <a:r>
              <a:rPr b="1" i="0" lang="en-US" sz="900" u="none" cap="none" strike="noStrike">
                <a:solidFill>
                  <a:srgbClr val="000080"/>
                </a:solidFill>
                <a:latin typeface="Arial"/>
                <a:ea typeface="Arial"/>
                <a:cs typeface="Arial"/>
                <a:sym typeface="Arial"/>
              </a:rPr>
              <a:t>if </a:t>
            </a:r>
            <a:r>
              <a:rPr b="0" i="0" lang="en-US" sz="900" u="none" cap="none" strike="noStrike">
                <a:solidFill>
                  <a:srgbClr val="000000"/>
                </a:solidFill>
                <a:latin typeface="Arial"/>
                <a:ea typeface="Arial"/>
                <a:cs typeface="Arial"/>
                <a:sym typeface="Arial"/>
              </a:rPr>
              <a:t>concentration &gt; </a:t>
            </a:r>
            <a:r>
              <a:rPr b="0" i="0" lang="en-US" sz="900" u="none" cap="none" strike="noStrike">
                <a:solidFill>
                  <a:srgbClr val="0000FF"/>
                </a:solidFill>
                <a:latin typeface="Arial"/>
                <a:ea typeface="Arial"/>
                <a:cs typeface="Arial"/>
                <a:sym typeface="Arial"/>
              </a:rPr>
              <a:t>0.5</a:t>
            </a:r>
            <a:r>
              <a:rPr b="0" i="0" lang="en-US" sz="900" u="none" cap="none" strike="noStrike">
                <a:solidFill>
                  <a:srgbClr val="000000"/>
                </a:solidFill>
                <a:latin typeface="Arial"/>
                <a:ea typeface="Arial"/>
                <a:cs typeface="Arial"/>
                <a:sym typeface="Arial"/>
              </a:rPr>
              <a:t>:</a:t>
            </a: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neighbor_list = </a:t>
            </a:r>
            <a:r>
              <a:rPr b="0" i="0" lang="en-US" sz="900" u="none" cap="none" strike="noStrike">
                <a:solidFill>
                  <a:srgbClr val="94558D"/>
                </a:solidFill>
                <a:latin typeface="Arial"/>
                <a:ea typeface="Arial"/>
                <a:cs typeface="Arial"/>
                <a:sym typeface="Arial"/>
              </a:rPr>
              <a:t>self</a:t>
            </a:r>
            <a:r>
              <a:rPr b="0" i="0" lang="en-US" sz="900" u="none" cap="none" strike="noStrike">
                <a:solidFill>
                  <a:srgbClr val="000000"/>
                </a:solidFill>
                <a:latin typeface="Arial"/>
                <a:ea typeface="Arial"/>
                <a:cs typeface="Arial"/>
                <a:sym typeface="Arial"/>
              </a:rPr>
              <a:t>.get_cell_neighbor_data_list(cell)</a:t>
            </a: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a:t>
            </a:r>
            <a:r>
              <a:rPr b="1" i="0" lang="en-US" sz="900" u="none" cap="none" strike="noStrike">
                <a:solidFill>
                  <a:srgbClr val="000080"/>
                </a:solidFill>
                <a:latin typeface="Arial"/>
                <a:ea typeface="Arial"/>
                <a:cs typeface="Arial"/>
                <a:sym typeface="Arial"/>
              </a:rPr>
              <a:t>for </a:t>
            </a:r>
            <a:r>
              <a:rPr b="0" i="0" lang="en-US" sz="900" u="none" cap="none" strike="noStrike">
                <a:solidFill>
                  <a:srgbClr val="000000"/>
                </a:solidFill>
                <a:latin typeface="Arial"/>
                <a:ea typeface="Arial"/>
                <a:cs typeface="Arial"/>
                <a:sym typeface="Arial"/>
              </a:rPr>
              <a:t>neighbor, common_surface_area </a:t>
            </a:r>
            <a:r>
              <a:rPr b="1" i="0" lang="en-US" sz="900" u="none" cap="none" strike="noStrike">
                <a:solidFill>
                  <a:srgbClr val="000080"/>
                </a:solidFill>
                <a:latin typeface="Arial"/>
                <a:ea typeface="Arial"/>
                <a:cs typeface="Arial"/>
                <a:sym typeface="Arial"/>
              </a:rPr>
              <a:t>in </a:t>
            </a:r>
            <a:r>
              <a:rPr b="0" i="0" lang="en-US" sz="900" u="none" cap="none" strike="noStrike">
                <a:solidFill>
                  <a:srgbClr val="000000"/>
                </a:solidFill>
                <a:latin typeface="Arial"/>
                <a:ea typeface="Arial"/>
                <a:cs typeface="Arial"/>
                <a:sym typeface="Arial"/>
              </a:rPr>
              <a:t>neighbor_list:</a:t>
            </a: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a:t>
            </a:r>
            <a:r>
              <a:rPr b="1" i="0" lang="en-US" sz="900" u="none" cap="none" strike="noStrike">
                <a:solidFill>
                  <a:srgbClr val="000080"/>
                </a:solidFill>
                <a:latin typeface="Arial"/>
                <a:ea typeface="Arial"/>
                <a:cs typeface="Arial"/>
                <a:sym typeface="Arial"/>
              </a:rPr>
              <a:t>if </a:t>
            </a:r>
            <a:r>
              <a:rPr b="0" i="0" lang="en-US" sz="900" u="none" cap="none" strike="noStrike">
                <a:solidFill>
                  <a:srgbClr val="000000"/>
                </a:solidFill>
                <a:latin typeface="Arial"/>
                <a:ea typeface="Arial"/>
                <a:cs typeface="Arial"/>
                <a:sym typeface="Arial"/>
              </a:rPr>
              <a:t>neighbor:</a:t>
            </a: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a:t>
            </a:r>
            <a:r>
              <a:rPr b="1" i="0" lang="en-US" sz="900" u="none" cap="none" strike="noStrike">
                <a:solidFill>
                  <a:srgbClr val="000080"/>
                </a:solidFill>
                <a:latin typeface="Arial"/>
                <a:ea typeface="Arial"/>
                <a:cs typeface="Arial"/>
                <a:sym typeface="Arial"/>
              </a:rPr>
              <a:t>if </a:t>
            </a:r>
            <a:r>
              <a:rPr b="0" i="0" lang="en-US" sz="900" u="none" cap="none" strike="noStrike">
                <a:solidFill>
                  <a:srgbClr val="000000"/>
                </a:solidFill>
                <a:latin typeface="Arial"/>
                <a:ea typeface="Arial"/>
                <a:cs typeface="Arial"/>
                <a:sym typeface="Arial"/>
              </a:rPr>
              <a:t>neighbor.type </a:t>
            </a:r>
            <a:r>
              <a:rPr b="1" i="0" lang="en-US" sz="900" u="none" cap="none" strike="noStrike">
                <a:solidFill>
                  <a:srgbClr val="000080"/>
                </a:solidFill>
                <a:latin typeface="Arial"/>
                <a:ea typeface="Arial"/>
                <a:cs typeface="Arial"/>
                <a:sym typeface="Arial"/>
              </a:rPr>
              <a:t>in </a:t>
            </a:r>
            <a:r>
              <a:rPr b="0" i="0" lang="en-US" sz="900" u="none" cap="none" strike="noStrike">
                <a:solidFill>
                  <a:srgbClr val="000000"/>
                </a:solidFill>
                <a:latin typeface="Arial"/>
                <a:ea typeface="Arial"/>
                <a:cs typeface="Arial"/>
                <a:sym typeface="Arial"/>
              </a:rPr>
              <a:t>[</a:t>
            </a:r>
            <a:r>
              <a:rPr b="0" i="0" lang="en-US" sz="900" u="none" cap="none" strike="noStrike">
                <a:solidFill>
                  <a:srgbClr val="0000FF"/>
                </a:solidFill>
                <a:latin typeface="Arial"/>
                <a:ea typeface="Arial"/>
                <a:cs typeface="Arial"/>
                <a:sym typeface="Arial"/>
              </a:rPr>
              <a:t>5</a:t>
            </a:r>
            <a:r>
              <a:rPr b="0" i="0" lang="en-US" sz="900" u="none" cap="none" strike="noStrike">
                <a:solidFill>
                  <a:srgbClr val="000000"/>
                </a:solidFill>
                <a:latin typeface="Arial"/>
                <a:ea typeface="Arial"/>
                <a:cs typeface="Arial"/>
                <a:sym typeface="Arial"/>
              </a:rPr>
              <a:t>, </a:t>
            </a:r>
            <a:r>
              <a:rPr b="0" i="0" lang="en-US" sz="900" u="none" cap="none" strike="noStrike">
                <a:solidFill>
                  <a:srgbClr val="0000FF"/>
                </a:solidFill>
                <a:latin typeface="Arial"/>
                <a:ea typeface="Arial"/>
                <a:cs typeface="Arial"/>
                <a:sym typeface="Arial"/>
              </a:rPr>
              <a:t>6</a:t>
            </a:r>
            <a:r>
              <a:rPr b="0" i="0" lang="en-US" sz="900" u="none" cap="none" strike="noStrike">
                <a:solidFill>
                  <a:srgbClr val="000000"/>
                </a:solidFill>
                <a:latin typeface="Arial"/>
                <a:ea typeface="Arial"/>
                <a:cs typeface="Arial"/>
                <a:sym typeface="Arial"/>
              </a:rPr>
              <a:t>, </a:t>
            </a:r>
            <a:r>
              <a:rPr b="0" i="0" lang="en-US" sz="900" u="none" cap="none" strike="noStrike">
                <a:solidFill>
                  <a:srgbClr val="0000FF"/>
                </a:solidFill>
                <a:latin typeface="Arial"/>
                <a:ea typeface="Arial"/>
                <a:cs typeface="Arial"/>
                <a:sym typeface="Arial"/>
              </a:rPr>
              <a:t>7</a:t>
            </a:r>
            <a:r>
              <a:rPr b="0" i="0" lang="en-US" sz="900" u="none" cap="none" strike="noStrike">
                <a:solidFill>
                  <a:srgbClr val="000000"/>
                </a:solidFill>
                <a:latin typeface="Arial"/>
                <a:ea typeface="Arial"/>
                <a:cs typeface="Arial"/>
                <a:sym typeface="Arial"/>
              </a:rPr>
              <a:t>]:</a:t>
            </a: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total_area += common_surface_area</a:t>
            </a:r>
            <a:br>
              <a:rPr b="0" i="0" lang="en-US" sz="900" u="none" cap="none" strike="noStrike">
                <a:solidFill>
                  <a:srgbClr val="000000"/>
                </a:solidFill>
                <a:latin typeface="Arial"/>
                <a:ea typeface="Arial"/>
                <a:cs typeface="Arial"/>
                <a:sym typeface="Arial"/>
              </a:rPr>
            </a:b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a:t>
            </a:r>
            <a:r>
              <a:rPr b="1" i="0" lang="en-US" sz="900" u="none" cap="none" strike="noStrike">
                <a:solidFill>
                  <a:srgbClr val="000080"/>
                </a:solidFill>
                <a:latin typeface="Arial"/>
                <a:ea typeface="Arial"/>
                <a:cs typeface="Arial"/>
                <a:sym typeface="Arial"/>
              </a:rPr>
              <a:t>if </a:t>
            </a:r>
            <a:r>
              <a:rPr b="0" i="0" lang="en-US" sz="900" u="none" cap="none" strike="noStrike">
                <a:solidFill>
                  <a:srgbClr val="000000"/>
                </a:solidFill>
                <a:latin typeface="Arial"/>
                <a:ea typeface="Arial"/>
                <a:cs typeface="Arial"/>
                <a:sym typeface="Arial"/>
              </a:rPr>
              <a:t>total_area &lt; </a:t>
            </a:r>
            <a:r>
              <a:rPr b="0" i="0" lang="en-US" sz="900" u="none" cap="none" strike="noStrike">
                <a:solidFill>
                  <a:srgbClr val="0000FF"/>
                </a:solidFill>
                <a:latin typeface="Arial"/>
                <a:ea typeface="Arial"/>
                <a:cs typeface="Arial"/>
                <a:sym typeface="Arial"/>
              </a:rPr>
              <a:t>50</a:t>
            </a:r>
            <a:r>
              <a:rPr b="0" i="0" lang="en-US" sz="900" u="none" cap="none" strike="noStrike">
                <a:solidFill>
                  <a:srgbClr val="000000"/>
                </a:solidFill>
                <a:latin typeface="Arial"/>
                <a:ea typeface="Arial"/>
                <a:cs typeface="Arial"/>
                <a:sym typeface="Arial"/>
              </a:rPr>
              <a:t>:</a:t>
            </a: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a:t>
            </a:r>
            <a:r>
              <a:rPr b="0" i="1" lang="en-US" sz="900" u="none" cap="none" strike="noStrike">
                <a:solidFill>
                  <a:srgbClr val="808080"/>
                </a:solidFill>
                <a:latin typeface="Arial"/>
                <a:ea typeface="Arial"/>
                <a:cs typeface="Arial"/>
                <a:sym typeface="Arial"/>
              </a:rPr>
              <a:t># Growth rate equation</a:t>
            </a:r>
            <a:br>
              <a:rPr b="0" i="1" lang="en-US" sz="900" u="none" cap="none" strike="noStrike">
                <a:solidFill>
                  <a:srgbClr val="808080"/>
                </a:solidFill>
                <a:latin typeface="Arial"/>
                <a:ea typeface="Arial"/>
                <a:cs typeface="Arial"/>
                <a:sym typeface="Arial"/>
              </a:rPr>
            </a:br>
            <a:br>
              <a:rPr b="0" i="1" lang="en-US" sz="900" u="none" cap="none" strike="noStrike">
                <a:solidFill>
                  <a:srgbClr val="808080"/>
                </a:solidFill>
                <a:latin typeface="Arial"/>
                <a:ea typeface="Arial"/>
                <a:cs typeface="Arial"/>
                <a:sym typeface="Arial"/>
              </a:rPr>
            </a:br>
            <a:r>
              <a:rPr b="0" i="1" lang="en-US" sz="900" u="none" cap="none" strike="noStrike">
                <a:solidFill>
                  <a:srgbClr val="808080"/>
                </a:solidFill>
                <a:latin typeface="Arial"/>
                <a:ea typeface="Arial"/>
                <a:cs typeface="Arial"/>
                <a:sym typeface="Arial"/>
              </a:rPr>
              <a:t>                    </a:t>
            </a:r>
            <a:r>
              <a:rPr b="0" i="0" lang="en-US" sz="900" u="none" cap="none" strike="noStrike">
                <a:solidFill>
                  <a:srgbClr val="000000"/>
                </a:solidFill>
                <a:latin typeface="Arial"/>
                <a:ea typeface="Arial"/>
                <a:cs typeface="Arial"/>
                <a:sym typeface="Arial"/>
              </a:rPr>
              <a:t>cell.targetVolume += </a:t>
            </a:r>
            <a:r>
              <a:rPr b="0" i="0" lang="en-US" sz="900" u="none" cap="none" strike="noStrike">
                <a:solidFill>
                  <a:srgbClr val="0000FF"/>
                </a:solidFill>
                <a:latin typeface="Arial"/>
                <a:ea typeface="Arial"/>
                <a:cs typeface="Arial"/>
                <a:sym typeface="Arial"/>
              </a:rPr>
              <a:t>0.06 </a:t>
            </a:r>
            <a:r>
              <a:rPr b="0" i="0" lang="en-US" sz="900" u="none" cap="none" strike="noStrike">
                <a:solidFill>
                  <a:srgbClr val="000000"/>
                </a:solidFill>
                <a:latin typeface="Arial"/>
                <a:ea typeface="Arial"/>
                <a:cs typeface="Arial"/>
                <a:sym typeface="Arial"/>
              </a:rPr>
              <a:t>* concentration / (</a:t>
            </a:r>
            <a:r>
              <a:rPr b="0" i="0" lang="en-US" sz="900" u="none" cap="none" strike="noStrike">
                <a:solidFill>
                  <a:srgbClr val="0000FF"/>
                </a:solidFill>
                <a:latin typeface="Arial"/>
                <a:ea typeface="Arial"/>
                <a:cs typeface="Arial"/>
                <a:sym typeface="Arial"/>
              </a:rPr>
              <a:t>0.5 </a:t>
            </a:r>
            <a:r>
              <a:rPr b="0" i="0" lang="en-US" sz="900" u="none" cap="none" strike="noStrike">
                <a:solidFill>
                  <a:srgbClr val="000000"/>
                </a:solidFill>
                <a:latin typeface="Arial"/>
                <a:ea typeface="Arial"/>
                <a:cs typeface="Arial"/>
                <a:sym typeface="Arial"/>
              </a:rPr>
              <a:t>+ concentration)</a:t>
            </a: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cell.targetSurface += </a:t>
            </a:r>
            <a:r>
              <a:rPr b="0" i="0" lang="en-US" sz="900" u="none" cap="none" strike="noStrike">
                <a:solidFill>
                  <a:srgbClr val="0000FF"/>
                </a:solidFill>
                <a:latin typeface="Arial"/>
                <a:ea typeface="Arial"/>
                <a:cs typeface="Arial"/>
                <a:sym typeface="Arial"/>
              </a:rPr>
              <a:t>0.15 </a:t>
            </a:r>
            <a:r>
              <a:rPr b="0" i="0" lang="en-US" sz="900" u="none" cap="none" strike="noStrike">
                <a:solidFill>
                  <a:srgbClr val="000000"/>
                </a:solidFill>
                <a:latin typeface="Arial"/>
                <a:ea typeface="Arial"/>
                <a:cs typeface="Arial"/>
                <a:sym typeface="Arial"/>
              </a:rPr>
              <a:t>* concentration / (</a:t>
            </a:r>
            <a:r>
              <a:rPr b="0" i="0" lang="en-US" sz="900" u="none" cap="none" strike="noStrike">
                <a:solidFill>
                  <a:srgbClr val="0000FF"/>
                </a:solidFill>
                <a:latin typeface="Arial"/>
                <a:ea typeface="Arial"/>
                <a:cs typeface="Arial"/>
                <a:sym typeface="Arial"/>
              </a:rPr>
              <a:t>0.5 </a:t>
            </a:r>
            <a:r>
              <a:rPr b="0" i="0" lang="en-US" sz="900" u="none" cap="none" strike="noStrike">
                <a:solidFill>
                  <a:srgbClr val="000000"/>
                </a:solidFill>
                <a:latin typeface="Arial"/>
                <a:ea typeface="Arial"/>
                <a:cs typeface="Arial"/>
                <a:sym typeface="Arial"/>
              </a:rPr>
              <a:t>+ concentration)</a:t>
            </a:r>
            <a:br>
              <a:rPr b="0" i="0" lang="en-US" sz="900" u="none" cap="none" strike="noStrike">
                <a:solidFill>
                  <a:srgbClr val="000000"/>
                </a:solidFill>
                <a:latin typeface="Arial"/>
                <a:ea typeface="Arial"/>
                <a:cs typeface="Arial"/>
                <a:sym typeface="Arial"/>
              </a:rPr>
            </a:br>
            <a:endParaRPr b="0" i="0" sz="1800" u="none" cap="none" strike="noStrike">
              <a:solidFill>
                <a:schemeClr val="dk1"/>
              </a:solidFill>
              <a:latin typeface="Arial"/>
              <a:ea typeface="Arial"/>
              <a:cs typeface="Arial"/>
              <a:sym typeface="Arial"/>
            </a:endParaRPr>
          </a:p>
        </p:txBody>
      </p:sp>
      <p:sp>
        <p:nvSpPr>
          <p:cNvPr id="314" name="Google Shape;314;p29"/>
          <p:cNvSpPr/>
          <p:nvPr/>
        </p:nvSpPr>
        <p:spPr>
          <a:xfrm>
            <a:off x="4960307" y="3776597"/>
            <a:ext cx="9144000" cy="457200"/>
          </a:xfrm>
          <a:prstGeom prst="rect">
            <a:avLst/>
          </a:prstGeom>
          <a:solidFill>
            <a:srgbClr val="FFFFFF"/>
          </a:solid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808080"/>
              </a:buClr>
              <a:buSzPts val="900"/>
              <a:buFont typeface="Arial"/>
              <a:buNone/>
            </a:pPr>
            <a:r>
              <a:rPr b="0" i="1" lang="en-US" sz="900" u="none" cap="none" strike="noStrike">
                <a:solidFill>
                  <a:srgbClr val="808080"/>
                </a:solidFill>
                <a:latin typeface="Arial"/>
                <a:ea typeface="Arial"/>
                <a:cs typeface="Arial"/>
                <a:sym typeface="Arial"/>
              </a:rPr>
              <a:t># Malignat and Hypoxic Cells growth</a:t>
            </a:r>
            <a:br>
              <a:rPr b="0" i="1" lang="en-US" sz="900" u="none" cap="none" strike="noStrike">
                <a:solidFill>
                  <a:srgbClr val="808080"/>
                </a:solidFill>
                <a:latin typeface="Arial"/>
                <a:ea typeface="Arial"/>
                <a:cs typeface="Arial"/>
                <a:sym typeface="Arial"/>
              </a:rPr>
            </a:br>
            <a:r>
              <a:rPr b="1" i="0" lang="en-US" sz="900" u="none" cap="none" strike="noStrike">
                <a:solidFill>
                  <a:srgbClr val="000080"/>
                </a:solidFill>
                <a:latin typeface="Arial"/>
                <a:ea typeface="Arial"/>
                <a:cs typeface="Arial"/>
                <a:sym typeface="Arial"/>
              </a:rPr>
              <a:t>if </a:t>
            </a:r>
            <a:r>
              <a:rPr b="0" i="0" lang="en-US" sz="900" u="none" cap="none" strike="noStrike">
                <a:solidFill>
                  <a:srgbClr val="000000"/>
                </a:solidFill>
                <a:latin typeface="Arial"/>
                <a:ea typeface="Arial"/>
                <a:cs typeface="Arial"/>
                <a:sym typeface="Arial"/>
              </a:rPr>
              <a:t>cell.type == </a:t>
            </a:r>
            <a:r>
              <a:rPr b="0" i="0" lang="en-US" sz="900" u="none" cap="none" strike="noStrike">
                <a:solidFill>
                  <a:srgbClr val="0000FF"/>
                </a:solidFill>
                <a:latin typeface="Arial"/>
                <a:ea typeface="Arial"/>
                <a:cs typeface="Arial"/>
                <a:sym typeface="Arial"/>
              </a:rPr>
              <a:t>1 </a:t>
            </a:r>
            <a:r>
              <a:rPr b="1" i="0" lang="en-US" sz="900" u="none" cap="none" strike="noStrike">
                <a:solidFill>
                  <a:srgbClr val="000080"/>
                </a:solidFill>
                <a:latin typeface="Arial"/>
                <a:ea typeface="Arial"/>
                <a:cs typeface="Arial"/>
                <a:sym typeface="Arial"/>
              </a:rPr>
              <a:t>or </a:t>
            </a:r>
            <a:r>
              <a:rPr b="0" i="0" lang="en-US" sz="900" u="none" cap="none" strike="noStrike">
                <a:solidFill>
                  <a:srgbClr val="000000"/>
                </a:solidFill>
                <a:latin typeface="Arial"/>
                <a:ea typeface="Arial"/>
                <a:cs typeface="Arial"/>
                <a:sym typeface="Arial"/>
              </a:rPr>
              <a:t>cell.type == </a:t>
            </a:r>
            <a:r>
              <a:rPr b="0" i="0" lang="en-US" sz="900" u="none" cap="none" strike="noStrike">
                <a:solidFill>
                  <a:srgbClr val="0000FF"/>
                </a:solidFill>
                <a:latin typeface="Arial"/>
                <a:ea typeface="Arial"/>
                <a:cs typeface="Arial"/>
                <a:sym typeface="Arial"/>
              </a:rPr>
              <a:t>2</a:t>
            </a:r>
            <a:r>
              <a:rPr b="0" i="0" lang="en-US" sz="900" u="none" cap="none" strike="noStrike">
                <a:solidFill>
                  <a:srgbClr val="000000"/>
                </a:solidFill>
                <a:latin typeface="Arial"/>
                <a:ea typeface="Arial"/>
                <a:cs typeface="Arial"/>
                <a:sym typeface="Arial"/>
              </a:rPr>
              <a:t>:</a:t>
            </a:r>
            <a:br>
              <a:rPr b="0" i="0" lang="en-US" sz="900" u="none" cap="none" strike="noStrike">
                <a:solidFill>
                  <a:srgbClr val="000000"/>
                </a:solidFill>
                <a:latin typeface="Arial"/>
                <a:ea typeface="Arial"/>
                <a:cs typeface="Arial"/>
                <a:sym typeface="Arial"/>
              </a:rPr>
            </a:b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x = </a:t>
            </a:r>
            <a:r>
              <a:rPr b="0" i="0" lang="en-US" sz="900" u="none" cap="none" strike="noStrike">
                <a:solidFill>
                  <a:srgbClr val="000080"/>
                </a:solidFill>
                <a:latin typeface="Arial"/>
                <a:ea typeface="Arial"/>
                <a:cs typeface="Arial"/>
                <a:sym typeface="Arial"/>
              </a:rPr>
              <a:t>int</a:t>
            </a:r>
            <a:r>
              <a:rPr b="0" i="0" lang="en-US" sz="900" u="none" cap="none" strike="noStrike">
                <a:solidFill>
                  <a:srgbClr val="000000"/>
                </a:solidFill>
                <a:latin typeface="Arial"/>
                <a:ea typeface="Arial"/>
                <a:cs typeface="Arial"/>
                <a:sym typeface="Arial"/>
              </a:rPr>
              <a:t>(</a:t>
            </a:r>
            <a:r>
              <a:rPr b="0" i="0" lang="en-US" sz="900" u="none" cap="none" strike="noStrike">
                <a:solidFill>
                  <a:srgbClr val="000080"/>
                </a:solidFill>
                <a:latin typeface="Arial"/>
                <a:ea typeface="Arial"/>
                <a:cs typeface="Arial"/>
                <a:sym typeface="Arial"/>
              </a:rPr>
              <a:t>round</a:t>
            </a:r>
            <a:r>
              <a:rPr b="0" i="0" lang="en-US" sz="900" u="none" cap="none" strike="noStrike">
                <a:solidFill>
                  <a:srgbClr val="000000"/>
                </a:solidFill>
                <a:latin typeface="Arial"/>
                <a:ea typeface="Arial"/>
                <a:cs typeface="Arial"/>
                <a:sym typeface="Arial"/>
              </a:rPr>
              <a:t>(cell.xCM / </a:t>
            </a:r>
            <a:r>
              <a:rPr b="0" i="0" lang="en-US" sz="900" u="none" cap="none" strike="noStrike">
                <a:solidFill>
                  <a:srgbClr val="000080"/>
                </a:solidFill>
                <a:latin typeface="Arial"/>
                <a:ea typeface="Arial"/>
                <a:cs typeface="Arial"/>
                <a:sym typeface="Arial"/>
              </a:rPr>
              <a:t>max</a:t>
            </a:r>
            <a:r>
              <a:rPr b="0" i="0" lang="en-US" sz="900" u="none" cap="none" strike="noStrike">
                <a:solidFill>
                  <a:srgbClr val="000000"/>
                </a:solidFill>
                <a:latin typeface="Arial"/>
                <a:ea typeface="Arial"/>
                <a:cs typeface="Arial"/>
                <a:sym typeface="Arial"/>
              </a:rPr>
              <a:t>(</a:t>
            </a:r>
            <a:r>
              <a:rPr b="0" i="0" lang="en-US" sz="900" u="none" cap="none" strike="noStrike">
                <a:solidFill>
                  <a:srgbClr val="000080"/>
                </a:solidFill>
                <a:latin typeface="Arial"/>
                <a:ea typeface="Arial"/>
                <a:cs typeface="Arial"/>
                <a:sym typeface="Arial"/>
              </a:rPr>
              <a:t>float</a:t>
            </a:r>
            <a:r>
              <a:rPr b="0" i="0" lang="en-US" sz="900" u="none" cap="none" strike="noStrike">
                <a:solidFill>
                  <a:srgbClr val="000000"/>
                </a:solidFill>
                <a:latin typeface="Arial"/>
                <a:ea typeface="Arial"/>
                <a:cs typeface="Arial"/>
                <a:sym typeface="Arial"/>
              </a:rPr>
              <a:t>(cell.volume), </a:t>
            </a:r>
            <a:r>
              <a:rPr b="0" i="0" lang="en-US" sz="900" u="none" cap="none" strike="noStrike">
                <a:solidFill>
                  <a:srgbClr val="0000FF"/>
                </a:solidFill>
                <a:latin typeface="Arial"/>
                <a:ea typeface="Arial"/>
                <a:cs typeface="Arial"/>
                <a:sym typeface="Arial"/>
              </a:rPr>
              <a:t>0.001</a:t>
            </a:r>
            <a:r>
              <a:rPr b="0" i="0" lang="en-US" sz="900" u="none" cap="none" strike="noStrike">
                <a:solidFill>
                  <a:srgbClr val="000000"/>
                </a:solidFill>
                <a:latin typeface="Arial"/>
                <a:ea typeface="Arial"/>
                <a:cs typeface="Arial"/>
                <a:sym typeface="Arial"/>
              </a:rPr>
              <a:t>)))</a:t>
            </a: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y = </a:t>
            </a:r>
            <a:r>
              <a:rPr b="0" i="0" lang="en-US" sz="900" u="none" cap="none" strike="noStrike">
                <a:solidFill>
                  <a:srgbClr val="000080"/>
                </a:solidFill>
                <a:latin typeface="Arial"/>
                <a:ea typeface="Arial"/>
                <a:cs typeface="Arial"/>
                <a:sym typeface="Arial"/>
              </a:rPr>
              <a:t>int</a:t>
            </a:r>
            <a:r>
              <a:rPr b="0" i="0" lang="en-US" sz="900" u="none" cap="none" strike="noStrike">
                <a:solidFill>
                  <a:srgbClr val="000000"/>
                </a:solidFill>
                <a:latin typeface="Arial"/>
                <a:ea typeface="Arial"/>
                <a:cs typeface="Arial"/>
                <a:sym typeface="Arial"/>
              </a:rPr>
              <a:t>(</a:t>
            </a:r>
            <a:r>
              <a:rPr b="0" i="0" lang="en-US" sz="900" u="none" cap="none" strike="noStrike">
                <a:solidFill>
                  <a:srgbClr val="000080"/>
                </a:solidFill>
                <a:latin typeface="Arial"/>
                <a:ea typeface="Arial"/>
                <a:cs typeface="Arial"/>
                <a:sym typeface="Arial"/>
              </a:rPr>
              <a:t>round</a:t>
            </a:r>
            <a:r>
              <a:rPr b="0" i="0" lang="en-US" sz="900" u="none" cap="none" strike="noStrike">
                <a:solidFill>
                  <a:srgbClr val="000000"/>
                </a:solidFill>
                <a:latin typeface="Arial"/>
                <a:ea typeface="Arial"/>
                <a:cs typeface="Arial"/>
                <a:sym typeface="Arial"/>
              </a:rPr>
              <a:t>(cell.yCM / </a:t>
            </a:r>
            <a:r>
              <a:rPr b="0" i="0" lang="en-US" sz="900" u="none" cap="none" strike="noStrike">
                <a:solidFill>
                  <a:srgbClr val="000080"/>
                </a:solidFill>
                <a:latin typeface="Arial"/>
                <a:ea typeface="Arial"/>
                <a:cs typeface="Arial"/>
                <a:sym typeface="Arial"/>
              </a:rPr>
              <a:t>max</a:t>
            </a:r>
            <a:r>
              <a:rPr b="0" i="0" lang="en-US" sz="900" u="none" cap="none" strike="noStrike">
                <a:solidFill>
                  <a:srgbClr val="000000"/>
                </a:solidFill>
                <a:latin typeface="Arial"/>
                <a:ea typeface="Arial"/>
                <a:cs typeface="Arial"/>
                <a:sym typeface="Arial"/>
              </a:rPr>
              <a:t>(</a:t>
            </a:r>
            <a:r>
              <a:rPr b="0" i="0" lang="en-US" sz="900" u="none" cap="none" strike="noStrike">
                <a:solidFill>
                  <a:srgbClr val="000080"/>
                </a:solidFill>
                <a:latin typeface="Arial"/>
                <a:ea typeface="Arial"/>
                <a:cs typeface="Arial"/>
                <a:sym typeface="Arial"/>
              </a:rPr>
              <a:t>float</a:t>
            </a:r>
            <a:r>
              <a:rPr b="0" i="0" lang="en-US" sz="900" u="none" cap="none" strike="noStrike">
                <a:solidFill>
                  <a:srgbClr val="000000"/>
                </a:solidFill>
                <a:latin typeface="Arial"/>
                <a:ea typeface="Arial"/>
                <a:cs typeface="Arial"/>
                <a:sym typeface="Arial"/>
              </a:rPr>
              <a:t>(cell.volume), </a:t>
            </a:r>
            <a:r>
              <a:rPr b="0" i="0" lang="en-US" sz="900" u="none" cap="none" strike="noStrike">
                <a:solidFill>
                  <a:srgbClr val="0000FF"/>
                </a:solidFill>
                <a:latin typeface="Arial"/>
                <a:ea typeface="Arial"/>
                <a:cs typeface="Arial"/>
                <a:sym typeface="Arial"/>
              </a:rPr>
              <a:t>0.001</a:t>
            </a:r>
            <a:r>
              <a:rPr b="0" i="0" lang="en-US" sz="900" u="none" cap="none" strike="noStrike">
                <a:solidFill>
                  <a:srgbClr val="000000"/>
                </a:solidFill>
                <a:latin typeface="Arial"/>
                <a:ea typeface="Arial"/>
                <a:cs typeface="Arial"/>
                <a:sym typeface="Arial"/>
              </a:rPr>
              <a:t>)))</a:t>
            </a: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z = </a:t>
            </a:r>
            <a:r>
              <a:rPr b="0" i="0" lang="en-US" sz="900" u="none" cap="none" strike="noStrike">
                <a:solidFill>
                  <a:srgbClr val="000080"/>
                </a:solidFill>
                <a:latin typeface="Arial"/>
                <a:ea typeface="Arial"/>
                <a:cs typeface="Arial"/>
                <a:sym typeface="Arial"/>
              </a:rPr>
              <a:t>int</a:t>
            </a:r>
            <a:r>
              <a:rPr b="0" i="0" lang="en-US" sz="900" u="none" cap="none" strike="noStrike">
                <a:solidFill>
                  <a:srgbClr val="000000"/>
                </a:solidFill>
                <a:latin typeface="Arial"/>
                <a:ea typeface="Arial"/>
                <a:cs typeface="Arial"/>
                <a:sym typeface="Arial"/>
              </a:rPr>
              <a:t>(</a:t>
            </a:r>
            <a:r>
              <a:rPr b="0" i="0" lang="en-US" sz="900" u="none" cap="none" strike="noStrike">
                <a:solidFill>
                  <a:srgbClr val="000080"/>
                </a:solidFill>
                <a:latin typeface="Arial"/>
                <a:ea typeface="Arial"/>
                <a:cs typeface="Arial"/>
                <a:sym typeface="Arial"/>
              </a:rPr>
              <a:t>round</a:t>
            </a:r>
            <a:r>
              <a:rPr b="0" i="0" lang="en-US" sz="900" u="none" cap="none" strike="noStrike">
                <a:solidFill>
                  <a:srgbClr val="000000"/>
                </a:solidFill>
                <a:latin typeface="Arial"/>
                <a:ea typeface="Arial"/>
                <a:cs typeface="Arial"/>
                <a:sym typeface="Arial"/>
              </a:rPr>
              <a:t>(cell.zCM / </a:t>
            </a:r>
            <a:r>
              <a:rPr b="0" i="0" lang="en-US" sz="900" u="none" cap="none" strike="noStrike">
                <a:solidFill>
                  <a:srgbClr val="000080"/>
                </a:solidFill>
                <a:latin typeface="Arial"/>
                <a:ea typeface="Arial"/>
                <a:cs typeface="Arial"/>
                <a:sym typeface="Arial"/>
              </a:rPr>
              <a:t>max</a:t>
            </a:r>
            <a:r>
              <a:rPr b="0" i="0" lang="en-US" sz="900" u="none" cap="none" strike="noStrike">
                <a:solidFill>
                  <a:srgbClr val="000000"/>
                </a:solidFill>
                <a:latin typeface="Arial"/>
                <a:ea typeface="Arial"/>
                <a:cs typeface="Arial"/>
                <a:sym typeface="Arial"/>
              </a:rPr>
              <a:t>(</a:t>
            </a:r>
            <a:r>
              <a:rPr b="0" i="0" lang="en-US" sz="900" u="none" cap="none" strike="noStrike">
                <a:solidFill>
                  <a:srgbClr val="000080"/>
                </a:solidFill>
                <a:latin typeface="Arial"/>
                <a:ea typeface="Arial"/>
                <a:cs typeface="Arial"/>
                <a:sym typeface="Arial"/>
              </a:rPr>
              <a:t>float</a:t>
            </a:r>
            <a:r>
              <a:rPr b="0" i="0" lang="en-US" sz="900" u="none" cap="none" strike="noStrike">
                <a:solidFill>
                  <a:srgbClr val="000000"/>
                </a:solidFill>
                <a:latin typeface="Arial"/>
                <a:ea typeface="Arial"/>
                <a:cs typeface="Arial"/>
                <a:sym typeface="Arial"/>
              </a:rPr>
              <a:t>(cell.volume), </a:t>
            </a:r>
            <a:r>
              <a:rPr b="0" i="0" lang="en-US" sz="900" u="none" cap="none" strike="noStrike">
                <a:solidFill>
                  <a:srgbClr val="0000FF"/>
                </a:solidFill>
                <a:latin typeface="Arial"/>
                <a:ea typeface="Arial"/>
                <a:cs typeface="Arial"/>
                <a:sym typeface="Arial"/>
              </a:rPr>
              <a:t>0.001</a:t>
            </a:r>
            <a:r>
              <a:rPr b="0" i="0" lang="en-US" sz="900" u="none" cap="none" strike="noStrike">
                <a:solidFill>
                  <a:srgbClr val="000000"/>
                </a:solidFill>
                <a:latin typeface="Arial"/>
                <a:ea typeface="Arial"/>
                <a:cs typeface="Arial"/>
                <a:sym typeface="Arial"/>
              </a:rPr>
              <a:t>)))</a:t>
            </a:r>
            <a:br>
              <a:rPr b="0" i="0" lang="en-US" sz="900" u="none" cap="none" strike="noStrike">
                <a:solidFill>
                  <a:srgbClr val="000000"/>
                </a:solidFill>
                <a:latin typeface="Arial"/>
                <a:ea typeface="Arial"/>
                <a:cs typeface="Arial"/>
                <a:sym typeface="Arial"/>
              </a:rPr>
            </a:b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concentration2 = field_malig[x, y, z]</a:t>
            </a:r>
            <a:br>
              <a:rPr b="0" i="0" lang="en-US" sz="900" u="none" cap="none" strike="noStrike">
                <a:solidFill>
                  <a:srgbClr val="000000"/>
                </a:solidFill>
                <a:latin typeface="Arial"/>
                <a:ea typeface="Arial"/>
                <a:cs typeface="Arial"/>
                <a:sym typeface="Arial"/>
              </a:rPr>
            </a:b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a:t>
            </a:r>
            <a:r>
              <a:rPr b="0" i="1" lang="en-US" sz="900" u="none" cap="none" strike="noStrike">
                <a:solidFill>
                  <a:srgbClr val="808080"/>
                </a:solidFill>
                <a:latin typeface="Arial"/>
                <a:ea typeface="Arial"/>
                <a:cs typeface="Arial"/>
                <a:sym typeface="Arial"/>
              </a:rPr>
              <a:t># switch to Hypoxic cell type</a:t>
            </a:r>
            <a:br>
              <a:rPr b="0" i="1" lang="en-US" sz="900" u="none" cap="none" strike="noStrike">
                <a:solidFill>
                  <a:srgbClr val="808080"/>
                </a:solidFill>
                <a:latin typeface="Arial"/>
                <a:ea typeface="Arial"/>
                <a:cs typeface="Arial"/>
                <a:sym typeface="Arial"/>
              </a:rPr>
            </a:br>
            <a:r>
              <a:rPr b="0" i="1" lang="en-US" sz="900" u="none" cap="none" strike="noStrike">
                <a:solidFill>
                  <a:srgbClr val="808080"/>
                </a:solidFill>
                <a:latin typeface="Arial"/>
                <a:ea typeface="Arial"/>
                <a:cs typeface="Arial"/>
                <a:sym typeface="Arial"/>
              </a:rPr>
              <a:t>    </a:t>
            </a:r>
            <a:r>
              <a:rPr b="1" i="0" lang="en-US" sz="900" u="none" cap="none" strike="noStrike">
                <a:solidFill>
                  <a:srgbClr val="000080"/>
                </a:solidFill>
                <a:latin typeface="Arial"/>
                <a:ea typeface="Arial"/>
                <a:cs typeface="Arial"/>
                <a:sym typeface="Arial"/>
              </a:rPr>
              <a:t>if </a:t>
            </a:r>
            <a:r>
              <a:rPr b="0" i="0" lang="en-US" sz="900" u="none" cap="none" strike="noStrike">
                <a:solidFill>
                  <a:srgbClr val="000000"/>
                </a:solidFill>
                <a:latin typeface="Arial"/>
                <a:ea typeface="Arial"/>
                <a:cs typeface="Arial"/>
                <a:sym typeface="Arial"/>
              </a:rPr>
              <a:t>concentration2 &lt; </a:t>
            </a:r>
            <a:r>
              <a:rPr b="0" i="0" lang="en-US" sz="900" u="none" cap="none" strike="noStrike">
                <a:solidFill>
                  <a:srgbClr val="94558D"/>
                </a:solidFill>
                <a:latin typeface="Arial"/>
                <a:ea typeface="Arial"/>
                <a:cs typeface="Arial"/>
                <a:sym typeface="Arial"/>
              </a:rPr>
              <a:t>self</a:t>
            </a:r>
            <a:r>
              <a:rPr b="0" i="0" lang="en-US" sz="900" u="none" cap="none" strike="noStrike">
                <a:solidFill>
                  <a:srgbClr val="000000"/>
                </a:solidFill>
                <a:latin typeface="Arial"/>
                <a:ea typeface="Arial"/>
                <a:cs typeface="Arial"/>
                <a:sym typeface="Arial"/>
              </a:rPr>
              <a:t>.nutrient_thresh </a:t>
            </a:r>
            <a:r>
              <a:rPr b="1" i="0" lang="en-US" sz="900" u="none" cap="none" strike="noStrike">
                <a:solidFill>
                  <a:srgbClr val="000080"/>
                </a:solidFill>
                <a:latin typeface="Arial"/>
                <a:ea typeface="Arial"/>
                <a:cs typeface="Arial"/>
                <a:sym typeface="Arial"/>
              </a:rPr>
              <a:t>and </a:t>
            </a:r>
            <a:r>
              <a:rPr b="0" i="0" lang="en-US" sz="900" u="none" cap="none" strike="noStrike">
                <a:solidFill>
                  <a:srgbClr val="000000"/>
                </a:solidFill>
                <a:latin typeface="Arial"/>
                <a:ea typeface="Arial"/>
                <a:cs typeface="Arial"/>
                <a:sym typeface="Arial"/>
              </a:rPr>
              <a:t>mcs &gt; </a:t>
            </a:r>
            <a:r>
              <a:rPr b="0" i="0" lang="en-US" sz="900" u="none" cap="none" strike="noStrike">
                <a:solidFill>
                  <a:srgbClr val="0000FF"/>
                </a:solidFill>
                <a:latin typeface="Arial"/>
                <a:ea typeface="Arial"/>
                <a:cs typeface="Arial"/>
                <a:sym typeface="Arial"/>
              </a:rPr>
              <a:t>100</a:t>
            </a:r>
            <a:r>
              <a:rPr b="0" i="0" lang="en-US" sz="900" u="none" cap="none" strike="noStrike">
                <a:solidFill>
                  <a:srgbClr val="000000"/>
                </a:solidFill>
                <a:latin typeface="Arial"/>
                <a:ea typeface="Arial"/>
                <a:cs typeface="Arial"/>
                <a:sym typeface="Arial"/>
              </a:rPr>
              <a:t>:</a:t>
            </a: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cell.type = </a:t>
            </a:r>
            <a:r>
              <a:rPr b="0" i="0" lang="en-US" sz="900" u="none" cap="none" strike="noStrike">
                <a:solidFill>
                  <a:srgbClr val="0000FF"/>
                </a:solidFill>
                <a:latin typeface="Arial"/>
                <a:ea typeface="Arial"/>
                <a:cs typeface="Arial"/>
                <a:sym typeface="Arial"/>
              </a:rPr>
              <a:t>2</a:t>
            </a:r>
            <a:br>
              <a:rPr b="0" i="0" lang="en-US" sz="900" u="none" cap="none" strike="noStrike">
                <a:solidFill>
                  <a:srgbClr val="0000FF"/>
                </a:solidFill>
                <a:latin typeface="Arial"/>
                <a:ea typeface="Arial"/>
                <a:cs typeface="Arial"/>
                <a:sym typeface="Arial"/>
              </a:rPr>
            </a:br>
            <a:br>
              <a:rPr b="0" i="0" lang="en-US" sz="900" u="none" cap="none" strike="noStrike">
                <a:solidFill>
                  <a:srgbClr val="0000FF"/>
                </a:solidFill>
                <a:latin typeface="Arial"/>
                <a:ea typeface="Arial"/>
                <a:cs typeface="Arial"/>
                <a:sym typeface="Arial"/>
              </a:rPr>
            </a:br>
            <a:r>
              <a:rPr b="0" i="0" lang="en-US" sz="900" u="none" cap="none" strike="noStrike">
                <a:solidFill>
                  <a:srgbClr val="0000FF"/>
                </a:solidFill>
                <a:latin typeface="Arial"/>
                <a:ea typeface="Arial"/>
                <a:cs typeface="Arial"/>
                <a:sym typeface="Arial"/>
              </a:rPr>
              <a:t>    </a:t>
            </a:r>
            <a:r>
              <a:rPr b="0" i="1" lang="en-US" sz="900" u="none" cap="none" strike="noStrike">
                <a:solidFill>
                  <a:srgbClr val="808080"/>
                </a:solidFill>
                <a:latin typeface="Arial"/>
                <a:ea typeface="Arial"/>
                <a:cs typeface="Arial"/>
                <a:sym typeface="Arial"/>
              </a:rPr>
              <a:t># switch to Necrotic cell type</a:t>
            </a:r>
            <a:br>
              <a:rPr b="0" i="1" lang="en-US" sz="900" u="none" cap="none" strike="noStrike">
                <a:solidFill>
                  <a:srgbClr val="808080"/>
                </a:solidFill>
                <a:latin typeface="Arial"/>
                <a:ea typeface="Arial"/>
                <a:cs typeface="Arial"/>
                <a:sym typeface="Arial"/>
              </a:rPr>
            </a:br>
            <a:r>
              <a:rPr b="0" i="1" lang="en-US" sz="900" u="none" cap="none" strike="noStrike">
                <a:solidFill>
                  <a:srgbClr val="808080"/>
                </a:solidFill>
                <a:latin typeface="Arial"/>
                <a:ea typeface="Arial"/>
                <a:cs typeface="Arial"/>
                <a:sym typeface="Arial"/>
              </a:rPr>
              <a:t>    </a:t>
            </a:r>
            <a:r>
              <a:rPr b="1" i="0" lang="en-US" sz="900" u="none" cap="none" strike="noStrike">
                <a:solidFill>
                  <a:srgbClr val="000080"/>
                </a:solidFill>
                <a:latin typeface="Arial"/>
                <a:ea typeface="Arial"/>
                <a:cs typeface="Arial"/>
                <a:sym typeface="Arial"/>
              </a:rPr>
              <a:t>if </a:t>
            </a:r>
            <a:r>
              <a:rPr b="0" i="0" lang="en-US" sz="900" u="none" cap="none" strike="noStrike">
                <a:solidFill>
                  <a:srgbClr val="000000"/>
                </a:solidFill>
                <a:latin typeface="Arial"/>
                <a:ea typeface="Arial"/>
                <a:cs typeface="Arial"/>
                <a:sym typeface="Arial"/>
              </a:rPr>
              <a:t>concentration2 &lt; </a:t>
            </a:r>
            <a:r>
              <a:rPr b="0" i="0" lang="en-US" sz="900" u="none" cap="none" strike="noStrike">
                <a:solidFill>
                  <a:srgbClr val="94558D"/>
                </a:solidFill>
                <a:latin typeface="Arial"/>
                <a:ea typeface="Arial"/>
                <a:cs typeface="Arial"/>
                <a:sym typeface="Arial"/>
              </a:rPr>
              <a:t>self</a:t>
            </a:r>
            <a:r>
              <a:rPr b="0" i="0" lang="en-US" sz="900" u="none" cap="none" strike="noStrike">
                <a:solidFill>
                  <a:srgbClr val="000000"/>
                </a:solidFill>
                <a:latin typeface="Arial"/>
                <a:ea typeface="Arial"/>
                <a:cs typeface="Arial"/>
                <a:sym typeface="Arial"/>
              </a:rPr>
              <a:t>.necrotic_thresh </a:t>
            </a:r>
            <a:r>
              <a:rPr b="1" i="0" lang="en-US" sz="900" u="none" cap="none" strike="noStrike">
                <a:solidFill>
                  <a:srgbClr val="000080"/>
                </a:solidFill>
                <a:latin typeface="Arial"/>
                <a:ea typeface="Arial"/>
                <a:cs typeface="Arial"/>
                <a:sym typeface="Arial"/>
              </a:rPr>
              <a:t>and </a:t>
            </a:r>
            <a:r>
              <a:rPr b="0" i="0" lang="en-US" sz="900" u="none" cap="none" strike="noStrike">
                <a:solidFill>
                  <a:srgbClr val="000000"/>
                </a:solidFill>
                <a:latin typeface="Arial"/>
                <a:ea typeface="Arial"/>
                <a:cs typeface="Arial"/>
                <a:sym typeface="Arial"/>
              </a:rPr>
              <a:t>mcs &gt; </a:t>
            </a:r>
            <a:r>
              <a:rPr b="0" i="0" lang="en-US" sz="900" u="none" cap="none" strike="noStrike">
                <a:solidFill>
                  <a:srgbClr val="0000FF"/>
                </a:solidFill>
                <a:latin typeface="Arial"/>
                <a:ea typeface="Arial"/>
                <a:cs typeface="Arial"/>
                <a:sym typeface="Arial"/>
              </a:rPr>
              <a:t>100</a:t>
            </a:r>
            <a:r>
              <a:rPr b="0" i="0" lang="en-US" sz="900" u="none" cap="none" strike="noStrike">
                <a:solidFill>
                  <a:srgbClr val="000000"/>
                </a:solidFill>
                <a:latin typeface="Arial"/>
                <a:ea typeface="Arial"/>
                <a:cs typeface="Arial"/>
                <a:sym typeface="Arial"/>
              </a:rPr>
              <a:t>:</a:t>
            </a: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cell.type = </a:t>
            </a:r>
            <a:r>
              <a:rPr b="0" i="0" lang="en-US" sz="900" u="none" cap="none" strike="noStrike">
                <a:solidFill>
                  <a:srgbClr val="0000FF"/>
                </a:solidFill>
                <a:latin typeface="Arial"/>
                <a:ea typeface="Arial"/>
                <a:cs typeface="Arial"/>
                <a:sym typeface="Arial"/>
              </a:rPr>
              <a:t>3</a:t>
            </a:r>
            <a:br>
              <a:rPr b="0" i="0" lang="en-US" sz="900" u="none" cap="none" strike="noStrike">
                <a:solidFill>
                  <a:srgbClr val="0000FF"/>
                </a:solidFill>
                <a:latin typeface="Arial"/>
                <a:ea typeface="Arial"/>
                <a:cs typeface="Arial"/>
                <a:sym typeface="Arial"/>
              </a:rPr>
            </a:br>
            <a:br>
              <a:rPr b="0" i="0" lang="en-US" sz="900" u="none" cap="none" strike="noStrike">
                <a:solidFill>
                  <a:srgbClr val="0000FF"/>
                </a:solidFill>
                <a:latin typeface="Arial"/>
                <a:ea typeface="Arial"/>
                <a:cs typeface="Arial"/>
                <a:sym typeface="Arial"/>
              </a:rPr>
            </a:br>
            <a:r>
              <a:rPr b="0" i="0" lang="en-US" sz="900" u="none" cap="none" strike="noStrike">
                <a:solidFill>
                  <a:srgbClr val="0000FF"/>
                </a:solidFill>
                <a:latin typeface="Arial"/>
                <a:ea typeface="Arial"/>
                <a:cs typeface="Arial"/>
                <a:sym typeface="Arial"/>
              </a:rPr>
              <a:t>    </a:t>
            </a:r>
            <a:r>
              <a:rPr b="0" i="1" lang="en-US" sz="900" u="none" cap="none" strike="noStrike">
                <a:solidFill>
                  <a:srgbClr val="808080"/>
                </a:solidFill>
                <a:latin typeface="Arial"/>
                <a:ea typeface="Arial"/>
                <a:cs typeface="Arial"/>
                <a:sym typeface="Arial"/>
              </a:rPr>
              <a:t># set growth rate equation</a:t>
            </a:r>
            <a:br>
              <a:rPr b="0" i="1" lang="en-US" sz="900" u="none" cap="none" strike="noStrike">
                <a:solidFill>
                  <a:srgbClr val="808080"/>
                </a:solidFill>
                <a:latin typeface="Arial"/>
                <a:ea typeface="Arial"/>
                <a:cs typeface="Arial"/>
                <a:sym typeface="Arial"/>
              </a:rPr>
            </a:br>
            <a:r>
              <a:rPr b="0" i="1" lang="en-US" sz="900" u="none" cap="none" strike="noStrike">
                <a:solidFill>
                  <a:srgbClr val="808080"/>
                </a:solidFill>
                <a:latin typeface="Arial"/>
                <a:ea typeface="Arial"/>
                <a:cs typeface="Arial"/>
                <a:sym typeface="Arial"/>
              </a:rPr>
              <a:t>    </a:t>
            </a:r>
            <a:r>
              <a:rPr b="1" i="0" lang="en-US" sz="900" u="none" cap="none" strike="noStrike">
                <a:solidFill>
                  <a:srgbClr val="000080"/>
                </a:solidFill>
                <a:latin typeface="Arial"/>
                <a:ea typeface="Arial"/>
                <a:cs typeface="Arial"/>
                <a:sym typeface="Arial"/>
              </a:rPr>
              <a:t>if </a:t>
            </a:r>
            <a:r>
              <a:rPr b="0" i="0" lang="en-US" sz="900" u="none" cap="none" strike="noStrike">
                <a:solidFill>
                  <a:srgbClr val="000000"/>
                </a:solidFill>
                <a:latin typeface="Arial"/>
                <a:ea typeface="Arial"/>
                <a:cs typeface="Arial"/>
                <a:sym typeface="Arial"/>
              </a:rPr>
              <a:t>mcs &gt; </a:t>
            </a:r>
            <a:r>
              <a:rPr b="0" i="0" lang="en-US" sz="900" u="none" cap="none" strike="noStrike">
                <a:solidFill>
                  <a:srgbClr val="0000FF"/>
                </a:solidFill>
                <a:latin typeface="Arial"/>
                <a:ea typeface="Arial"/>
                <a:cs typeface="Arial"/>
                <a:sym typeface="Arial"/>
              </a:rPr>
              <a:t>100</a:t>
            </a:r>
            <a:r>
              <a:rPr b="0" i="0" lang="en-US" sz="900" u="none" cap="none" strike="noStrike">
                <a:solidFill>
                  <a:srgbClr val="000000"/>
                </a:solidFill>
                <a:latin typeface="Arial"/>
                <a:ea typeface="Arial"/>
                <a:cs typeface="Arial"/>
                <a:sym typeface="Arial"/>
              </a:rPr>
              <a:t>:</a:t>
            </a: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cell.targetVolume += </a:t>
            </a:r>
            <a:r>
              <a:rPr b="0" i="0" lang="en-US" sz="900" u="none" cap="none" strike="noStrike">
                <a:solidFill>
                  <a:srgbClr val="0000FF"/>
                </a:solidFill>
                <a:latin typeface="Arial"/>
                <a:ea typeface="Arial"/>
                <a:cs typeface="Arial"/>
                <a:sym typeface="Arial"/>
              </a:rPr>
              <a:t>0.04 </a:t>
            </a:r>
            <a:r>
              <a:rPr b="0" i="0" lang="en-US" sz="900" u="none" cap="none" strike="noStrike">
                <a:solidFill>
                  <a:srgbClr val="000000"/>
                </a:solidFill>
                <a:latin typeface="Arial"/>
                <a:ea typeface="Arial"/>
                <a:cs typeface="Arial"/>
                <a:sym typeface="Arial"/>
              </a:rPr>
              <a:t>* concentration2 / (</a:t>
            </a:r>
            <a:r>
              <a:rPr b="0" i="0" lang="en-US" sz="900" u="none" cap="none" strike="noStrike">
                <a:solidFill>
                  <a:srgbClr val="0000FF"/>
                </a:solidFill>
                <a:latin typeface="Arial"/>
                <a:ea typeface="Arial"/>
                <a:cs typeface="Arial"/>
                <a:sym typeface="Arial"/>
              </a:rPr>
              <a:t>10 </a:t>
            </a:r>
            <a:r>
              <a:rPr b="0" i="0" lang="en-US" sz="900" u="none" cap="none" strike="noStrike">
                <a:solidFill>
                  <a:srgbClr val="000000"/>
                </a:solidFill>
                <a:latin typeface="Arial"/>
                <a:ea typeface="Arial"/>
                <a:cs typeface="Arial"/>
                <a:sym typeface="Arial"/>
              </a:rPr>
              <a:t>+ concentration2)</a:t>
            </a: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cell.targetSurface += </a:t>
            </a:r>
            <a:r>
              <a:rPr b="0" i="0" lang="en-US" sz="900" u="none" cap="none" strike="noStrike">
                <a:solidFill>
                  <a:srgbClr val="0000FF"/>
                </a:solidFill>
                <a:latin typeface="Arial"/>
                <a:ea typeface="Arial"/>
                <a:cs typeface="Arial"/>
                <a:sym typeface="Arial"/>
              </a:rPr>
              <a:t>0.12 </a:t>
            </a:r>
            <a:r>
              <a:rPr b="0" i="0" lang="en-US" sz="900" u="none" cap="none" strike="noStrike">
                <a:solidFill>
                  <a:srgbClr val="000000"/>
                </a:solidFill>
                <a:latin typeface="Arial"/>
                <a:ea typeface="Arial"/>
                <a:cs typeface="Arial"/>
                <a:sym typeface="Arial"/>
              </a:rPr>
              <a:t>* concentration2 / (</a:t>
            </a:r>
            <a:r>
              <a:rPr b="0" i="0" lang="en-US" sz="900" u="none" cap="none" strike="noStrike">
                <a:solidFill>
                  <a:srgbClr val="0000FF"/>
                </a:solidFill>
                <a:latin typeface="Arial"/>
                <a:ea typeface="Arial"/>
                <a:cs typeface="Arial"/>
                <a:sym typeface="Arial"/>
              </a:rPr>
              <a:t>10 </a:t>
            </a:r>
            <a:r>
              <a:rPr b="0" i="0" lang="en-US" sz="900" u="none" cap="none" strike="noStrike">
                <a:solidFill>
                  <a:srgbClr val="000000"/>
                </a:solidFill>
                <a:latin typeface="Arial"/>
                <a:ea typeface="Arial"/>
                <a:cs typeface="Arial"/>
                <a:sym typeface="Arial"/>
              </a:rPr>
              <a:t>+ concentration2)</a:t>
            </a:r>
            <a:br>
              <a:rPr b="0" i="0" lang="en-US" sz="900" u="none" cap="none" strike="noStrike">
                <a:solidFill>
                  <a:srgbClr val="000000"/>
                </a:solidFill>
                <a:latin typeface="Arial"/>
                <a:ea typeface="Arial"/>
                <a:cs typeface="Arial"/>
                <a:sym typeface="Arial"/>
              </a:rPr>
            </a:br>
            <a:br>
              <a:rPr b="0" i="0" lang="en-US" sz="900" u="none" cap="none" strike="noStrike">
                <a:solidFill>
                  <a:srgbClr val="000000"/>
                </a:solidFill>
                <a:latin typeface="Arial"/>
                <a:ea typeface="Arial"/>
                <a:cs typeface="Arial"/>
                <a:sym typeface="Arial"/>
              </a:rPr>
            </a:br>
            <a:r>
              <a:rPr b="0" i="1" lang="en-US" sz="900" u="none" cap="none" strike="noStrike">
                <a:solidFill>
                  <a:srgbClr val="808080"/>
                </a:solidFill>
                <a:latin typeface="Arial"/>
                <a:ea typeface="Arial"/>
                <a:cs typeface="Arial"/>
                <a:sym typeface="Arial"/>
              </a:rPr>
              <a:t># Hypoxic Cells</a:t>
            </a:r>
            <a:br>
              <a:rPr b="0" i="1" lang="en-US" sz="900" u="none" cap="none" strike="noStrike">
                <a:solidFill>
                  <a:srgbClr val="808080"/>
                </a:solidFill>
                <a:latin typeface="Arial"/>
                <a:ea typeface="Arial"/>
                <a:cs typeface="Arial"/>
                <a:sym typeface="Arial"/>
              </a:rPr>
            </a:br>
            <a:r>
              <a:rPr b="1" i="0" lang="en-US" sz="900" u="none" cap="none" strike="noStrike">
                <a:solidFill>
                  <a:srgbClr val="000080"/>
                </a:solidFill>
                <a:latin typeface="Arial"/>
                <a:ea typeface="Arial"/>
                <a:cs typeface="Arial"/>
                <a:sym typeface="Arial"/>
              </a:rPr>
              <a:t>if </a:t>
            </a:r>
            <a:r>
              <a:rPr b="0" i="0" lang="en-US" sz="900" u="none" cap="none" strike="noStrike">
                <a:solidFill>
                  <a:srgbClr val="000000"/>
                </a:solidFill>
                <a:latin typeface="Arial"/>
                <a:ea typeface="Arial"/>
                <a:cs typeface="Arial"/>
                <a:sym typeface="Arial"/>
              </a:rPr>
              <a:t>cell.type == </a:t>
            </a:r>
            <a:r>
              <a:rPr b="0" i="0" lang="en-US" sz="900" u="none" cap="none" strike="noStrike">
                <a:solidFill>
                  <a:srgbClr val="0000FF"/>
                </a:solidFill>
                <a:latin typeface="Arial"/>
                <a:ea typeface="Arial"/>
                <a:cs typeface="Arial"/>
                <a:sym typeface="Arial"/>
              </a:rPr>
              <a:t>2</a:t>
            </a:r>
            <a:r>
              <a:rPr b="0" i="0" lang="en-US" sz="900" u="none" cap="none" strike="noStrike">
                <a:solidFill>
                  <a:srgbClr val="000000"/>
                </a:solidFill>
                <a:latin typeface="Arial"/>
                <a:ea typeface="Arial"/>
                <a:cs typeface="Arial"/>
                <a:sym typeface="Arial"/>
              </a:rPr>
              <a:t>:</a:t>
            </a: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x = </a:t>
            </a:r>
            <a:r>
              <a:rPr b="0" i="0" lang="en-US" sz="900" u="none" cap="none" strike="noStrike">
                <a:solidFill>
                  <a:srgbClr val="000080"/>
                </a:solidFill>
                <a:latin typeface="Arial"/>
                <a:ea typeface="Arial"/>
                <a:cs typeface="Arial"/>
                <a:sym typeface="Arial"/>
              </a:rPr>
              <a:t>int</a:t>
            </a:r>
            <a:r>
              <a:rPr b="0" i="0" lang="en-US" sz="900" u="none" cap="none" strike="noStrike">
                <a:solidFill>
                  <a:srgbClr val="000000"/>
                </a:solidFill>
                <a:latin typeface="Arial"/>
                <a:ea typeface="Arial"/>
                <a:cs typeface="Arial"/>
                <a:sym typeface="Arial"/>
              </a:rPr>
              <a:t>(</a:t>
            </a:r>
            <a:r>
              <a:rPr b="0" i="0" lang="en-US" sz="900" u="none" cap="none" strike="noStrike">
                <a:solidFill>
                  <a:srgbClr val="000080"/>
                </a:solidFill>
                <a:latin typeface="Arial"/>
                <a:ea typeface="Arial"/>
                <a:cs typeface="Arial"/>
                <a:sym typeface="Arial"/>
              </a:rPr>
              <a:t>round</a:t>
            </a:r>
            <a:r>
              <a:rPr b="0" i="0" lang="en-US" sz="900" u="none" cap="none" strike="noStrike">
                <a:solidFill>
                  <a:srgbClr val="000000"/>
                </a:solidFill>
                <a:latin typeface="Arial"/>
                <a:ea typeface="Arial"/>
                <a:cs typeface="Arial"/>
                <a:sym typeface="Arial"/>
              </a:rPr>
              <a:t>(cell.xCM / </a:t>
            </a:r>
            <a:r>
              <a:rPr b="0" i="0" lang="en-US" sz="900" u="none" cap="none" strike="noStrike">
                <a:solidFill>
                  <a:srgbClr val="000080"/>
                </a:solidFill>
                <a:latin typeface="Arial"/>
                <a:ea typeface="Arial"/>
                <a:cs typeface="Arial"/>
                <a:sym typeface="Arial"/>
              </a:rPr>
              <a:t>max</a:t>
            </a:r>
            <a:r>
              <a:rPr b="0" i="0" lang="en-US" sz="900" u="none" cap="none" strike="noStrike">
                <a:solidFill>
                  <a:srgbClr val="000000"/>
                </a:solidFill>
                <a:latin typeface="Arial"/>
                <a:ea typeface="Arial"/>
                <a:cs typeface="Arial"/>
                <a:sym typeface="Arial"/>
              </a:rPr>
              <a:t>(</a:t>
            </a:r>
            <a:r>
              <a:rPr b="0" i="0" lang="en-US" sz="900" u="none" cap="none" strike="noStrike">
                <a:solidFill>
                  <a:srgbClr val="000080"/>
                </a:solidFill>
                <a:latin typeface="Arial"/>
                <a:ea typeface="Arial"/>
                <a:cs typeface="Arial"/>
                <a:sym typeface="Arial"/>
              </a:rPr>
              <a:t>float</a:t>
            </a:r>
            <a:r>
              <a:rPr b="0" i="0" lang="en-US" sz="900" u="none" cap="none" strike="noStrike">
                <a:solidFill>
                  <a:srgbClr val="000000"/>
                </a:solidFill>
                <a:latin typeface="Arial"/>
                <a:ea typeface="Arial"/>
                <a:cs typeface="Arial"/>
                <a:sym typeface="Arial"/>
              </a:rPr>
              <a:t>(cell.volume), </a:t>
            </a:r>
            <a:r>
              <a:rPr b="0" i="0" lang="en-US" sz="900" u="none" cap="none" strike="noStrike">
                <a:solidFill>
                  <a:srgbClr val="0000FF"/>
                </a:solidFill>
                <a:latin typeface="Arial"/>
                <a:ea typeface="Arial"/>
                <a:cs typeface="Arial"/>
                <a:sym typeface="Arial"/>
              </a:rPr>
              <a:t>0.001</a:t>
            </a:r>
            <a:r>
              <a:rPr b="0" i="0" lang="en-US" sz="900" u="none" cap="none" strike="noStrike">
                <a:solidFill>
                  <a:srgbClr val="000000"/>
                </a:solidFill>
                <a:latin typeface="Arial"/>
                <a:ea typeface="Arial"/>
                <a:cs typeface="Arial"/>
                <a:sym typeface="Arial"/>
              </a:rPr>
              <a:t>)))</a:t>
            </a: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y = </a:t>
            </a:r>
            <a:r>
              <a:rPr b="0" i="0" lang="en-US" sz="900" u="none" cap="none" strike="noStrike">
                <a:solidFill>
                  <a:srgbClr val="000080"/>
                </a:solidFill>
                <a:latin typeface="Arial"/>
                <a:ea typeface="Arial"/>
                <a:cs typeface="Arial"/>
                <a:sym typeface="Arial"/>
              </a:rPr>
              <a:t>int</a:t>
            </a:r>
            <a:r>
              <a:rPr b="0" i="0" lang="en-US" sz="900" u="none" cap="none" strike="noStrike">
                <a:solidFill>
                  <a:srgbClr val="000000"/>
                </a:solidFill>
                <a:latin typeface="Arial"/>
                <a:ea typeface="Arial"/>
                <a:cs typeface="Arial"/>
                <a:sym typeface="Arial"/>
              </a:rPr>
              <a:t>(</a:t>
            </a:r>
            <a:r>
              <a:rPr b="0" i="0" lang="en-US" sz="900" u="none" cap="none" strike="noStrike">
                <a:solidFill>
                  <a:srgbClr val="000080"/>
                </a:solidFill>
                <a:latin typeface="Arial"/>
                <a:ea typeface="Arial"/>
                <a:cs typeface="Arial"/>
                <a:sym typeface="Arial"/>
              </a:rPr>
              <a:t>round</a:t>
            </a:r>
            <a:r>
              <a:rPr b="0" i="0" lang="en-US" sz="900" u="none" cap="none" strike="noStrike">
                <a:solidFill>
                  <a:srgbClr val="000000"/>
                </a:solidFill>
                <a:latin typeface="Arial"/>
                <a:ea typeface="Arial"/>
                <a:cs typeface="Arial"/>
                <a:sym typeface="Arial"/>
              </a:rPr>
              <a:t>(cell.yCM / </a:t>
            </a:r>
            <a:r>
              <a:rPr b="0" i="0" lang="en-US" sz="900" u="none" cap="none" strike="noStrike">
                <a:solidFill>
                  <a:srgbClr val="000080"/>
                </a:solidFill>
                <a:latin typeface="Arial"/>
                <a:ea typeface="Arial"/>
                <a:cs typeface="Arial"/>
                <a:sym typeface="Arial"/>
              </a:rPr>
              <a:t>max</a:t>
            </a:r>
            <a:r>
              <a:rPr b="0" i="0" lang="en-US" sz="900" u="none" cap="none" strike="noStrike">
                <a:solidFill>
                  <a:srgbClr val="000000"/>
                </a:solidFill>
                <a:latin typeface="Arial"/>
                <a:ea typeface="Arial"/>
                <a:cs typeface="Arial"/>
                <a:sym typeface="Arial"/>
              </a:rPr>
              <a:t>(</a:t>
            </a:r>
            <a:r>
              <a:rPr b="0" i="0" lang="en-US" sz="900" u="none" cap="none" strike="noStrike">
                <a:solidFill>
                  <a:srgbClr val="000080"/>
                </a:solidFill>
                <a:latin typeface="Arial"/>
                <a:ea typeface="Arial"/>
                <a:cs typeface="Arial"/>
                <a:sym typeface="Arial"/>
              </a:rPr>
              <a:t>float</a:t>
            </a:r>
            <a:r>
              <a:rPr b="0" i="0" lang="en-US" sz="900" u="none" cap="none" strike="noStrike">
                <a:solidFill>
                  <a:srgbClr val="000000"/>
                </a:solidFill>
                <a:latin typeface="Arial"/>
                <a:ea typeface="Arial"/>
                <a:cs typeface="Arial"/>
                <a:sym typeface="Arial"/>
              </a:rPr>
              <a:t>(cell.volume), </a:t>
            </a:r>
            <a:r>
              <a:rPr b="0" i="0" lang="en-US" sz="900" u="none" cap="none" strike="noStrike">
                <a:solidFill>
                  <a:srgbClr val="0000FF"/>
                </a:solidFill>
                <a:latin typeface="Arial"/>
                <a:ea typeface="Arial"/>
                <a:cs typeface="Arial"/>
                <a:sym typeface="Arial"/>
              </a:rPr>
              <a:t>0.001</a:t>
            </a:r>
            <a:r>
              <a:rPr b="0" i="0" lang="en-US" sz="900" u="none" cap="none" strike="noStrike">
                <a:solidFill>
                  <a:srgbClr val="000000"/>
                </a:solidFill>
                <a:latin typeface="Arial"/>
                <a:ea typeface="Arial"/>
                <a:cs typeface="Arial"/>
                <a:sym typeface="Arial"/>
              </a:rPr>
              <a:t>)))</a:t>
            </a: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z = </a:t>
            </a:r>
            <a:r>
              <a:rPr b="0" i="0" lang="en-US" sz="900" u="none" cap="none" strike="noStrike">
                <a:solidFill>
                  <a:srgbClr val="000080"/>
                </a:solidFill>
                <a:latin typeface="Arial"/>
                <a:ea typeface="Arial"/>
                <a:cs typeface="Arial"/>
                <a:sym typeface="Arial"/>
              </a:rPr>
              <a:t>int</a:t>
            </a:r>
            <a:r>
              <a:rPr b="0" i="0" lang="en-US" sz="900" u="none" cap="none" strike="noStrike">
                <a:solidFill>
                  <a:srgbClr val="000000"/>
                </a:solidFill>
                <a:latin typeface="Arial"/>
                <a:ea typeface="Arial"/>
                <a:cs typeface="Arial"/>
                <a:sym typeface="Arial"/>
              </a:rPr>
              <a:t>(</a:t>
            </a:r>
            <a:r>
              <a:rPr b="0" i="0" lang="en-US" sz="900" u="none" cap="none" strike="noStrike">
                <a:solidFill>
                  <a:srgbClr val="000080"/>
                </a:solidFill>
                <a:latin typeface="Arial"/>
                <a:ea typeface="Arial"/>
                <a:cs typeface="Arial"/>
                <a:sym typeface="Arial"/>
              </a:rPr>
              <a:t>round</a:t>
            </a:r>
            <a:r>
              <a:rPr b="0" i="0" lang="en-US" sz="900" u="none" cap="none" strike="noStrike">
                <a:solidFill>
                  <a:srgbClr val="000000"/>
                </a:solidFill>
                <a:latin typeface="Arial"/>
                <a:ea typeface="Arial"/>
                <a:cs typeface="Arial"/>
                <a:sym typeface="Arial"/>
              </a:rPr>
              <a:t>(cell.zCM / </a:t>
            </a:r>
            <a:r>
              <a:rPr b="0" i="0" lang="en-US" sz="900" u="none" cap="none" strike="noStrike">
                <a:solidFill>
                  <a:srgbClr val="000080"/>
                </a:solidFill>
                <a:latin typeface="Arial"/>
                <a:ea typeface="Arial"/>
                <a:cs typeface="Arial"/>
                <a:sym typeface="Arial"/>
              </a:rPr>
              <a:t>max</a:t>
            </a:r>
            <a:r>
              <a:rPr b="0" i="0" lang="en-US" sz="900" u="none" cap="none" strike="noStrike">
                <a:solidFill>
                  <a:srgbClr val="000000"/>
                </a:solidFill>
                <a:latin typeface="Arial"/>
                <a:ea typeface="Arial"/>
                <a:cs typeface="Arial"/>
                <a:sym typeface="Arial"/>
              </a:rPr>
              <a:t>(</a:t>
            </a:r>
            <a:r>
              <a:rPr b="0" i="0" lang="en-US" sz="900" u="none" cap="none" strike="noStrike">
                <a:solidFill>
                  <a:srgbClr val="000080"/>
                </a:solidFill>
                <a:latin typeface="Arial"/>
                <a:ea typeface="Arial"/>
                <a:cs typeface="Arial"/>
                <a:sym typeface="Arial"/>
              </a:rPr>
              <a:t>float</a:t>
            </a:r>
            <a:r>
              <a:rPr b="0" i="0" lang="en-US" sz="900" u="none" cap="none" strike="noStrike">
                <a:solidFill>
                  <a:srgbClr val="000000"/>
                </a:solidFill>
                <a:latin typeface="Arial"/>
                <a:ea typeface="Arial"/>
                <a:cs typeface="Arial"/>
                <a:sym typeface="Arial"/>
              </a:rPr>
              <a:t>(cell.volume), </a:t>
            </a:r>
            <a:r>
              <a:rPr b="0" i="0" lang="en-US" sz="900" u="none" cap="none" strike="noStrike">
                <a:solidFill>
                  <a:srgbClr val="0000FF"/>
                </a:solidFill>
                <a:latin typeface="Arial"/>
                <a:ea typeface="Arial"/>
                <a:cs typeface="Arial"/>
                <a:sym typeface="Arial"/>
              </a:rPr>
              <a:t>0.001</a:t>
            </a:r>
            <a:r>
              <a:rPr b="0" i="0" lang="en-US" sz="900" u="none" cap="none" strike="noStrike">
                <a:solidFill>
                  <a:srgbClr val="000000"/>
                </a:solidFill>
                <a:latin typeface="Arial"/>
                <a:ea typeface="Arial"/>
                <a:cs typeface="Arial"/>
                <a:sym typeface="Arial"/>
              </a:rPr>
              <a:t>)))</a:t>
            </a:r>
            <a:br>
              <a:rPr b="0" i="0" lang="en-US" sz="900" u="none" cap="none" strike="noStrike">
                <a:solidFill>
                  <a:srgbClr val="000000"/>
                </a:solidFill>
                <a:latin typeface="Arial"/>
                <a:ea typeface="Arial"/>
                <a:cs typeface="Arial"/>
                <a:sym typeface="Arial"/>
              </a:rPr>
            </a:b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concentration3 = field_malig[x, y, z]</a:t>
            </a:r>
            <a:br>
              <a:rPr b="0" i="0" lang="en-US" sz="900" u="none" cap="none" strike="noStrike">
                <a:solidFill>
                  <a:srgbClr val="000000"/>
                </a:solidFill>
                <a:latin typeface="Arial"/>
                <a:ea typeface="Arial"/>
                <a:cs typeface="Arial"/>
                <a:sym typeface="Arial"/>
              </a:rPr>
            </a:b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a:t>
            </a:r>
            <a:r>
              <a:rPr b="0" i="1" lang="en-US" sz="900" u="none" cap="none" strike="noStrike">
                <a:solidFill>
                  <a:srgbClr val="808080"/>
                </a:solidFill>
                <a:latin typeface="Arial"/>
                <a:ea typeface="Arial"/>
                <a:cs typeface="Arial"/>
                <a:sym typeface="Arial"/>
              </a:rPr>
              <a:t># switch to Necrotic cell type</a:t>
            </a:r>
            <a:br>
              <a:rPr b="0" i="1" lang="en-US" sz="900" u="none" cap="none" strike="noStrike">
                <a:solidFill>
                  <a:srgbClr val="808080"/>
                </a:solidFill>
                <a:latin typeface="Arial"/>
                <a:ea typeface="Arial"/>
                <a:cs typeface="Arial"/>
                <a:sym typeface="Arial"/>
              </a:rPr>
            </a:br>
            <a:r>
              <a:rPr b="0" i="1" lang="en-US" sz="900" u="none" cap="none" strike="noStrike">
                <a:solidFill>
                  <a:srgbClr val="808080"/>
                </a:solidFill>
                <a:latin typeface="Arial"/>
                <a:ea typeface="Arial"/>
                <a:cs typeface="Arial"/>
                <a:sym typeface="Arial"/>
              </a:rPr>
              <a:t>    </a:t>
            </a:r>
            <a:r>
              <a:rPr b="1" i="0" lang="en-US" sz="900" u="none" cap="none" strike="noStrike">
                <a:solidFill>
                  <a:srgbClr val="000080"/>
                </a:solidFill>
                <a:latin typeface="Arial"/>
                <a:ea typeface="Arial"/>
                <a:cs typeface="Arial"/>
                <a:sym typeface="Arial"/>
              </a:rPr>
              <a:t>if </a:t>
            </a:r>
            <a:r>
              <a:rPr b="0" i="0" lang="en-US" sz="900" u="none" cap="none" strike="noStrike">
                <a:solidFill>
                  <a:srgbClr val="000000"/>
                </a:solidFill>
                <a:latin typeface="Arial"/>
                <a:ea typeface="Arial"/>
                <a:cs typeface="Arial"/>
                <a:sym typeface="Arial"/>
              </a:rPr>
              <a:t>concentration3 &lt; </a:t>
            </a:r>
            <a:r>
              <a:rPr b="0" i="0" lang="en-US" sz="900" u="none" cap="none" strike="noStrike">
                <a:solidFill>
                  <a:srgbClr val="94558D"/>
                </a:solidFill>
                <a:latin typeface="Arial"/>
                <a:ea typeface="Arial"/>
                <a:cs typeface="Arial"/>
                <a:sym typeface="Arial"/>
              </a:rPr>
              <a:t>self</a:t>
            </a:r>
            <a:r>
              <a:rPr b="0" i="0" lang="en-US" sz="900" u="none" cap="none" strike="noStrike">
                <a:solidFill>
                  <a:srgbClr val="000000"/>
                </a:solidFill>
                <a:latin typeface="Arial"/>
                <a:ea typeface="Arial"/>
                <a:cs typeface="Arial"/>
                <a:sym typeface="Arial"/>
              </a:rPr>
              <a:t>.necrotic_thresh </a:t>
            </a:r>
            <a:r>
              <a:rPr b="1" i="0" lang="en-US" sz="900" u="none" cap="none" strike="noStrike">
                <a:solidFill>
                  <a:srgbClr val="000080"/>
                </a:solidFill>
                <a:latin typeface="Arial"/>
                <a:ea typeface="Arial"/>
                <a:cs typeface="Arial"/>
                <a:sym typeface="Arial"/>
              </a:rPr>
              <a:t>and </a:t>
            </a:r>
            <a:r>
              <a:rPr b="0" i="0" lang="en-US" sz="900" u="none" cap="none" strike="noStrike">
                <a:solidFill>
                  <a:srgbClr val="000000"/>
                </a:solidFill>
                <a:latin typeface="Arial"/>
                <a:ea typeface="Arial"/>
                <a:cs typeface="Arial"/>
                <a:sym typeface="Arial"/>
              </a:rPr>
              <a:t>mcs &gt; </a:t>
            </a:r>
            <a:r>
              <a:rPr b="0" i="0" lang="en-US" sz="900" u="none" cap="none" strike="noStrike">
                <a:solidFill>
                  <a:srgbClr val="0000FF"/>
                </a:solidFill>
                <a:latin typeface="Arial"/>
                <a:ea typeface="Arial"/>
                <a:cs typeface="Arial"/>
                <a:sym typeface="Arial"/>
              </a:rPr>
              <a:t>100</a:t>
            </a:r>
            <a:r>
              <a:rPr b="0" i="0" lang="en-US" sz="900" u="none" cap="none" strike="noStrike">
                <a:solidFill>
                  <a:srgbClr val="000000"/>
                </a:solidFill>
                <a:latin typeface="Arial"/>
                <a:ea typeface="Arial"/>
                <a:cs typeface="Arial"/>
                <a:sym typeface="Arial"/>
              </a:rPr>
              <a:t>:</a:t>
            </a: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cell.type = </a:t>
            </a:r>
            <a:r>
              <a:rPr b="0" i="0" lang="en-US" sz="900" u="none" cap="none" strike="noStrike">
                <a:solidFill>
                  <a:srgbClr val="0000FF"/>
                </a:solidFill>
                <a:latin typeface="Arial"/>
                <a:ea typeface="Arial"/>
                <a:cs typeface="Arial"/>
                <a:sym typeface="Arial"/>
              </a:rPr>
              <a:t>3</a:t>
            </a:r>
            <a:br>
              <a:rPr b="0" i="0" lang="en-US" sz="900" u="none" cap="none" strike="noStrike">
                <a:solidFill>
                  <a:srgbClr val="0000FF"/>
                </a:solidFill>
                <a:latin typeface="Arial"/>
                <a:ea typeface="Arial"/>
                <a:cs typeface="Arial"/>
                <a:sym typeface="Arial"/>
              </a:rPr>
            </a:br>
            <a:r>
              <a:rPr b="0" i="0" lang="en-US" sz="900" u="none" cap="none" strike="noStrike">
                <a:solidFill>
                  <a:srgbClr val="0000FF"/>
                </a:solidFill>
                <a:latin typeface="Arial"/>
                <a:ea typeface="Arial"/>
                <a:cs typeface="Arial"/>
                <a:sym typeface="Arial"/>
              </a:rPr>
              <a:t>    </a:t>
            </a:r>
            <a:r>
              <a:rPr b="0" i="1" lang="en-US" sz="900" u="none" cap="none" strike="noStrike">
                <a:solidFill>
                  <a:srgbClr val="808080"/>
                </a:solidFill>
                <a:latin typeface="Arial"/>
                <a:ea typeface="Arial"/>
                <a:cs typeface="Arial"/>
                <a:sym typeface="Arial"/>
              </a:rPr>
              <a:t># switch to Normal cell type</a:t>
            </a:r>
            <a:br>
              <a:rPr b="0" i="1" lang="en-US" sz="900" u="none" cap="none" strike="noStrike">
                <a:solidFill>
                  <a:srgbClr val="808080"/>
                </a:solidFill>
                <a:latin typeface="Arial"/>
                <a:ea typeface="Arial"/>
                <a:cs typeface="Arial"/>
                <a:sym typeface="Arial"/>
              </a:rPr>
            </a:br>
            <a:r>
              <a:rPr b="0" i="1" lang="en-US" sz="900" u="none" cap="none" strike="noStrike">
                <a:solidFill>
                  <a:srgbClr val="808080"/>
                </a:solidFill>
                <a:latin typeface="Arial"/>
                <a:ea typeface="Arial"/>
                <a:cs typeface="Arial"/>
                <a:sym typeface="Arial"/>
              </a:rPr>
              <a:t>    </a:t>
            </a:r>
            <a:r>
              <a:rPr b="1" i="0" lang="en-US" sz="900" u="none" cap="none" strike="noStrike">
                <a:solidFill>
                  <a:srgbClr val="000080"/>
                </a:solidFill>
                <a:latin typeface="Arial"/>
                <a:ea typeface="Arial"/>
                <a:cs typeface="Arial"/>
                <a:sym typeface="Arial"/>
              </a:rPr>
              <a:t>if </a:t>
            </a:r>
            <a:r>
              <a:rPr b="0" i="0" lang="en-US" sz="900" u="none" cap="none" strike="noStrike">
                <a:solidFill>
                  <a:srgbClr val="000000"/>
                </a:solidFill>
                <a:latin typeface="Arial"/>
                <a:ea typeface="Arial"/>
                <a:cs typeface="Arial"/>
                <a:sym typeface="Arial"/>
              </a:rPr>
              <a:t>concentration3 &gt; </a:t>
            </a:r>
            <a:r>
              <a:rPr b="0" i="0" lang="en-US" sz="900" u="none" cap="none" strike="noStrike">
                <a:solidFill>
                  <a:srgbClr val="94558D"/>
                </a:solidFill>
                <a:latin typeface="Arial"/>
                <a:ea typeface="Arial"/>
                <a:cs typeface="Arial"/>
                <a:sym typeface="Arial"/>
              </a:rPr>
              <a:t>self</a:t>
            </a:r>
            <a:r>
              <a:rPr b="0" i="0" lang="en-US" sz="900" u="none" cap="none" strike="noStrike">
                <a:solidFill>
                  <a:srgbClr val="000000"/>
                </a:solidFill>
                <a:latin typeface="Arial"/>
                <a:ea typeface="Arial"/>
                <a:cs typeface="Arial"/>
                <a:sym typeface="Arial"/>
              </a:rPr>
              <a:t>.nutrient_thresh:</a:t>
            </a: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cell.type = </a:t>
            </a:r>
            <a:r>
              <a:rPr b="0" i="0" lang="en-US" sz="900" u="none" cap="none" strike="noStrike">
                <a:solidFill>
                  <a:srgbClr val="0000FF"/>
                </a:solidFill>
                <a:latin typeface="Arial"/>
                <a:ea typeface="Arial"/>
                <a:cs typeface="Arial"/>
                <a:sym typeface="Arial"/>
              </a:rPr>
              <a:t>1</a:t>
            </a:r>
            <a:br>
              <a:rPr b="0" i="0" lang="en-US" sz="900" u="none" cap="none" strike="noStrike">
                <a:solidFill>
                  <a:srgbClr val="0000FF"/>
                </a:solidFill>
                <a:latin typeface="Arial"/>
                <a:ea typeface="Arial"/>
                <a:cs typeface="Arial"/>
                <a:sym typeface="Arial"/>
              </a:rPr>
            </a:br>
            <a:br>
              <a:rPr b="0" i="0" lang="en-US" sz="900" u="none" cap="none" strike="noStrike">
                <a:solidFill>
                  <a:srgbClr val="0000FF"/>
                </a:solidFill>
                <a:latin typeface="Arial"/>
                <a:ea typeface="Arial"/>
                <a:cs typeface="Arial"/>
                <a:sym typeface="Arial"/>
              </a:rPr>
            </a:br>
            <a:r>
              <a:rPr b="0" i="1" lang="en-US" sz="900" u="none" cap="none" strike="noStrike">
                <a:solidFill>
                  <a:srgbClr val="808080"/>
                </a:solidFill>
                <a:latin typeface="Arial"/>
                <a:ea typeface="Arial"/>
                <a:cs typeface="Arial"/>
                <a:sym typeface="Arial"/>
              </a:rPr>
              <a:t># Necrotic Cells</a:t>
            </a:r>
            <a:br>
              <a:rPr b="0" i="1" lang="en-US" sz="900" u="none" cap="none" strike="noStrike">
                <a:solidFill>
                  <a:srgbClr val="808080"/>
                </a:solidFill>
                <a:latin typeface="Arial"/>
                <a:ea typeface="Arial"/>
                <a:cs typeface="Arial"/>
                <a:sym typeface="Arial"/>
              </a:rPr>
            </a:br>
            <a:r>
              <a:rPr b="1" i="0" lang="en-US" sz="900" u="none" cap="none" strike="noStrike">
                <a:solidFill>
                  <a:srgbClr val="000080"/>
                </a:solidFill>
                <a:latin typeface="Arial"/>
                <a:ea typeface="Arial"/>
                <a:cs typeface="Arial"/>
                <a:sym typeface="Arial"/>
              </a:rPr>
              <a:t>if </a:t>
            </a:r>
            <a:r>
              <a:rPr b="0" i="0" lang="en-US" sz="900" u="none" cap="none" strike="noStrike">
                <a:solidFill>
                  <a:srgbClr val="000000"/>
                </a:solidFill>
                <a:latin typeface="Arial"/>
                <a:ea typeface="Arial"/>
                <a:cs typeface="Arial"/>
                <a:sym typeface="Arial"/>
              </a:rPr>
              <a:t>cell.type == </a:t>
            </a:r>
            <a:r>
              <a:rPr b="0" i="0" lang="en-US" sz="900" u="none" cap="none" strike="noStrike">
                <a:solidFill>
                  <a:srgbClr val="0000FF"/>
                </a:solidFill>
                <a:latin typeface="Arial"/>
                <a:ea typeface="Arial"/>
                <a:cs typeface="Arial"/>
                <a:sym typeface="Arial"/>
              </a:rPr>
              <a:t>3</a:t>
            </a:r>
            <a:r>
              <a:rPr b="0" i="0" lang="en-US" sz="900" u="none" cap="none" strike="noStrike">
                <a:solidFill>
                  <a:srgbClr val="000000"/>
                </a:solidFill>
                <a:latin typeface="Arial"/>
                <a:ea typeface="Arial"/>
                <a:cs typeface="Arial"/>
                <a:sym typeface="Arial"/>
              </a:rPr>
              <a:t>:</a:t>
            </a: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a:t>
            </a:r>
            <a:r>
              <a:rPr b="0" i="1" lang="en-US" sz="900" u="none" cap="none" strike="noStrike">
                <a:solidFill>
                  <a:srgbClr val="808080"/>
                </a:solidFill>
                <a:latin typeface="Arial"/>
                <a:ea typeface="Arial"/>
                <a:cs typeface="Arial"/>
                <a:sym typeface="Arial"/>
              </a:rPr>
              <a:t># set growth rate equation</a:t>
            </a:r>
            <a:br>
              <a:rPr b="0" i="1" lang="en-US" sz="900" u="none" cap="none" strike="noStrike">
                <a:solidFill>
                  <a:srgbClr val="808080"/>
                </a:solidFill>
                <a:latin typeface="Arial"/>
                <a:ea typeface="Arial"/>
                <a:cs typeface="Arial"/>
                <a:sym typeface="Arial"/>
              </a:rPr>
            </a:br>
            <a:r>
              <a:rPr b="0" i="1" lang="en-US" sz="900" u="none" cap="none" strike="noStrike">
                <a:solidFill>
                  <a:srgbClr val="808080"/>
                </a:solidFill>
                <a:latin typeface="Arial"/>
                <a:ea typeface="Arial"/>
                <a:cs typeface="Arial"/>
                <a:sym typeface="Arial"/>
              </a:rPr>
              <a:t>    </a:t>
            </a:r>
            <a:r>
              <a:rPr b="0" i="0" lang="en-US" sz="900" u="none" cap="none" strike="noStrike">
                <a:solidFill>
                  <a:srgbClr val="000000"/>
                </a:solidFill>
                <a:latin typeface="Arial"/>
                <a:ea typeface="Arial"/>
                <a:cs typeface="Arial"/>
                <a:sym typeface="Arial"/>
              </a:rPr>
              <a:t>cell.targetVolume -= </a:t>
            </a:r>
            <a:r>
              <a:rPr b="0" i="0" lang="en-US" sz="900" u="none" cap="none" strike="noStrike">
                <a:solidFill>
                  <a:srgbClr val="0000FF"/>
                </a:solidFill>
                <a:latin typeface="Arial"/>
                <a:ea typeface="Arial"/>
                <a:cs typeface="Arial"/>
                <a:sym typeface="Arial"/>
              </a:rPr>
              <a:t>0.5</a:t>
            </a:r>
            <a:br>
              <a:rPr b="0" i="0" lang="en-US" sz="900" u="none" cap="none" strike="noStrike">
                <a:solidFill>
                  <a:srgbClr val="0000FF"/>
                </a:solidFill>
                <a:latin typeface="Arial"/>
                <a:ea typeface="Arial"/>
                <a:cs typeface="Arial"/>
                <a:sym typeface="Arial"/>
              </a:rPr>
            </a:br>
            <a:r>
              <a:rPr b="0" i="0" lang="en-US" sz="900" u="none" cap="none" strike="noStrike">
                <a:solidFill>
                  <a:srgbClr val="0000FF"/>
                </a:solidFill>
                <a:latin typeface="Arial"/>
                <a:ea typeface="Arial"/>
                <a:cs typeface="Arial"/>
                <a:sym typeface="Arial"/>
              </a:rPr>
              <a:t>    </a:t>
            </a:r>
            <a:r>
              <a:rPr b="0" i="0" lang="en-US" sz="900" u="none" cap="none" strike="noStrike">
                <a:solidFill>
                  <a:srgbClr val="000000"/>
                </a:solidFill>
                <a:latin typeface="Arial"/>
                <a:ea typeface="Arial"/>
                <a:cs typeface="Arial"/>
                <a:sym typeface="Arial"/>
              </a:rPr>
              <a:t>cell.lambdaSurface = </a:t>
            </a:r>
            <a:r>
              <a:rPr b="0" i="0" lang="en-US" sz="900" u="none" cap="none" strike="noStrike">
                <a:solidFill>
                  <a:srgbClr val="0000FF"/>
                </a:solidFill>
                <a:latin typeface="Arial"/>
                <a:ea typeface="Arial"/>
                <a:cs typeface="Arial"/>
                <a:sym typeface="Arial"/>
              </a:rPr>
              <a:t>0</a:t>
            </a:r>
            <a:br>
              <a:rPr b="0" i="0" lang="en-US" sz="900" u="none" cap="none" strike="noStrike">
                <a:solidFill>
                  <a:srgbClr val="0000FF"/>
                </a:solidFill>
                <a:latin typeface="Arial"/>
                <a:ea typeface="Arial"/>
                <a:cs typeface="Arial"/>
                <a:sym typeface="Arial"/>
              </a:rPr>
            </a:br>
            <a:endParaRPr b="0" i="0" sz="1800" u="none" cap="none" strike="noStrike">
              <a:solidFill>
                <a:schemeClr val="dk1"/>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g86a04555cc_0_16"/>
          <p:cNvSpPr txBox="1"/>
          <p:nvPr>
            <p:ph idx="1" type="body"/>
          </p:nvPr>
        </p:nvSpPr>
        <p:spPr>
          <a:xfrm>
            <a:off x="152400" y="762000"/>
            <a:ext cx="8839200" cy="4983300"/>
          </a:xfrm>
          <a:prstGeom prst="rect">
            <a:avLst/>
          </a:prstGeom>
          <a:noFill/>
          <a:ln>
            <a:noFill/>
          </a:ln>
        </p:spPr>
        <p:txBody>
          <a:bodyPr anchorCtr="0" anchor="t" bIns="45700" lIns="91425" spcFirstLastPara="1" rIns="91425" wrap="square" tIns="45700">
            <a:noAutofit/>
          </a:bodyPr>
          <a:lstStyle/>
          <a:p>
            <a:pPr indent="0" lvl="0" marL="0" rtl="0" algn="l">
              <a:lnSpc>
                <a:spcPct val="110000"/>
              </a:lnSpc>
              <a:spcBef>
                <a:spcPts val="203"/>
              </a:spcBef>
              <a:spcAft>
                <a:spcPts val="0"/>
              </a:spcAft>
              <a:buClr>
                <a:schemeClr val="dk1"/>
              </a:buClr>
              <a:buSzPts val="1017"/>
              <a:buFont typeface="Calibri"/>
              <a:buNone/>
            </a:pPr>
            <a:r>
              <a:rPr lang="en-US" sz="2400" u="sng">
                <a:solidFill>
                  <a:schemeClr val="hlink"/>
                </a:solidFill>
                <a:latin typeface="Arial"/>
                <a:ea typeface="Arial"/>
                <a:cs typeface="Arial"/>
                <a:sym typeface="Arial"/>
                <a:hlinkClick r:id="rId3"/>
              </a:rPr>
              <a:t>NanoH</a:t>
            </a:r>
            <a:r>
              <a:rPr lang="en-US" sz="2400">
                <a:latin typeface="Arial"/>
                <a:ea typeface="Arial"/>
                <a:cs typeface="Arial"/>
                <a:sym typeface="Arial"/>
              </a:rPr>
              <a:t>UB is a shared, open, </a:t>
            </a:r>
            <a:r>
              <a:rPr b="1" lang="en-US" sz="2400">
                <a:latin typeface="Arial"/>
                <a:ea typeface="Arial"/>
                <a:cs typeface="Arial"/>
                <a:sym typeface="Arial"/>
              </a:rPr>
              <a:t>online </a:t>
            </a:r>
            <a:r>
              <a:rPr lang="en-US" sz="2400">
                <a:latin typeface="Arial"/>
                <a:ea typeface="Arial"/>
                <a:cs typeface="Arial"/>
                <a:sym typeface="Arial"/>
              </a:rPr>
              <a:t>computing platform for students, teachers and researchers. User can learn modeling, develop, run and share research models and learn from models developed by others. NanoHUB covers a range of applications from Artificial Intelligence, to electronics to biological modeling. </a:t>
            </a:r>
            <a:endParaRPr sz="2400">
              <a:latin typeface="Arial"/>
              <a:ea typeface="Arial"/>
              <a:cs typeface="Arial"/>
              <a:sym typeface="Arial"/>
            </a:endParaRPr>
          </a:p>
          <a:p>
            <a:pPr indent="-342900" lvl="0" marL="342900" rtl="0" algn="l">
              <a:lnSpc>
                <a:spcPct val="110000"/>
              </a:lnSpc>
              <a:spcBef>
                <a:spcPts val="203"/>
              </a:spcBef>
              <a:spcAft>
                <a:spcPts val="0"/>
              </a:spcAft>
              <a:buClr>
                <a:schemeClr val="dk1"/>
              </a:buClr>
              <a:buSzPts val="1017"/>
              <a:buFont typeface="Calibri"/>
              <a:buNone/>
            </a:pPr>
            <a:r>
              <a:t/>
            </a:r>
            <a:endParaRPr sz="2400"/>
          </a:p>
          <a:p>
            <a:pPr indent="-342900" lvl="0" marL="342900" rtl="0" algn="l">
              <a:lnSpc>
                <a:spcPct val="110000"/>
              </a:lnSpc>
              <a:spcBef>
                <a:spcPts val="203"/>
              </a:spcBef>
              <a:spcAft>
                <a:spcPts val="0"/>
              </a:spcAft>
              <a:buClr>
                <a:schemeClr val="dk1"/>
              </a:buClr>
              <a:buSzPts val="1017"/>
              <a:buFont typeface="Calibri"/>
              <a:buNone/>
            </a:pPr>
            <a:r>
              <a:rPr lang="en-US" sz="2400"/>
              <a:t>The CompuCell3D web page with info on nanoHUB is at: </a:t>
            </a:r>
            <a:r>
              <a:rPr lang="en-US" sz="2400" u="sng">
                <a:solidFill>
                  <a:schemeClr val="hlink"/>
                </a:solidFill>
                <a:hlinkClick r:id="rId4"/>
              </a:rPr>
              <a:t>https://compucell3d.org/NanoHub</a:t>
            </a:r>
            <a:endParaRPr sz="2400"/>
          </a:p>
          <a:p>
            <a:pPr indent="-342900" lvl="0" marL="342900" rtl="0" algn="l">
              <a:lnSpc>
                <a:spcPct val="110000"/>
              </a:lnSpc>
              <a:spcBef>
                <a:spcPts val="203"/>
              </a:spcBef>
              <a:spcAft>
                <a:spcPts val="0"/>
              </a:spcAft>
              <a:buClr>
                <a:schemeClr val="dk1"/>
              </a:buClr>
              <a:buSzPts val="1017"/>
              <a:buFont typeface="Calibri"/>
              <a:buNone/>
            </a:pPr>
            <a:r>
              <a:t/>
            </a:r>
            <a:endParaRPr sz="2400"/>
          </a:p>
          <a:p>
            <a:pPr indent="-342900" lvl="0" marL="342900" rtl="0" algn="l">
              <a:lnSpc>
                <a:spcPct val="110000"/>
              </a:lnSpc>
              <a:spcBef>
                <a:spcPts val="203"/>
              </a:spcBef>
              <a:spcAft>
                <a:spcPts val="0"/>
              </a:spcAft>
              <a:buClr>
                <a:schemeClr val="dk1"/>
              </a:buClr>
              <a:buSzPts val="1017"/>
              <a:buFont typeface="Calibri"/>
              <a:buNone/>
            </a:pPr>
            <a:r>
              <a:rPr lang="en-US" sz="2400"/>
              <a:t>At nanoHUB, CC3D is at:</a:t>
            </a:r>
            <a:br>
              <a:rPr lang="en-US" sz="2400"/>
            </a:br>
            <a:r>
              <a:rPr lang="en-US" sz="2400" u="sng">
                <a:solidFill>
                  <a:schemeClr val="hlink"/>
                </a:solidFill>
                <a:hlinkClick r:id="rId5"/>
              </a:rPr>
              <a:t>https://nanohub.org/tools/cc3dbase4x</a:t>
            </a:r>
            <a:r>
              <a:rPr lang="en-US" sz="2400"/>
              <a:t> </a:t>
            </a:r>
            <a:endParaRPr sz="2400"/>
          </a:p>
          <a:p>
            <a:pPr indent="-342900" lvl="0" marL="342900" rtl="0" algn="l">
              <a:lnSpc>
                <a:spcPct val="110000"/>
              </a:lnSpc>
              <a:spcBef>
                <a:spcPts val="203"/>
              </a:spcBef>
              <a:spcAft>
                <a:spcPts val="0"/>
              </a:spcAft>
              <a:buClr>
                <a:schemeClr val="dk1"/>
              </a:buClr>
              <a:buSzPts val="1017"/>
              <a:buFont typeface="Calibri"/>
              <a:buNone/>
            </a:pPr>
            <a:r>
              <a:t/>
            </a:r>
            <a:endParaRPr sz="2400"/>
          </a:p>
          <a:p>
            <a:pPr indent="-342900" lvl="0" marL="342900" rtl="0" algn="l">
              <a:lnSpc>
                <a:spcPct val="110000"/>
              </a:lnSpc>
              <a:spcBef>
                <a:spcPts val="203"/>
              </a:spcBef>
              <a:spcAft>
                <a:spcPts val="0"/>
              </a:spcAft>
              <a:buClr>
                <a:schemeClr val="dk1"/>
              </a:buClr>
              <a:buSzPts val="1017"/>
              <a:buFont typeface="Calibri"/>
              <a:buNone/>
            </a:pPr>
            <a:r>
              <a:t/>
            </a:r>
            <a:endParaRPr sz="2400"/>
          </a:p>
          <a:p>
            <a:pPr indent="-342900" lvl="0" marL="342900" rtl="0" algn="l">
              <a:lnSpc>
                <a:spcPct val="110000"/>
              </a:lnSpc>
              <a:spcBef>
                <a:spcPts val="203"/>
              </a:spcBef>
              <a:spcAft>
                <a:spcPts val="0"/>
              </a:spcAft>
              <a:buClr>
                <a:schemeClr val="dk1"/>
              </a:buClr>
              <a:buSzPts val="1017"/>
              <a:buFont typeface="Calibri"/>
              <a:buNone/>
            </a:pPr>
            <a:r>
              <a:rPr lang="en-US" sz="2400"/>
              <a:t>			</a:t>
            </a:r>
            <a:endParaRPr sz="2400"/>
          </a:p>
          <a:p>
            <a:pPr indent="-342900" lvl="0" marL="342900" rtl="0" algn="l">
              <a:lnSpc>
                <a:spcPct val="110000"/>
              </a:lnSpc>
              <a:spcBef>
                <a:spcPts val="203"/>
              </a:spcBef>
              <a:spcAft>
                <a:spcPts val="0"/>
              </a:spcAft>
              <a:buClr>
                <a:schemeClr val="dk1"/>
              </a:buClr>
              <a:buSzPts val="1017"/>
              <a:buFont typeface="Calibri"/>
              <a:buNone/>
            </a:pPr>
            <a:r>
              <a:t/>
            </a:r>
            <a:endParaRPr sz="2400"/>
          </a:p>
          <a:p>
            <a:pPr indent="-342900" lvl="0" marL="342900" rtl="0" algn="l">
              <a:lnSpc>
                <a:spcPct val="110000"/>
              </a:lnSpc>
              <a:spcBef>
                <a:spcPts val="203"/>
              </a:spcBef>
              <a:spcAft>
                <a:spcPts val="0"/>
              </a:spcAft>
              <a:buClr>
                <a:schemeClr val="dk1"/>
              </a:buClr>
              <a:buSzPts val="1017"/>
              <a:buFont typeface="Calibri"/>
              <a:buNone/>
            </a:pPr>
            <a:r>
              <a:rPr lang="en-US" sz="2400"/>
              <a:t>		</a:t>
            </a:r>
            <a:endParaRPr sz="2400"/>
          </a:p>
          <a:p>
            <a:pPr indent="-342900" lvl="0" marL="342900" rtl="0" algn="l">
              <a:lnSpc>
                <a:spcPct val="110000"/>
              </a:lnSpc>
              <a:spcBef>
                <a:spcPts val="203"/>
              </a:spcBef>
              <a:spcAft>
                <a:spcPts val="0"/>
              </a:spcAft>
              <a:buClr>
                <a:schemeClr val="dk1"/>
              </a:buClr>
              <a:buSzPts val="1017"/>
              <a:buFont typeface="Calibri"/>
              <a:buNone/>
            </a:pPr>
            <a:r>
              <a:t/>
            </a:r>
            <a:endParaRPr sz="2400"/>
          </a:p>
        </p:txBody>
      </p:sp>
      <p:sp>
        <p:nvSpPr>
          <p:cNvPr id="109" name="Google Shape;109;g86a04555cc_0_16"/>
          <p:cNvSpPr txBox="1"/>
          <p:nvPr>
            <p:ph type="title"/>
          </p:nvPr>
        </p:nvSpPr>
        <p:spPr>
          <a:xfrm>
            <a:off x="457200" y="12700"/>
            <a:ext cx="8229600" cy="8685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0000CC"/>
              </a:buClr>
              <a:buSzPts val="3959"/>
              <a:buFont typeface="Calibri"/>
              <a:buNone/>
            </a:pPr>
            <a:r>
              <a:rPr b="1" lang="en-US" sz="3959">
                <a:solidFill>
                  <a:srgbClr val="0000CC"/>
                </a:solidFill>
              </a:rPr>
              <a:t>CC3D nanoHUB Links</a:t>
            </a:r>
            <a:endParaRPr b="1" sz="3959">
              <a:solidFill>
                <a:srgbClr val="0000CC"/>
              </a:solidFill>
            </a:endParaRPr>
          </a:p>
        </p:txBody>
      </p:sp>
      <p:pic>
        <p:nvPicPr>
          <p:cNvPr descr="Biocomplexity Logo" id="110" name="Google Shape;110;g86a04555cc_0_16"/>
          <p:cNvPicPr preferRelativeResize="0"/>
          <p:nvPr/>
        </p:nvPicPr>
        <p:blipFill rotWithShape="1">
          <a:blip r:embed="rId6">
            <a:alphaModFix/>
          </a:blip>
          <a:srcRect b="0" l="0" r="0" t="0"/>
          <a:stretch/>
        </p:blipFill>
        <p:spPr>
          <a:xfrm>
            <a:off x="8550275" y="6264275"/>
            <a:ext cx="593725" cy="593725"/>
          </a:xfrm>
          <a:prstGeom prst="rect">
            <a:avLst/>
          </a:prstGeom>
          <a:noFill/>
          <a:ln>
            <a:noFill/>
          </a:ln>
        </p:spPr>
      </p:pic>
      <p:pic>
        <p:nvPicPr>
          <p:cNvPr descr="redblackblockiu" id="111" name="Google Shape;111;g86a04555cc_0_16"/>
          <p:cNvPicPr preferRelativeResize="0"/>
          <p:nvPr/>
        </p:nvPicPr>
        <p:blipFill rotWithShape="1">
          <a:blip r:embed="rId7">
            <a:alphaModFix/>
          </a:blip>
          <a:srcRect b="0" l="0" r="0" t="0"/>
          <a:stretch/>
        </p:blipFill>
        <p:spPr>
          <a:xfrm>
            <a:off x="0" y="6219825"/>
            <a:ext cx="484188" cy="6381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g86a04555cc_0_24"/>
          <p:cNvSpPr txBox="1"/>
          <p:nvPr>
            <p:ph idx="1" type="body"/>
          </p:nvPr>
        </p:nvSpPr>
        <p:spPr>
          <a:xfrm>
            <a:off x="209725" y="1036924"/>
            <a:ext cx="8839200" cy="4662300"/>
          </a:xfrm>
          <a:prstGeom prst="rect">
            <a:avLst/>
          </a:prstGeom>
          <a:noFill/>
          <a:ln>
            <a:noFill/>
          </a:ln>
        </p:spPr>
        <p:txBody>
          <a:bodyPr anchorCtr="0" anchor="t" bIns="45700" lIns="91425" spcFirstLastPara="1" rIns="91425" wrap="square" tIns="45700">
            <a:noAutofit/>
          </a:bodyPr>
          <a:lstStyle/>
          <a:p>
            <a:pPr indent="-350360" lvl="0" marL="457200" rtl="0" algn="l">
              <a:lnSpc>
                <a:spcPct val="110000"/>
              </a:lnSpc>
              <a:spcBef>
                <a:spcPts val="203"/>
              </a:spcBef>
              <a:spcAft>
                <a:spcPts val="0"/>
              </a:spcAft>
              <a:buSzPts val="1917"/>
              <a:buChar char="•"/>
            </a:pPr>
            <a:r>
              <a:rPr lang="en-US" sz="1917"/>
              <a:t>Current CompuCell3D (CC3D) version is 4.2.3, released 31 July 2020. (though any 4.2.x version should be OK.)</a:t>
            </a:r>
            <a:endParaRPr sz="1917"/>
          </a:p>
          <a:p>
            <a:pPr indent="-350360" lvl="0" marL="457200" rtl="0" algn="l">
              <a:lnSpc>
                <a:spcPct val="110000"/>
              </a:lnSpc>
              <a:spcBef>
                <a:spcPts val="0"/>
              </a:spcBef>
              <a:spcAft>
                <a:spcPts val="0"/>
              </a:spcAft>
              <a:buSzPts val="1917"/>
              <a:buChar char="•"/>
            </a:pPr>
            <a:r>
              <a:rPr lang="en-US" sz="1917"/>
              <a:t>CC3D uses Python 3.6.</a:t>
            </a:r>
            <a:endParaRPr sz="1917"/>
          </a:p>
          <a:p>
            <a:pPr indent="0" lvl="0" marL="457200" rtl="0" algn="l">
              <a:lnSpc>
                <a:spcPct val="110000"/>
              </a:lnSpc>
              <a:spcBef>
                <a:spcPts val="203"/>
              </a:spcBef>
              <a:spcAft>
                <a:spcPts val="0"/>
              </a:spcAft>
              <a:buSzPts val="1800"/>
              <a:buNone/>
            </a:pPr>
            <a:r>
              <a:t/>
            </a:r>
            <a:endParaRPr sz="1917"/>
          </a:p>
          <a:p>
            <a:pPr indent="-350360" lvl="0" marL="457200" rtl="0" algn="l">
              <a:lnSpc>
                <a:spcPct val="110000"/>
              </a:lnSpc>
              <a:spcBef>
                <a:spcPts val="203"/>
              </a:spcBef>
              <a:spcAft>
                <a:spcPts val="0"/>
              </a:spcAft>
              <a:buSzPts val="1917"/>
              <a:buChar char="•"/>
            </a:pPr>
            <a:r>
              <a:rPr lang="en-US" sz="1917"/>
              <a:t>Executable version are available for Windows, Mac and Linux at:</a:t>
            </a:r>
            <a:endParaRPr sz="1917"/>
          </a:p>
          <a:p>
            <a:pPr indent="0" lvl="0" marL="457200" rtl="0" algn="l">
              <a:lnSpc>
                <a:spcPct val="110000"/>
              </a:lnSpc>
              <a:spcBef>
                <a:spcPts val="203"/>
              </a:spcBef>
              <a:spcAft>
                <a:spcPts val="0"/>
              </a:spcAft>
              <a:buSzPts val="1800"/>
              <a:buNone/>
            </a:pPr>
            <a:r>
              <a:rPr lang="en-US" sz="1917" u="sng">
                <a:solidFill>
                  <a:schemeClr val="hlink"/>
                </a:solidFill>
                <a:hlinkClick r:id="rId3"/>
              </a:rPr>
              <a:t>https://compucell3d.org/SrcBin</a:t>
            </a:r>
            <a:r>
              <a:rPr lang="en-US" sz="1917"/>
              <a:t> </a:t>
            </a:r>
            <a:endParaRPr sz="1917"/>
          </a:p>
          <a:p>
            <a:pPr indent="0" lvl="0" marL="0" rtl="0" algn="l">
              <a:lnSpc>
                <a:spcPct val="110000"/>
              </a:lnSpc>
              <a:spcBef>
                <a:spcPts val="203"/>
              </a:spcBef>
              <a:spcAft>
                <a:spcPts val="0"/>
              </a:spcAft>
              <a:buSzPts val="1800"/>
              <a:buNone/>
            </a:pPr>
            <a:r>
              <a:t/>
            </a:r>
            <a:endParaRPr sz="1917"/>
          </a:p>
          <a:p>
            <a:pPr indent="-350360" lvl="0" marL="457200" rtl="0" algn="l">
              <a:lnSpc>
                <a:spcPct val="110000"/>
              </a:lnSpc>
              <a:spcBef>
                <a:spcPts val="203"/>
              </a:spcBef>
              <a:spcAft>
                <a:spcPts val="0"/>
              </a:spcAft>
              <a:buSzPts val="1917"/>
              <a:buChar char="•"/>
            </a:pPr>
            <a:r>
              <a:rPr lang="en-US" sz="1917"/>
              <a:t>Source code is also available if you would like to compile on your own:</a:t>
            </a:r>
            <a:endParaRPr sz="1917"/>
          </a:p>
          <a:p>
            <a:pPr indent="0" lvl="0" marL="457200" rtl="0" algn="l">
              <a:lnSpc>
                <a:spcPct val="110000"/>
              </a:lnSpc>
              <a:spcBef>
                <a:spcPts val="203"/>
              </a:spcBef>
              <a:spcAft>
                <a:spcPts val="0"/>
              </a:spcAft>
              <a:buSzPts val="1800"/>
              <a:buNone/>
            </a:pPr>
            <a:r>
              <a:rPr lang="en-US" sz="1917" u="sng">
                <a:solidFill>
                  <a:schemeClr val="hlink"/>
                </a:solidFill>
                <a:hlinkClick r:id="rId4"/>
              </a:rPr>
              <a:t>https://compucell3d.org/SourceCode</a:t>
            </a:r>
            <a:r>
              <a:rPr lang="en-US" sz="1917"/>
              <a:t> </a:t>
            </a:r>
            <a:endParaRPr sz="1917"/>
          </a:p>
          <a:p>
            <a:pPr indent="0" lvl="0" marL="0" rtl="0" algn="l">
              <a:lnSpc>
                <a:spcPct val="110000"/>
              </a:lnSpc>
              <a:spcBef>
                <a:spcPts val="203"/>
              </a:spcBef>
              <a:spcAft>
                <a:spcPts val="0"/>
              </a:spcAft>
              <a:buClr>
                <a:schemeClr val="dk1"/>
              </a:buClr>
              <a:buSzPts val="1017"/>
              <a:buFont typeface="Calibri"/>
              <a:buNone/>
            </a:pPr>
            <a:r>
              <a:t/>
            </a:r>
            <a:endParaRPr sz="1917"/>
          </a:p>
          <a:p>
            <a:pPr indent="0" lvl="0" marL="0" rtl="0" algn="l">
              <a:lnSpc>
                <a:spcPct val="110000"/>
              </a:lnSpc>
              <a:spcBef>
                <a:spcPts val="203"/>
              </a:spcBef>
              <a:spcAft>
                <a:spcPts val="0"/>
              </a:spcAft>
              <a:buClr>
                <a:schemeClr val="dk1"/>
              </a:buClr>
              <a:buSzPts val="1017"/>
              <a:buFont typeface="Calibri"/>
              <a:buNone/>
            </a:pPr>
            <a:r>
              <a:t/>
            </a:r>
            <a:endParaRPr sz="1917"/>
          </a:p>
        </p:txBody>
      </p:sp>
      <p:sp>
        <p:nvSpPr>
          <p:cNvPr id="118" name="Google Shape;118;g86a04555cc_0_24"/>
          <p:cNvSpPr txBox="1"/>
          <p:nvPr>
            <p:ph type="title"/>
          </p:nvPr>
        </p:nvSpPr>
        <p:spPr>
          <a:xfrm>
            <a:off x="457200" y="12700"/>
            <a:ext cx="8229600" cy="8685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0000CC"/>
              </a:buClr>
              <a:buSzPts val="3959"/>
              <a:buFont typeface="Calibri"/>
              <a:buNone/>
            </a:pPr>
            <a:r>
              <a:rPr b="1" lang="en-US" sz="3959">
                <a:solidFill>
                  <a:srgbClr val="0000CC"/>
                </a:solidFill>
              </a:rPr>
              <a:t>CC3D Desktop App</a:t>
            </a:r>
            <a:endParaRPr/>
          </a:p>
        </p:txBody>
      </p:sp>
      <p:pic>
        <p:nvPicPr>
          <p:cNvPr descr="Biocomplexity Logo" id="119" name="Google Shape;119;g86a04555cc_0_24"/>
          <p:cNvPicPr preferRelativeResize="0"/>
          <p:nvPr/>
        </p:nvPicPr>
        <p:blipFill rotWithShape="1">
          <a:blip r:embed="rId5">
            <a:alphaModFix/>
          </a:blip>
          <a:srcRect b="0" l="0" r="0" t="0"/>
          <a:stretch/>
        </p:blipFill>
        <p:spPr>
          <a:xfrm>
            <a:off x="8550275" y="6264275"/>
            <a:ext cx="593725" cy="593725"/>
          </a:xfrm>
          <a:prstGeom prst="rect">
            <a:avLst/>
          </a:prstGeom>
          <a:noFill/>
          <a:ln>
            <a:noFill/>
          </a:ln>
        </p:spPr>
      </p:pic>
      <p:pic>
        <p:nvPicPr>
          <p:cNvPr descr="redblackblockiu" id="120" name="Google Shape;120;g86a04555cc_0_24"/>
          <p:cNvPicPr preferRelativeResize="0"/>
          <p:nvPr/>
        </p:nvPicPr>
        <p:blipFill rotWithShape="1">
          <a:blip r:embed="rId6">
            <a:alphaModFix/>
          </a:blip>
          <a:srcRect b="0" l="0" r="0" t="0"/>
          <a:stretch/>
        </p:blipFill>
        <p:spPr>
          <a:xfrm>
            <a:off x="0" y="6219825"/>
            <a:ext cx="484188" cy="63817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g86a04555cc_0_32"/>
          <p:cNvSpPr txBox="1"/>
          <p:nvPr>
            <p:ph idx="1" type="body"/>
          </p:nvPr>
        </p:nvSpPr>
        <p:spPr>
          <a:xfrm>
            <a:off x="457200" y="1048375"/>
            <a:ext cx="8534400" cy="5306400"/>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dk1"/>
              </a:buClr>
              <a:buSzPts val="1100"/>
              <a:buFont typeface="Calibri"/>
              <a:buNone/>
            </a:pPr>
            <a:r>
              <a:rPr b="1" lang="en-US" sz="2000">
                <a:solidFill>
                  <a:srgbClr val="660000"/>
                </a:solidFill>
              </a:rPr>
              <a:t>CompuCell3D:</a:t>
            </a:r>
            <a:endParaRPr b="1" sz="2000">
              <a:solidFill>
                <a:srgbClr val="660000"/>
              </a:solidFill>
            </a:endParaRPr>
          </a:p>
          <a:p>
            <a:pPr indent="-342900" lvl="0" marL="342900" rtl="0" algn="l">
              <a:lnSpc>
                <a:spcPct val="100000"/>
              </a:lnSpc>
              <a:spcBef>
                <a:spcPts val="0"/>
              </a:spcBef>
              <a:spcAft>
                <a:spcPts val="0"/>
              </a:spcAft>
              <a:buClr>
                <a:schemeClr val="dk1"/>
              </a:buClr>
              <a:buSzPts val="1100"/>
              <a:buFont typeface="Calibri"/>
              <a:buNone/>
            </a:pPr>
            <a:r>
              <a:rPr b="1" lang="en-US" sz="1700"/>
              <a:t>Web </a:t>
            </a:r>
            <a:r>
              <a:rPr lang="en-US" sz="1700"/>
              <a:t>Site: </a:t>
            </a:r>
            <a:r>
              <a:rPr lang="en-US" sz="1700" u="sng">
                <a:solidFill>
                  <a:schemeClr val="hlink"/>
                </a:solidFill>
                <a:hlinkClick r:id="rId3"/>
              </a:rPr>
              <a:t>https://compucell3d.org/</a:t>
            </a:r>
            <a:r>
              <a:rPr lang="en-US" sz="1700"/>
              <a:t> </a:t>
            </a:r>
            <a:endParaRPr sz="1700"/>
          </a:p>
          <a:p>
            <a:pPr indent="0" lvl="0" marL="0" rtl="0" algn="l">
              <a:lnSpc>
                <a:spcPct val="100000"/>
              </a:lnSpc>
              <a:spcBef>
                <a:spcPts val="0"/>
              </a:spcBef>
              <a:spcAft>
                <a:spcPts val="0"/>
              </a:spcAft>
              <a:buClr>
                <a:schemeClr val="dk1"/>
              </a:buClr>
              <a:buSzPts val="1100"/>
              <a:buFont typeface="Calibri"/>
              <a:buNone/>
            </a:pPr>
            <a:r>
              <a:rPr b="1" lang="en-US" sz="1700"/>
              <a:t>Download </a:t>
            </a:r>
            <a:r>
              <a:rPr lang="en-US" sz="1700"/>
              <a:t>source and compiled code: </a:t>
            </a:r>
            <a:r>
              <a:rPr lang="en-US" sz="1700" u="sng">
                <a:solidFill>
                  <a:schemeClr val="hlink"/>
                </a:solidFill>
                <a:hlinkClick r:id="rId4"/>
              </a:rPr>
              <a:t>https://compucell3d.org/SrcBin</a:t>
            </a:r>
            <a:r>
              <a:rPr lang="en-US" sz="1700"/>
              <a:t> </a:t>
            </a:r>
            <a:endParaRPr sz="1700"/>
          </a:p>
          <a:p>
            <a:pPr indent="0" lvl="0" marL="0" rtl="0" algn="l">
              <a:lnSpc>
                <a:spcPct val="100000"/>
              </a:lnSpc>
              <a:spcBef>
                <a:spcPts val="0"/>
              </a:spcBef>
              <a:spcAft>
                <a:spcPts val="0"/>
              </a:spcAft>
              <a:buClr>
                <a:schemeClr val="dk1"/>
              </a:buClr>
              <a:buSzPts val="1100"/>
              <a:buFont typeface="Calibri"/>
              <a:buNone/>
            </a:pPr>
            <a:r>
              <a:rPr lang="en-US" sz="1700"/>
              <a:t>Online Help and </a:t>
            </a:r>
            <a:r>
              <a:rPr b="1" lang="en-US" sz="1700"/>
              <a:t>Manual</a:t>
            </a:r>
            <a:r>
              <a:rPr lang="en-US" sz="1700"/>
              <a:t>: </a:t>
            </a:r>
            <a:br>
              <a:rPr lang="en-US" sz="1700"/>
            </a:br>
            <a:r>
              <a:rPr lang="en-US" sz="1700"/>
              <a:t>	</a:t>
            </a:r>
            <a:r>
              <a:rPr lang="en-US" sz="1700" u="sng">
                <a:solidFill>
                  <a:schemeClr val="hlink"/>
                </a:solidFill>
                <a:hlinkClick r:id="rId5"/>
              </a:rPr>
              <a:t>https://pythonscriptingmanual.readthedocs.io/en/4.1.1/</a:t>
            </a:r>
            <a:r>
              <a:rPr lang="en-US" sz="1700"/>
              <a:t> </a:t>
            </a:r>
            <a:endParaRPr sz="1700"/>
          </a:p>
          <a:p>
            <a:pPr indent="-342900" lvl="0" marL="342900" rtl="0" algn="l">
              <a:lnSpc>
                <a:spcPct val="100000"/>
              </a:lnSpc>
              <a:spcBef>
                <a:spcPts val="0"/>
              </a:spcBef>
              <a:spcAft>
                <a:spcPts val="0"/>
              </a:spcAft>
              <a:buClr>
                <a:schemeClr val="dk1"/>
              </a:buClr>
              <a:buSzPts val="1100"/>
              <a:buFont typeface="Calibri"/>
              <a:buNone/>
            </a:pPr>
            <a:r>
              <a:rPr lang="en-US" sz="1700"/>
              <a:t>Other Help Files: </a:t>
            </a:r>
            <a:r>
              <a:rPr lang="en-US" sz="1700" u="sng">
                <a:solidFill>
                  <a:schemeClr val="hlink"/>
                </a:solidFill>
                <a:hlinkClick r:id="rId6"/>
              </a:rPr>
              <a:t>https://compucell3d.org/Manuals</a:t>
            </a:r>
            <a:r>
              <a:rPr lang="en-US" sz="1700"/>
              <a:t> </a:t>
            </a:r>
            <a:endParaRPr sz="1700"/>
          </a:p>
          <a:p>
            <a:pPr indent="-342900" lvl="0" marL="342900" rtl="0" algn="l">
              <a:lnSpc>
                <a:spcPct val="100000"/>
              </a:lnSpc>
              <a:spcBef>
                <a:spcPts val="0"/>
              </a:spcBef>
              <a:spcAft>
                <a:spcPts val="0"/>
              </a:spcAft>
              <a:buClr>
                <a:schemeClr val="dk1"/>
              </a:buClr>
              <a:buSzPts val="1100"/>
              <a:buFont typeface="Calibri"/>
              <a:buNone/>
            </a:pPr>
            <a:r>
              <a:t/>
            </a:r>
            <a:endParaRPr sz="1700"/>
          </a:p>
          <a:p>
            <a:pPr indent="-342900" lvl="0" marL="342900" rtl="0" algn="l">
              <a:lnSpc>
                <a:spcPct val="100000"/>
              </a:lnSpc>
              <a:spcBef>
                <a:spcPts val="0"/>
              </a:spcBef>
              <a:spcAft>
                <a:spcPts val="0"/>
              </a:spcAft>
              <a:buClr>
                <a:schemeClr val="dk1"/>
              </a:buClr>
              <a:buSzPts val="1100"/>
              <a:buFont typeface="Calibri"/>
              <a:buNone/>
            </a:pPr>
            <a:r>
              <a:rPr b="1" lang="en-US" sz="1700"/>
              <a:t>Class files </a:t>
            </a:r>
            <a:r>
              <a:rPr lang="en-US" sz="1700"/>
              <a:t>at the Compucell3d website: </a:t>
            </a:r>
            <a:r>
              <a:rPr lang="en-US" sz="1700" u="sng">
                <a:solidFill>
                  <a:schemeClr val="hlink"/>
                </a:solidFill>
                <a:hlinkClick r:id="rId7"/>
              </a:rPr>
              <a:t>https://compucell3d.org/CC3D_2020_class_files</a:t>
            </a:r>
            <a:r>
              <a:rPr lang="en-US" sz="1700"/>
              <a:t> </a:t>
            </a:r>
            <a:br>
              <a:rPr lang="en-US" sz="1700"/>
            </a:br>
            <a:r>
              <a:rPr lang="en-US" sz="1700"/>
              <a:t>(see also the slack channel)</a:t>
            </a:r>
            <a:endParaRPr sz="1700"/>
          </a:p>
          <a:p>
            <a:pPr indent="-342900" lvl="0" marL="342900" rtl="0" algn="l">
              <a:lnSpc>
                <a:spcPct val="100000"/>
              </a:lnSpc>
              <a:spcBef>
                <a:spcPts val="0"/>
              </a:spcBef>
              <a:spcAft>
                <a:spcPts val="0"/>
              </a:spcAft>
              <a:buClr>
                <a:schemeClr val="dk1"/>
              </a:buClr>
              <a:buSzPts val="1100"/>
              <a:buFont typeface="Calibri"/>
              <a:buNone/>
            </a:pPr>
            <a:r>
              <a:t/>
            </a:r>
            <a:endParaRPr sz="1700"/>
          </a:p>
          <a:p>
            <a:pPr indent="-342900" lvl="0" marL="342900" rtl="0" algn="l">
              <a:lnSpc>
                <a:spcPct val="100000"/>
              </a:lnSpc>
              <a:spcBef>
                <a:spcPts val="0"/>
              </a:spcBef>
              <a:spcAft>
                <a:spcPts val="0"/>
              </a:spcAft>
              <a:buClr>
                <a:schemeClr val="dk1"/>
              </a:buClr>
              <a:buSzPts val="1100"/>
              <a:buFont typeface="Calibri"/>
              <a:buNone/>
            </a:pPr>
            <a:r>
              <a:rPr b="1" lang="en-US" sz="2000">
                <a:solidFill>
                  <a:srgbClr val="990000"/>
                </a:solidFill>
              </a:rPr>
              <a:t>Quick Reference Guides:</a:t>
            </a:r>
            <a:endParaRPr b="1" sz="2000">
              <a:solidFill>
                <a:srgbClr val="990000"/>
              </a:solidFill>
            </a:endParaRPr>
          </a:p>
          <a:p>
            <a:pPr indent="0" lvl="0" marL="0" rtl="0" algn="l">
              <a:lnSpc>
                <a:spcPct val="100000"/>
              </a:lnSpc>
              <a:spcBef>
                <a:spcPts val="0"/>
              </a:spcBef>
              <a:spcAft>
                <a:spcPts val="0"/>
              </a:spcAft>
              <a:buClr>
                <a:schemeClr val="dk1"/>
              </a:buClr>
              <a:buSzPts val="1100"/>
              <a:buFont typeface="Calibri"/>
              <a:buNone/>
            </a:pPr>
            <a:r>
              <a:rPr b="1" lang="en-US" sz="1700"/>
              <a:t>CompuCell3D </a:t>
            </a:r>
            <a:r>
              <a:rPr lang="en-US" sz="1700"/>
              <a:t>Online Quick Start: </a:t>
            </a:r>
            <a:r>
              <a:rPr lang="en-US" sz="1700" u="sng">
                <a:solidFill>
                  <a:schemeClr val="hlink"/>
                </a:solidFill>
                <a:hlinkClick r:id="rId8"/>
              </a:rPr>
              <a:t>https://cc3dquickreferenceguide.readthedocs.io/en/latest/</a:t>
            </a:r>
            <a:r>
              <a:rPr lang="en-US" sz="1700"/>
              <a:t> </a:t>
            </a:r>
            <a:br>
              <a:rPr lang="en-US" sz="1700"/>
            </a:br>
            <a:r>
              <a:rPr lang="en-US" sz="1900"/>
              <a:t>         </a:t>
            </a:r>
            <a:r>
              <a:rPr lang="en-US" sz="1300" u="sng">
                <a:solidFill>
                  <a:schemeClr val="hlink"/>
                </a:solidFill>
                <a:hlinkClick r:id="rId9"/>
              </a:rPr>
              <a:t>https://compucell3d.org/CC3D_2020_class_files?action=AttachFile&amp;do=get&amp;target=cc3d_quick_reference_guide.pdf</a:t>
            </a:r>
            <a:r>
              <a:rPr lang="en-US" sz="1300"/>
              <a:t> </a:t>
            </a:r>
            <a:endParaRPr sz="1300"/>
          </a:p>
          <a:p>
            <a:pPr indent="-342900" lvl="0" marL="342900" rtl="0" algn="l">
              <a:lnSpc>
                <a:spcPct val="100000"/>
              </a:lnSpc>
              <a:spcBef>
                <a:spcPts val="0"/>
              </a:spcBef>
              <a:spcAft>
                <a:spcPts val="0"/>
              </a:spcAft>
              <a:buClr>
                <a:schemeClr val="dk1"/>
              </a:buClr>
              <a:buSzPts val="1100"/>
              <a:buFont typeface="Calibri"/>
              <a:buNone/>
            </a:pPr>
            <a:r>
              <a:rPr b="1" lang="en-US" sz="1700"/>
              <a:t>Python </a:t>
            </a:r>
            <a:r>
              <a:rPr lang="en-US" sz="1700"/>
              <a:t>Quick Reference Guide:</a:t>
            </a:r>
            <a:br>
              <a:rPr lang="en-US" sz="1700"/>
            </a:br>
            <a:r>
              <a:rPr lang="en-US" sz="1300" u="sng">
                <a:solidFill>
                  <a:schemeClr val="hlink"/>
                </a:solidFill>
                <a:hlinkClick r:id="rId10"/>
              </a:rPr>
              <a:t>https://compucell3d.org/CC3D_2020_class_files?action=AttachFile&amp;do=get&amp;target=python_cheat_sheet_py3.pdf</a:t>
            </a:r>
            <a:r>
              <a:rPr lang="en-US" sz="1300"/>
              <a:t> </a:t>
            </a:r>
            <a:endParaRPr sz="1300"/>
          </a:p>
          <a:p>
            <a:pPr indent="-342900" lvl="0" marL="342900" rtl="0" algn="l">
              <a:lnSpc>
                <a:spcPct val="100000"/>
              </a:lnSpc>
              <a:spcBef>
                <a:spcPts val="0"/>
              </a:spcBef>
              <a:spcAft>
                <a:spcPts val="0"/>
              </a:spcAft>
              <a:buClr>
                <a:schemeClr val="dk1"/>
              </a:buClr>
              <a:buSzPts val="1100"/>
              <a:buFont typeface="Calibri"/>
              <a:buNone/>
            </a:pPr>
            <a:r>
              <a:rPr b="1" lang="en-US" sz="1700"/>
              <a:t>Tellurium </a:t>
            </a:r>
            <a:r>
              <a:rPr lang="en-US" sz="1700"/>
              <a:t>and </a:t>
            </a:r>
            <a:r>
              <a:rPr b="1" lang="en-US" sz="1700"/>
              <a:t>libRoadRunner </a:t>
            </a:r>
            <a:r>
              <a:rPr lang="en-US" sz="1700"/>
              <a:t>Quick Reference Guide: </a:t>
            </a:r>
            <a:r>
              <a:rPr lang="en-US" sz="1500" u="sng">
                <a:solidFill>
                  <a:schemeClr val="hlink"/>
                </a:solidFill>
                <a:hlinkClick r:id="rId11"/>
              </a:rPr>
              <a:t>https://compucell3d.org/CC3D_2020_class_files?action=AttachFile&amp;do=get&amp;target=TellRoadCheatSheet.pdf</a:t>
            </a:r>
            <a:r>
              <a:rPr lang="en-US" sz="1500"/>
              <a:t> </a:t>
            </a:r>
            <a:endParaRPr sz="1500"/>
          </a:p>
          <a:p>
            <a:pPr indent="-342900" lvl="0" marL="342900" rtl="0" algn="l">
              <a:lnSpc>
                <a:spcPct val="100000"/>
              </a:lnSpc>
              <a:spcBef>
                <a:spcPts val="0"/>
              </a:spcBef>
              <a:spcAft>
                <a:spcPts val="0"/>
              </a:spcAft>
              <a:buClr>
                <a:schemeClr val="dk1"/>
              </a:buClr>
              <a:buSzPts val="1100"/>
              <a:buFont typeface="Calibri"/>
              <a:buNone/>
            </a:pPr>
            <a:r>
              <a:t/>
            </a:r>
            <a:endParaRPr sz="1700"/>
          </a:p>
          <a:p>
            <a:pPr indent="-342900" lvl="0" marL="342900" rtl="0" algn="l">
              <a:lnSpc>
                <a:spcPct val="100000"/>
              </a:lnSpc>
              <a:spcBef>
                <a:spcPts val="0"/>
              </a:spcBef>
              <a:spcAft>
                <a:spcPts val="0"/>
              </a:spcAft>
              <a:buClr>
                <a:schemeClr val="dk1"/>
              </a:buClr>
              <a:buSzPts val="1100"/>
              <a:buFont typeface="Calibri"/>
              <a:buNone/>
            </a:pPr>
            <a:r>
              <a:t/>
            </a:r>
            <a:endParaRPr sz="1700"/>
          </a:p>
        </p:txBody>
      </p:sp>
      <p:sp>
        <p:nvSpPr>
          <p:cNvPr id="127" name="Google Shape;127;g86a04555cc_0_32"/>
          <p:cNvSpPr txBox="1"/>
          <p:nvPr>
            <p:ph type="title"/>
          </p:nvPr>
        </p:nvSpPr>
        <p:spPr>
          <a:xfrm>
            <a:off x="457200" y="242888"/>
            <a:ext cx="8229600" cy="8685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0000CC"/>
              </a:buClr>
              <a:buSzPts val="3959"/>
              <a:buFont typeface="Calibri"/>
              <a:buNone/>
            </a:pPr>
            <a:r>
              <a:rPr b="1" lang="en-US" sz="3959">
                <a:solidFill>
                  <a:srgbClr val="0000CC"/>
                </a:solidFill>
              </a:rPr>
              <a:t>Where to Find Resources</a:t>
            </a:r>
            <a:endParaRPr/>
          </a:p>
        </p:txBody>
      </p:sp>
      <p:pic>
        <p:nvPicPr>
          <p:cNvPr descr="Biocomplexity Logo" id="128" name="Google Shape;128;g86a04555cc_0_32"/>
          <p:cNvPicPr preferRelativeResize="0"/>
          <p:nvPr/>
        </p:nvPicPr>
        <p:blipFill rotWithShape="1">
          <a:blip r:embed="rId12">
            <a:alphaModFix/>
          </a:blip>
          <a:srcRect b="0" l="0" r="0" t="0"/>
          <a:stretch/>
        </p:blipFill>
        <p:spPr>
          <a:xfrm>
            <a:off x="8550275" y="6264275"/>
            <a:ext cx="593725" cy="593725"/>
          </a:xfrm>
          <a:prstGeom prst="rect">
            <a:avLst/>
          </a:prstGeom>
          <a:noFill/>
          <a:ln>
            <a:noFill/>
          </a:ln>
        </p:spPr>
      </p:pic>
      <p:pic>
        <p:nvPicPr>
          <p:cNvPr descr="redblackblockiu" id="129" name="Google Shape;129;g86a04555cc_0_32"/>
          <p:cNvPicPr preferRelativeResize="0"/>
          <p:nvPr/>
        </p:nvPicPr>
        <p:blipFill rotWithShape="1">
          <a:blip r:embed="rId13">
            <a:alphaModFix/>
          </a:blip>
          <a:srcRect b="0" l="0" r="0" t="0"/>
          <a:stretch/>
        </p:blipFill>
        <p:spPr>
          <a:xfrm>
            <a:off x="0" y="6219825"/>
            <a:ext cx="484188" cy="63817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g86a04555cc_0_40"/>
          <p:cNvSpPr txBox="1"/>
          <p:nvPr>
            <p:ph idx="1" type="body"/>
          </p:nvPr>
        </p:nvSpPr>
        <p:spPr>
          <a:xfrm>
            <a:off x="600025" y="1009425"/>
            <a:ext cx="8391600" cy="4983300"/>
          </a:xfrm>
          <a:prstGeom prst="rect">
            <a:avLst/>
          </a:prstGeom>
          <a:noFill/>
          <a:ln>
            <a:noFill/>
          </a:ln>
        </p:spPr>
        <p:txBody>
          <a:bodyPr anchorCtr="0" anchor="t" bIns="45700" lIns="91425" spcFirstLastPara="1" rIns="91425" wrap="square" tIns="45700">
            <a:noAutofit/>
          </a:bodyPr>
          <a:lstStyle/>
          <a:p>
            <a:pPr indent="-342900" lvl="0" marL="342900" rtl="0" algn="l">
              <a:lnSpc>
                <a:spcPct val="115000"/>
              </a:lnSpc>
              <a:spcBef>
                <a:spcPts val="0"/>
              </a:spcBef>
              <a:spcAft>
                <a:spcPts val="0"/>
              </a:spcAft>
              <a:buClr>
                <a:schemeClr val="dk1"/>
              </a:buClr>
              <a:buSzPts val="1100"/>
              <a:buFont typeface="Calibri"/>
              <a:buNone/>
            </a:pPr>
            <a:r>
              <a:rPr lang="en-US" sz="2300"/>
              <a:t>Main Slack channel:</a:t>
            </a:r>
            <a:endParaRPr sz="2300"/>
          </a:p>
          <a:p>
            <a:pPr indent="-342900" lvl="0" marL="342900" rtl="0" algn="l">
              <a:lnSpc>
                <a:spcPct val="115000"/>
              </a:lnSpc>
              <a:spcBef>
                <a:spcPts val="0"/>
              </a:spcBef>
              <a:spcAft>
                <a:spcPts val="0"/>
              </a:spcAft>
              <a:buClr>
                <a:schemeClr val="dk1"/>
              </a:buClr>
              <a:buSzPts val="1100"/>
              <a:buFont typeface="Calibri"/>
              <a:buNone/>
            </a:pPr>
            <a:r>
              <a:rPr lang="en-US" sz="1900" u="sng">
                <a:solidFill>
                  <a:schemeClr val="hlink"/>
                </a:solidFill>
                <a:hlinkClick r:id="rId3"/>
              </a:rPr>
              <a:t>https://app.slack.com/client/T017HE055JN/C017HE05KPC</a:t>
            </a:r>
            <a:r>
              <a:rPr lang="en-US" sz="1900"/>
              <a:t> </a:t>
            </a:r>
            <a:endParaRPr sz="1900"/>
          </a:p>
          <a:p>
            <a:pPr indent="0" lvl="0" marL="0" rtl="0" algn="l">
              <a:lnSpc>
                <a:spcPct val="115000"/>
              </a:lnSpc>
              <a:spcBef>
                <a:spcPts val="0"/>
              </a:spcBef>
              <a:spcAft>
                <a:spcPts val="0"/>
              </a:spcAft>
              <a:buClr>
                <a:schemeClr val="dk1"/>
              </a:buClr>
              <a:buSzPts val="1100"/>
              <a:buFont typeface="Calibri"/>
              <a:buNone/>
            </a:pPr>
            <a:r>
              <a:t/>
            </a:r>
            <a:endParaRPr sz="2300"/>
          </a:p>
          <a:p>
            <a:pPr indent="-342900" lvl="0" marL="342900" rtl="0" algn="l">
              <a:lnSpc>
                <a:spcPct val="115000"/>
              </a:lnSpc>
              <a:spcBef>
                <a:spcPts val="0"/>
              </a:spcBef>
              <a:spcAft>
                <a:spcPts val="0"/>
              </a:spcAft>
              <a:buClr>
                <a:schemeClr val="dk1"/>
              </a:buClr>
              <a:buSzPts val="1100"/>
              <a:buFont typeface="Calibri"/>
              <a:buNone/>
            </a:pPr>
            <a:r>
              <a:rPr lang="en-US" sz="2300"/>
              <a:t>Slack help for Windows:</a:t>
            </a:r>
            <a:endParaRPr sz="2300"/>
          </a:p>
          <a:p>
            <a:pPr indent="-342900" lvl="0" marL="342900" rtl="0" algn="l">
              <a:lnSpc>
                <a:spcPct val="115000"/>
              </a:lnSpc>
              <a:spcBef>
                <a:spcPts val="0"/>
              </a:spcBef>
              <a:spcAft>
                <a:spcPts val="0"/>
              </a:spcAft>
              <a:buClr>
                <a:schemeClr val="dk1"/>
              </a:buClr>
              <a:buSzPts val="1100"/>
              <a:buFont typeface="Calibri"/>
              <a:buNone/>
            </a:pPr>
            <a:r>
              <a:rPr lang="en-US" sz="1900" u="sng">
                <a:solidFill>
                  <a:schemeClr val="hlink"/>
                </a:solidFill>
                <a:hlinkClick r:id="rId4"/>
              </a:rPr>
              <a:t>https://multiscalemod-ags3330.slack.com/archives/C01879HFYL8</a:t>
            </a:r>
            <a:r>
              <a:rPr lang="en-US" sz="1900" u="sng">
                <a:solidFill>
                  <a:schemeClr val="hlink"/>
                </a:solidFill>
              </a:rPr>
              <a:t> </a:t>
            </a:r>
            <a:endParaRPr sz="1900"/>
          </a:p>
          <a:p>
            <a:pPr indent="-342900" lvl="0" marL="342900" rtl="0" algn="l">
              <a:lnSpc>
                <a:spcPct val="115000"/>
              </a:lnSpc>
              <a:spcBef>
                <a:spcPts val="0"/>
              </a:spcBef>
              <a:spcAft>
                <a:spcPts val="0"/>
              </a:spcAft>
              <a:buClr>
                <a:schemeClr val="dk1"/>
              </a:buClr>
              <a:buSzPts val="1100"/>
              <a:buFont typeface="Calibri"/>
              <a:buNone/>
            </a:pPr>
            <a:r>
              <a:rPr lang="en-US" sz="2300"/>
              <a:t>Slack help for Mac:</a:t>
            </a:r>
            <a:endParaRPr sz="2300"/>
          </a:p>
          <a:p>
            <a:pPr indent="-342900" lvl="0" marL="342900" rtl="0" algn="l">
              <a:lnSpc>
                <a:spcPct val="115000"/>
              </a:lnSpc>
              <a:spcBef>
                <a:spcPts val="0"/>
              </a:spcBef>
              <a:spcAft>
                <a:spcPts val="0"/>
              </a:spcAft>
              <a:buClr>
                <a:schemeClr val="dk1"/>
              </a:buClr>
              <a:buSzPts val="1100"/>
              <a:buFont typeface="Calibri"/>
              <a:buNone/>
            </a:pPr>
            <a:r>
              <a:rPr lang="en-US" sz="1900" u="sng">
                <a:solidFill>
                  <a:schemeClr val="hlink"/>
                </a:solidFill>
                <a:hlinkClick r:id="rId5"/>
              </a:rPr>
              <a:t>https://multiscalemod-ags3330.slack.com/archives/C017PKPSYAG</a:t>
            </a:r>
            <a:endParaRPr sz="1900"/>
          </a:p>
          <a:p>
            <a:pPr indent="-342900" lvl="0" marL="342900" rtl="0" algn="l">
              <a:lnSpc>
                <a:spcPct val="115000"/>
              </a:lnSpc>
              <a:spcBef>
                <a:spcPts val="0"/>
              </a:spcBef>
              <a:spcAft>
                <a:spcPts val="0"/>
              </a:spcAft>
              <a:buClr>
                <a:schemeClr val="dk1"/>
              </a:buClr>
              <a:buSzPts val="1100"/>
              <a:buFont typeface="Calibri"/>
              <a:buNone/>
            </a:pPr>
            <a:r>
              <a:rPr lang="en-US" sz="2300"/>
              <a:t>Slack help for Unix:</a:t>
            </a:r>
            <a:endParaRPr sz="2300"/>
          </a:p>
          <a:p>
            <a:pPr indent="-342900" lvl="0" marL="342900" rtl="0" algn="l">
              <a:lnSpc>
                <a:spcPct val="115000"/>
              </a:lnSpc>
              <a:spcBef>
                <a:spcPts val="0"/>
              </a:spcBef>
              <a:spcAft>
                <a:spcPts val="0"/>
              </a:spcAft>
              <a:buClr>
                <a:schemeClr val="dk1"/>
              </a:buClr>
              <a:buSzPts val="1100"/>
              <a:buFont typeface="Calibri"/>
              <a:buNone/>
            </a:pPr>
            <a:r>
              <a:rPr lang="en-US" sz="1900" u="sng">
                <a:solidFill>
                  <a:schemeClr val="hlink"/>
                </a:solidFill>
                <a:hlinkClick r:id="rId6"/>
              </a:rPr>
              <a:t>https://multiscalemod-ags3330.slack.com/archives/C01879J0ULQ</a:t>
            </a:r>
            <a:endParaRPr sz="1900"/>
          </a:p>
          <a:p>
            <a:pPr indent="0" lvl="0" marL="0" rtl="0" algn="l">
              <a:lnSpc>
                <a:spcPct val="115000"/>
              </a:lnSpc>
              <a:spcBef>
                <a:spcPts val="0"/>
              </a:spcBef>
              <a:spcAft>
                <a:spcPts val="0"/>
              </a:spcAft>
              <a:buClr>
                <a:schemeClr val="dk1"/>
              </a:buClr>
              <a:buSzPts val="1100"/>
              <a:buFont typeface="Calibri"/>
              <a:buNone/>
            </a:pPr>
            <a:r>
              <a:t/>
            </a:r>
            <a:endParaRPr sz="2300"/>
          </a:p>
          <a:p>
            <a:pPr indent="-342900" lvl="0" marL="342900" rtl="0" algn="l">
              <a:lnSpc>
                <a:spcPct val="115000"/>
              </a:lnSpc>
              <a:spcBef>
                <a:spcPts val="0"/>
              </a:spcBef>
              <a:spcAft>
                <a:spcPts val="0"/>
              </a:spcAft>
              <a:buClr>
                <a:schemeClr val="dk1"/>
              </a:buClr>
              <a:buSzPts val="1100"/>
              <a:buFont typeface="Calibri"/>
              <a:buNone/>
            </a:pPr>
            <a:r>
              <a:rPr lang="en-US" sz="2300"/>
              <a:t>Questions-for-the-organizers:</a:t>
            </a:r>
            <a:endParaRPr sz="2300"/>
          </a:p>
          <a:p>
            <a:pPr indent="-342900" lvl="0" marL="342900" rtl="0" algn="l">
              <a:lnSpc>
                <a:spcPct val="115000"/>
              </a:lnSpc>
              <a:spcBef>
                <a:spcPts val="0"/>
              </a:spcBef>
              <a:spcAft>
                <a:spcPts val="0"/>
              </a:spcAft>
              <a:buClr>
                <a:schemeClr val="dk1"/>
              </a:buClr>
              <a:buSzPts val="1100"/>
              <a:buFont typeface="Calibri"/>
              <a:buNone/>
            </a:pPr>
            <a:r>
              <a:rPr lang="en-US" sz="1900" u="sng">
                <a:solidFill>
                  <a:schemeClr val="hlink"/>
                </a:solidFill>
                <a:hlinkClick r:id="rId7"/>
              </a:rPr>
              <a:t>https://multiscalemod-ags3330.slack.com/archives/C017G3PT4AZ</a:t>
            </a:r>
            <a:r>
              <a:rPr lang="en-US" sz="1900"/>
              <a:t> </a:t>
            </a:r>
            <a:endParaRPr sz="1900"/>
          </a:p>
          <a:p>
            <a:pPr indent="-342900" lvl="0" marL="342900" rtl="0" algn="l">
              <a:lnSpc>
                <a:spcPct val="115000"/>
              </a:lnSpc>
              <a:spcBef>
                <a:spcPts val="0"/>
              </a:spcBef>
              <a:spcAft>
                <a:spcPts val="0"/>
              </a:spcAft>
              <a:buClr>
                <a:schemeClr val="dk1"/>
              </a:buClr>
              <a:buSzPts val="1100"/>
              <a:buFont typeface="Calibri"/>
              <a:buNone/>
            </a:pPr>
            <a:r>
              <a:t/>
            </a:r>
            <a:endParaRPr sz="2300"/>
          </a:p>
          <a:p>
            <a:pPr indent="-342900" lvl="0" marL="342900" rtl="0" algn="l">
              <a:lnSpc>
                <a:spcPct val="100000"/>
              </a:lnSpc>
              <a:spcBef>
                <a:spcPts val="0"/>
              </a:spcBef>
              <a:spcAft>
                <a:spcPts val="0"/>
              </a:spcAft>
              <a:buClr>
                <a:schemeClr val="dk1"/>
              </a:buClr>
              <a:buSzPts val="1100"/>
              <a:buFont typeface="Calibri"/>
              <a:buNone/>
            </a:pPr>
            <a:r>
              <a:t/>
            </a:r>
            <a:endParaRPr sz="2300"/>
          </a:p>
        </p:txBody>
      </p:sp>
      <p:sp>
        <p:nvSpPr>
          <p:cNvPr id="136" name="Google Shape;136;g86a04555cc_0_40"/>
          <p:cNvSpPr txBox="1"/>
          <p:nvPr>
            <p:ph type="title"/>
          </p:nvPr>
        </p:nvSpPr>
        <p:spPr>
          <a:xfrm>
            <a:off x="457200" y="242888"/>
            <a:ext cx="8229600" cy="868500"/>
          </a:xfrm>
          <a:prstGeom prst="rect">
            <a:avLst/>
          </a:prstGeom>
          <a:noFill/>
          <a:ln>
            <a:noFill/>
          </a:ln>
        </p:spPr>
        <p:txBody>
          <a:bodyPr anchorCtr="0" anchor="ctr" bIns="45700" lIns="91425" spcFirstLastPara="1" rIns="91425" wrap="square" tIns="45700">
            <a:noAutofit/>
          </a:bodyPr>
          <a:lstStyle/>
          <a:p>
            <a:pPr indent="0" lvl="0" marL="0" rtl="0" algn="ctr">
              <a:lnSpc>
                <a:spcPct val="115000"/>
              </a:lnSpc>
              <a:spcBef>
                <a:spcPts val="0"/>
              </a:spcBef>
              <a:spcAft>
                <a:spcPts val="0"/>
              </a:spcAft>
              <a:buClr>
                <a:srgbClr val="0000CC"/>
              </a:buClr>
              <a:buSzPts val="4400"/>
              <a:buFont typeface="Calibri"/>
              <a:buNone/>
            </a:pPr>
            <a:r>
              <a:rPr b="1" lang="en-US">
                <a:solidFill>
                  <a:srgbClr val="0000CC"/>
                </a:solidFill>
              </a:rPr>
              <a:t>Slack</a:t>
            </a:r>
            <a:endParaRPr/>
          </a:p>
        </p:txBody>
      </p:sp>
      <p:pic>
        <p:nvPicPr>
          <p:cNvPr descr="Biocomplexity Logo" id="137" name="Google Shape;137;g86a04555cc_0_40"/>
          <p:cNvPicPr preferRelativeResize="0"/>
          <p:nvPr/>
        </p:nvPicPr>
        <p:blipFill rotWithShape="1">
          <a:blip r:embed="rId8">
            <a:alphaModFix/>
          </a:blip>
          <a:srcRect b="0" l="0" r="0" t="0"/>
          <a:stretch/>
        </p:blipFill>
        <p:spPr>
          <a:xfrm>
            <a:off x="8550275" y="6264275"/>
            <a:ext cx="593725" cy="593725"/>
          </a:xfrm>
          <a:prstGeom prst="rect">
            <a:avLst/>
          </a:prstGeom>
          <a:noFill/>
          <a:ln>
            <a:noFill/>
          </a:ln>
        </p:spPr>
      </p:pic>
      <p:pic>
        <p:nvPicPr>
          <p:cNvPr descr="redblackblockiu" id="138" name="Google Shape;138;g86a04555cc_0_40"/>
          <p:cNvPicPr preferRelativeResize="0"/>
          <p:nvPr/>
        </p:nvPicPr>
        <p:blipFill rotWithShape="1">
          <a:blip r:embed="rId9">
            <a:alphaModFix/>
          </a:blip>
          <a:srcRect b="0" l="0" r="0" t="0"/>
          <a:stretch/>
        </p:blipFill>
        <p:spPr>
          <a:xfrm>
            <a:off x="0" y="6219825"/>
            <a:ext cx="484188" cy="63817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g86a04555cc_0_48"/>
          <p:cNvSpPr txBox="1"/>
          <p:nvPr>
            <p:ph idx="1" type="body"/>
          </p:nvPr>
        </p:nvSpPr>
        <p:spPr>
          <a:xfrm>
            <a:off x="304800" y="1058150"/>
            <a:ext cx="8534400" cy="5367000"/>
          </a:xfrm>
          <a:prstGeom prst="rect">
            <a:avLst/>
          </a:prstGeom>
          <a:noFill/>
          <a:ln>
            <a:noFill/>
          </a:ln>
        </p:spPr>
        <p:txBody>
          <a:bodyPr anchorCtr="0" anchor="t" bIns="45700" lIns="91425" spcFirstLastPara="1" rIns="91425" wrap="square" tIns="45700">
            <a:noAutofit/>
          </a:bodyPr>
          <a:lstStyle/>
          <a:p>
            <a:pPr indent="0" lvl="0" marL="0" rtl="0" algn="l">
              <a:lnSpc>
                <a:spcPct val="150000"/>
              </a:lnSpc>
              <a:spcBef>
                <a:spcPts val="0"/>
              </a:spcBef>
              <a:spcAft>
                <a:spcPts val="0"/>
              </a:spcAft>
              <a:buSzPts val="1800"/>
              <a:buNone/>
            </a:pPr>
            <a:r>
              <a:rPr lang="en-US" sz="2100"/>
              <a:t>Prof. James A Glazier, IUB, </a:t>
            </a:r>
            <a:r>
              <a:rPr lang="en-US" sz="2100" u="sng">
                <a:solidFill>
                  <a:schemeClr val="hlink"/>
                </a:solidFill>
                <a:hlinkClick r:id="rId3"/>
              </a:rPr>
              <a:t>jaglazier@gmail.com</a:t>
            </a:r>
            <a:r>
              <a:rPr lang="en-US" sz="2100"/>
              <a:t> </a:t>
            </a:r>
            <a:endParaRPr sz="2100"/>
          </a:p>
          <a:p>
            <a:pPr indent="0" lvl="0" marL="0" rtl="0" algn="l">
              <a:lnSpc>
                <a:spcPct val="150000"/>
              </a:lnSpc>
              <a:spcBef>
                <a:spcPts val="0"/>
              </a:spcBef>
              <a:spcAft>
                <a:spcPts val="0"/>
              </a:spcAft>
              <a:buSzPts val="1800"/>
              <a:buNone/>
            </a:pPr>
            <a:r>
              <a:rPr lang="en-US" sz="2100"/>
              <a:t>Dr. Gilberto L Thomas, </a:t>
            </a:r>
            <a:r>
              <a:rPr lang="en-US" sz="2100">
                <a:solidFill>
                  <a:schemeClr val="hlink"/>
                </a:solidFill>
                <a:uFill>
                  <a:noFill/>
                </a:uFill>
                <a:hlinkClick r:id="rId4"/>
              </a:rPr>
              <a:t>Univer. </a:t>
            </a:r>
            <a:r>
              <a:rPr lang="en-US" sz="2000">
                <a:solidFill>
                  <a:schemeClr val="hlink"/>
                </a:solidFill>
                <a:uFill>
                  <a:noFill/>
                </a:uFill>
                <a:hlinkClick r:id="rId5"/>
              </a:rPr>
              <a:t>Federal do Rio Grande do Sul</a:t>
            </a:r>
            <a:r>
              <a:rPr lang="en-US" sz="2000"/>
              <a:t>, </a:t>
            </a:r>
            <a:br>
              <a:rPr lang="en-US" sz="2000"/>
            </a:br>
            <a:r>
              <a:rPr lang="en-US" sz="2000"/>
              <a:t>	Brazil,</a:t>
            </a:r>
            <a:r>
              <a:rPr lang="en-US" sz="2100"/>
              <a:t> </a:t>
            </a:r>
            <a:r>
              <a:rPr lang="en-US" sz="2100" u="sng">
                <a:solidFill>
                  <a:schemeClr val="hlink"/>
                </a:solidFill>
                <a:hlinkClick r:id="rId6"/>
              </a:rPr>
              <a:t>glt@if.ufrgs.br</a:t>
            </a:r>
            <a:endParaRPr sz="2100"/>
          </a:p>
          <a:p>
            <a:pPr indent="0" lvl="0" marL="0" rtl="0" algn="l">
              <a:lnSpc>
                <a:spcPct val="150000"/>
              </a:lnSpc>
              <a:spcBef>
                <a:spcPts val="0"/>
              </a:spcBef>
              <a:spcAft>
                <a:spcPts val="0"/>
              </a:spcAft>
              <a:buSzPts val="1800"/>
              <a:buNone/>
            </a:pPr>
            <a:r>
              <a:rPr lang="en-US" sz="2100"/>
              <a:t>Dr. Bobby Madamanchi, Purdue University, </a:t>
            </a:r>
            <a:r>
              <a:rPr lang="en-US" sz="2100" u="sng">
                <a:solidFill>
                  <a:schemeClr val="hlink"/>
                </a:solidFill>
                <a:hlinkClick r:id="rId7"/>
              </a:rPr>
              <a:t>akmadamanchi@gmail.com</a:t>
            </a:r>
            <a:r>
              <a:rPr lang="en-US" sz="2100"/>
              <a:t> </a:t>
            </a:r>
            <a:endParaRPr sz="2100"/>
          </a:p>
          <a:p>
            <a:pPr indent="0" lvl="0" marL="0" rtl="0" algn="l">
              <a:lnSpc>
                <a:spcPct val="150000"/>
              </a:lnSpc>
              <a:spcBef>
                <a:spcPts val="0"/>
              </a:spcBef>
              <a:spcAft>
                <a:spcPts val="0"/>
              </a:spcAft>
              <a:buSzPts val="1800"/>
              <a:buNone/>
            </a:pPr>
            <a:r>
              <a:rPr lang="en-US" sz="2100"/>
              <a:t>Dr. Andy Somogyi, IUB, </a:t>
            </a:r>
            <a:r>
              <a:rPr lang="en-US" sz="2100" u="sng">
                <a:solidFill>
                  <a:schemeClr val="hlink"/>
                </a:solidFill>
                <a:hlinkClick r:id="rId8"/>
              </a:rPr>
              <a:t>somogyie@indiana.edu</a:t>
            </a:r>
            <a:r>
              <a:rPr lang="en-US" sz="2100"/>
              <a:t> </a:t>
            </a:r>
            <a:endParaRPr sz="2100"/>
          </a:p>
          <a:p>
            <a:pPr indent="0" lvl="0" marL="0" rtl="0" algn="l">
              <a:lnSpc>
                <a:spcPct val="150000"/>
              </a:lnSpc>
              <a:spcBef>
                <a:spcPts val="0"/>
              </a:spcBef>
              <a:spcAft>
                <a:spcPts val="0"/>
              </a:spcAft>
              <a:buSzPts val="1800"/>
              <a:buNone/>
            </a:pPr>
            <a:r>
              <a:rPr lang="en-US" sz="2100"/>
              <a:t>Dr. TJ Sego, IUB, </a:t>
            </a:r>
            <a:r>
              <a:rPr lang="en-US" sz="2100" u="sng">
                <a:solidFill>
                  <a:schemeClr val="hlink"/>
                </a:solidFill>
                <a:hlinkClick r:id="rId9"/>
              </a:rPr>
              <a:t>tjsego@gmail.com</a:t>
            </a:r>
            <a:r>
              <a:rPr lang="en-US" sz="2100"/>
              <a:t> </a:t>
            </a:r>
            <a:endParaRPr sz="2100"/>
          </a:p>
          <a:p>
            <a:pPr indent="0" lvl="0" marL="0" rtl="0" algn="l">
              <a:lnSpc>
                <a:spcPct val="150000"/>
              </a:lnSpc>
              <a:spcBef>
                <a:spcPts val="0"/>
              </a:spcBef>
              <a:spcAft>
                <a:spcPts val="0"/>
              </a:spcAft>
              <a:buSzPts val="1800"/>
              <a:buNone/>
            </a:pPr>
            <a:r>
              <a:rPr lang="en-US" sz="2100"/>
              <a:t>Dr. Jim Sluka, IUB, </a:t>
            </a:r>
            <a:r>
              <a:rPr lang="en-US" sz="2100" u="sng">
                <a:solidFill>
                  <a:schemeClr val="hlink"/>
                </a:solidFill>
                <a:hlinkClick r:id="rId10"/>
              </a:rPr>
              <a:t>jsluka@iu.edu</a:t>
            </a:r>
            <a:r>
              <a:rPr lang="en-US" sz="2100"/>
              <a:t> </a:t>
            </a:r>
            <a:endParaRPr sz="2100"/>
          </a:p>
          <a:p>
            <a:pPr indent="0" lvl="0" marL="0" rtl="0" algn="l">
              <a:lnSpc>
                <a:spcPct val="150000"/>
              </a:lnSpc>
              <a:spcBef>
                <a:spcPts val="0"/>
              </a:spcBef>
              <a:spcAft>
                <a:spcPts val="0"/>
              </a:spcAft>
              <a:buSzPts val="1800"/>
              <a:buNone/>
            </a:pPr>
            <a:r>
              <a:rPr lang="en-US" sz="2100"/>
              <a:t>Dr. Javier Toledo, IUB, </a:t>
            </a:r>
            <a:r>
              <a:rPr lang="en-US" sz="2100" u="sng">
                <a:solidFill>
                  <a:schemeClr val="hlink"/>
                </a:solidFill>
                <a:hlinkClick r:id="rId11"/>
              </a:rPr>
              <a:t>toledom@iu.edu</a:t>
            </a:r>
            <a:r>
              <a:rPr lang="en-US" sz="2100"/>
              <a:t> </a:t>
            </a:r>
            <a:endParaRPr sz="2100"/>
          </a:p>
          <a:p>
            <a:pPr indent="0" lvl="0" marL="0" rtl="0" algn="l">
              <a:lnSpc>
                <a:spcPct val="150000"/>
              </a:lnSpc>
              <a:spcBef>
                <a:spcPts val="0"/>
              </a:spcBef>
              <a:spcAft>
                <a:spcPts val="0"/>
              </a:spcAft>
              <a:buSzPts val="1800"/>
              <a:buNone/>
            </a:pPr>
            <a:r>
              <a:rPr lang="en-US" sz="2100"/>
              <a:t>Mr. Joshua Aponte-Serrano, IUB, </a:t>
            </a:r>
            <a:r>
              <a:rPr lang="en-US" sz="2100" u="sng">
                <a:solidFill>
                  <a:schemeClr val="hlink"/>
                </a:solidFill>
                <a:hlinkClick r:id="rId12"/>
              </a:rPr>
              <a:t>joaponte@iu.edu</a:t>
            </a:r>
            <a:r>
              <a:rPr lang="en-US" sz="2100"/>
              <a:t> </a:t>
            </a:r>
            <a:endParaRPr sz="2100"/>
          </a:p>
          <a:p>
            <a:pPr indent="0" lvl="0" marL="0" rtl="0" algn="l">
              <a:lnSpc>
                <a:spcPct val="150000"/>
              </a:lnSpc>
              <a:spcBef>
                <a:spcPts val="0"/>
              </a:spcBef>
              <a:spcAft>
                <a:spcPts val="0"/>
              </a:spcAft>
              <a:buSzPts val="1800"/>
              <a:buNone/>
            </a:pPr>
            <a:r>
              <a:rPr lang="en-US" sz="2100"/>
              <a:t>Mr. Juliano Ferrari Gianlupi, IUB, </a:t>
            </a:r>
            <a:r>
              <a:rPr lang="en-US" sz="2100" u="sng">
                <a:solidFill>
                  <a:schemeClr val="hlink"/>
                </a:solidFill>
                <a:hlinkClick r:id="rId13"/>
              </a:rPr>
              <a:t>jferrari@iu.edu</a:t>
            </a:r>
            <a:r>
              <a:rPr lang="en-US" sz="2100"/>
              <a:t> </a:t>
            </a:r>
            <a:endParaRPr sz="2100"/>
          </a:p>
          <a:p>
            <a:pPr indent="0" lvl="0" marL="0" rtl="0" algn="ctr">
              <a:lnSpc>
                <a:spcPct val="100000"/>
              </a:lnSpc>
              <a:spcBef>
                <a:spcPts val="1000"/>
              </a:spcBef>
              <a:spcAft>
                <a:spcPts val="0"/>
              </a:spcAft>
              <a:buSzPts val="1800"/>
              <a:buNone/>
            </a:pPr>
            <a:r>
              <a:rPr i="1" lang="en-US" sz="2100"/>
              <a:t>IUB: Indiana University, Bloomington, Indiana USA</a:t>
            </a:r>
            <a:endParaRPr i="1" sz="2100"/>
          </a:p>
          <a:p>
            <a:pPr indent="0" lvl="0" marL="0" rtl="0" algn="l">
              <a:lnSpc>
                <a:spcPct val="100000"/>
              </a:lnSpc>
              <a:spcBef>
                <a:spcPts val="1000"/>
              </a:spcBef>
              <a:spcAft>
                <a:spcPts val="0"/>
              </a:spcAft>
              <a:buSzPts val="1800"/>
              <a:buNone/>
            </a:pPr>
            <a:r>
              <a:t/>
            </a:r>
            <a:endParaRPr sz="2100"/>
          </a:p>
          <a:p>
            <a:pPr indent="0" lvl="0" marL="0" rtl="0" algn="l">
              <a:lnSpc>
                <a:spcPct val="100000"/>
              </a:lnSpc>
              <a:spcBef>
                <a:spcPts val="1000"/>
              </a:spcBef>
              <a:spcAft>
                <a:spcPts val="1000"/>
              </a:spcAft>
              <a:buSzPts val="1800"/>
              <a:buNone/>
            </a:pPr>
            <a:r>
              <a:t/>
            </a:r>
            <a:endParaRPr sz="2100"/>
          </a:p>
        </p:txBody>
      </p:sp>
      <p:sp>
        <p:nvSpPr>
          <p:cNvPr id="145" name="Google Shape;145;g86a04555cc_0_48"/>
          <p:cNvSpPr txBox="1"/>
          <p:nvPr>
            <p:ph type="title"/>
          </p:nvPr>
        </p:nvSpPr>
        <p:spPr>
          <a:xfrm>
            <a:off x="457200" y="1"/>
            <a:ext cx="8229600" cy="8685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0000CC"/>
              </a:buClr>
              <a:buSzPts val="4400"/>
              <a:buFont typeface="Calibri"/>
              <a:buNone/>
            </a:pPr>
            <a:r>
              <a:rPr b="1" lang="en-US">
                <a:solidFill>
                  <a:srgbClr val="0000CC"/>
                </a:solidFill>
              </a:rPr>
              <a:t>People</a:t>
            </a:r>
            <a:endParaRPr/>
          </a:p>
        </p:txBody>
      </p:sp>
      <p:pic>
        <p:nvPicPr>
          <p:cNvPr descr="Biocomplexity Logo" id="146" name="Google Shape;146;g86a04555cc_0_48"/>
          <p:cNvPicPr preferRelativeResize="0"/>
          <p:nvPr/>
        </p:nvPicPr>
        <p:blipFill rotWithShape="1">
          <a:blip r:embed="rId14">
            <a:alphaModFix/>
          </a:blip>
          <a:srcRect b="0" l="0" r="0" t="0"/>
          <a:stretch/>
        </p:blipFill>
        <p:spPr>
          <a:xfrm>
            <a:off x="8550275" y="6264275"/>
            <a:ext cx="593725" cy="593725"/>
          </a:xfrm>
          <a:prstGeom prst="rect">
            <a:avLst/>
          </a:prstGeom>
          <a:noFill/>
          <a:ln>
            <a:noFill/>
          </a:ln>
        </p:spPr>
      </p:pic>
      <p:pic>
        <p:nvPicPr>
          <p:cNvPr descr="redblackblockiu" id="147" name="Google Shape;147;g86a04555cc_0_48"/>
          <p:cNvPicPr preferRelativeResize="0"/>
          <p:nvPr/>
        </p:nvPicPr>
        <p:blipFill rotWithShape="1">
          <a:blip r:embed="rId15">
            <a:alphaModFix/>
          </a:blip>
          <a:srcRect b="0" l="0" r="0" t="0"/>
          <a:stretch/>
        </p:blipFill>
        <p:spPr>
          <a:xfrm>
            <a:off x="0" y="6219825"/>
            <a:ext cx="484188" cy="63817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g86a04555cc_1_0"/>
          <p:cNvSpPr txBox="1"/>
          <p:nvPr>
            <p:ph type="title"/>
          </p:nvPr>
        </p:nvSpPr>
        <p:spPr>
          <a:xfrm>
            <a:off x="0" y="31750"/>
            <a:ext cx="91440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0000FF"/>
              </a:buClr>
              <a:buSzPts val="3200"/>
              <a:buFont typeface="Calibri"/>
              <a:buNone/>
            </a:pPr>
            <a:r>
              <a:rPr b="1" lang="en-US" sz="3200">
                <a:solidFill>
                  <a:srgbClr val="0000FF"/>
                </a:solidFill>
              </a:rPr>
              <a:t>Summary of previous Day’s Results</a:t>
            </a:r>
            <a:endParaRPr/>
          </a:p>
        </p:txBody>
      </p:sp>
      <p:sp>
        <p:nvSpPr>
          <p:cNvPr id="153" name="Google Shape;153;g86a04555cc_1_0"/>
          <p:cNvSpPr txBox="1"/>
          <p:nvPr/>
        </p:nvSpPr>
        <p:spPr>
          <a:xfrm>
            <a:off x="1388594" y="1381299"/>
            <a:ext cx="6400800" cy="1635000"/>
          </a:xfrm>
          <a:prstGeom prst="rect">
            <a:avLst/>
          </a:prstGeom>
          <a:noFill/>
          <a:ln>
            <a:noFill/>
          </a:ln>
        </p:spPr>
        <p:txBody>
          <a:bodyPr anchorCtr="0" anchor="t" bIns="45700" lIns="91425" spcFirstLastPara="1" rIns="91425" wrap="square" tIns="45700">
            <a:noAutofit/>
          </a:bodyPr>
          <a:lstStyle/>
          <a:p>
            <a:pPr indent="0" lvl="0" marL="0" marR="0" rtl="0" algn="ctr">
              <a:lnSpc>
                <a:spcPct val="80000"/>
              </a:lnSpc>
              <a:spcBef>
                <a:spcPts val="0"/>
              </a:spcBef>
              <a:spcAft>
                <a:spcPts val="0"/>
              </a:spcAft>
              <a:buClr>
                <a:srgbClr val="000099"/>
              </a:buClr>
              <a:buSzPts val="1850"/>
              <a:buFont typeface="Arial"/>
              <a:buNone/>
            </a:pPr>
            <a:r>
              <a:rPr b="0" i="0" lang="en-US" sz="1850" u="none" cap="none" strike="noStrike">
                <a:solidFill>
                  <a:srgbClr val="000099"/>
                </a:solidFill>
                <a:latin typeface="Calibri"/>
                <a:ea typeface="Calibri"/>
                <a:cs typeface="Calibri"/>
                <a:sym typeface="Calibri"/>
              </a:rPr>
              <a:t>James  A. Glazier</a:t>
            </a:r>
            <a:endParaRPr b="0" i="0" sz="1400" u="none" cap="none" strike="noStrike">
              <a:solidFill>
                <a:srgbClr val="000000"/>
              </a:solidFill>
              <a:latin typeface="Arial"/>
              <a:ea typeface="Arial"/>
              <a:cs typeface="Arial"/>
              <a:sym typeface="Arial"/>
            </a:endParaRPr>
          </a:p>
          <a:p>
            <a:pPr indent="0" lvl="0" marL="0" marR="0" rtl="0" algn="ctr">
              <a:lnSpc>
                <a:spcPct val="80000"/>
              </a:lnSpc>
              <a:spcBef>
                <a:spcPts val="0"/>
              </a:spcBef>
              <a:spcAft>
                <a:spcPts val="0"/>
              </a:spcAft>
              <a:buClr>
                <a:srgbClr val="000099"/>
              </a:buClr>
              <a:buSzPts val="1850"/>
              <a:buFont typeface="Arial"/>
              <a:buNone/>
            </a:pPr>
            <a:r>
              <a:rPr b="0" i="0" lang="en-US" sz="1850" u="none" cap="none" strike="noStrike">
                <a:solidFill>
                  <a:srgbClr val="000099"/>
                </a:solidFill>
                <a:latin typeface="Calibri"/>
                <a:ea typeface="Calibri"/>
                <a:cs typeface="Calibri"/>
                <a:sym typeface="Calibri"/>
              </a:rPr>
              <a:t>Dept. of Intelligent Systems Engineering </a:t>
            </a:r>
            <a:endParaRPr b="0" i="0" sz="1400" u="none" cap="none" strike="noStrike">
              <a:solidFill>
                <a:srgbClr val="000000"/>
              </a:solidFill>
              <a:latin typeface="Arial"/>
              <a:ea typeface="Arial"/>
              <a:cs typeface="Arial"/>
              <a:sym typeface="Arial"/>
            </a:endParaRPr>
          </a:p>
          <a:p>
            <a:pPr indent="0" lvl="0" marL="0" marR="0" rtl="0" algn="ctr">
              <a:lnSpc>
                <a:spcPct val="80000"/>
              </a:lnSpc>
              <a:spcBef>
                <a:spcPts val="0"/>
              </a:spcBef>
              <a:spcAft>
                <a:spcPts val="0"/>
              </a:spcAft>
              <a:buClr>
                <a:srgbClr val="000099"/>
              </a:buClr>
              <a:buSzPts val="1850"/>
              <a:buFont typeface="Arial"/>
              <a:buNone/>
            </a:pPr>
            <a:r>
              <a:rPr b="0" i="0" lang="en-US" sz="1850" u="none" cap="none" strike="noStrike">
                <a:solidFill>
                  <a:srgbClr val="000099"/>
                </a:solidFill>
                <a:latin typeface="Calibri"/>
                <a:ea typeface="Calibri"/>
                <a:cs typeface="Calibri"/>
                <a:sym typeface="Calibri"/>
              </a:rPr>
              <a:t>and Biocomplexity Institute</a:t>
            </a:r>
            <a:endParaRPr b="0" i="0" sz="1400" u="none" cap="none" strike="noStrike">
              <a:solidFill>
                <a:srgbClr val="000000"/>
              </a:solidFill>
              <a:latin typeface="Arial"/>
              <a:ea typeface="Arial"/>
              <a:cs typeface="Arial"/>
              <a:sym typeface="Arial"/>
            </a:endParaRPr>
          </a:p>
          <a:p>
            <a:pPr indent="0" lvl="0" marL="0" marR="0" rtl="0" algn="ctr">
              <a:lnSpc>
                <a:spcPct val="80000"/>
              </a:lnSpc>
              <a:spcBef>
                <a:spcPts val="0"/>
              </a:spcBef>
              <a:spcAft>
                <a:spcPts val="0"/>
              </a:spcAft>
              <a:buClr>
                <a:srgbClr val="000099"/>
              </a:buClr>
              <a:buSzPts val="1850"/>
              <a:buFont typeface="Arial"/>
              <a:buNone/>
            </a:pPr>
            <a:r>
              <a:rPr b="0" i="0" lang="en-US" sz="1850" u="none" cap="none" strike="noStrike">
                <a:solidFill>
                  <a:srgbClr val="000099"/>
                </a:solidFill>
                <a:latin typeface="Calibri"/>
                <a:ea typeface="Calibri"/>
                <a:cs typeface="Calibri"/>
                <a:sym typeface="Calibri"/>
              </a:rPr>
              <a:t>Indiana University </a:t>
            </a:r>
            <a:endParaRPr b="0" i="0" sz="1400" u="none" cap="none" strike="noStrike">
              <a:solidFill>
                <a:srgbClr val="000000"/>
              </a:solidFill>
              <a:latin typeface="Arial"/>
              <a:ea typeface="Arial"/>
              <a:cs typeface="Arial"/>
              <a:sym typeface="Arial"/>
            </a:endParaRPr>
          </a:p>
          <a:p>
            <a:pPr indent="0" lvl="0" marL="0" marR="0" rtl="0" algn="ctr">
              <a:lnSpc>
                <a:spcPct val="80000"/>
              </a:lnSpc>
              <a:spcBef>
                <a:spcPts val="0"/>
              </a:spcBef>
              <a:spcAft>
                <a:spcPts val="0"/>
              </a:spcAft>
              <a:buClr>
                <a:srgbClr val="000099"/>
              </a:buClr>
              <a:buSzPts val="1850"/>
              <a:buFont typeface="Arial"/>
              <a:buNone/>
            </a:pPr>
            <a:r>
              <a:rPr b="0" i="0" lang="en-US" sz="1850" u="none" cap="none" strike="noStrike">
                <a:solidFill>
                  <a:srgbClr val="000099"/>
                </a:solidFill>
                <a:latin typeface="Calibri"/>
                <a:ea typeface="Calibri"/>
                <a:cs typeface="Calibri"/>
                <a:sym typeface="Calibri"/>
              </a:rPr>
              <a:t>Bloomington, IN 47408</a:t>
            </a:r>
            <a:endParaRPr b="0" i="0" sz="1400" u="none" cap="none" strike="noStrike">
              <a:solidFill>
                <a:srgbClr val="000000"/>
              </a:solidFill>
              <a:latin typeface="Arial"/>
              <a:ea typeface="Arial"/>
              <a:cs typeface="Arial"/>
              <a:sym typeface="Arial"/>
            </a:endParaRPr>
          </a:p>
          <a:p>
            <a:pPr indent="0" lvl="0" marL="0" marR="0" rtl="0" algn="ctr">
              <a:lnSpc>
                <a:spcPct val="80000"/>
              </a:lnSpc>
              <a:spcBef>
                <a:spcPts val="0"/>
              </a:spcBef>
              <a:spcAft>
                <a:spcPts val="0"/>
              </a:spcAft>
              <a:buClr>
                <a:srgbClr val="000099"/>
              </a:buClr>
              <a:buSzPts val="1850"/>
              <a:buFont typeface="Arial"/>
              <a:buNone/>
            </a:pPr>
            <a:r>
              <a:rPr b="1" i="0" lang="en-US" sz="1850" u="none" cap="none" strike="noStrike">
                <a:solidFill>
                  <a:srgbClr val="000099"/>
                </a:solidFill>
                <a:latin typeface="Calibri"/>
                <a:ea typeface="Calibri"/>
                <a:cs typeface="Calibri"/>
                <a:sym typeface="Calibri"/>
              </a:rPr>
              <a:t>USA</a:t>
            </a:r>
            <a:endParaRPr b="0" i="0" sz="1400" u="none" cap="none" strike="noStrike">
              <a:solidFill>
                <a:srgbClr val="000000"/>
              </a:solidFill>
              <a:latin typeface="Arial"/>
              <a:ea typeface="Arial"/>
              <a:cs typeface="Arial"/>
              <a:sym typeface="Arial"/>
            </a:endParaRPr>
          </a:p>
        </p:txBody>
      </p:sp>
      <p:pic>
        <p:nvPicPr>
          <p:cNvPr descr="IU seal, red on white, large" id="154" name="Google Shape;154;g86a04555cc_1_0"/>
          <p:cNvPicPr preferRelativeResize="0"/>
          <p:nvPr/>
        </p:nvPicPr>
        <p:blipFill rotWithShape="1">
          <a:blip r:embed="rId3">
            <a:alphaModFix/>
          </a:blip>
          <a:srcRect b="0" l="0" r="0" t="0"/>
          <a:stretch/>
        </p:blipFill>
        <p:spPr>
          <a:xfrm>
            <a:off x="6629400" y="1143000"/>
            <a:ext cx="1944688" cy="1873250"/>
          </a:xfrm>
          <a:prstGeom prst="rect">
            <a:avLst/>
          </a:prstGeom>
          <a:noFill/>
          <a:ln>
            <a:noFill/>
          </a:ln>
        </p:spPr>
      </p:pic>
      <p:pic>
        <p:nvPicPr>
          <p:cNvPr descr="logo" id="155" name="Google Shape;155;g86a04555cc_1_0"/>
          <p:cNvPicPr preferRelativeResize="0"/>
          <p:nvPr/>
        </p:nvPicPr>
        <p:blipFill rotWithShape="1">
          <a:blip r:embed="rId4">
            <a:alphaModFix/>
          </a:blip>
          <a:srcRect b="0" l="0" r="0" t="0"/>
          <a:stretch/>
        </p:blipFill>
        <p:spPr>
          <a:xfrm>
            <a:off x="990600" y="1524000"/>
            <a:ext cx="1143000" cy="1143000"/>
          </a:xfrm>
          <a:prstGeom prst="rect">
            <a:avLst/>
          </a:prstGeom>
          <a:noFill/>
          <a:ln>
            <a:noFill/>
          </a:ln>
        </p:spPr>
      </p:pic>
      <p:sp>
        <p:nvSpPr>
          <p:cNvPr id="156" name="Google Shape;156;g86a04555cc_1_0"/>
          <p:cNvSpPr txBox="1"/>
          <p:nvPr/>
        </p:nvSpPr>
        <p:spPr>
          <a:xfrm>
            <a:off x="582075" y="2904175"/>
            <a:ext cx="8371500" cy="27756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203"/>
              </a:spcBef>
              <a:spcAft>
                <a:spcPts val="0"/>
              </a:spcAft>
              <a:buClr>
                <a:schemeClr val="dk1"/>
              </a:buClr>
              <a:buSzPts val="1017"/>
              <a:buFont typeface="Calibri"/>
              <a:buNone/>
            </a:pPr>
            <a:r>
              <a:rPr b="1" i="0" lang="en-US" sz="2100" u="none" cap="none" strike="noStrike">
                <a:solidFill>
                  <a:schemeClr val="dk1"/>
                </a:solidFill>
                <a:latin typeface="Calibri"/>
                <a:ea typeface="Calibri"/>
                <a:cs typeface="Calibri"/>
                <a:sym typeface="Calibri"/>
              </a:rPr>
              <a:t>Day 3:</a:t>
            </a:r>
            <a:endParaRPr b="1" i="0" sz="2100" u="none" cap="none" strike="noStrike">
              <a:solidFill>
                <a:schemeClr val="dk1"/>
              </a:solidFill>
              <a:latin typeface="Calibri"/>
              <a:ea typeface="Calibri"/>
              <a:cs typeface="Calibri"/>
              <a:sym typeface="Calibri"/>
            </a:endParaRPr>
          </a:p>
          <a:p>
            <a:pPr indent="-342900" lvl="0" marL="800100" marR="0" rtl="0" algn="l">
              <a:lnSpc>
                <a:spcPct val="100000"/>
              </a:lnSpc>
              <a:spcBef>
                <a:spcPts val="203"/>
              </a:spcBef>
              <a:spcAft>
                <a:spcPts val="0"/>
              </a:spcAft>
              <a:buClr>
                <a:schemeClr val="dk1"/>
              </a:buClr>
              <a:buSzPts val="1017"/>
              <a:buFont typeface="Calibri"/>
              <a:buNone/>
            </a:pPr>
            <a:r>
              <a:rPr b="0" i="0" lang="en-US" sz="2100" u="none" cap="none" strike="noStrike">
                <a:solidFill>
                  <a:schemeClr val="dk1"/>
                </a:solidFill>
                <a:latin typeface="Calibri"/>
                <a:ea typeface="Calibri"/>
                <a:cs typeface="Calibri"/>
                <a:sym typeface="Calibri"/>
              </a:rPr>
              <a:t>CV 19 Version 5 -- Contact killing -- contact area plug-in and links</a:t>
            </a:r>
            <a:endParaRPr b="0" i="0" sz="2100" u="none" cap="none" strike="noStrike">
              <a:solidFill>
                <a:schemeClr val="dk1"/>
              </a:solidFill>
              <a:latin typeface="Calibri"/>
              <a:ea typeface="Calibri"/>
              <a:cs typeface="Calibri"/>
              <a:sym typeface="Calibri"/>
            </a:endParaRPr>
          </a:p>
          <a:p>
            <a:pPr indent="-342900" lvl="0" marL="800100" marR="0" rtl="0" algn="l">
              <a:lnSpc>
                <a:spcPct val="100000"/>
              </a:lnSpc>
              <a:spcBef>
                <a:spcPts val="203"/>
              </a:spcBef>
              <a:spcAft>
                <a:spcPts val="0"/>
              </a:spcAft>
              <a:buClr>
                <a:schemeClr val="dk1"/>
              </a:buClr>
              <a:buSzPts val="1017"/>
              <a:buFont typeface="Calibri"/>
              <a:buNone/>
            </a:pPr>
            <a:r>
              <a:rPr b="0" i="0" lang="en-US" sz="2100" u="none" cap="none" strike="noStrike">
                <a:solidFill>
                  <a:schemeClr val="dk1"/>
                </a:solidFill>
                <a:latin typeface="Calibri"/>
                <a:ea typeface="Calibri"/>
                <a:cs typeface="Calibri"/>
                <a:sym typeface="Calibri"/>
              </a:rPr>
              <a:t>CV 19 Version 6 -- Adding Tissue Recovery and Cell Division</a:t>
            </a:r>
            <a:endParaRPr b="0" i="0" sz="2100" u="none" cap="none" strike="noStrike">
              <a:solidFill>
                <a:schemeClr val="dk1"/>
              </a:solidFill>
              <a:latin typeface="Calibri"/>
              <a:ea typeface="Calibri"/>
              <a:cs typeface="Calibri"/>
              <a:sym typeface="Calibri"/>
            </a:endParaRPr>
          </a:p>
          <a:p>
            <a:pPr indent="-342900" lvl="0" marL="800100" marR="0" rtl="0" algn="l">
              <a:lnSpc>
                <a:spcPct val="100000"/>
              </a:lnSpc>
              <a:spcBef>
                <a:spcPts val="203"/>
              </a:spcBef>
              <a:spcAft>
                <a:spcPts val="0"/>
              </a:spcAft>
              <a:buClr>
                <a:schemeClr val="dk1"/>
              </a:buClr>
              <a:buSzPts val="1017"/>
              <a:buFont typeface="Calibri"/>
              <a:buNone/>
            </a:pPr>
            <a:r>
              <a:rPr b="0" i="0" lang="en-US" sz="2100" u="none" cap="none" strike="noStrike">
                <a:solidFill>
                  <a:schemeClr val="dk1"/>
                </a:solidFill>
                <a:latin typeface="Calibri"/>
                <a:ea typeface="Calibri"/>
                <a:cs typeface="Calibri"/>
                <a:sym typeface="Calibri"/>
              </a:rPr>
              <a:t>CV 19 Version 7 -- Adding viral replication model in individual cells</a:t>
            </a:r>
            <a:endParaRPr b="0" i="0" sz="2100" u="none" cap="none" strike="noStrike">
              <a:solidFill>
                <a:schemeClr val="dk1"/>
              </a:solidFill>
              <a:latin typeface="Calibri"/>
              <a:ea typeface="Calibri"/>
              <a:cs typeface="Calibri"/>
              <a:sym typeface="Calibri"/>
            </a:endParaRPr>
          </a:p>
          <a:p>
            <a:pPr indent="-342900" lvl="0" marL="800100" marR="0" rtl="0" algn="l">
              <a:lnSpc>
                <a:spcPct val="100000"/>
              </a:lnSpc>
              <a:spcBef>
                <a:spcPts val="203"/>
              </a:spcBef>
              <a:spcAft>
                <a:spcPts val="0"/>
              </a:spcAft>
              <a:buClr>
                <a:schemeClr val="dk1"/>
              </a:buClr>
              <a:buSzPts val="1017"/>
              <a:buFont typeface="Calibri"/>
              <a:buNone/>
            </a:pPr>
            <a:r>
              <a:rPr b="0" i="0" lang="en-US" sz="2100" u="none" cap="none" strike="noStrike">
                <a:solidFill>
                  <a:schemeClr val="dk1"/>
                </a:solidFill>
                <a:latin typeface="Calibri"/>
                <a:ea typeface="Calibri"/>
                <a:cs typeface="Calibri"/>
                <a:sym typeface="Calibri"/>
              </a:rPr>
              <a:t>CV 19 Version 8 -- Adding INF induced viral resistance, macrophages and phagocytosis</a:t>
            </a:r>
            <a:endParaRPr b="0" i="0" sz="2100" u="none" cap="none" strike="noStrike">
              <a:solidFill>
                <a:schemeClr val="dk1"/>
              </a:solidFill>
              <a:latin typeface="Calibri"/>
              <a:ea typeface="Calibri"/>
              <a:cs typeface="Calibri"/>
              <a:sym typeface="Calibri"/>
            </a:endParaRPr>
          </a:p>
          <a:p>
            <a:pPr indent="-342900" lvl="0" marL="800100" marR="0" rtl="0" algn="l">
              <a:lnSpc>
                <a:spcPct val="100000"/>
              </a:lnSpc>
              <a:spcBef>
                <a:spcPts val="203"/>
              </a:spcBef>
              <a:spcAft>
                <a:spcPts val="0"/>
              </a:spcAft>
              <a:buClr>
                <a:schemeClr val="dk1"/>
              </a:buClr>
              <a:buSzPts val="1017"/>
              <a:buFont typeface="Calibri"/>
              <a:buNone/>
            </a:pPr>
            <a:r>
              <a:rPr b="0" i="0" lang="en-US" sz="2100" u="none" cap="none" strike="noStrike">
                <a:solidFill>
                  <a:schemeClr val="dk1"/>
                </a:solidFill>
                <a:latin typeface="Calibri"/>
                <a:ea typeface="Calibri"/>
                <a:cs typeface="Calibri"/>
                <a:sym typeface="Calibri"/>
              </a:rPr>
              <a:t>CompuCell3D Theory and Background</a:t>
            </a:r>
            <a:endParaRPr b="0" i="0" sz="3000" u="none" cap="none" strike="noStrike">
              <a:solidFill>
                <a:schemeClr val="dk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2"/>
          <p:cNvSpPr txBox="1"/>
          <p:nvPr/>
        </p:nvSpPr>
        <p:spPr>
          <a:xfrm>
            <a:off x="0" y="0"/>
            <a:ext cx="9144000" cy="400050"/>
          </a:xfrm>
          <a:prstGeom prst="rect">
            <a:avLst/>
          </a:prstGeom>
          <a:solidFill>
            <a:schemeClr val="accent2"/>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000"/>
              <a:buFont typeface="Arial"/>
              <a:buNone/>
            </a:pPr>
            <a:r>
              <a:rPr b="1" i="0" lang="en-US" sz="2000" u="none" cap="none" strike="noStrike">
                <a:solidFill>
                  <a:schemeClr val="lt1"/>
                </a:solidFill>
                <a:latin typeface="Arial"/>
                <a:ea typeface="Arial"/>
                <a:cs typeface="Arial"/>
                <a:sym typeface="Arial"/>
              </a:rPr>
              <a:t>Implementing Cell Growth</a:t>
            </a:r>
            <a:endParaRPr b="1" i="0" sz="2000" u="none" cap="none" strike="noStrike">
              <a:solidFill>
                <a:schemeClr val="lt1"/>
              </a:solidFill>
              <a:latin typeface="Arial"/>
              <a:ea typeface="Arial"/>
              <a:cs typeface="Arial"/>
              <a:sym typeface="Arial"/>
            </a:endParaRPr>
          </a:p>
        </p:txBody>
      </p:sp>
      <p:sp>
        <p:nvSpPr>
          <p:cNvPr id="162" name="Google Shape;162;p2"/>
          <p:cNvSpPr txBox="1"/>
          <p:nvPr/>
        </p:nvSpPr>
        <p:spPr>
          <a:xfrm>
            <a:off x="87682" y="653786"/>
            <a:ext cx="8718115" cy="52322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1400" u="none" cap="none" strike="noStrike">
                <a:solidFill>
                  <a:srgbClr val="000000"/>
                </a:solidFill>
                <a:latin typeface="Arial"/>
                <a:ea typeface="Arial"/>
                <a:cs typeface="Arial"/>
                <a:sym typeface="Arial"/>
              </a:rPr>
              <a:t>Start with a single cell, positive contact energy and a volume constraint that varies over time. Keep increasing target volume</a:t>
            </a:r>
            <a:endParaRPr b="1" i="0" sz="1400" u="none" cap="none" strike="noStrike">
              <a:solidFill>
                <a:srgbClr val="000000"/>
              </a:solidFill>
              <a:latin typeface="Arial"/>
              <a:ea typeface="Arial"/>
              <a:cs typeface="Arial"/>
              <a:sym typeface="Arial"/>
            </a:endParaRPr>
          </a:p>
        </p:txBody>
      </p:sp>
      <p:pic>
        <p:nvPicPr>
          <p:cNvPr id="163" name="Google Shape;163;p2"/>
          <p:cNvPicPr preferRelativeResize="0"/>
          <p:nvPr/>
        </p:nvPicPr>
        <p:blipFill rotWithShape="1">
          <a:blip r:embed="rId3">
            <a:alphaModFix/>
          </a:blip>
          <a:srcRect b="0" l="0" r="0" t="0"/>
          <a:stretch/>
        </p:blipFill>
        <p:spPr>
          <a:xfrm>
            <a:off x="362994" y="1202238"/>
            <a:ext cx="476250" cy="495300"/>
          </a:xfrm>
          <a:prstGeom prst="rect">
            <a:avLst/>
          </a:prstGeom>
          <a:noFill/>
          <a:ln>
            <a:noFill/>
          </a:ln>
        </p:spPr>
      </p:pic>
      <p:grpSp>
        <p:nvGrpSpPr>
          <p:cNvPr id="164" name="Google Shape;164;p2"/>
          <p:cNvGrpSpPr/>
          <p:nvPr/>
        </p:nvGrpSpPr>
        <p:grpSpPr>
          <a:xfrm>
            <a:off x="1170139" y="1178390"/>
            <a:ext cx="6553200" cy="634041"/>
            <a:chOff x="228529" y="5782476"/>
            <a:chExt cx="6553200" cy="634041"/>
          </a:xfrm>
        </p:grpSpPr>
        <p:pic>
          <p:nvPicPr>
            <p:cNvPr id="165" name="Google Shape;165;p2"/>
            <p:cNvPicPr preferRelativeResize="0"/>
            <p:nvPr/>
          </p:nvPicPr>
          <p:blipFill rotWithShape="1">
            <a:blip r:embed="rId4">
              <a:alphaModFix/>
            </a:blip>
            <a:srcRect b="0" l="0" r="0" t="0"/>
            <a:stretch/>
          </p:blipFill>
          <p:spPr>
            <a:xfrm>
              <a:off x="228529" y="5787867"/>
              <a:ext cx="4257675" cy="628650"/>
            </a:xfrm>
            <a:prstGeom prst="rect">
              <a:avLst/>
            </a:prstGeom>
            <a:noFill/>
            <a:ln>
              <a:noFill/>
            </a:ln>
          </p:spPr>
        </p:pic>
        <p:pic>
          <p:nvPicPr>
            <p:cNvPr id="166" name="Google Shape;166;p2"/>
            <p:cNvPicPr preferRelativeResize="0"/>
            <p:nvPr/>
          </p:nvPicPr>
          <p:blipFill rotWithShape="1">
            <a:blip r:embed="rId5">
              <a:alphaModFix/>
            </a:blip>
            <a:srcRect b="0" l="0" r="0" t="0"/>
            <a:stretch/>
          </p:blipFill>
          <p:spPr>
            <a:xfrm>
              <a:off x="4486204" y="5782476"/>
              <a:ext cx="2295525" cy="495300"/>
            </a:xfrm>
            <a:prstGeom prst="rect">
              <a:avLst/>
            </a:prstGeom>
            <a:noFill/>
            <a:ln>
              <a:noFill/>
            </a:ln>
          </p:spPr>
        </p:pic>
      </p:grpSp>
      <p:sp>
        <p:nvSpPr>
          <p:cNvPr id="167" name="Google Shape;167;p2"/>
          <p:cNvSpPr txBox="1"/>
          <p:nvPr/>
        </p:nvSpPr>
        <p:spPr>
          <a:xfrm>
            <a:off x="87682" y="387983"/>
            <a:ext cx="4196219" cy="31905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en-US" sz="1400" u="none" cap="none" strike="noStrike">
                <a:solidFill>
                  <a:srgbClr val="000000"/>
                </a:solidFill>
                <a:latin typeface="Arial"/>
                <a:ea typeface="Arial"/>
                <a:cs typeface="Arial"/>
                <a:sym typeface="Arial"/>
              </a:rPr>
              <a:t>CellGrowth1.cc3d</a:t>
            </a:r>
            <a:endParaRPr/>
          </a:p>
        </p:txBody>
      </p:sp>
      <p:sp>
        <p:nvSpPr>
          <p:cNvPr id="168" name="Google Shape;168;p2"/>
          <p:cNvSpPr/>
          <p:nvPr/>
        </p:nvSpPr>
        <p:spPr>
          <a:xfrm>
            <a:off x="87682" y="1837663"/>
            <a:ext cx="4910319" cy="5216813"/>
          </a:xfrm>
          <a:prstGeom prst="rect">
            <a:avLst/>
          </a:prstGeom>
          <a:solidFill>
            <a:srgbClr val="FFFFFF"/>
          </a:solid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900"/>
              <a:buFont typeface="Arial"/>
              <a:buNone/>
            </a:pPr>
            <a:r>
              <a:rPr b="0" i="0" lang="en-US" sz="900" u="none" cap="none" strike="noStrike">
                <a:solidFill>
                  <a:srgbClr val="000000"/>
                </a:solidFill>
                <a:latin typeface="Arial"/>
                <a:ea typeface="Arial"/>
                <a:cs typeface="Arial"/>
                <a:sym typeface="Arial"/>
              </a:rPr>
              <a:t>&lt;</a:t>
            </a:r>
            <a:r>
              <a:rPr b="1" i="0" lang="en-US" sz="900" u="none" cap="none" strike="noStrike">
                <a:solidFill>
                  <a:srgbClr val="000080"/>
                </a:solidFill>
                <a:latin typeface="Arial"/>
                <a:ea typeface="Arial"/>
                <a:cs typeface="Arial"/>
                <a:sym typeface="Arial"/>
              </a:rPr>
              <a:t>CompuCell3D </a:t>
            </a:r>
            <a:r>
              <a:rPr b="1" i="0" lang="en-US" sz="900" u="none" cap="none" strike="noStrike">
                <a:solidFill>
                  <a:srgbClr val="0000FF"/>
                </a:solidFill>
                <a:latin typeface="Arial"/>
                <a:ea typeface="Arial"/>
                <a:cs typeface="Arial"/>
                <a:sym typeface="Arial"/>
              </a:rPr>
              <a:t>Revision</a:t>
            </a:r>
            <a:r>
              <a:rPr b="1" i="0" lang="en-US" sz="900" u="none" cap="none" strike="noStrike">
                <a:solidFill>
                  <a:srgbClr val="008000"/>
                </a:solidFill>
                <a:latin typeface="Arial"/>
                <a:ea typeface="Arial"/>
                <a:cs typeface="Arial"/>
                <a:sym typeface="Arial"/>
              </a:rPr>
              <a:t>="20200731" </a:t>
            </a:r>
            <a:r>
              <a:rPr b="1" i="0" lang="en-US" sz="900" u="none" cap="none" strike="noStrike">
                <a:solidFill>
                  <a:srgbClr val="0000FF"/>
                </a:solidFill>
                <a:latin typeface="Arial"/>
                <a:ea typeface="Arial"/>
                <a:cs typeface="Arial"/>
                <a:sym typeface="Arial"/>
              </a:rPr>
              <a:t>Version</a:t>
            </a:r>
            <a:r>
              <a:rPr b="1" i="0" lang="en-US" sz="900" u="none" cap="none" strike="noStrike">
                <a:solidFill>
                  <a:srgbClr val="008000"/>
                </a:solidFill>
                <a:latin typeface="Arial"/>
                <a:ea typeface="Arial"/>
                <a:cs typeface="Arial"/>
                <a:sym typeface="Arial"/>
              </a:rPr>
              <a:t>="4.2.3"</a:t>
            </a:r>
            <a:r>
              <a:rPr b="0" i="0" lang="en-US" sz="900" u="none" cap="none" strike="noStrike">
                <a:solidFill>
                  <a:srgbClr val="000000"/>
                </a:solidFill>
                <a:latin typeface="Arial"/>
                <a:ea typeface="Arial"/>
                <a:cs typeface="Arial"/>
                <a:sym typeface="Arial"/>
              </a:rPr>
              <a:t>&gt;</a:t>
            </a:r>
            <a:br>
              <a:rPr b="0" i="0" lang="en-US" sz="900" u="none" cap="none" strike="noStrike">
                <a:solidFill>
                  <a:srgbClr val="000000"/>
                </a:solidFill>
                <a:latin typeface="Arial"/>
                <a:ea typeface="Arial"/>
                <a:cs typeface="Arial"/>
                <a:sym typeface="Arial"/>
              </a:rPr>
            </a:b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&lt;</a:t>
            </a:r>
            <a:r>
              <a:rPr b="1" i="0" lang="en-US" sz="900" u="none" cap="none" strike="noStrike">
                <a:solidFill>
                  <a:srgbClr val="000080"/>
                </a:solidFill>
                <a:latin typeface="Arial"/>
                <a:ea typeface="Arial"/>
                <a:cs typeface="Arial"/>
                <a:sym typeface="Arial"/>
              </a:rPr>
              <a:t>Potts</a:t>
            </a:r>
            <a:r>
              <a:rPr b="0" i="0" lang="en-US" sz="900" u="none" cap="none" strike="noStrike">
                <a:solidFill>
                  <a:srgbClr val="000000"/>
                </a:solidFill>
                <a:latin typeface="Arial"/>
                <a:ea typeface="Arial"/>
                <a:cs typeface="Arial"/>
                <a:sym typeface="Arial"/>
              </a:rPr>
              <a:t>&gt;</a:t>
            </a: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&lt;</a:t>
            </a:r>
            <a:r>
              <a:rPr b="1" i="0" lang="en-US" sz="900" u="none" cap="none" strike="noStrike">
                <a:solidFill>
                  <a:srgbClr val="000080"/>
                </a:solidFill>
                <a:latin typeface="Arial"/>
                <a:ea typeface="Arial"/>
                <a:cs typeface="Arial"/>
                <a:sym typeface="Arial"/>
              </a:rPr>
              <a:t>Dimensions </a:t>
            </a:r>
            <a:r>
              <a:rPr b="1" i="0" lang="en-US" sz="900" u="none" cap="none" strike="noStrike">
                <a:solidFill>
                  <a:srgbClr val="0000FF"/>
                </a:solidFill>
                <a:latin typeface="Arial"/>
                <a:ea typeface="Arial"/>
                <a:cs typeface="Arial"/>
                <a:sym typeface="Arial"/>
              </a:rPr>
              <a:t>x</a:t>
            </a:r>
            <a:r>
              <a:rPr b="1" i="0" lang="en-US" sz="900" u="none" cap="none" strike="noStrike">
                <a:solidFill>
                  <a:srgbClr val="008000"/>
                </a:solidFill>
                <a:latin typeface="Arial"/>
                <a:ea typeface="Arial"/>
                <a:cs typeface="Arial"/>
                <a:sym typeface="Arial"/>
              </a:rPr>
              <a:t>="256" </a:t>
            </a:r>
            <a:r>
              <a:rPr b="1" i="0" lang="en-US" sz="900" u="none" cap="none" strike="noStrike">
                <a:solidFill>
                  <a:srgbClr val="0000FF"/>
                </a:solidFill>
                <a:latin typeface="Arial"/>
                <a:ea typeface="Arial"/>
                <a:cs typeface="Arial"/>
                <a:sym typeface="Arial"/>
              </a:rPr>
              <a:t>y</a:t>
            </a:r>
            <a:r>
              <a:rPr b="1" i="0" lang="en-US" sz="900" u="none" cap="none" strike="noStrike">
                <a:solidFill>
                  <a:srgbClr val="008000"/>
                </a:solidFill>
                <a:latin typeface="Arial"/>
                <a:ea typeface="Arial"/>
                <a:cs typeface="Arial"/>
                <a:sym typeface="Arial"/>
              </a:rPr>
              <a:t>="256" </a:t>
            </a:r>
            <a:r>
              <a:rPr b="1" i="0" lang="en-US" sz="900" u="none" cap="none" strike="noStrike">
                <a:solidFill>
                  <a:srgbClr val="0000FF"/>
                </a:solidFill>
                <a:latin typeface="Arial"/>
                <a:ea typeface="Arial"/>
                <a:cs typeface="Arial"/>
                <a:sym typeface="Arial"/>
              </a:rPr>
              <a:t>z</a:t>
            </a:r>
            <a:r>
              <a:rPr b="1" i="0" lang="en-US" sz="900" u="none" cap="none" strike="noStrike">
                <a:solidFill>
                  <a:srgbClr val="008000"/>
                </a:solidFill>
                <a:latin typeface="Arial"/>
                <a:ea typeface="Arial"/>
                <a:cs typeface="Arial"/>
                <a:sym typeface="Arial"/>
              </a:rPr>
              <a:t>="1"</a:t>
            </a:r>
            <a:r>
              <a:rPr b="0" i="0" lang="en-US" sz="900" u="none" cap="none" strike="noStrike">
                <a:solidFill>
                  <a:srgbClr val="000000"/>
                </a:solidFill>
                <a:latin typeface="Arial"/>
                <a:ea typeface="Arial"/>
                <a:cs typeface="Arial"/>
                <a:sym typeface="Arial"/>
              </a:rPr>
              <a:t>/&gt;</a:t>
            </a: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&lt;</a:t>
            </a:r>
            <a:r>
              <a:rPr b="1" i="0" lang="en-US" sz="900" u="none" cap="none" strike="noStrike">
                <a:solidFill>
                  <a:srgbClr val="000080"/>
                </a:solidFill>
                <a:latin typeface="Arial"/>
                <a:ea typeface="Arial"/>
                <a:cs typeface="Arial"/>
                <a:sym typeface="Arial"/>
              </a:rPr>
              <a:t>Steps</a:t>
            </a:r>
            <a:r>
              <a:rPr b="0" i="0" lang="en-US" sz="900" u="none" cap="none" strike="noStrike">
                <a:solidFill>
                  <a:srgbClr val="000000"/>
                </a:solidFill>
                <a:latin typeface="Arial"/>
                <a:ea typeface="Arial"/>
                <a:cs typeface="Arial"/>
                <a:sym typeface="Arial"/>
              </a:rPr>
              <a:t>&gt;100000&lt;/</a:t>
            </a:r>
            <a:r>
              <a:rPr b="1" i="0" lang="en-US" sz="900" u="none" cap="none" strike="noStrike">
                <a:solidFill>
                  <a:srgbClr val="000080"/>
                </a:solidFill>
                <a:latin typeface="Arial"/>
                <a:ea typeface="Arial"/>
                <a:cs typeface="Arial"/>
                <a:sym typeface="Arial"/>
              </a:rPr>
              <a:t>Steps</a:t>
            </a:r>
            <a:r>
              <a:rPr b="0" i="0" lang="en-US" sz="900" u="none" cap="none" strike="noStrike">
                <a:solidFill>
                  <a:srgbClr val="000000"/>
                </a:solidFill>
                <a:latin typeface="Arial"/>
                <a:ea typeface="Arial"/>
                <a:cs typeface="Arial"/>
                <a:sym typeface="Arial"/>
              </a:rPr>
              <a:t>&gt;</a:t>
            </a: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&lt;</a:t>
            </a:r>
            <a:r>
              <a:rPr b="1" i="0" lang="en-US" sz="900" u="none" cap="none" strike="noStrike">
                <a:solidFill>
                  <a:srgbClr val="000080"/>
                </a:solidFill>
                <a:latin typeface="Arial"/>
                <a:ea typeface="Arial"/>
                <a:cs typeface="Arial"/>
                <a:sym typeface="Arial"/>
              </a:rPr>
              <a:t>Temperature</a:t>
            </a:r>
            <a:r>
              <a:rPr b="0" i="0" lang="en-US" sz="900" u="none" cap="none" strike="noStrike">
                <a:solidFill>
                  <a:srgbClr val="000000"/>
                </a:solidFill>
                <a:latin typeface="Arial"/>
                <a:ea typeface="Arial"/>
                <a:cs typeface="Arial"/>
                <a:sym typeface="Arial"/>
              </a:rPr>
              <a:t>&gt;10.0&lt;/</a:t>
            </a:r>
            <a:r>
              <a:rPr b="1" i="0" lang="en-US" sz="900" u="none" cap="none" strike="noStrike">
                <a:solidFill>
                  <a:srgbClr val="000080"/>
                </a:solidFill>
                <a:latin typeface="Arial"/>
                <a:ea typeface="Arial"/>
                <a:cs typeface="Arial"/>
                <a:sym typeface="Arial"/>
              </a:rPr>
              <a:t>Temperature</a:t>
            </a:r>
            <a:r>
              <a:rPr b="0" i="0" lang="en-US" sz="900" u="none" cap="none" strike="noStrike">
                <a:solidFill>
                  <a:srgbClr val="000000"/>
                </a:solidFill>
                <a:latin typeface="Arial"/>
                <a:ea typeface="Arial"/>
                <a:cs typeface="Arial"/>
                <a:sym typeface="Arial"/>
              </a:rPr>
              <a:t>&gt;</a:t>
            </a: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&lt;</a:t>
            </a:r>
            <a:r>
              <a:rPr b="1" i="0" lang="en-US" sz="900" u="none" cap="none" strike="noStrike">
                <a:solidFill>
                  <a:srgbClr val="000080"/>
                </a:solidFill>
                <a:latin typeface="Arial"/>
                <a:ea typeface="Arial"/>
                <a:cs typeface="Arial"/>
                <a:sym typeface="Arial"/>
              </a:rPr>
              <a:t>NeighborOrder</a:t>
            </a:r>
            <a:r>
              <a:rPr b="0" i="0" lang="en-US" sz="900" u="none" cap="none" strike="noStrike">
                <a:solidFill>
                  <a:srgbClr val="000000"/>
                </a:solidFill>
                <a:latin typeface="Arial"/>
                <a:ea typeface="Arial"/>
                <a:cs typeface="Arial"/>
                <a:sym typeface="Arial"/>
              </a:rPr>
              <a:t>&gt;1&lt;/</a:t>
            </a:r>
            <a:r>
              <a:rPr b="1" i="0" lang="en-US" sz="900" u="none" cap="none" strike="noStrike">
                <a:solidFill>
                  <a:srgbClr val="000080"/>
                </a:solidFill>
                <a:latin typeface="Arial"/>
                <a:ea typeface="Arial"/>
                <a:cs typeface="Arial"/>
                <a:sym typeface="Arial"/>
              </a:rPr>
              <a:t>NeighborOrder</a:t>
            </a:r>
            <a:r>
              <a:rPr b="0" i="0" lang="en-US" sz="900" u="none" cap="none" strike="noStrike">
                <a:solidFill>
                  <a:srgbClr val="000000"/>
                </a:solidFill>
                <a:latin typeface="Arial"/>
                <a:ea typeface="Arial"/>
                <a:cs typeface="Arial"/>
                <a:sym typeface="Arial"/>
              </a:rPr>
              <a:t>&gt;</a:t>
            </a: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&lt;/</a:t>
            </a:r>
            <a:r>
              <a:rPr b="1" i="0" lang="en-US" sz="900" u="none" cap="none" strike="noStrike">
                <a:solidFill>
                  <a:srgbClr val="000080"/>
                </a:solidFill>
                <a:latin typeface="Arial"/>
                <a:ea typeface="Arial"/>
                <a:cs typeface="Arial"/>
                <a:sym typeface="Arial"/>
              </a:rPr>
              <a:t>Potts</a:t>
            </a:r>
            <a:r>
              <a:rPr b="0" i="0" lang="en-US" sz="900" u="none" cap="none" strike="noStrike">
                <a:solidFill>
                  <a:srgbClr val="000000"/>
                </a:solidFill>
                <a:latin typeface="Arial"/>
                <a:ea typeface="Arial"/>
                <a:cs typeface="Arial"/>
                <a:sym typeface="Arial"/>
              </a:rPr>
              <a:t>&gt;</a:t>
            </a:r>
            <a:br>
              <a:rPr b="0" i="0" lang="en-US" sz="900" u="none" cap="none" strike="noStrike">
                <a:solidFill>
                  <a:srgbClr val="000000"/>
                </a:solidFill>
                <a:latin typeface="Arial"/>
                <a:ea typeface="Arial"/>
                <a:cs typeface="Arial"/>
                <a:sym typeface="Arial"/>
              </a:rPr>
            </a:b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&lt;</a:t>
            </a:r>
            <a:r>
              <a:rPr b="1" i="0" lang="en-US" sz="900" u="none" cap="none" strike="noStrike">
                <a:solidFill>
                  <a:srgbClr val="000080"/>
                </a:solidFill>
                <a:latin typeface="Arial"/>
                <a:ea typeface="Arial"/>
                <a:cs typeface="Arial"/>
                <a:sym typeface="Arial"/>
              </a:rPr>
              <a:t>Plugin </a:t>
            </a:r>
            <a:r>
              <a:rPr b="1" i="0" lang="en-US" sz="900" u="none" cap="none" strike="noStrike">
                <a:solidFill>
                  <a:srgbClr val="0000FF"/>
                </a:solidFill>
                <a:latin typeface="Arial"/>
                <a:ea typeface="Arial"/>
                <a:cs typeface="Arial"/>
                <a:sym typeface="Arial"/>
              </a:rPr>
              <a:t>Name</a:t>
            </a:r>
            <a:r>
              <a:rPr b="1" i="0" lang="en-US" sz="900" u="none" cap="none" strike="noStrike">
                <a:solidFill>
                  <a:srgbClr val="008000"/>
                </a:solidFill>
                <a:latin typeface="Arial"/>
                <a:ea typeface="Arial"/>
                <a:cs typeface="Arial"/>
                <a:sym typeface="Arial"/>
              </a:rPr>
              <a:t>="CellType"</a:t>
            </a:r>
            <a:r>
              <a:rPr b="0" i="0" lang="en-US" sz="900" u="none" cap="none" strike="noStrike">
                <a:solidFill>
                  <a:srgbClr val="000000"/>
                </a:solidFill>
                <a:latin typeface="Arial"/>
                <a:ea typeface="Arial"/>
                <a:cs typeface="Arial"/>
                <a:sym typeface="Arial"/>
              </a:rPr>
              <a:t>&gt;</a:t>
            </a: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&lt;</a:t>
            </a:r>
            <a:r>
              <a:rPr b="1" i="0" lang="en-US" sz="900" u="none" cap="none" strike="noStrike">
                <a:solidFill>
                  <a:srgbClr val="000080"/>
                </a:solidFill>
                <a:latin typeface="Arial"/>
                <a:ea typeface="Arial"/>
                <a:cs typeface="Arial"/>
                <a:sym typeface="Arial"/>
              </a:rPr>
              <a:t>CellType </a:t>
            </a:r>
            <a:r>
              <a:rPr b="1" i="0" lang="en-US" sz="900" u="none" cap="none" strike="noStrike">
                <a:solidFill>
                  <a:srgbClr val="0000FF"/>
                </a:solidFill>
                <a:latin typeface="Arial"/>
                <a:ea typeface="Arial"/>
                <a:cs typeface="Arial"/>
                <a:sym typeface="Arial"/>
              </a:rPr>
              <a:t>TypeId</a:t>
            </a:r>
            <a:r>
              <a:rPr b="1" i="0" lang="en-US" sz="900" u="none" cap="none" strike="noStrike">
                <a:solidFill>
                  <a:srgbClr val="008000"/>
                </a:solidFill>
                <a:latin typeface="Arial"/>
                <a:ea typeface="Arial"/>
                <a:cs typeface="Arial"/>
                <a:sym typeface="Arial"/>
              </a:rPr>
              <a:t>="0" </a:t>
            </a:r>
            <a:r>
              <a:rPr b="1" i="0" lang="en-US" sz="900" u="none" cap="none" strike="noStrike">
                <a:solidFill>
                  <a:srgbClr val="0000FF"/>
                </a:solidFill>
                <a:latin typeface="Arial"/>
                <a:ea typeface="Arial"/>
                <a:cs typeface="Arial"/>
                <a:sym typeface="Arial"/>
              </a:rPr>
              <a:t>TypeName</a:t>
            </a:r>
            <a:r>
              <a:rPr b="1" i="0" lang="en-US" sz="900" u="none" cap="none" strike="noStrike">
                <a:solidFill>
                  <a:srgbClr val="008000"/>
                </a:solidFill>
                <a:latin typeface="Arial"/>
                <a:ea typeface="Arial"/>
                <a:cs typeface="Arial"/>
                <a:sym typeface="Arial"/>
              </a:rPr>
              <a:t>="Medium"</a:t>
            </a:r>
            <a:r>
              <a:rPr b="0" i="0" lang="en-US" sz="900" u="none" cap="none" strike="noStrike">
                <a:solidFill>
                  <a:srgbClr val="000000"/>
                </a:solidFill>
                <a:latin typeface="Arial"/>
                <a:ea typeface="Arial"/>
                <a:cs typeface="Arial"/>
                <a:sym typeface="Arial"/>
              </a:rPr>
              <a:t>/&gt;</a:t>
            </a: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&lt;</a:t>
            </a:r>
            <a:r>
              <a:rPr b="1" i="0" lang="en-US" sz="900" u="none" cap="none" strike="noStrike">
                <a:solidFill>
                  <a:srgbClr val="000080"/>
                </a:solidFill>
                <a:latin typeface="Arial"/>
                <a:ea typeface="Arial"/>
                <a:cs typeface="Arial"/>
                <a:sym typeface="Arial"/>
              </a:rPr>
              <a:t>CellType </a:t>
            </a:r>
            <a:r>
              <a:rPr b="1" i="0" lang="en-US" sz="900" u="none" cap="none" strike="noStrike">
                <a:solidFill>
                  <a:srgbClr val="0000FF"/>
                </a:solidFill>
                <a:latin typeface="Arial"/>
                <a:ea typeface="Arial"/>
                <a:cs typeface="Arial"/>
                <a:sym typeface="Arial"/>
              </a:rPr>
              <a:t>TypeId</a:t>
            </a:r>
            <a:r>
              <a:rPr b="1" i="0" lang="en-US" sz="900" u="none" cap="none" strike="noStrike">
                <a:solidFill>
                  <a:srgbClr val="008000"/>
                </a:solidFill>
                <a:latin typeface="Arial"/>
                <a:ea typeface="Arial"/>
                <a:cs typeface="Arial"/>
                <a:sym typeface="Arial"/>
              </a:rPr>
              <a:t>="1" </a:t>
            </a:r>
            <a:r>
              <a:rPr b="1" i="0" lang="en-US" sz="900" u="none" cap="none" strike="noStrike">
                <a:solidFill>
                  <a:srgbClr val="0000FF"/>
                </a:solidFill>
                <a:latin typeface="Arial"/>
                <a:ea typeface="Arial"/>
                <a:cs typeface="Arial"/>
                <a:sym typeface="Arial"/>
              </a:rPr>
              <a:t>TypeName</a:t>
            </a:r>
            <a:r>
              <a:rPr b="1" i="0" lang="en-US" sz="900" u="none" cap="none" strike="noStrike">
                <a:solidFill>
                  <a:srgbClr val="008000"/>
                </a:solidFill>
                <a:latin typeface="Arial"/>
                <a:ea typeface="Arial"/>
                <a:cs typeface="Arial"/>
                <a:sym typeface="Arial"/>
              </a:rPr>
              <a:t>="Tumor"</a:t>
            </a:r>
            <a:r>
              <a:rPr b="0" i="0" lang="en-US" sz="900" u="none" cap="none" strike="noStrike">
                <a:solidFill>
                  <a:srgbClr val="000000"/>
                </a:solidFill>
                <a:latin typeface="Arial"/>
                <a:ea typeface="Arial"/>
                <a:cs typeface="Arial"/>
                <a:sym typeface="Arial"/>
              </a:rPr>
              <a:t>/&gt;</a:t>
            </a: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&lt;</a:t>
            </a:r>
            <a:r>
              <a:rPr b="1" i="0" lang="en-US" sz="900" u="none" cap="none" strike="noStrike">
                <a:solidFill>
                  <a:srgbClr val="000080"/>
                </a:solidFill>
                <a:latin typeface="Arial"/>
                <a:ea typeface="Arial"/>
                <a:cs typeface="Arial"/>
                <a:sym typeface="Arial"/>
              </a:rPr>
              <a:t>CellType </a:t>
            </a:r>
            <a:r>
              <a:rPr b="1" i="0" lang="en-US" sz="900" u="none" cap="none" strike="noStrike">
                <a:solidFill>
                  <a:srgbClr val="0000FF"/>
                </a:solidFill>
                <a:latin typeface="Arial"/>
                <a:ea typeface="Arial"/>
                <a:cs typeface="Arial"/>
                <a:sym typeface="Arial"/>
              </a:rPr>
              <a:t>TypeId</a:t>
            </a:r>
            <a:r>
              <a:rPr b="1" i="0" lang="en-US" sz="900" u="none" cap="none" strike="noStrike">
                <a:solidFill>
                  <a:srgbClr val="008000"/>
                </a:solidFill>
                <a:latin typeface="Arial"/>
                <a:ea typeface="Arial"/>
                <a:cs typeface="Arial"/>
                <a:sym typeface="Arial"/>
              </a:rPr>
              <a:t>="2" </a:t>
            </a:r>
            <a:r>
              <a:rPr b="1" i="0" lang="en-US" sz="900" u="none" cap="none" strike="noStrike">
                <a:solidFill>
                  <a:srgbClr val="0000FF"/>
                </a:solidFill>
                <a:latin typeface="Arial"/>
                <a:ea typeface="Arial"/>
                <a:cs typeface="Arial"/>
                <a:sym typeface="Arial"/>
              </a:rPr>
              <a:t>TypeName</a:t>
            </a:r>
            <a:r>
              <a:rPr b="1" i="0" lang="en-US" sz="900" u="none" cap="none" strike="noStrike">
                <a:solidFill>
                  <a:srgbClr val="008000"/>
                </a:solidFill>
                <a:latin typeface="Arial"/>
                <a:ea typeface="Arial"/>
                <a:cs typeface="Arial"/>
                <a:sym typeface="Arial"/>
              </a:rPr>
              <a:t>="TumorProliferating"</a:t>
            </a:r>
            <a:r>
              <a:rPr b="0" i="0" lang="en-US" sz="900" u="none" cap="none" strike="noStrike">
                <a:solidFill>
                  <a:srgbClr val="000000"/>
                </a:solidFill>
                <a:latin typeface="Arial"/>
                <a:ea typeface="Arial"/>
                <a:cs typeface="Arial"/>
                <a:sym typeface="Arial"/>
              </a:rPr>
              <a:t>/&gt;</a:t>
            </a: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&lt;</a:t>
            </a:r>
            <a:r>
              <a:rPr b="1" i="0" lang="en-US" sz="900" u="none" cap="none" strike="noStrike">
                <a:solidFill>
                  <a:srgbClr val="000080"/>
                </a:solidFill>
                <a:latin typeface="Arial"/>
                <a:ea typeface="Arial"/>
                <a:cs typeface="Arial"/>
                <a:sym typeface="Arial"/>
              </a:rPr>
              <a:t>CellType </a:t>
            </a:r>
            <a:r>
              <a:rPr b="1" i="0" lang="en-US" sz="900" u="none" cap="none" strike="noStrike">
                <a:solidFill>
                  <a:srgbClr val="0000FF"/>
                </a:solidFill>
                <a:latin typeface="Arial"/>
                <a:ea typeface="Arial"/>
                <a:cs typeface="Arial"/>
                <a:sym typeface="Arial"/>
              </a:rPr>
              <a:t>TypeId</a:t>
            </a:r>
            <a:r>
              <a:rPr b="1" i="0" lang="en-US" sz="900" u="none" cap="none" strike="noStrike">
                <a:solidFill>
                  <a:srgbClr val="008000"/>
                </a:solidFill>
                <a:latin typeface="Arial"/>
                <a:ea typeface="Arial"/>
                <a:cs typeface="Arial"/>
                <a:sym typeface="Arial"/>
              </a:rPr>
              <a:t>="3" </a:t>
            </a:r>
            <a:r>
              <a:rPr b="1" i="0" lang="en-US" sz="900" u="none" cap="none" strike="noStrike">
                <a:solidFill>
                  <a:srgbClr val="0000FF"/>
                </a:solidFill>
                <a:latin typeface="Arial"/>
                <a:ea typeface="Arial"/>
                <a:cs typeface="Arial"/>
                <a:sym typeface="Arial"/>
              </a:rPr>
              <a:t>TypeName</a:t>
            </a:r>
            <a:r>
              <a:rPr b="1" i="0" lang="en-US" sz="900" u="none" cap="none" strike="noStrike">
                <a:solidFill>
                  <a:srgbClr val="008000"/>
                </a:solidFill>
                <a:latin typeface="Arial"/>
                <a:ea typeface="Arial"/>
                <a:cs typeface="Arial"/>
                <a:sym typeface="Arial"/>
              </a:rPr>
              <a:t>="Necrotic"</a:t>
            </a:r>
            <a:r>
              <a:rPr b="0" i="0" lang="en-US" sz="900" u="none" cap="none" strike="noStrike">
                <a:solidFill>
                  <a:srgbClr val="000000"/>
                </a:solidFill>
                <a:latin typeface="Arial"/>
                <a:ea typeface="Arial"/>
                <a:cs typeface="Arial"/>
                <a:sym typeface="Arial"/>
              </a:rPr>
              <a:t>/&gt;</a:t>
            </a: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&lt;/</a:t>
            </a:r>
            <a:r>
              <a:rPr b="1" i="0" lang="en-US" sz="900" u="none" cap="none" strike="noStrike">
                <a:solidFill>
                  <a:srgbClr val="000080"/>
                </a:solidFill>
                <a:latin typeface="Arial"/>
                <a:ea typeface="Arial"/>
                <a:cs typeface="Arial"/>
                <a:sym typeface="Arial"/>
              </a:rPr>
              <a:t>Plugin</a:t>
            </a:r>
            <a:r>
              <a:rPr b="0" i="0" lang="en-US" sz="900" u="none" cap="none" strike="noStrike">
                <a:solidFill>
                  <a:srgbClr val="000000"/>
                </a:solidFill>
                <a:latin typeface="Arial"/>
                <a:ea typeface="Arial"/>
                <a:cs typeface="Arial"/>
                <a:sym typeface="Arial"/>
              </a:rPr>
              <a:t>&gt;</a:t>
            </a:r>
            <a:br>
              <a:rPr b="0" i="0" lang="en-US" sz="900" u="none" cap="none" strike="noStrike">
                <a:solidFill>
                  <a:srgbClr val="000000"/>
                </a:solidFill>
                <a:latin typeface="Arial"/>
                <a:ea typeface="Arial"/>
                <a:cs typeface="Arial"/>
                <a:sym typeface="Arial"/>
              </a:rPr>
            </a:b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&lt;</a:t>
            </a:r>
            <a:r>
              <a:rPr b="1" i="0" lang="en-US" sz="900" u="none" cap="none" strike="noStrike">
                <a:solidFill>
                  <a:srgbClr val="000080"/>
                </a:solidFill>
                <a:latin typeface="Arial"/>
                <a:ea typeface="Arial"/>
                <a:cs typeface="Arial"/>
                <a:sym typeface="Arial"/>
              </a:rPr>
              <a:t>Plugin </a:t>
            </a:r>
            <a:r>
              <a:rPr b="1" i="0" lang="en-US" sz="900" u="none" cap="none" strike="noStrike">
                <a:solidFill>
                  <a:srgbClr val="0000FF"/>
                </a:solidFill>
                <a:latin typeface="Arial"/>
                <a:ea typeface="Arial"/>
                <a:cs typeface="Arial"/>
                <a:sym typeface="Arial"/>
              </a:rPr>
              <a:t>Name</a:t>
            </a:r>
            <a:r>
              <a:rPr b="1" i="0" lang="en-US" sz="900" u="none" cap="none" strike="noStrike">
                <a:solidFill>
                  <a:srgbClr val="008000"/>
                </a:solidFill>
                <a:latin typeface="Arial"/>
                <a:ea typeface="Arial"/>
                <a:cs typeface="Arial"/>
                <a:sym typeface="Arial"/>
              </a:rPr>
              <a:t>="Volume"</a:t>
            </a:r>
            <a:r>
              <a:rPr b="0" i="0" lang="en-US" sz="900" u="none" cap="none" strike="noStrike">
                <a:solidFill>
                  <a:srgbClr val="000000"/>
                </a:solidFill>
                <a:latin typeface="Arial"/>
                <a:ea typeface="Arial"/>
                <a:cs typeface="Arial"/>
                <a:sym typeface="Arial"/>
              </a:rPr>
              <a:t>/&gt;</a:t>
            </a:r>
            <a:br>
              <a:rPr b="0" i="0" lang="en-US" sz="900" u="none" cap="none" strike="noStrike">
                <a:solidFill>
                  <a:srgbClr val="000000"/>
                </a:solidFill>
                <a:latin typeface="Arial"/>
                <a:ea typeface="Arial"/>
                <a:cs typeface="Arial"/>
                <a:sym typeface="Arial"/>
              </a:rPr>
            </a:b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&lt;</a:t>
            </a:r>
            <a:r>
              <a:rPr b="1" i="0" lang="en-US" sz="900" u="none" cap="none" strike="noStrike">
                <a:solidFill>
                  <a:srgbClr val="000080"/>
                </a:solidFill>
                <a:latin typeface="Arial"/>
                <a:ea typeface="Arial"/>
                <a:cs typeface="Arial"/>
                <a:sym typeface="Arial"/>
              </a:rPr>
              <a:t>Plugin </a:t>
            </a:r>
            <a:r>
              <a:rPr b="1" i="0" lang="en-US" sz="900" u="none" cap="none" strike="noStrike">
                <a:solidFill>
                  <a:srgbClr val="0000FF"/>
                </a:solidFill>
                <a:latin typeface="Arial"/>
                <a:ea typeface="Arial"/>
                <a:cs typeface="Arial"/>
                <a:sym typeface="Arial"/>
              </a:rPr>
              <a:t>Name</a:t>
            </a:r>
            <a:r>
              <a:rPr b="1" i="0" lang="en-US" sz="900" u="none" cap="none" strike="noStrike">
                <a:solidFill>
                  <a:srgbClr val="008000"/>
                </a:solidFill>
                <a:latin typeface="Arial"/>
                <a:ea typeface="Arial"/>
                <a:cs typeface="Arial"/>
                <a:sym typeface="Arial"/>
              </a:rPr>
              <a:t>="CenterOfMass"</a:t>
            </a:r>
            <a:r>
              <a:rPr b="0" i="0" lang="en-US" sz="900" u="none" cap="none" strike="noStrike">
                <a:solidFill>
                  <a:srgbClr val="000000"/>
                </a:solidFill>
                <a:latin typeface="Arial"/>
                <a:ea typeface="Arial"/>
                <a:cs typeface="Arial"/>
                <a:sym typeface="Arial"/>
              </a:rPr>
              <a:t>/&gt;</a:t>
            </a:r>
            <a:br>
              <a:rPr b="0" i="0" lang="en-US" sz="900" u="none" cap="none" strike="noStrike">
                <a:solidFill>
                  <a:srgbClr val="000000"/>
                </a:solidFill>
                <a:latin typeface="Arial"/>
                <a:ea typeface="Arial"/>
                <a:cs typeface="Arial"/>
                <a:sym typeface="Arial"/>
              </a:rPr>
            </a:b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&lt;</a:t>
            </a:r>
            <a:r>
              <a:rPr b="1" i="0" lang="en-US" sz="900" u="none" cap="none" strike="noStrike">
                <a:solidFill>
                  <a:srgbClr val="000080"/>
                </a:solidFill>
                <a:latin typeface="Arial"/>
                <a:ea typeface="Arial"/>
                <a:cs typeface="Arial"/>
                <a:sym typeface="Arial"/>
              </a:rPr>
              <a:t>Plugin </a:t>
            </a:r>
            <a:r>
              <a:rPr b="1" i="0" lang="en-US" sz="900" u="none" cap="none" strike="noStrike">
                <a:solidFill>
                  <a:srgbClr val="0000FF"/>
                </a:solidFill>
                <a:latin typeface="Arial"/>
                <a:ea typeface="Arial"/>
                <a:cs typeface="Arial"/>
                <a:sym typeface="Arial"/>
              </a:rPr>
              <a:t>Name</a:t>
            </a:r>
            <a:r>
              <a:rPr b="1" i="0" lang="en-US" sz="900" u="none" cap="none" strike="noStrike">
                <a:solidFill>
                  <a:srgbClr val="008000"/>
                </a:solidFill>
                <a:latin typeface="Arial"/>
                <a:ea typeface="Arial"/>
                <a:cs typeface="Arial"/>
                <a:sym typeface="Arial"/>
              </a:rPr>
              <a:t>="Contact"</a:t>
            </a:r>
            <a:r>
              <a:rPr b="0" i="0" lang="en-US" sz="900" u="none" cap="none" strike="noStrike">
                <a:solidFill>
                  <a:srgbClr val="000000"/>
                </a:solidFill>
                <a:latin typeface="Arial"/>
                <a:ea typeface="Arial"/>
                <a:cs typeface="Arial"/>
                <a:sym typeface="Arial"/>
              </a:rPr>
              <a:t>&gt;</a:t>
            </a: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&lt;</a:t>
            </a:r>
            <a:r>
              <a:rPr b="1" i="0" lang="en-US" sz="900" u="none" cap="none" strike="noStrike">
                <a:solidFill>
                  <a:srgbClr val="000080"/>
                </a:solidFill>
                <a:latin typeface="Arial"/>
                <a:ea typeface="Arial"/>
                <a:cs typeface="Arial"/>
                <a:sym typeface="Arial"/>
              </a:rPr>
              <a:t>Energy </a:t>
            </a:r>
            <a:r>
              <a:rPr b="1" i="0" lang="en-US" sz="900" u="none" cap="none" strike="noStrike">
                <a:solidFill>
                  <a:srgbClr val="0000FF"/>
                </a:solidFill>
                <a:latin typeface="Arial"/>
                <a:ea typeface="Arial"/>
                <a:cs typeface="Arial"/>
                <a:sym typeface="Arial"/>
              </a:rPr>
              <a:t>Type1</a:t>
            </a:r>
            <a:r>
              <a:rPr b="1" i="0" lang="en-US" sz="900" u="none" cap="none" strike="noStrike">
                <a:solidFill>
                  <a:srgbClr val="008000"/>
                </a:solidFill>
                <a:latin typeface="Arial"/>
                <a:ea typeface="Arial"/>
                <a:cs typeface="Arial"/>
                <a:sym typeface="Arial"/>
              </a:rPr>
              <a:t>="Medium" </a:t>
            </a:r>
            <a:r>
              <a:rPr b="1" i="0" lang="en-US" sz="900" u="none" cap="none" strike="noStrike">
                <a:solidFill>
                  <a:srgbClr val="0000FF"/>
                </a:solidFill>
                <a:latin typeface="Arial"/>
                <a:ea typeface="Arial"/>
                <a:cs typeface="Arial"/>
                <a:sym typeface="Arial"/>
              </a:rPr>
              <a:t>Type2</a:t>
            </a:r>
            <a:r>
              <a:rPr b="1" i="0" lang="en-US" sz="900" u="none" cap="none" strike="noStrike">
                <a:solidFill>
                  <a:srgbClr val="008000"/>
                </a:solidFill>
                <a:latin typeface="Arial"/>
                <a:ea typeface="Arial"/>
                <a:cs typeface="Arial"/>
                <a:sym typeface="Arial"/>
              </a:rPr>
              <a:t>="Medium"</a:t>
            </a:r>
            <a:r>
              <a:rPr b="0" i="0" lang="en-US" sz="900" u="none" cap="none" strike="noStrike">
                <a:solidFill>
                  <a:srgbClr val="000000"/>
                </a:solidFill>
                <a:latin typeface="Arial"/>
                <a:ea typeface="Arial"/>
                <a:cs typeface="Arial"/>
                <a:sym typeface="Arial"/>
              </a:rPr>
              <a:t>&gt;10.0&lt;/</a:t>
            </a:r>
            <a:r>
              <a:rPr b="1" i="0" lang="en-US" sz="900" u="none" cap="none" strike="noStrike">
                <a:solidFill>
                  <a:srgbClr val="000080"/>
                </a:solidFill>
                <a:latin typeface="Arial"/>
                <a:ea typeface="Arial"/>
                <a:cs typeface="Arial"/>
                <a:sym typeface="Arial"/>
              </a:rPr>
              <a:t>Energy</a:t>
            </a:r>
            <a:r>
              <a:rPr b="0" i="0" lang="en-US" sz="900" u="none" cap="none" strike="noStrike">
                <a:solidFill>
                  <a:srgbClr val="000000"/>
                </a:solidFill>
                <a:latin typeface="Arial"/>
                <a:ea typeface="Arial"/>
                <a:cs typeface="Arial"/>
                <a:sym typeface="Arial"/>
              </a:rPr>
              <a:t>&gt;</a:t>
            </a: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&lt;</a:t>
            </a:r>
            <a:r>
              <a:rPr b="1" i="0" lang="en-US" sz="900" u="none" cap="none" strike="noStrike">
                <a:solidFill>
                  <a:srgbClr val="000080"/>
                </a:solidFill>
                <a:latin typeface="Arial"/>
                <a:ea typeface="Arial"/>
                <a:cs typeface="Arial"/>
                <a:sym typeface="Arial"/>
              </a:rPr>
              <a:t>Energy </a:t>
            </a:r>
            <a:r>
              <a:rPr b="1" i="0" lang="en-US" sz="900" u="none" cap="none" strike="noStrike">
                <a:solidFill>
                  <a:srgbClr val="0000FF"/>
                </a:solidFill>
                <a:latin typeface="Arial"/>
                <a:ea typeface="Arial"/>
                <a:cs typeface="Arial"/>
                <a:sym typeface="Arial"/>
              </a:rPr>
              <a:t>Type1</a:t>
            </a:r>
            <a:r>
              <a:rPr b="1" i="0" lang="en-US" sz="900" u="none" cap="none" strike="noStrike">
                <a:solidFill>
                  <a:srgbClr val="008000"/>
                </a:solidFill>
                <a:latin typeface="Arial"/>
                <a:ea typeface="Arial"/>
                <a:cs typeface="Arial"/>
                <a:sym typeface="Arial"/>
              </a:rPr>
              <a:t>="Medium" </a:t>
            </a:r>
            <a:r>
              <a:rPr b="1" i="0" lang="en-US" sz="900" u="none" cap="none" strike="noStrike">
                <a:solidFill>
                  <a:srgbClr val="0000FF"/>
                </a:solidFill>
                <a:latin typeface="Arial"/>
                <a:ea typeface="Arial"/>
                <a:cs typeface="Arial"/>
                <a:sym typeface="Arial"/>
              </a:rPr>
              <a:t>Type2</a:t>
            </a:r>
            <a:r>
              <a:rPr b="1" i="0" lang="en-US" sz="900" u="none" cap="none" strike="noStrike">
                <a:solidFill>
                  <a:srgbClr val="008000"/>
                </a:solidFill>
                <a:latin typeface="Arial"/>
                <a:ea typeface="Arial"/>
                <a:cs typeface="Arial"/>
                <a:sym typeface="Arial"/>
              </a:rPr>
              <a:t>="Tumor"</a:t>
            </a:r>
            <a:r>
              <a:rPr b="0" i="0" lang="en-US" sz="900" u="none" cap="none" strike="noStrike">
                <a:solidFill>
                  <a:srgbClr val="000000"/>
                </a:solidFill>
                <a:latin typeface="Arial"/>
                <a:ea typeface="Arial"/>
                <a:cs typeface="Arial"/>
                <a:sym typeface="Arial"/>
              </a:rPr>
              <a:t>&gt;10.0&lt;/</a:t>
            </a:r>
            <a:r>
              <a:rPr b="1" i="0" lang="en-US" sz="900" u="none" cap="none" strike="noStrike">
                <a:solidFill>
                  <a:srgbClr val="000080"/>
                </a:solidFill>
                <a:latin typeface="Arial"/>
                <a:ea typeface="Arial"/>
                <a:cs typeface="Arial"/>
                <a:sym typeface="Arial"/>
              </a:rPr>
              <a:t>Energy</a:t>
            </a:r>
            <a:r>
              <a:rPr b="0" i="0" lang="en-US" sz="900" u="none" cap="none" strike="noStrike">
                <a:solidFill>
                  <a:srgbClr val="000000"/>
                </a:solidFill>
                <a:latin typeface="Arial"/>
                <a:ea typeface="Arial"/>
                <a:cs typeface="Arial"/>
                <a:sym typeface="Arial"/>
              </a:rPr>
              <a:t>&gt;</a:t>
            </a: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&lt;</a:t>
            </a:r>
            <a:r>
              <a:rPr b="1" i="0" lang="en-US" sz="900" u="none" cap="none" strike="noStrike">
                <a:solidFill>
                  <a:srgbClr val="000080"/>
                </a:solidFill>
                <a:latin typeface="Arial"/>
                <a:ea typeface="Arial"/>
                <a:cs typeface="Arial"/>
                <a:sym typeface="Arial"/>
              </a:rPr>
              <a:t>Energy </a:t>
            </a:r>
            <a:r>
              <a:rPr b="1" i="0" lang="en-US" sz="900" u="none" cap="none" strike="noStrike">
                <a:solidFill>
                  <a:srgbClr val="0000FF"/>
                </a:solidFill>
                <a:latin typeface="Arial"/>
                <a:ea typeface="Arial"/>
                <a:cs typeface="Arial"/>
                <a:sym typeface="Arial"/>
              </a:rPr>
              <a:t>Type1</a:t>
            </a:r>
            <a:r>
              <a:rPr b="1" i="0" lang="en-US" sz="900" u="none" cap="none" strike="noStrike">
                <a:solidFill>
                  <a:srgbClr val="008000"/>
                </a:solidFill>
                <a:latin typeface="Arial"/>
                <a:ea typeface="Arial"/>
                <a:cs typeface="Arial"/>
                <a:sym typeface="Arial"/>
              </a:rPr>
              <a:t>="Medium" </a:t>
            </a:r>
            <a:r>
              <a:rPr b="1" i="0" lang="en-US" sz="900" u="none" cap="none" strike="noStrike">
                <a:solidFill>
                  <a:srgbClr val="0000FF"/>
                </a:solidFill>
                <a:latin typeface="Arial"/>
                <a:ea typeface="Arial"/>
                <a:cs typeface="Arial"/>
                <a:sym typeface="Arial"/>
              </a:rPr>
              <a:t>Type2</a:t>
            </a:r>
            <a:r>
              <a:rPr b="1" i="0" lang="en-US" sz="900" u="none" cap="none" strike="noStrike">
                <a:solidFill>
                  <a:srgbClr val="008000"/>
                </a:solidFill>
                <a:latin typeface="Arial"/>
                <a:ea typeface="Arial"/>
                <a:cs typeface="Arial"/>
                <a:sym typeface="Arial"/>
              </a:rPr>
              <a:t>="TumorProliferating"</a:t>
            </a:r>
            <a:r>
              <a:rPr b="0" i="0" lang="en-US" sz="900" u="none" cap="none" strike="noStrike">
                <a:solidFill>
                  <a:srgbClr val="000000"/>
                </a:solidFill>
                <a:latin typeface="Arial"/>
                <a:ea typeface="Arial"/>
                <a:cs typeface="Arial"/>
                <a:sym typeface="Arial"/>
              </a:rPr>
              <a:t>&gt;10.0&lt;/</a:t>
            </a:r>
            <a:r>
              <a:rPr b="1" i="0" lang="en-US" sz="900" u="none" cap="none" strike="noStrike">
                <a:solidFill>
                  <a:srgbClr val="000080"/>
                </a:solidFill>
                <a:latin typeface="Arial"/>
                <a:ea typeface="Arial"/>
                <a:cs typeface="Arial"/>
                <a:sym typeface="Arial"/>
              </a:rPr>
              <a:t>Energy</a:t>
            </a:r>
            <a:r>
              <a:rPr b="0" i="0" lang="en-US" sz="900" u="none" cap="none" strike="noStrike">
                <a:solidFill>
                  <a:srgbClr val="000000"/>
                </a:solidFill>
                <a:latin typeface="Arial"/>
                <a:ea typeface="Arial"/>
                <a:cs typeface="Arial"/>
                <a:sym typeface="Arial"/>
              </a:rPr>
              <a:t>&gt;</a:t>
            </a: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&lt;</a:t>
            </a:r>
            <a:r>
              <a:rPr b="1" i="0" lang="en-US" sz="900" u="none" cap="none" strike="noStrike">
                <a:solidFill>
                  <a:srgbClr val="000080"/>
                </a:solidFill>
                <a:latin typeface="Arial"/>
                <a:ea typeface="Arial"/>
                <a:cs typeface="Arial"/>
                <a:sym typeface="Arial"/>
              </a:rPr>
              <a:t>Energy </a:t>
            </a:r>
            <a:r>
              <a:rPr b="1" i="0" lang="en-US" sz="900" u="none" cap="none" strike="noStrike">
                <a:solidFill>
                  <a:srgbClr val="0000FF"/>
                </a:solidFill>
                <a:latin typeface="Arial"/>
                <a:ea typeface="Arial"/>
                <a:cs typeface="Arial"/>
                <a:sym typeface="Arial"/>
              </a:rPr>
              <a:t>Type1</a:t>
            </a:r>
            <a:r>
              <a:rPr b="1" i="0" lang="en-US" sz="900" u="none" cap="none" strike="noStrike">
                <a:solidFill>
                  <a:srgbClr val="008000"/>
                </a:solidFill>
                <a:latin typeface="Arial"/>
                <a:ea typeface="Arial"/>
                <a:cs typeface="Arial"/>
                <a:sym typeface="Arial"/>
              </a:rPr>
              <a:t>="Medium" </a:t>
            </a:r>
            <a:r>
              <a:rPr b="1" i="0" lang="en-US" sz="900" u="none" cap="none" strike="noStrike">
                <a:solidFill>
                  <a:srgbClr val="0000FF"/>
                </a:solidFill>
                <a:latin typeface="Arial"/>
                <a:ea typeface="Arial"/>
                <a:cs typeface="Arial"/>
                <a:sym typeface="Arial"/>
              </a:rPr>
              <a:t>Type2</a:t>
            </a:r>
            <a:r>
              <a:rPr b="1" i="0" lang="en-US" sz="900" u="none" cap="none" strike="noStrike">
                <a:solidFill>
                  <a:srgbClr val="008000"/>
                </a:solidFill>
                <a:latin typeface="Arial"/>
                <a:ea typeface="Arial"/>
                <a:cs typeface="Arial"/>
                <a:sym typeface="Arial"/>
              </a:rPr>
              <a:t>="Necrotic"</a:t>
            </a:r>
            <a:r>
              <a:rPr b="0" i="0" lang="en-US" sz="900" u="none" cap="none" strike="noStrike">
                <a:solidFill>
                  <a:srgbClr val="000000"/>
                </a:solidFill>
                <a:latin typeface="Arial"/>
                <a:ea typeface="Arial"/>
                <a:cs typeface="Arial"/>
                <a:sym typeface="Arial"/>
              </a:rPr>
              <a:t>&gt;10.0&lt;/</a:t>
            </a:r>
            <a:r>
              <a:rPr b="1" i="0" lang="en-US" sz="900" u="none" cap="none" strike="noStrike">
                <a:solidFill>
                  <a:srgbClr val="000080"/>
                </a:solidFill>
                <a:latin typeface="Arial"/>
                <a:ea typeface="Arial"/>
                <a:cs typeface="Arial"/>
                <a:sym typeface="Arial"/>
              </a:rPr>
              <a:t>Energy</a:t>
            </a:r>
            <a:r>
              <a:rPr b="0" i="0" lang="en-US" sz="900" u="none" cap="none" strike="noStrike">
                <a:solidFill>
                  <a:srgbClr val="000000"/>
                </a:solidFill>
                <a:latin typeface="Arial"/>
                <a:ea typeface="Arial"/>
                <a:cs typeface="Arial"/>
                <a:sym typeface="Arial"/>
              </a:rPr>
              <a:t>&gt;</a:t>
            </a: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&lt;</a:t>
            </a:r>
            <a:r>
              <a:rPr b="1" i="0" lang="en-US" sz="900" u="none" cap="none" strike="noStrike">
                <a:solidFill>
                  <a:srgbClr val="000080"/>
                </a:solidFill>
                <a:latin typeface="Arial"/>
                <a:ea typeface="Arial"/>
                <a:cs typeface="Arial"/>
                <a:sym typeface="Arial"/>
              </a:rPr>
              <a:t>Energy </a:t>
            </a:r>
            <a:r>
              <a:rPr b="1" i="0" lang="en-US" sz="900" u="none" cap="none" strike="noStrike">
                <a:solidFill>
                  <a:srgbClr val="0000FF"/>
                </a:solidFill>
                <a:latin typeface="Arial"/>
                <a:ea typeface="Arial"/>
                <a:cs typeface="Arial"/>
                <a:sym typeface="Arial"/>
              </a:rPr>
              <a:t>Type1</a:t>
            </a:r>
            <a:r>
              <a:rPr b="1" i="0" lang="en-US" sz="900" u="none" cap="none" strike="noStrike">
                <a:solidFill>
                  <a:srgbClr val="008000"/>
                </a:solidFill>
                <a:latin typeface="Arial"/>
                <a:ea typeface="Arial"/>
                <a:cs typeface="Arial"/>
                <a:sym typeface="Arial"/>
              </a:rPr>
              <a:t>="Tumor" </a:t>
            </a:r>
            <a:r>
              <a:rPr b="1" i="0" lang="en-US" sz="900" u="none" cap="none" strike="noStrike">
                <a:solidFill>
                  <a:srgbClr val="0000FF"/>
                </a:solidFill>
                <a:latin typeface="Arial"/>
                <a:ea typeface="Arial"/>
                <a:cs typeface="Arial"/>
                <a:sym typeface="Arial"/>
              </a:rPr>
              <a:t>Type2</a:t>
            </a:r>
            <a:r>
              <a:rPr b="1" i="0" lang="en-US" sz="900" u="none" cap="none" strike="noStrike">
                <a:solidFill>
                  <a:srgbClr val="008000"/>
                </a:solidFill>
                <a:latin typeface="Arial"/>
                <a:ea typeface="Arial"/>
                <a:cs typeface="Arial"/>
                <a:sym typeface="Arial"/>
              </a:rPr>
              <a:t>="Tumor"</a:t>
            </a:r>
            <a:r>
              <a:rPr b="0" i="0" lang="en-US" sz="900" u="none" cap="none" strike="noStrike">
                <a:solidFill>
                  <a:srgbClr val="000000"/>
                </a:solidFill>
                <a:latin typeface="Arial"/>
                <a:ea typeface="Arial"/>
                <a:cs typeface="Arial"/>
                <a:sym typeface="Arial"/>
              </a:rPr>
              <a:t>&gt;10.0&lt;/</a:t>
            </a:r>
            <a:r>
              <a:rPr b="1" i="0" lang="en-US" sz="900" u="none" cap="none" strike="noStrike">
                <a:solidFill>
                  <a:srgbClr val="000080"/>
                </a:solidFill>
                <a:latin typeface="Arial"/>
                <a:ea typeface="Arial"/>
                <a:cs typeface="Arial"/>
                <a:sym typeface="Arial"/>
              </a:rPr>
              <a:t>Energy</a:t>
            </a:r>
            <a:r>
              <a:rPr b="0" i="0" lang="en-US" sz="900" u="none" cap="none" strike="noStrike">
                <a:solidFill>
                  <a:srgbClr val="000000"/>
                </a:solidFill>
                <a:latin typeface="Arial"/>
                <a:ea typeface="Arial"/>
                <a:cs typeface="Arial"/>
                <a:sym typeface="Arial"/>
              </a:rPr>
              <a:t>&gt;</a:t>
            </a: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&lt;</a:t>
            </a:r>
            <a:r>
              <a:rPr b="1" i="0" lang="en-US" sz="900" u="none" cap="none" strike="noStrike">
                <a:solidFill>
                  <a:srgbClr val="000080"/>
                </a:solidFill>
                <a:latin typeface="Arial"/>
                <a:ea typeface="Arial"/>
                <a:cs typeface="Arial"/>
                <a:sym typeface="Arial"/>
              </a:rPr>
              <a:t>Energy </a:t>
            </a:r>
            <a:r>
              <a:rPr b="1" i="0" lang="en-US" sz="900" u="none" cap="none" strike="noStrike">
                <a:solidFill>
                  <a:srgbClr val="0000FF"/>
                </a:solidFill>
                <a:latin typeface="Arial"/>
                <a:ea typeface="Arial"/>
                <a:cs typeface="Arial"/>
                <a:sym typeface="Arial"/>
              </a:rPr>
              <a:t>Type1</a:t>
            </a:r>
            <a:r>
              <a:rPr b="1" i="0" lang="en-US" sz="900" u="none" cap="none" strike="noStrike">
                <a:solidFill>
                  <a:srgbClr val="008000"/>
                </a:solidFill>
                <a:latin typeface="Arial"/>
                <a:ea typeface="Arial"/>
                <a:cs typeface="Arial"/>
                <a:sym typeface="Arial"/>
              </a:rPr>
              <a:t>="Tumor" </a:t>
            </a:r>
            <a:r>
              <a:rPr b="1" i="0" lang="en-US" sz="900" u="none" cap="none" strike="noStrike">
                <a:solidFill>
                  <a:srgbClr val="0000FF"/>
                </a:solidFill>
                <a:latin typeface="Arial"/>
                <a:ea typeface="Arial"/>
                <a:cs typeface="Arial"/>
                <a:sym typeface="Arial"/>
              </a:rPr>
              <a:t>Type2</a:t>
            </a:r>
            <a:r>
              <a:rPr b="1" i="0" lang="en-US" sz="900" u="none" cap="none" strike="noStrike">
                <a:solidFill>
                  <a:srgbClr val="008000"/>
                </a:solidFill>
                <a:latin typeface="Arial"/>
                <a:ea typeface="Arial"/>
                <a:cs typeface="Arial"/>
                <a:sym typeface="Arial"/>
              </a:rPr>
              <a:t>="TumorProliferating"</a:t>
            </a:r>
            <a:r>
              <a:rPr b="0" i="0" lang="en-US" sz="900" u="none" cap="none" strike="noStrike">
                <a:solidFill>
                  <a:srgbClr val="000000"/>
                </a:solidFill>
                <a:latin typeface="Arial"/>
                <a:ea typeface="Arial"/>
                <a:cs typeface="Arial"/>
                <a:sym typeface="Arial"/>
              </a:rPr>
              <a:t>&gt;10.0&lt;/</a:t>
            </a:r>
            <a:r>
              <a:rPr b="1" i="0" lang="en-US" sz="900" u="none" cap="none" strike="noStrike">
                <a:solidFill>
                  <a:srgbClr val="000080"/>
                </a:solidFill>
                <a:latin typeface="Arial"/>
                <a:ea typeface="Arial"/>
                <a:cs typeface="Arial"/>
                <a:sym typeface="Arial"/>
              </a:rPr>
              <a:t>Energy</a:t>
            </a:r>
            <a:r>
              <a:rPr b="0" i="0" lang="en-US" sz="900" u="none" cap="none" strike="noStrike">
                <a:solidFill>
                  <a:srgbClr val="000000"/>
                </a:solidFill>
                <a:latin typeface="Arial"/>
                <a:ea typeface="Arial"/>
                <a:cs typeface="Arial"/>
                <a:sym typeface="Arial"/>
              </a:rPr>
              <a:t>&gt;</a:t>
            </a: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&lt;</a:t>
            </a:r>
            <a:r>
              <a:rPr b="1" i="0" lang="en-US" sz="900" u="none" cap="none" strike="noStrike">
                <a:solidFill>
                  <a:srgbClr val="000080"/>
                </a:solidFill>
                <a:latin typeface="Arial"/>
                <a:ea typeface="Arial"/>
                <a:cs typeface="Arial"/>
                <a:sym typeface="Arial"/>
              </a:rPr>
              <a:t>Energy </a:t>
            </a:r>
            <a:r>
              <a:rPr b="1" i="0" lang="en-US" sz="900" u="none" cap="none" strike="noStrike">
                <a:solidFill>
                  <a:srgbClr val="0000FF"/>
                </a:solidFill>
                <a:latin typeface="Arial"/>
                <a:ea typeface="Arial"/>
                <a:cs typeface="Arial"/>
                <a:sym typeface="Arial"/>
              </a:rPr>
              <a:t>Type1</a:t>
            </a:r>
            <a:r>
              <a:rPr b="1" i="0" lang="en-US" sz="900" u="none" cap="none" strike="noStrike">
                <a:solidFill>
                  <a:srgbClr val="008000"/>
                </a:solidFill>
                <a:latin typeface="Arial"/>
                <a:ea typeface="Arial"/>
                <a:cs typeface="Arial"/>
                <a:sym typeface="Arial"/>
              </a:rPr>
              <a:t>="Tumor" </a:t>
            </a:r>
            <a:r>
              <a:rPr b="1" i="0" lang="en-US" sz="900" u="none" cap="none" strike="noStrike">
                <a:solidFill>
                  <a:srgbClr val="0000FF"/>
                </a:solidFill>
                <a:latin typeface="Arial"/>
                <a:ea typeface="Arial"/>
                <a:cs typeface="Arial"/>
                <a:sym typeface="Arial"/>
              </a:rPr>
              <a:t>Type2</a:t>
            </a:r>
            <a:r>
              <a:rPr b="1" i="0" lang="en-US" sz="900" u="none" cap="none" strike="noStrike">
                <a:solidFill>
                  <a:srgbClr val="008000"/>
                </a:solidFill>
                <a:latin typeface="Arial"/>
                <a:ea typeface="Arial"/>
                <a:cs typeface="Arial"/>
                <a:sym typeface="Arial"/>
              </a:rPr>
              <a:t>="Necrotic"</a:t>
            </a:r>
            <a:r>
              <a:rPr b="0" i="0" lang="en-US" sz="900" u="none" cap="none" strike="noStrike">
                <a:solidFill>
                  <a:srgbClr val="000000"/>
                </a:solidFill>
                <a:latin typeface="Arial"/>
                <a:ea typeface="Arial"/>
                <a:cs typeface="Arial"/>
                <a:sym typeface="Arial"/>
              </a:rPr>
              <a:t>&gt;10.0&lt;/</a:t>
            </a:r>
            <a:r>
              <a:rPr b="1" i="0" lang="en-US" sz="900" u="none" cap="none" strike="noStrike">
                <a:solidFill>
                  <a:srgbClr val="000080"/>
                </a:solidFill>
                <a:latin typeface="Arial"/>
                <a:ea typeface="Arial"/>
                <a:cs typeface="Arial"/>
                <a:sym typeface="Arial"/>
              </a:rPr>
              <a:t>Energy</a:t>
            </a:r>
            <a:r>
              <a:rPr b="0" i="0" lang="en-US" sz="900" u="none" cap="none" strike="noStrike">
                <a:solidFill>
                  <a:srgbClr val="000000"/>
                </a:solidFill>
                <a:latin typeface="Arial"/>
                <a:ea typeface="Arial"/>
                <a:cs typeface="Arial"/>
                <a:sym typeface="Arial"/>
              </a:rPr>
              <a:t>&gt;</a:t>
            </a: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&lt;</a:t>
            </a:r>
            <a:r>
              <a:rPr b="1" i="0" lang="en-US" sz="900" u="none" cap="none" strike="noStrike">
                <a:solidFill>
                  <a:srgbClr val="000080"/>
                </a:solidFill>
                <a:latin typeface="Arial"/>
                <a:ea typeface="Arial"/>
                <a:cs typeface="Arial"/>
                <a:sym typeface="Arial"/>
              </a:rPr>
              <a:t>Energy </a:t>
            </a:r>
            <a:r>
              <a:rPr b="1" i="0" lang="en-US" sz="900" u="none" cap="none" strike="noStrike">
                <a:solidFill>
                  <a:srgbClr val="0000FF"/>
                </a:solidFill>
                <a:latin typeface="Arial"/>
                <a:ea typeface="Arial"/>
                <a:cs typeface="Arial"/>
                <a:sym typeface="Arial"/>
              </a:rPr>
              <a:t>Type1</a:t>
            </a:r>
            <a:r>
              <a:rPr b="1" i="0" lang="en-US" sz="900" u="none" cap="none" strike="noStrike">
                <a:solidFill>
                  <a:srgbClr val="008000"/>
                </a:solidFill>
                <a:latin typeface="Arial"/>
                <a:ea typeface="Arial"/>
                <a:cs typeface="Arial"/>
                <a:sym typeface="Arial"/>
              </a:rPr>
              <a:t>="TumorProliferating" </a:t>
            </a:r>
            <a:r>
              <a:rPr b="1" i="0" lang="en-US" sz="900" u="none" cap="none" strike="noStrike">
                <a:solidFill>
                  <a:srgbClr val="0000FF"/>
                </a:solidFill>
                <a:latin typeface="Arial"/>
                <a:ea typeface="Arial"/>
                <a:cs typeface="Arial"/>
                <a:sym typeface="Arial"/>
              </a:rPr>
              <a:t>Type2</a:t>
            </a:r>
            <a:r>
              <a:rPr b="1" i="0" lang="en-US" sz="900" u="none" cap="none" strike="noStrike">
                <a:solidFill>
                  <a:srgbClr val="008000"/>
                </a:solidFill>
                <a:latin typeface="Arial"/>
                <a:ea typeface="Arial"/>
                <a:cs typeface="Arial"/>
                <a:sym typeface="Arial"/>
              </a:rPr>
              <a:t>="TumorProliferating"</a:t>
            </a:r>
            <a:r>
              <a:rPr b="0" i="0" lang="en-US" sz="900" u="none" cap="none" strike="noStrike">
                <a:solidFill>
                  <a:srgbClr val="000000"/>
                </a:solidFill>
                <a:latin typeface="Arial"/>
                <a:ea typeface="Arial"/>
                <a:cs typeface="Arial"/>
                <a:sym typeface="Arial"/>
              </a:rPr>
              <a:t>&gt;10.0&lt;/</a:t>
            </a:r>
            <a:r>
              <a:rPr b="1" i="0" lang="en-US" sz="900" u="none" cap="none" strike="noStrike">
                <a:solidFill>
                  <a:srgbClr val="000080"/>
                </a:solidFill>
                <a:latin typeface="Arial"/>
                <a:ea typeface="Arial"/>
                <a:cs typeface="Arial"/>
                <a:sym typeface="Arial"/>
              </a:rPr>
              <a:t>Energy</a:t>
            </a:r>
            <a:r>
              <a:rPr b="0" i="0" lang="en-US" sz="900" u="none" cap="none" strike="noStrike">
                <a:solidFill>
                  <a:srgbClr val="000000"/>
                </a:solidFill>
                <a:latin typeface="Arial"/>
                <a:ea typeface="Arial"/>
                <a:cs typeface="Arial"/>
                <a:sym typeface="Arial"/>
              </a:rPr>
              <a:t>&gt;</a:t>
            </a: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&lt;</a:t>
            </a:r>
            <a:r>
              <a:rPr b="1" i="0" lang="en-US" sz="900" u="none" cap="none" strike="noStrike">
                <a:solidFill>
                  <a:srgbClr val="000080"/>
                </a:solidFill>
                <a:latin typeface="Arial"/>
                <a:ea typeface="Arial"/>
                <a:cs typeface="Arial"/>
                <a:sym typeface="Arial"/>
              </a:rPr>
              <a:t>Energy </a:t>
            </a:r>
            <a:r>
              <a:rPr b="1" i="0" lang="en-US" sz="900" u="none" cap="none" strike="noStrike">
                <a:solidFill>
                  <a:srgbClr val="0000FF"/>
                </a:solidFill>
                <a:latin typeface="Arial"/>
                <a:ea typeface="Arial"/>
                <a:cs typeface="Arial"/>
                <a:sym typeface="Arial"/>
              </a:rPr>
              <a:t>Type1</a:t>
            </a:r>
            <a:r>
              <a:rPr b="1" i="0" lang="en-US" sz="900" u="none" cap="none" strike="noStrike">
                <a:solidFill>
                  <a:srgbClr val="008000"/>
                </a:solidFill>
                <a:latin typeface="Arial"/>
                <a:ea typeface="Arial"/>
                <a:cs typeface="Arial"/>
                <a:sym typeface="Arial"/>
              </a:rPr>
              <a:t>="TumorProliferating" </a:t>
            </a:r>
            <a:r>
              <a:rPr b="1" i="0" lang="en-US" sz="900" u="none" cap="none" strike="noStrike">
                <a:solidFill>
                  <a:srgbClr val="0000FF"/>
                </a:solidFill>
                <a:latin typeface="Arial"/>
                <a:ea typeface="Arial"/>
                <a:cs typeface="Arial"/>
                <a:sym typeface="Arial"/>
              </a:rPr>
              <a:t>Type2</a:t>
            </a:r>
            <a:r>
              <a:rPr b="1" i="0" lang="en-US" sz="900" u="none" cap="none" strike="noStrike">
                <a:solidFill>
                  <a:srgbClr val="008000"/>
                </a:solidFill>
                <a:latin typeface="Arial"/>
                <a:ea typeface="Arial"/>
                <a:cs typeface="Arial"/>
                <a:sym typeface="Arial"/>
              </a:rPr>
              <a:t>="Necrotic"</a:t>
            </a:r>
            <a:r>
              <a:rPr b="0" i="0" lang="en-US" sz="900" u="none" cap="none" strike="noStrike">
                <a:solidFill>
                  <a:srgbClr val="000000"/>
                </a:solidFill>
                <a:latin typeface="Arial"/>
                <a:ea typeface="Arial"/>
                <a:cs typeface="Arial"/>
                <a:sym typeface="Arial"/>
              </a:rPr>
              <a:t>&gt;10.0&lt;/</a:t>
            </a:r>
            <a:r>
              <a:rPr b="1" i="0" lang="en-US" sz="900" u="none" cap="none" strike="noStrike">
                <a:solidFill>
                  <a:srgbClr val="000080"/>
                </a:solidFill>
                <a:latin typeface="Arial"/>
                <a:ea typeface="Arial"/>
                <a:cs typeface="Arial"/>
                <a:sym typeface="Arial"/>
              </a:rPr>
              <a:t>Energy</a:t>
            </a:r>
            <a:r>
              <a:rPr b="0" i="0" lang="en-US" sz="900" u="none" cap="none" strike="noStrike">
                <a:solidFill>
                  <a:srgbClr val="000000"/>
                </a:solidFill>
                <a:latin typeface="Arial"/>
                <a:ea typeface="Arial"/>
                <a:cs typeface="Arial"/>
                <a:sym typeface="Arial"/>
              </a:rPr>
              <a:t>&gt;</a:t>
            </a: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&lt;</a:t>
            </a:r>
            <a:r>
              <a:rPr b="1" i="0" lang="en-US" sz="900" u="none" cap="none" strike="noStrike">
                <a:solidFill>
                  <a:srgbClr val="000080"/>
                </a:solidFill>
                <a:latin typeface="Arial"/>
                <a:ea typeface="Arial"/>
                <a:cs typeface="Arial"/>
                <a:sym typeface="Arial"/>
              </a:rPr>
              <a:t>Energy </a:t>
            </a:r>
            <a:r>
              <a:rPr b="1" i="0" lang="en-US" sz="900" u="none" cap="none" strike="noStrike">
                <a:solidFill>
                  <a:srgbClr val="0000FF"/>
                </a:solidFill>
                <a:latin typeface="Arial"/>
                <a:ea typeface="Arial"/>
                <a:cs typeface="Arial"/>
                <a:sym typeface="Arial"/>
              </a:rPr>
              <a:t>Type1</a:t>
            </a:r>
            <a:r>
              <a:rPr b="1" i="0" lang="en-US" sz="900" u="none" cap="none" strike="noStrike">
                <a:solidFill>
                  <a:srgbClr val="008000"/>
                </a:solidFill>
                <a:latin typeface="Arial"/>
                <a:ea typeface="Arial"/>
                <a:cs typeface="Arial"/>
                <a:sym typeface="Arial"/>
              </a:rPr>
              <a:t>="Necrotic" </a:t>
            </a:r>
            <a:r>
              <a:rPr b="1" i="0" lang="en-US" sz="900" u="none" cap="none" strike="noStrike">
                <a:solidFill>
                  <a:srgbClr val="0000FF"/>
                </a:solidFill>
                <a:latin typeface="Arial"/>
                <a:ea typeface="Arial"/>
                <a:cs typeface="Arial"/>
                <a:sym typeface="Arial"/>
              </a:rPr>
              <a:t>Type2</a:t>
            </a:r>
            <a:r>
              <a:rPr b="1" i="0" lang="en-US" sz="900" u="none" cap="none" strike="noStrike">
                <a:solidFill>
                  <a:srgbClr val="008000"/>
                </a:solidFill>
                <a:latin typeface="Arial"/>
                <a:ea typeface="Arial"/>
                <a:cs typeface="Arial"/>
                <a:sym typeface="Arial"/>
              </a:rPr>
              <a:t>="Necrotic"</a:t>
            </a:r>
            <a:r>
              <a:rPr b="0" i="0" lang="en-US" sz="900" u="none" cap="none" strike="noStrike">
                <a:solidFill>
                  <a:srgbClr val="000000"/>
                </a:solidFill>
                <a:latin typeface="Arial"/>
                <a:ea typeface="Arial"/>
                <a:cs typeface="Arial"/>
                <a:sym typeface="Arial"/>
              </a:rPr>
              <a:t>&gt;10.0&lt;/</a:t>
            </a:r>
            <a:r>
              <a:rPr b="1" i="0" lang="en-US" sz="900" u="none" cap="none" strike="noStrike">
                <a:solidFill>
                  <a:srgbClr val="000080"/>
                </a:solidFill>
                <a:latin typeface="Arial"/>
                <a:ea typeface="Arial"/>
                <a:cs typeface="Arial"/>
                <a:sym typeface="Arial"/>
              </a:rPr>
              <a:t>Energy</a:t>
            </a:r>
            <a:r>
              <a:rPr b="0" i="0" lang="en-US" sz="900" u="none" cap="none" strike="noStrike">
                <a:solidFill>
                  <a:srgbClr val="000000"/>
                </a:solidFill>
                <a:latin typeface="Arial"/>
                <a:ea typeface="Arial"/>
                <a:cs typeface="Arial"/>
                <a:sym typeface="Arial"/>
              </a:rPr>
              <a:t>&gt;</a:t>
            </a: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&lt;</a:t>
            </a:r>
            <a:r>
              <a:rPr b="1" i="0" lang="en-US" sz="900" u="none" cap="none" strike="noStrike">
                <a:solidFill>
                  <a:srgbClr val="000080"/>
                </a:solidFill>
                <a:latin typeface="Arial"/>
                <a:ea typeface="Arial"/>
                <a:cs typeface="Arial"/>
                <a:sym typeface="Arial"/>
              </a:rPr>
              <a:t>NeighborOrder</a:t>
            </a:r>
            <a:r>
              <a:rPr b="0" i="0" lang="en-US" sz="900" u="none" cap="none" strike="noStrike">
                <a:solidFill>
                  <a:srgbClr val="000000"/>
                </a:solidFill>
                <a:latin typeface="Arial"/>
                <a:ea typeface="Arial"/>
                <a:cs typeface="Arial"/>
                <a:sym typeface="Arial"/>
              </a:rPr>
              <a:t>&gt;4&lt;/</a:t>
            </a:r>
            <a:r>
              <a:rPr b="1" i="0" lang="en-US" sz="900" u="none" cap="none" strike="noStrike">
                <a:solidFill>
                  <a:srgbClr val="000080"/>
                </a:solidFill>
                <a:latin typeface="Arial"/>
                <a:ea typeface="Arial"/>
                <a:cs typeface="Arial"/>
                <a:sym typeface="Arial"/>
              </a:rPr>
              <a:t>NeighborOrder</a:t>
            </a:r>
            <a:r>
              <a:rPr b="0" i="0" lang="en-US" sz="900" u="none" cap="none" strike="noStrike">
                <a:solidFill>
                  <a:srgbClr val="000000"/>
                </a:solidFill>
                <a:latin typeface="Arial"/>
                <a:ea typeface="Arial"/>
                <a:cs typeface="Arial"/>
                <a:sym typeface="Arial"/>
              </a:rPr>
              <a:t>&gt;</a:t>
            </a: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    &lt;/</a:t>
            </a:r>
            <a:r>
              <a:rPr b="1" i="0" lang="en-US" sz="900" u="none" cap="none" strike="noStrike">
                <a:solidFill>
                  <a:srgbClr val="000080"/>
                </a:solidFill>
                <a:latin typeface="Arial"/>
                <a:ea typeface="Arial"/>
                <a:cs typeface="Arial"/>
                <a:sym typeface="Arial"/>
              </a:rPr>
              <a:t>Plugin</a:t>
            </a:r>
            <a:r>
              <a:rPr b="0" i="0" lang="en-US" sz="900" u="none" cap="none" strike="noStrike">
                <a:solidFill>
                  <a:srgbClr val="000000"/>
                </a:solidFill>
                <a:latin typeface="Arial"/>
                <a:ea typeface="Arial"/>
                <a:cs typeface="Arial"/>
                <a:sym typeface="Arial"/>
              </a:rPr>
              <a:t>&gt;</a:t>
            </a:r>
            <a:br>
              <a:rPr b="0" i="0" lang="en-US" sz="900" u="none" cap="none" strike="noStrike">
                <a:solidFill>
                  <a:srgbClr val="000000"/>
                </a:solidFill>
                <a:latin typeface="Arial"/>
                <a:ea typeface="Arial"/>
                <a:cs typeface="Arial"/>
                <a:sym typeface="Arial"/>
              </a:rPr>
            </a:br>
            <a:br>
              <a:rPr b="0" i="0" lang="en-US" sz="900" u="none" cap="none" strike="noStrike">
                <a:solidFill>
                  <a:srgbClr val="000000"/>
                </a:solidFill>
                <a:latin typeface="Arial"/>
                <a:ea typeface="Arial"/>
                <a:cs typeface="Arial"/>
                <a:sym typeface="Arial"/>
              </a:rPr>
            </a:br>
            <a:r>
              <a:rPr b="0" i="0" lang="en-US" sz="900" u="none" cap="none" strike="noStrike">
                <a:solidFill>
                  <a:srgbClr val="000000"/>
                </a:solidFill>
                <a:latin typeface="Arial"/>
                <a:ea typeface="Arial"/>
                <a:cs typeface="Arial"/>
                <a:sym typeface="Arial"/>
              </a:rPr>
              <a:t>&lt;/</a:t>
            </a:r>
            <a:r>
              <a:rPr b="1" i="0" lang="en-US" sz="900" u="none" cap="none" strike="noStrike">
                <a:solidFill>
                  <a:srgbClr val="000080"/>
                </a:solidFill>
                <a:latin typeface="Arial"/>
                <a:ea typeface="Arial"/>
                <a:cs typeface="Arial"/>
                <a:sym typeface="Arial"/>
              </a:rPr>
              <a:t>CompuCell3D</a:t>
            </a:r>
            <a:r>
              <a:rPr b="0" i="0" lang="en-US" sz="900" u="none" cap="none" strike="noStrike">
                <a:solidFill>
                  <a:srgbClr val="000000"/>
                </a:solidFill>
                <a:latin typeface="Arial"/>
                <a:ea typeface="Arial"/>
                <a:cs typeface="Arial"/>
                <a:sym typeface="Arial"/>
              </a:rPr>
              <a:t>&gt;</a:t>
            </a:r>
            <a:br>
              <a:rPr b="0" i="0" lang="en-US" sz="900" u="none" cap="none" strike="noStrike">
                <a:solidFill>
                  <a:srgbClr val="000000"/>
                </a:solidFill>
                <a:latin typeface="Arial"/>
                <a:ea typeface="Arial"/>
                <a:cs typeface="Arial"/>
                <a:sym typeface="Arial"/>
              </a:rPr>
            </a:br>
            <a:endParaRPr b="0" i="0" sz="1800" u="none" cap="none" strike="noStrike">
              <a:solidFill>
                <a:schemeClr val="dk1"/>
              </a:solidFill>
              <a:latin typeface="Arial"/>
              <a:ea typeface="Arial"/>
              <a:cs typeface="Arial"/>
              <a:sym typeface="Arial"/>
            </a:endParaRPr>
          </a:p>
        </p:txBody>
      </p:sp>
      <p:sp>
        <p:nvSpPr>
          <p:cNvPr id="169" name="Google Shape;169;p2"/>
          <p:cNvSpPr/>
          <p:nvPr/>
        </p:nvSpPr>
        <p:spPr>
          <a:xfrm>
            <a:off x="4998001" y="2377970"/>
            <a:ext cx="3523722" cy="4016484"/>
          </a:xfrm>
          <a:prstGeom prst="rect">
            <a:avLst/>
          </a:prstGeom>
          <a:solidFill>
            <a:srgbClr val="FFFFFF"/>
          </a:solid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80"/>
              </a:buClr>
              <a:buSzPts val="1050"/>
              <a:buFont typeface="Arial"/>
              <a:buNone/>
            </a:pPr>
            <a:r>
              <a:rPr b="1" i="0" lang="en-US" sz="1050" u="none" cap="none" strike="noStrike">
                <a:solidFill>
                  <a:srgbClr val="000080"/>
                </a:solidFill>
                <a:latin typeface="Arial"/>
                <a:ea typeface="Arial"/>
                <a:cs typeface="Arial"/>
                <a:sym typeface="Arial"/>
              </a:rPr>
              <a:t>from </a:t>
            </a:r>
            <a:r>
              <a:rPr b="0" i="0" lang="en-US" sz="1050" u="none" cap="none" strike="noStrike">
                <a:solidFill>
                  <a:srgbClr val="000000"/>
                </a:solidFill>
                <a:latin typeface="Arial"/>
                <a:ea typeface="Arial"/>
                <a:cs typeface="Arial"/>
                <a:sym typeface="Arial"/>
              </a:rPr>
              <a:t>cc3d.core.PySteppables </a:t>
            </a:r>
            <a:r>
              <a:rPr b="1" i="0" lang="en-US" sz="1050" u="none" cap="none" strike="noStrike">
                <a:solidFill>
                  <a:srgbClr val="000080"/>
                </a:solidFill>
                <a:latin typeface="Arial"/>
                <a:ea typeface="Arial"/>
                <a:cs typeface="Arial"/>
                <a:sym typeface="Arial"/>
              </a:rPr>
              <a:t>import </a:t>
            </a:r>
            <a:r>
              <a:rPr b="0" i="0" lang="en-US" sz="1050" u="none" cap="none" strike="noStrike">
                <a:solidFill>
                  <a:srgbClr val="000000"/>
                </a:solidFill>
                <a:latin typeface="Arial"/>
                <a:ea typeface="Arial"/>
                <a:cs typeface="Arial"/>
                <a:sym typeface="Arial"/>
              </a:rPr>
              <a:t>*</a:t>
            </a:r>
            <a:br>
              <a:rPr b="0" i="0" lang="en-US" sz="1050" u="none" cap="none" strike="noStrike">
                <a:solidFill>
                  <a:srgbClr val="000000"/>
                </a:solidFill>
                <a:latin typeface="Arial"/>
                <a:ea typeface="Arial"/>
                <a:cs typeface="Arial"/>
                <a:sym typeface="Arial"/>
              </a:rPr>
            </a:br>
            <a:br>
              <a:rPr b="0" i="0" lang="en-US" sz="1050" u="none" cap="none" strike="noStrike">
                <a:solidFill>
                  <a:srgbClr val="000000"/>
                </a:solidFill>
                <a:latin typeface="Arial"/>
                <a:ea typeface="Arial"/>
                <a:cs typeface="Arial"/>
                <a:sym typeface="Arial"/>
              </a:rPr>
            </a:br>
            <a:br>
              <a:rPr b="0" i="0" lang="en-US" sz="1050" u="none" cap="none" strike="noStrike">
                <a:solidFill>
                  <a:srgbClr val="000000"/>
                </a:solidFill>
                <a:latin typeface="Arial"/>
                <a:ea typeface="Arial"/>
                <a:cs typeface="Arial"/>
                <a:sym typeface="Arial"/>
              </a:rPr>
            </a:br>
            <a:r>
              <a:rPr b="1" i="0" lang="en-US" sz="1050" u="none" cap="none" strike="noStrike">
                <a:solidFill>
                  <a:srgbClr val="000080"/>
                </a:solidFill>
                <a:latin typeface="Arial"/>
                <a:ea typeface="Arial"/>
                <a:cs typeface="Arial"/>
                <a:sym typeface="Arial"/>
              </a:rPr>
              <a:t>class </a:t>
            </a:r>
            <a:r>
              <a:rPr b="0" i="0" lang="en-US" sz="1050" u="none" cap="none" strike="noStrike">
                <a:solidFill>
                  <a:srgbClr val="000000"/>
                </a:solidFill>
                <a:latin typeface="Arial"/>
                <a:ea typeface="Arial"/>
                <a:cs typeface="Arial"/>
                <a:sym typeface="Arial"/>
              </a:rPr>
              <a:t>CellGrowth1Steppable(SteppableBasePy):</a:t>
            </a:r>
            <a:br>
              <a:rPr b="0" i="0" lang="en-US" sz="1050" u="none" cap="none" strike="noStrike">
                <a:solidFill>
                  <a:srgbClr val="000000"/>
                </a:solidFill>
                <a:latin typeface="Arial"/>
                <a:ea typeface="Arial"/>
                <a:cs typeface="Arial"/>
                <a:sym typeface="Arial"/>
              </a:rPr>
            </a:br>
            <a:br>
              <a:rPr b="0" i="0" lang="en-US" sz="1050" u="none" cap="none" strike="noStrike">
                <a:solidFill>
                  <a:srgbClr val="000000"/>
                </a:solidFill>
                <a:latin typeface="Arial"/>
                <a:ea typeface="Arial"/>
                <a:cs typeface="Arial"/>
                <a:sym typeface="Arial"/>
              </a:rPr>
            </a:br>
            <a:r>
              <a:rPr b="0" i="0" lang="en-US" sz="1050" u="none" cap="none" strike="noStrike">
                <a:solidFill>
                  <a:srgbClr val="000000"/>
                </a:solidFill>
                <a:latin typeface="Arial"/>
                <a:ea typeface="Arial"/>
                <a:cs typeface="Arial"/>
                <a:sym typeface="Arial"/>
              </a:rPr>
              <a:t>    </a:t>
            </a:r>
            <a:r>
              <a:rPr b="1" i="0" lang="en-US" sz="1050" u="none" cap="none" strike="noStrike">
                <a:solidFill>
                  <a:srgbClr val="000080"/>
                </a:solidFill>
                <a:latin typeface="Arial"/>
                <a:ea typeface="Arial"/>
                <a:cs typeface="Arial"/>
                <a:sym typeface="Arial"/>
              </a:rPr>
              <a:t>def </a:t>
            </a:r>
            <a:r>
              <a:rPr b="0" i="0" lang="en-US" sz="1050" u="none" cap="none" strike="noStrike">
                <a:solidFill>
                  <a:srgbClr val="B200B2"/>
                </a:solidFill>
                <a:latin typeface="Arial"/>
                <a:ea typeface="Arial"/>
                <a:cs typeface="Arial"/>
                <a:sym typeface="Arial"/>
              </a:rPr>
              <a:t>__init__</a:t>
            </a:r>
            <a:r>
              <a:rPr b="0" i="0" lang="en-US" sz="1050" u="none" cap="none" strike="noStrike">
                <a:solidFill>
                  <a:srgbClr val="000000"/>
                </a:solidFill>
                <a:latin typeface="Arial"/>
                <a:ea typeface="Arial"/>
                <a:cs typeface="Arial"/>
                <a:sym typeface="Arial"/>
              </a:rPr>
              <a:t>(</a:t>
            </a:r>
            <a:r>
              <a:rPr b="0" i="0" lang="en-US" sz="1050" u="none" cap="none" strike="noStrike">
                <a:solidFill>
                  <a:srgbClr val="94558D"/>
                </a:solidFill>
                <a:latin typeface="Arial"/>
                <a:ea typeface="Arial"/>
                <a:cs typeface="Arial"/>
                <a:sym typeface="Arial"/>
              </a:rPr>
              <a:t>self</a:t>
            </a:r>
            <a:r>
              <a:rPr b="0" i="0" lang="en-US" sz="1050" u="none" cap="none" strike="noStrike">
                <a:solidFill>
                  <a:srgbClr val="000000"/>
                </a:solidFill>
                <a:latin typeface="Arial"/>
                <a:ea typeface="Arial"/>
                <a:cs typeface="Arial"/>
                <a:sym typeface="Arial"/>
              </a:rPr>
              <a:t>, frequency=</a:t>
            </a:r>
            <a:r>
              <a:rPr b="0" i="0" lang="en-US" sz="1050" u="none" cap="none" strike="noStrike">
                <a:solidFill>
                  <a:srgbClr val="0000FF"/>
                </a:solidFill>
                <a:latin typeface="Arial"/>
                <a:ea typeface="Arial"/>
                <a:cs typeface="Arial"/>
                <a:sym typeface="Arial"/>
              </a:rPr>
              <a:t>1</a:t>
            </a:r>
            <a:r>
              <a:rPr b="0" i="0" lang="en-US" sz="1050" u="none" cap="none" strike="noStrike">
                <a:solidFill>
                  <a:srgbClr val="000000"/>
                </a:solidFill>
                <a:latin typeface="Arial"/>
                <a:ea typeface="Arial"/>
                <a:cs typeface="Arial"/>
                <a:sym typeface="Arial"/>
              </a:rPr>
              <a:t>):</a:t>
            </a:r>
            <a:br>
              <a:rPr b="0" i="0" lang="en-US" sz="1050" u="none" cap="none" strike="noStrike">
                <a:solidFill>
                  <a:srgbClr val="000000"/>
                </a:solidFill>
                <a:latin typeface="Arial"/>
                <a:ea typeface="Arial"/>
                <a:cs typeface="Arial"/>
                <a:sym typeface="Arial"/>
              </a:rPr>
            </a:br>
            <a:br>
              <a:rPr b="0" i="0" lang="en-US" sz="1050" u="none" cap="none" strike="noStrike">
                <a:solidFill>
                  <a:srgbClr val="000000"/>
                </a:solidFill>
                <a:latin typeface="Arial"/>
                <a:ea typeface="Arial"/>
                <a:cs typeface="Arial"/>
                <a:sym typeface="Arial"/>
              </a:rPr>
            </a:br>
            <a:r>
              <a:rPr b="0" i="0" lang="en-US" sz="1050" u="none" cap="none" strike="noStrike">
                <a:solidFill>
                  <a:srgbClr val="000000"/>
                </a:solidFill>
                <a:latin typeface="Arial"/>
                <a:ea typeface="Arial"/>
                <a:cs typeface="Arial"/>
                <a:sym typeface="Arial"/>
              </a:rPr>
              <a:t>        SteppableBasePy.</a:t>
            </a:r>
            <a:r>
              <a:rPr b="0" i="0" lang="en-US" sz="1050" u="none" cap="none" strike="noStrike">
                <a:solidFill>
                  <a:srgbClr val="B200B2"/>
                </a:solidFill>
                <a:latin typeface="Arial"/>
                <a:ea typeface="Arial"/>
                <a:cs typeface="Arial"/>
                <a:sym typeface="Arial"/>
              </a:rPr>
              <a:t>__init__</a:t>
            </a:r>
            <a:r>
              <a:rPr b="0" i="0" lang="en-US" sz="1050" u="none" cap="none" strike="noStrike">
                <a:solidFill>
                  <a:srgbClr val="000000"/>
                </a:solidFill>
                <a:latin typeface="Arial"/>
                <a:ea typeface="Arial"/>
                <a:cs typeface="Arial"/>
                <a:sym typeface="Arial"/>
              </a:rPr>
              <a:t>(</a:t>
            </a:r>
            <a:r>
              <a:rPr b="0" i="0" lang="en-US" sz="1050" u="none" cap="none" strike="noStrike">
                <a:solidFill>
                  <a:srgbClr val="94558D"/>
                </a:solidFill>
                <a:latin typeface="Arial"/>
                <a:ea typeface="Arial"/>
                <a:cs typeface="Arial"/>
                <a:sym typeface="Arial"/>
              </a:rPr>
              <a:t>self</a:t>
            </a:r>
            <a:r>
              <a:rPr b="0" i="0" lang="en-US" sz="1050" u="none" cap="none" strike="noStrike">
                <a:solidFill>
                  <a:srgbClr val="000000"/>
                </a:solidFill>
                <a:latin typeface="Arial"/>
                <a:ea typeface="Arial"/>
                <a:cs typeface="Arial"/>
                <a:sym typeface="Arial"/>
              </a:rPr>
              <a:t>, frequency)</a:t>
            </a:r>
            <a:br>
              <a:rPr b="0" i="0" lang="en-US" sz="1050" u="none" cap="none" strike="noStrike">
                <a:solidFill>
                  <a:srgbClr val="000000"/>
                </a:solidFill>
                <a:latin typeface="Arial"/>
                <a:ea typeface="Arial"/>
                <a:cs typeface="Arial"/>
                <a:sym typeface="Arial"/>
              </a:rPr>
            </a:br>
            <a:br>
              <a:rPr b="0" i="0" lang="en-US" sz="1050" u="none" cap="none" strike="noStrike">
                <a:solidFill>
                  <a:srgbClr val="000000"/>
                </a:solidFill>
                <a:latin typeface="Arial"/>
                <a:ea typeface="Arial"/>
                <a:cs typeface="Arial"/>
                <a:sym typeface="Arial"/>
              </a:rPr>
            </a:br>
            <a:r>
              <a:rPr b="0" i="0" lang="en-US" sz="1050" u="none" cap="none" strike="noStrike">
                <a:solidFill>
                  <a:srgbClr val="000000"/>
                </a:solidFill>
                <a:latin typeface="Arial"/>
                <a:ea typeface="Arial"/>
                <a:cs typeface="Arial"/>
                <a:sym typeface="Arial"/>
              </a:rPr>
              <a:t>    </a:t>
            </a:r>
            <a:r>
              <a:rPr b="1" i="0" lang="en-US" sz="1050" u="none" cap="none" strike="noStrike">
                <a:solidFill>
                  <a:srgbClr val="000080"/>
                </a:solidFill>
                <a:latin typeface="Arial"/>
                <a:ea typeface="Arial"/>
                <a:cs typeface="Arial"/>
                <a:sym typeface="Arial"/>
              </a:rPr>
              <a:t>def </a:t>
            </a:r>
            <a:r>
              <a:rPr b="0" i="0" lang="en-US" sz="1050" u="none" cap="none" strike="noStrike">
                <a:solidFill>
                  <a:srgbClr val="000000"/>
                </a:solidFill>
                <a:latin typeface="Arial"/>
                <a:ea typeface="Arial"/>
                <a:cs typeface="Arial"/>
                <a:sym typeface="Arial"/>
              </a:rPr>
              <a:t>start(</a:t>
            </a:r>
            <a:r>
              <a:rPr b="0" i="0" lang="en-US" sz="1050" u="none" cap="none" strike="noStrike">
                <a:solidFill>
                  <a:srgbClr val="94558D"/>
                </a:solidFill>
                <a:latin typeface="Arial"/>
                <a:ea typeface="Arial"/>
                <a:cs typeface="Arial"/>
                <a:sym typeface="Arial"/>
              </a:rPr>
              <a:t>self</a:t>
            </a:r>
            <a:r>
              <a:rPr b="0" i="0" lang="en-US" sz="1050" u="none" cap="none" strike="noStrike">
                <a:solidFill>
                  <a:srgbClr val="000000"/>
                </a:solidFill>
                <a:latin typeface="Arial"/>
                <a:ea typeface="Arial"/>
                <a:cs typeface="Arial"/>
                <a:sym typeface="Arial"/>
              </a:rPr>
              <a:t>):</a:t>
            </a:r>
            <a:br>
              <a:rPr b="0" i="1" lang="en-US" sz="1050" u="none" cap="none" strike="noStrike">
                <a:solidFill>
                  <a:srgbClr val="808080"/>
                </a:solidFill>
                <a:latin typeface="Arial"/>
                <a:ea typeface="Arial"/>
                <a:cs typeface="Arial"/>
                <a:sym typeface="Arial"/>
              </a:rPr>
            </a:br>
            <a:r>
              <a:rPr b="0" i="1" lang="en-US" sz="1050" u="none" cap="none" strike="noStrike">
                <a:solidFill>
                  <a:srgbClr val="808080"/>
                </a:solidFill>
                <a:latin typeface="Arial"/>
                <a:ea typeface="Arial"/>
                <a:cs typeface="Arial"/>
                <a:sym typeface="Arial"/>
              </a:rPr>
              <a:t>        </a:t>
            </a:r>
            <a:r>
              <a:rPr b="0" i="0" lang="en-US" sz="1050" u="none" cap="none" strike="noStrike">
                <a:solidFill>
                  <a:srgbClr val="000000"/>
                </a:solidFill>
                <a:latin typeface="Arial"/>
                <a:ea typeface="Arial"/>
                <a:cs typeface="Arial"/>
                <a:sym typeface="Arial"/>
              </a:rPr>
              <a:t>cell = </a:t>
            </a:r>
            <a:r>
              <a:rPr b="0" i="0" lang="en-US" sz="1050" u="none" cap="none" strike="noStrike">
                <a:solidFill>
                  <a:srgbClr val="94558D"/>
                </a:solidFill>
                <a:latin typeface="Arial"/>
                <a:ea typeface="Arial"/>
                <a:cs typeface="Arial"/>
                <a:sym typeface="Arial"/>
              </a:rPr>
              <a:t>self</a:t>
            </a:r>
            <a:r>
              <a:rPr b="0" i="0" lang="en-US" sz="1050" u="none" cap="none" strike="noStrike">
                <a:solidFill>
                  <a:srgbClr val="000000"/>
                </a:solidFill>
                <a:latin typeface="Arial"/>
                <a:ea typeface="Arial"/>
                <a:cs typeface="Arial"/>
                <a:sym typeface="Arial"/>
              </a:rPr>
              <a:t>.new_cell(</a:t>
            </a:r>
            <a:r>
              <a:rPr b="0" i="0" lang="en-US" sz="1050" u="none" cap="none" strike="noStrike">
                <a:solidFill>
                  <a:srgbClr val="94558D"/>
                </a:solidFill>
                <a:latin typeface="Arial"/>
                <a:ea typeface="Arial"/>
                <a:cs typeface="Arial"/>
                <a:sym typeface="Arial"/>
              </a:rPr>
              <a:t>self</a:t>
            </a:r>
            <a:r>
              <a:rPr b="0" i="0" lang="en-US" sz="1050" u="none" cap="none" strike="noStrike">
                <a:solidFill>
                  <a:srgbClr val="000000"/>
                </a:solidFill>
                <a:latin typeface="Arial"/>
                <a:ea typeface="Arial"/>
                <a:cs typeface="Arial"/>
                <a:sym typeface="Arial"/>
              </a:rPr>
              <a:t>.TUMORPROLIFERATING)</a:t>
            </a:r>
            <a:br>
              <a:rPr b="0" i="0" lang="en-US" sz="1050" u="none" cap="none" strike="noStrike">
                <a:solidFill>
                  <a:srgbClr val="000000"/>
                </a:solidFill>
                <a:latin typeface="Arial"/>
                <a:ea typeface="Arial"/>
                <a:cs typeface="Arial"/>
                <a:sym typeface="Arial"/>
              </a:rPr>
            </a:br>
            <a:r>
              <a:rPr b="0" i="0" lang="en-US" sz="1050" u="none" cap="none" strike="noStrike">
                <a:solidFill>
                  <a:srgbClr val="000000"/>
                </a:solidFill>
                <a:latin typeface="Arial"/>
                <a:ea typeface="Arial"/>
                <a:cs typeface="Arial"/>
                <a:sym typeface="Arial"/>
              </a:rPr>
              <a:t>        </a:t>
            </a:r>
            <a:r>
              <a:rPr b="0" i="0" lang="en-US" sz="1050" u="none" cap="none" strike="noStrike">
                <a:solidFill>
                  <a:srgbClr val="94558D"/>
                </a:solidFill>
                <a:latin typeface="Arial"/>
                <a:ea typeface="Arial"/>
                <a:cs typeface="Arial"/>
                <a:sym typeface="Arial"/>
              </a:rPr>
              <a:t>self</a:t>
            </a:r>
            <a:r>
              <a:rPr b="0" i="0" lang="en-US" sz="1050" u="none" cap="none" strike="noStrike">
                <a:solidFill>
                  <a:srgbClr val="000000"/>
                </a:solidFill>
                <a:latin typeface="Arial"/>
                <a:ea typeface="Arial"/>
                <a:cs typeface="Arial"/>
                <a:sym typeface="Arial"/>
              </a:rPr>
              <a:t>.cell_field[</a:t>
            </a:r>
            <a:r>
              <a:rPr b="0" i="0" lang="en-US" sz="1050" u="none" cap="none" strike="noStrike">
                <a:solidFill>
                  <a:srgbClr val="0000FF"/>
                </a:solidFill>
                <a:latin typeface="Arial"/>
                <a:ea typeface="Arial"/>
                <a:cs typeface="Arial"/>
                <a:sym typeface="Arial"/>
              </a:rPr>
              <a:t>100</a:t>
            </a:r>
            <a:r>
              <a:rPr b="0" i="0" lang="en-US" sz="1050" u="none" cap="none" strike="noStrike">
                <a:solidFill>
                  <a:srgbClr val="000000"/>
                </a:solidFill>
                <a:latin typeface="Arial"/>
                <a:ea typeface="Arial"/>
                <a:cs typeface="Arial"/>
                <a:sym typeface="Arial"/>
              </a:rPr>
              <a:t>:</a:t>
            </a:r>
            <a:r>
              <a:rPr b="0" i="0" lang="en-US" sz="1050" u="none" cap="none" strike="noStrike">
                <a:solidFill>
                  <a:srgbClr val="0000FF"/>
                </a:solidFill>
                <a:latin typeface="Arial"/>
                <a:ea typeface="Arial"/>
                <a:cs typeface="Arial"/>
                <a:sym typeface="Arial"/>
              </a:rPr>
              <a:t>102</a:t>
            </a:r>
            <a:r>
              <a:rPr b="0" i="0" lang="en-US" sz="1050" u="none" cap="none" strike="noStrike">
                <a:solidFill>
                  <a:srgbClr val="000000"/>
                </a:solidFill>
                <a:latin typeface="Arial"/>
                <a:ea typeface="Arial"/>
                <a:cs typeface="Arial"/>
                <a:sym typeface="Arial"/>
              </a:rPr>
              <a:t>, </a:t>
            </a:r>
            <a:r>
              <a:rPr b="0" i="0" lang="en-US" sz="1050" u="none" cap="none" strike="noStrike">
                <a:solidFill>
                  <a:srgbClr val="0000FF"/>
                </a:solidFill>
                <a:latin typeface="Arial"/>
                <a:ea typeface="Arial"/>
                <a:cs typeface="Arial"/>
                <a:sym typeface="Arial"/>
              </a:rPr>
              <a:t>100</a:t>
            </a:r>
            <a:r>
              <a:rPr b="0" i="0" lang="en-US" sz="1050" u="none" cap="none" strike="noStrike">
                <a:solidFill>
                  <a:srgbClr val="000000"/>
                </a:solidFill>
                <a:latin typeface="Arial"/>
                <a:ea typeface="Arial"/>
                <a:cs typeface="Arial"/>
                <a:sym typeface="Arial"/>
              </a:rPr>
              <a:t>:</a:t>
            </a:r>
            <a:r>
              <a:rPr b="0" i="0" lang="en-US" sz="1050" u="none" cap="none" strike="noStrike">
                <a:solidFill>
                  <a:srgbClr val="0000FF"/>
                </a:solidFill>
                <a:latin typeface="Arial"/>
                <a:ea typeface="Arial"/>
                <a:cs typeface="Arial"/>
                <a:sym typeface="Arial"/>
              </a:rPr>
              <a:t>102</a:t>
            </a:r>
            <a:r>
              <a:rPr b="0" i="0" lang="en-US" sz="1050" u="none" cap="none" strike="noStrike">
                <a:solidFill>
                  <a:srgbClr val="000000"/>
                </a:solidFill>
                <a:latin typeface="Arial"/>
                <a:ea typeface="Arial"/>
                <a:cs typeface="Arial"/>
                <a:sym typeface="Arial"/>
              </a:rPr>
              <a:t>, </a:t>
            </a:r>
            <a:r>
              <a:rPr b="0" i="0" lang="en-US" sz="1050" u="none" cap="none" strike="noStrike">
                <a:solidFill>
                  <a:srgbClr val="0000FF"/>
                </a:solidFill>
                <a:latin typeface="Arial"/>
                <a:ea typeface="Arial"/>
                <a:cs typeface="Arial"/>
                <a:sym typeface="Arial"/>
              </a:rPr>
              <a:t>0</a:t>
            </a:r>
            <a:r>
              <a:rPr b="0" i="0" lang="en-US" sz="1050" u="none" cap="none" strike="noStrike">
                <a:solidFill>
                  <a:srgbClr val="000000"/>
                </a:solidFill>
                <a:latin typeface="Arial"/>
                <a:ea typeface="Arial"/>
                <a:cs typeface="Arial"/>
                <a:sym typeface="Arial"/>
              </a:rPr>
              <a:t>] = cell</a:t>
            </a:r>
            <a:br>
              <a:rPr b="0" i="0" lang="en-US" sz="1050" u="none" cap="none" strike="noStrike">
                <a:solidFill>
                  <a:srgbClr val="000000"/>
                </a:solidFill>
                <a:latin typeface="Arial"/>
                <a:ea typeface="Arial"/>
                <a:cs typeface="Arial"/>
                <a:sym typeface="Arial"/>
              </a:rPr>
            </a:br>
            <a:br>
              <a:rPr b="0" i="0" lang="en-US" sz="1050" u="none" cap="none" strike="noStrike">
                <a:solidFill>
                  <a:srgbClr val="000000"/>
                </a:solidFill>
                <a:latin typeface="Arial"/>
                <a:ea typeface="Arial"/>
                <a:cs typeface="Arial"/>
                <a:sym typeface="Arial"/>
              </a:rPr>
            </a:br>
            <a:r>
              <a:rPr b="0" i="0" lang="en-US" sz="1050" u="none" cap="none" strike="noStrike">
                <a:solidFill>
                  <a:srgbClr val="000000"/>
                </a:solidFill>
                <a:latin typeface="Arial"/>
                <a:ea typeface="Arial"/>
                <a:cs typeface="Arial"/>
                <a:sym typeface="Arial"/>
              </a:rPr>
              <a:t>        cell.targetVolume = </a:t>
            </a:r>
            <a:r>
              <a:rPr b="0" i="0" lang="en-US" sz="1050" u="none" cap="none" strike="noStrike">
                <a:solidFill>
                  <a:srgbClr val="0000FF"/>
                </a:solidFill>
                <a:latin typeface="Arial"/>
                <a:ea typeface="Arial"/>
                <a:cs typeface="Arial"/>
                <a:sym typeface="Arial"/>
              </a:rPr>
              <a:t>25</a:t>
            </a:r>
            <a:br>
              <a:rPr b="0" i="0" lang="en-US" sz="1050" u="none" cap="none" strike="noStrike">
                <a:solidFill>
                  <a:srgbClr val="0000FF"/>
                </a:solidFill>
                <a:latin typeface="Arial"/>
                <a:ea typeface="Arial"/>
                <a:cs typeface="Arial"/>
                <a:sym typeface="Arial"/>
              </a:rPr>
            </a:br>
            <a:r>
              <a:rPr b="0" i="0" lang="en-US" sz="1050" u="none" cap="none" strike="noStrike">
                <a:solidFill>
                  <a:srgbClr val="0000FF"/>
                </a:solidFill>
                <a:latin typeface="Arial"/>
                <a:ea typeface="Arial"/>
                <a:cs typeface="Arial"/>
                <a:sym typeface="Arial"/>
              </a:rPr>
              <a:t>        </a:t>
            </a:r>
            <a:r>
              <a:rPr b="0" i="0" lang="en-US" sz="1050" u="none" cap="none" strike="noStrike">
                <a:solidFill>
                  <a:srgbClr val="000000"/>
                </a:solidFill>
                <a:latin typeface="Arial"/>
                <a:ea typeface="Arial"/>
                <a:cs typeface="Arial"/>
                <a:sym typeface="Arial"/>
              </a:rPr>
              <a:t>cell.lambdaVolume = </a:t>
            </a:r>
            <a:r>
              <a:rPr b="0" i="0" lang="en-US" sz="1050" u="none" cap="none" strike="noStrike">
                <a:solidFill>
                  <a:srgbClr val="0000FF"/>
                </a:solidFill>
                <a:latin typeface="Arial"/>
                <a:ea typeface="Arial"/>
                <a:cs typeface="Arial"/>
                <a:sym typeface="Arial"/>
              </a:rPr>
              <a:t>5.0</a:t>
            </a:r>
            <a:br>
              <a:rPr b="0" i="0" lang="en-US" sz="1050" u="none" cap="none" strike="noStrike">
                <a:solidFill>
                  <a:srgbClr val="0000FF"/>
                </a:solidFill>
                <a:latin typeface="Arial"/>
                <a:ea typeface="Arial"/>
                <a:cs typeface="Arial"/>
                <a:sym typeface="Arial"/>
              </a:rPr>
            </a:br>
            <a:br>
              <a:rPr b="0" i="0" lang="en-US" sz="1050" u="none" cap="none" strike="noStrike">
                <a:solidFill>
                  <a:srgbClr val="0000FF"/>
                </a:solidFill>
                <a:latin typeface="Arial"/>
                <a:ea typeface="Arial"/>
                <a:cs typeface="Arial"/>
                <a:sym typeface="Arial"/>
              </a:rPr>
            </a:br>
            <a:r>
              <a:rPr b="0" i="0" lang="en-US" sz="1050" u="none" cap="none" strike="noStrike">
                <a:solidFill>
                  <a:srgbClr val="0000FF"/>
                </a:solidFill>
                <a:latin typeface="Arial"/>
                <a:ea typeface="Arial"/>
                <a:cs typeface="Arial"/>
                <a:sym typeface="Arial"/>
              </a:rPr>
              <a:t>    </a:t>
            </a:r>
            <a:r>
              <a:rPr b="1" i="0" lang="en-US" sz="1050" u="none" cap="none" strike="noStrike">
                <a:solidFill>
                  <a:srgbClr val="000080"/>
                </a:solidFill>
                <a:latin typeface="Arial"/>
                <a:ea typeface="Arial"/>
                <a:cs typeface="Arial"/>
                <a:sym typeface="Arial"/>
              </a:rPr>
              <a:t>def </a:t>
            </a:r>
            <a:r>
              <a:rPr b="0" i="0" lang="en-US" sz="1050" u="none" cap="none" strike="noStrike">
                <a:solidFill>
                  <a:srgbClr val="000000"/>
                </a:solidFill>
                <a:latin typeface="Arial"/>
                <a:ea typeface="Arial"/>
                <a:cs typeface="Arial"/>
                <a:sym typeface="Arial"/>
              </a:rPr>
              <a:t>step(</a:t>
            </a:r>
            <a:r>
              <a:rPr b="0" i="0" lang="en-US" sz="1050" u="none" cap="none" strike="noStrike">
                <a:solidFill>
                  <a:srgbClr val="94558D"/>
                </a:solidFill>
                <a:latin typeface="Arial"/>
                <a:ea typeface="Arial"/>
                <a:cs typeface="Arial"/>
                <a:sym typeface="Arial"/>
              </a:rPr>
              <a:t>self</a:t>
            </a:r>
            <a:r>
              <a:rPr b="0" i="0" lang="en-US" sz="1050" u="none" cap="none" strike="noStrike">
                <a:solidFill>
                  <a:srgbClr val="000000"/>
                </a:solidFill>
                <a:latin typeface="Arial"/>
                <a:ea typeface="Arial"/>
                <a:cs typeface="Arial"/>
                <a:sym typeface="Arial"/>
              </a:rPr>
              <a:t>, mcs):</a:t>
            </a:r>
            <a:br>
              <a:rPr b="0" i="0" lang="en-US" sz="1050" u="none" cap="none" strike="noStrike">
                <a:solidFill>
                  <a:srgbClr val="000000"/>
                </a:solidFill>
                <a:latin typeface="Arial"/>
                <a:ea typeface="Arial"/>
                <a:cs typeface="Arial"/>
                <a:sym typeface="Arial"/>
              </a:rPr>
            </a:br>
            <a:br>
              <a:rPr b="0" i="1" lang="en-US" sz="1050" u="none" cap="none" strike="noStrike">
                <a:solidFill>
                  <a:srgbClr val="808080"/>
                </a:solidFill>
                <a:latin typeface="Arial"/>
                <a:ea typeface="Arial"/>
                <a:cs typeface="Arial"/>
                <a:sym typeface="Arial"/>
              </a:rPr>
            </a:br>
            <a:r>
              <a:rPr b="0" i="1" lang="en-US" sz="1050" u="none" cap="none" strike="noStrike">
                <a:solidFill>
                  <a:srgbClr val="808080"/>
                </a:solidFill>
                <a:latin typeface="Arial"/>
                <a:ea typeface="Arial"/>
                <a:cs typeface="Arial"/>
                <a:sym typeface="Arial"/>
              </a:rPr>
              <a:t>        </a:t>
            </a:r>
            <a:r>
              <a:rPr b="1" i="0" lang="en-US" sz="1050" u="none" cap="none" strike="noStrike">
                <a:solidFill>
                  <a:srgbClr val="000080"/>
                </a:solidFill>
                <a:latin typeface="Arial"/>
                <a:ea typeface="Arial"/>
                <a:cs typeface="Arial"/>
                <a:sym typeface="Arial"/>
              </a:rPr>
              <a:t>for </a:t>
            </a:r>
            <a:r>
              <a:rPr b="0" i="0" lang="en-US" sz="1050" u="none" cap="none" strike="noStrike">
                <a:solidFill>
                  <a:srgbClr val="000000"/>
                </a:solidFill>
                <a:latin typeface="Arial"/>
                <a:ea typeface="Arial"/>
                <a:cs typeface="Arial"/>
                <a:sym typeface="Arial"/>
              </a:rPr>
              <a:t>cell </a:t>
            </a:r>
            <a:r>
              <a:rPr b="1" i="0" lang="en-US" sz="1050" u="none" cap="none" strike="noStrike">
                <a:solidFill>
                  <a:srgbClr val="000080"/>
                </a:solidFill>
                <a:latin typeface="Arial"/>
                <a:ea typeface="Arial"/>
                <a:cs typeface="Arial"/>
                <a:sym typeface="Arial"/>
              </a:rPr>
              <a:t>in </a:t>
            </a:r>
            <a:r>
              <a:rPr b="0" i="0" lang="en-US" sz="1050" u="none" cap="none" strike="noStrike">
                <a:solidFill>
                  <a:srgbClr val="94558D"/>
                </a:solidFill>
                <a:latin typeface="Arial"/>
                <a:ea typeface="Arial"/>
                <a:cs typeface="Arial"/>
                <a:sym typeface="Arial"/>
              </a:rPr>
              <a:t>self</a:t>
            </a:r>
            <a:r>
              <a:rPr b="0" i="0" lang="en-US" sz="1050" u="none" cap="none" strike="noStrike">
                <a:solidFill>
                  <a:srgbClr val="000000"/>
                </a:solidFill>
                <a:latin typeface="Arial"/>
                <a:ea typeface="Arial"/>
                <a:cs typeface="Arial"/>
                <a:sym typeface="Arial"/>
              </a:rPr>
              <a:t>.cell_list:</a:t>
            </a:r>
            <a:br>
              <a:rPr b="0" i="0" lang="en-US" sz="1050" u="none" cap="none" strike="noStrike">
                <a:solidFill>
                  <a:srgbClr val="000000"/>
                </a:solidFill>
                <a:latin typeface="Arial"/>
                <a:ea typeface="Arial"/>
                <a:cs typeface="Arial"/>
                <a:sym typeface="Arial"/>
              </a:rPr>
            </a:br>
            <a:br>
              <a:rPr b="0" i="0" lang="en-US" sz="1050" u="none" cap="none" strike="noStrike">
                <a:solidFill>
                  <a:srgbClr val="000000"/>
                </a:solidFill>
                <a:latin typeface="Arial"/>
                <a:ea typeface="Arial"/>
                <a:cs typeface="Arial"/>
                <a:sym typeface="Arial"/>
              </a:rPr>
            </a:br>
            <a:r>
              <a:rPr b="0" i="0" lang="en-US" sz="1050" u="none" cap="none" strike="noStrike">
                <a:solidFill>
                  <a:srgbClr val="000000"/>
                </a:solidFill>
                <a:latin typeface="Arial"/>
                <a:ea typeface="Arial"/>
                <a:cs typeface="Arial"/>
                <a:sym typeface="Arial"/>
              </a:rPr>
              <a:t>            </a:t>
            </a:r>
            <a:r>
              <a:rPr b="1" i="0" lang="en-US" sz="1050" u="none" cap="none" strike="noStrike">
                <a:solidFill>
                  <a:srgbClr val="000080"/>
                </a:solidFill>
                <a:latin typeface="Arial"/>
                <a:ea typeface="Arial"/>
                <a:cs typeface="Arial"/>
                <a:sym typeface="Arial"/>
              </a:rPr>
              <a:t>if </a:t>
            </a:r>
            <a:r>
              <a:rPr b="0" i="0" lang="en-US" sz="1050" u="none" cap="none" strike="noStrike">
                <a:solidFill>
                  <a:srgbClr val="000000"/>
                </a:solidFill>
                <a:latin typeface="Arial"/>
                <a:ea typeface="Arial"/>
                <a:cs typeface="Arial"/>
                <a:sym typeface="Arial"/>
              </a:rPr>
              <a:t>cell.type </a:t>
            </a:r>
            <a:r>
              <a:rPr b="1" i="0" lang="en-US" sz="1050" u="none" cap="none" strike="noStrike">
                <a:solidFill>
                  <a:srgbClr val="000080"/>
                </a:solidFill>
                <a:latin typeface="Arial"/>
                <a:ea typeface="Arial"/>
                <a:cs typeface="Arial"/>
                <a:sym typeface="Arial"/>
              </a:rPr>
              <a:t>in </a:t>
            </a:r>
            <a:r>
              <a:rPr b="0" i="0" lang="en-US" sz="1050" u="none" cap="none" strike="noStrike">
                <a:solidFill>
                  <a:srgbClr val="000000"/>
                </a:solidFill>
                <a:latin typeface="Arial"/>
                <a:ea typeface="Arial"/>
                <a:cs typeface="Arial"/>
                <a:sym typeface="Arial"/>
              </a:rPr>
              <a:t>[</a:t>
            </a:r>
            <a:r>
              <a:rPr b="0" i="0" lang="en-US" sz="1050" u="none" cap="none" strike="noStrike">
                <a:solidFill>
                  <a:srgbClr val="94558D"/>
                </a:solidFill>
                <a:latin typeface="Arial"/>
                <a:ea typeface="Arial"/>
                <a:cs typeface="Arial"/>
                <a:sym typeface="Arial"/>
              </a:rPr>
              <a:t>self</a:t>
            </a:r>
            <a:r>
              <a:rPr b="0" i="0" lang="en-US" sz="1050" u="none" cap="none" strike="noStrike">
                <a:solidFill>
                  <a:srgbClr val="000000"/>
                </a:solidFill>
                <a:latin typeface="Arial"/>
                <a:ea typeface="Arial"/>
                <a:cs typeface="Arial"/>
                <a:sym typeface="Arial"/>
              </a:rPr>
              <a:t>.TUMORPROLIFERATING]:</a:t>
            </a:r>
            <a:br>
              <a:rPr b="0" i="0" lang="en-US" sz="1050" u="none" cap="none" strike="noStrike">
                <a:solidFill>
                  <a:srgbClr val="000000"/>
                </a:solidFill>
                <a:latin typeface="Arial"/>
                <a:ea typeface="Arial"/>
                <a:cs typeface="Arial"/>
                <a:sym typeface="Arial"/>
              </a:rPr>
            </a:br>
            <a:r>
              <a:rPr b="0" i="0" lang="en-US" sz="1050" u="none" cap="none" strike="noStrike">
                <a:solidFill>
                  <a:srgbClr val="000000"/>
                </a:solidFill>
                <a:latin typeface="Arial"/>
                <a:ea typeface="Arial"/>
                <a:cs typeface="Arial"/>
                <a:sym typeface="Arial"/>
              </a:rPr>
              <a:t>                cell.targetVolume += </a:t>
            </a:r>
            <a:r>
              <a:rPr b="0" i="0" lang="en-US" sz="1050" u="none" cap="none" strike="noStrike">
                <a:solidFill>
                  <a:srgbClr val="0000FF"/>
                </a:solidFill>
                <a:latin typeface="Arial"/>
                <a:ea typeface="Arial"/>
                <a:cs typeface="Arial"/>
                <a:sym typeface="Arial"/>
              </a:rPr>
              <a:t>0.2</a:t>
            </a:r>
            <a:br>
              <a:rPr b="0" i="0" lang="en-US" sz="1050" u="none" cap="none" strike="noStrike">
                <a:solidFill>
                  <a:srgbClr val="0000FF"/>
                </a:solidFill>
                <a:latin typeface="Arial"/>
                <a:ea typeface="Arial"/>
                <a:cs typeface="Arial"/>
                <a:sym typeface="Arial"/>
              </a:rPr>
            </a:br>
            <a:endParaRPr b="0" i="0" sz="2400" u="none" cap="none" strike="noStrike">
              <a:solidFill>
                <a:schemeClr val="dk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2011-11-02T17:09:23Z</dcterms:created>
  <dc:creator>Julio Monti Belmonte</dc:creator>
</cp:coreProperties>
</file>