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027" r:id="rId2"/>
    <p:sldId id="2069" r:id="rId3"/>
    <p:sldId id="2071" r:id="rId4"/>
    <p:sldId id="2072" r:id="rId5"/>
    <p:sldId id="2073" r:id="rId6"/>
    <p:sldId id="2074" r:id="rId7"/>
    <p:sldId id="2075" r:id="rId8"/>
    <p:sldId id="2076" r:id="rId9"/>
    <p:sldId id="2077" r:id="rId10"/>
    <p:sldId id="2078" r:id="rId11"/>
    <p:sldId id="2079" r:id="rId12"/>
    <p:sldId id="2080" r:id="rId13"/>
    <p:sldId id="2081" r:id="rId14"/>
    <p:sldId id="2082" r:id="rId15"/>
    <p:sldId id="2083" r:id="rId16"/>
    <p:sldId id="2084" r:id="rId17"/>
    <p:sldId id="2085" r:id="rId18"/>
    <p:sldId id="2086" r:id="rId19"/>
    <p:sldId id="2087" r:id="rId20"/>
    <p:sldId id="2088" r:id="rId21"/>
    <p:sldId id="2089" r:id="rId22"/>
    <p:sldId id="2090" r:id="rId23"/>
    <p:sldId id="2091" r:id="rId24"/>
    <p:sldId id="2092" r:id="rId25"/>
    <p:sldId id="2093" r:id="rId26"/>
    <p:sldId id="2094" r:id="rId27"/>
    <p:sldId id="2095" r:id="rId28"/>
    <p:sldId id="2096" r:id="rId29"/>
    <p:sldId id="2097" r:id="rId30"/>
    <p:sldId id="2113" r:id="rId31"/>
    <p:sldId id="2115" r:id="rId32"/>
    <p:sldId id="2098" r:id="rId33"/>
    <p:sldId id="2099" r:id="rId34"/>
    <p:sldId id="2100" r:id="rId35"/>
    <p:sldId id="2101" r:id="rId36"/>
    <p:sldId id="2102" r:id="rId37"/>
    <p:sldId id="2103" r:id="rId38"/>
    <p:sldId id="2104" r:id="rId39"/>
    <p:sldId id="2105" r:id="rId40"/>
    <p:sldId id="2106" r:id="rId41"/>
    <p:sldId id="2107" r:id="rId42"/>
    <p:sldId id="2108" r:id="rId43"/>
    <p:sldId id="2109" r:id="rId44"/>
    <p:sldId id="2110" r:id="rId45"/>
    <p:sldId id="2111" r:id="rId46"/>
    <p:sldId id="2112" r:id="rId47"/>
    <p:sldId id="211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99414F-A4C3-4739-8A2C-0FA070AE2F25}">
          <p14:sldIdLst>
            <p14:sldId id="2027"/>
            <p14:sldId id="2069"/>
          </p14:sldIdLst>
        </p14:section>
        <p14:section name="SARS-CoV-2 Background" id="{DA8E5F98-8530-49FB-BCB2-10E6257811CA}">
          <p14:sldIdLst>
            <p14:sldId id="2071"/>
            <p14:sldId id="2072"/>
            <p14:sldId id="2073"/>
            <p14:sldId id="2074"/>
            <p14:sldId id="2075"/>
            <p14:sldId id="2076"/>
            <p14:sldId id="2077"/>
            <p14:sldId id="2078"/>
            <p14:sldId id="2079"/>
            <p14:sldId id="2080"/>
            <p14:sldId id="2081"/>
            <p14:sldId id="2082"/>
            <p14:sldId id="2083"/>
            <p14:sldId id="2084"/>
            <p14:sldId id="2085"/>
            <p14:sldId id="2086"/>
            <p14:sldId id="2087"/>
            <p14:sldId id="2088"/>
          </p14:sldIdLst>
        </p14:section>
        <p14:section name="Model Overview" id="{C54B12D5-104A-4697-8A15-CD9EF95B36EF}">
          <p14:sldIdLst>
            <p14:sldId id="2089"/>
            <p14:sldId id="2090"/>
            <p14:sldId id="2091"/>
            <p14:sldId id="2092"/>
            <p14:sldId id="2093"/>
            <p14:sldId id="2094"/>
            <p14:sldId id="2095"/>
            <p14:sldId id="2096"/>
            <p14:sldId id="2097"/>
            <p14:sldId id="2113"/>
            <p14:sldId id="2115"/>
          </p14:sldIdLst>
        </p14:section>
        <p14:section name="Model Results" id="{E7A53807-ED98-41D2-87D5-ACCE7DFF9262}">
          <p14:sldIdLst>
            <p14:sldId id="2098"/>
            <p14:sldId id="2099"/>
            <p14:sldId id="2100"/>
            <p14:sldId id="2101"/>
            <p14:sldId id="2102"/>
            <p14:sldId id="2103"/>
            <p14:sldId id="2104"/>
            <p14:sldId id="2105"/>
            <p14:sldId id="2106"/>
            <p14:sldId id="2107"/>
            <p14:sldId id="2108"/>
            <p14:sldId id="2109"/>
            <p14:sldId id="2110"/>
            <p14:sldId id="2111"/>
            <p14:sldId id="2112"/>
            <p14:sldId id="21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ier" initials="JAG" lastIdx="6" clrIdx="0"/>
  <p:cmAuthor id="2" name="jaglazier@gmail.com" initials="j" lastIdx="2" clrIdx="1">
    <p:extLst>
      <p:ext uri="{19B8F6BF-5375-455C-9EA6-DF929625EA0E}">
        <p15:presenceInfo xmlns:p15="http://schemas.microsoft.com/office/powerpoint/2012/main" userId="2c5f5f965c56f04d" providerId="Windows Live"/>
      </p:ext>
    </p:extLst>
  </p:cmAuthor>
  <p:cmAuthor id="3" name="Glazier, James Alexander" initials="GJA" lastIdx="1" clrIdx="2">
    <p:extLst>
      <p:ext uri="{19B8F6BF-5375-455C-9EA6-DF929625EA0E}">
        <p15:presenceInfo xmlns:p15="http://schemas.microsoft.com/office/powerpoint/2012/main" userId="Glazier, James Alexan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  <a:srgbClr val="FBE5D6"/>
    <a:srgbClr val="E3F0DB"/>
    <a:srgbClr val="F8E2D3"/>
    <a:srgbClr val="00FF00"/>
    <a:srgbClr val="808000"/>
    <a:srgbClr val="00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2" autoAdjust="0"/>
    <p:restoredTop sz="91362" autoAdjust="0"/>
  </p:normalViewPr>
  <p:slideViewPr>
    <p:cSldViewPr>
      <p:cViewPr varScale="1">
        <p:scale>
          <a:sx n="145" d="100"/>
          <a:sy n="145" d="100"/>
        </p:scale>
        <p:origin x="22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432"/>
    </p:cViewPr>
  </p:sorterViewPr>
  <p:notesViewPr>
    <p:cSldViewPr>
      <p:cViewPr varScale="1">
        <p:scale>
          <a:sx n="79" d="100"/>
          <a:sy n="79" d="100"/>
        </p:scale>
        <p:origin x="356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2428E-EE69-475E-BB11-BFD31B39ABC4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AC502-4B6B-4918-9C85-7501D5206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4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3999-1C14-439A-A3F0-4C076509F4C1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4D828-AE40-4E33-B3F8-A495C874A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6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7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EABE-3AC6-4358-961E-A4A28E7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CC3D Workshop 1.3: Tissue-Level COVID-19 Simulation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6BA9F20-E92D-4AC1-8B08-75F38D1A5904}"/>
              </a:ext>
            </a:extLst>
          </p:cNvPr>
          <p:cNvSpPr txBox="1">
            <a:spLocks noChangeArrowheads="1"/>
          </p:cNvSpPr>
          <p:nvPr/>
        </p:nvSpPr>
        <p:spPr>
          <a:xfrm>
            <a:off x="1388594" y="1381299"/>
            <a:ext cx="6400800" cy="1634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T.J. Sego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Dept. of Intelligent Systems Engineering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and Biocomplexity Institute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Indiana University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dirty="0">
                <a:solidFill>
                  <a:srgbClr val="000099"/>
                </a:solidFill>
              </a:rPr>
              <a:t>Bloomington, IN 47408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2000" b="1" dirty="0">
                <a:solidFill>
                  <a:srgbClr val="000099"/>
                </a:solidFill>
              </a:rPr>
              <a:t>USA</a:t>
            </a:r>
          </a:p>
        </p:txBody>
      </p:sp>
      <p:pic>
        <p:nvPicPr>
          <p:cNvPr id="10" name="Picture 5" descr="IU seal, red on white, large">
            <a:extLst>
              <a:ext uri="{FF2B5EF4-FFF2-40B4-BE49-F238E27FC236}">
                <a16:creationId xmlns:a16="http://schemas.microsoft.com/office/drawing/2014/main" id="{AE523CE1-E615-4543-8A53-A2D42B1D5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446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">
            <a:extLst>
              <a:ext uri="{FF2B5EF4-FFF2-40B4-BE49-F238E27FC236}">
                <a16:creationId xmlns:a16="http://schemas.microsoft.com/office/drawing/2014/main" id="{2065F247-5963-48D8-AABD-3368EF09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E3F31D-5FC1-4C41-906F-FADD467E8543}"/>
              </a:ext>
            </a:extLst>
          </p:cNvPr>
          <p:cNvSpPr txBox="1"/>
          <p:nvPr/>
        </p:nvSpPr>
        <p:spPr>
          <a:xfrm>
            <a:off x="190500" y="2904174"/>
            <a:ext cx="876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Screensharing</a:t>
            </a:r>
            <a:r>
              <a:rPr lang="en-US" dirty="0"/>
              <a:t> and microphones have been disabled for participants in the main session—they are available in breakout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submit questions/concerns/suggestions via zoom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Workshop will be live-streamed, recorded and distributed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also join the workshop slack channel at  https://join.slack.com/t/multiscalemod-ags3330/shared_invite/zt-g0up1lz7-z5XGFC73UZk1j3BPeW7RVA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Funding Sources: NIH U24 EB028887, NIH R01 GM122424, NIH R01 GM123032, NIH P41 GM109824, NSF 1720625 and </a:t>
            </a:r>
            <a:r>
              <a:rPr lang="en-US" dirty="0" err="1"/>
              <a:t>nanoHUB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9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Epithelia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5219" y="2263297"/>
            <a:ext cx="50063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Key biological concepts: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Quasi-2D epithelium (semi-stratified in some places, simple in others)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Varies in cell type and geometry by 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Cells vary in their ability to be infected</a:t>
            </a:r>
          </a:p>
        </p:txBody>
      </p:sp>
      <p:pic>
        <p:nvPicPr>
          <p:cNvPr id="6" name="Picture 2" descr="https://lh3.googleusercontent.com/c9vyr7PSfwIgwMEJlHcdDZ4rJ_PZPCFOg8FbWEyV_nGF-_J57kcMZzqG-pWIJ0aa7wuvWBy6tvwAIuElkkhvNfmn7Xxf6w-krvuvLhSGw2ncakrJQgw9PaF--sAvhcsqskVZoF9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5" y="1719659"/>
            <a:ext cx="2932271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h3.googleusercontent.com/qCqRczPM-ta-tZ_b0q3xmhngfM3BYKdC3mweY3cnXVoy7YlslCvecIjyAbzCv94XCYjUoZmxk-oSb4BhQwfgsQMHaFEeLK7RbK7ZJMozDiJeV_lzM9DrZT60d_8gtQmPUMhYlM3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3" y="3730514"/>
            <a:ext cx="3499655" cy="21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58768-5E1B-4B92-A04A-F77789C46D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1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Lung Epithelia</a:t>
            </a:r>
          </a:p>
        </p:txBody>
      </p:sp>
      <p:pic>
        <p:nvPicPr>
          <p:cNvPr id="6146" name="Picture 2" descr="https://lh3.googleusercontent.com/c9vyr7PSfwIgwMEJlHcdDZ4rJ_PZPCFOg8FbWEyV_nGF-_J57kcMZzqG-pWIJ0aa7wuvWBy6tvwAIuElkkhvNfmn7Xxf6w-krvuvLhSGw2ncakrJQgw9PaF--sAvhcsqskVZoF9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5" y="1719659"/>
            <a:ext cx="2932271" cy="19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qCqRczPM-ta-tZ_b0q3xmhngfM3BYKdC3mweY3cnXVoy7YlslCvecIjyAbzCv94XCYjUoZmxk-oSb4BhQwfgsQMHaFEeLK7RbK7ZJMozDiJeV_lzM9DrZT60d_8gtQmPUMhYlM3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3" y="3730514"/>
            <a:ext cx="3499655" cy="219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1" y="2040398"/>
            <a:ext cx="4094600" cy="250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0279" y="915604"/>
            <a:ext cx="50702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Key biological concepts:</a:t>
            </a:r>
          </a:p>
          <a:p>
            <a:r>
              <a:rPr lang="en-US" sz="1350" dirty="0"/>
              <a:t>Quasi-2D epithelium (semi-stratified in some places, simple in others)</a:t>
            </a:r>
          </a:p>
          <a:p>
            <a:r>
              <a:rPr lang="en-US" sz="1350" dirty="0"/>
              <a:t>Varies in cell type and geometry by position</a:t>
            </a:r>
          </a:p>
          <a:p>
            <a:r>
              <a:rPr lang="en-US" sz="1350" dirty="0"/>
              <a:t>Cells vary in their ability to be infected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85E66-26E0-4299-8298-86E8B7A3D623}"/>
              </a:ext>
            </a:extLst>
          </p:cNvPr>
          <p:cNvSpPr txBox="1"/>
          <p:nvPr/>
        </p:nvSpPr>
        <p:spPr>
          <a:xfrm>
            <a:off x="4066155" y="4610838"/>
            <a:ext cx="491051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Base model retains idea of simple epithelium, but omits complexity</a:t>
            </a:r>
          </a:p>
          <a:p>
            <a:r>
              <a:rPr lang="en-US" sz="1350" dirty="0"/>
              <a:t>Flat sheet of single cell type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E4B81-A2E0-4570-BD1B-675705481C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0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926" y="1712727"/>
            <a:ext cx="4181474" cy="3458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Key biological concepts:</a:t>
            </a:r>
          </a:p>
          <a:p>
            <a:r>
              <a:rPr lang="en-US" dirty="0"/>
              <a:t>Virus replication has many steps</a:t>
            </a:r>
          </a:p>
          <a:p>
            <a:r>
              <a:rPr lang="en-US" dirty="0"/>
              <a:t>Critical mechanisms include RNA replication (leads to exponential amplification)</a:t>
            </a:r>
          </a:p>
          <a:p>
            <a:r>
              <a:rPr lang="en-US" dirty="0"/>
              <a:t>Release by exocytosis</a:t>
            </a:r>
          </a:p>
          <a:p>
            <a:r>
              <a:rPr lang="en-US" dirty="0"/>
              <a:t>See eclipse phase, followed by exponential growth, followed by saturation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448" y="3117744"/>
            <a:ext cx="5222905" cy="2422355"/>
            <a:chOff x="-672608" y="2098230"/>
            <a:chExt cx="8508495" cy="3946194"/>
          </a:xfrm>
        </p:grpSpPr>
        <p:sp>
          <p:nvSpPr>
            <p:cNvPr id="6" name="TextBox 5"/>
            <p:cNvSpPr txBox="1"/>
            <p:nvPr/>
          </p:nvSpPr>
          <p:spPr>
            <a:xfrm>
              <a:off x="-672608" y="5442755"/>
              <a:ext cx="8508495" cy="601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https://www.antibodies-online.com/resources/18/5410/sars-cov-2-life-cycle-stages-and-inhibition-targets/</a:t>
              </a:r>
            </a:p>
            <a:p>
              <a:pPr algn="ctr"/>
              <a:r>
                <a:rPr lang="en-US" sz="900" dirty="0"/>
                <a:t>Accessed 6/10/2020</a:t>
              </a:r>
            </a:p>
          </p:txBody>
        </p:sp>
        <p:pic>
          <p:nvPicPr>
            <p:cNvPr id="8194" name="Picture 2" descr="https://lh4.googleusercontent.com/kywhsPJ6OcgtZGOa1LtnkWpbVRbubsEGi8yk98UGkMpTXez3YNwVRu-RQccUdwAN4uQkfcX8GSZtENliXGP-mEe6rIpjAdpdq-MRw8F_4tiy37G_8Y6d2B8NBXH__yGYp8h-MH_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55" y="2098230"/>
              <a:ext cx="59436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0BA8CD-113B-47EE-8774-3F8B825B5B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43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88902"/>
            <a:ext cx="8915400" cy="3703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Key biological concepts:</a:t>
            </a:r>
          </a:p>
          <a:p>
            <a:r>
              <a:rPr lang="en-US" sz="1500" dirty="0"/>
              <a:t>Virus replication has many steps</a:t>
            </a:r>
          </a:p>
          <a:p>
            <a:r>
              <a:rPr lang="en-US" sz="1500" dirty="0"/>
              <a:t>Critical mechanisms include RNA replication (leads to exponential amplification)</a:t>
            </a:r>
          </a:p>
          <a:p>
            <a:r>
              <a:rPr lang="en-US" sz="1500" dirty="0"/>
              <a:t>Release by exocytosis</a:t>
            </a:r>
          </a:p>
          <a:p>
            <a:r>
              <a:rPr lang="en-US" sz="1500" dirty="0"/>
              <a:t>See eclipse phase, followed by exponential growth, followed by saturation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25750A-F0E1-46B0-A840-EA88EE40E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199" y="200580"/>
            <a:ext cx="1600200" cy="34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7448" y="3117744"/>
            <a:ext cx="5222905" cy="2422355"/>
            <a:chOff x="-672608" y="2098230"/>
            <a:chExt cx="8508496" cy="3946194"/>
          </a:xfrm>
        </p:grpSpPr>
        <p:sp>
          <p:nvSpPr>
            <p:cNvPr id="6" name="TextBox 5"/>
            <p:cNvSpPr txBox="1"/>
            <p:nvPr/>
          </p:nvSpPr>
          <p:spPr>
            <a:xfrm>
              <a:off x="-672608" y="5442755"/>
              <a:ext cx="8508496" cy="601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https://www.antibodies-online.com/resources/18/5410/sars-cov-2-life-cycle-stages-and-inhibition-targets/</a:t>
              </a:r>
            </a:p>
            <a:p>
              <a:pPr algn="ctr"/>
              <a:r>
                <a:rPr lang="en-US" sz="900" dirty="0"/>
                <a:t>Accessed 6/10/2020</a:t>
              </a:r>
            </a:p>
          </p:txBody>
        </p:sp>
        <p:pic>
          <p:nvPicPr>
            <p:cNvPr id="8194" name="Picture 2" descr="https://lh4.googleusercontent.com/kywhsPJ6OcgtZGOa1LtnkWpbVRbubsEGi8yk98UGkMpTXez3YNwVRu-RQccUdwAN4uQkfcX8GSZtENliXGP-mEe6rIpjAdpdq-MRw8F_4tiy37G_8Y6d2B8NBXH__yGYp8h-MH_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55" y="2098230"/>
              <a:ext cx="5943601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6" name="Picture 4" descr="https://lh3.googleusercontent.com/i4wBPXrwNp2R7f4MwXIMP1Ps8jVZoR7oUY_lR2tvK7Oe6qDBdh6GV3cU3u2R4cG49lao96goVXT_NCoyQKpeXxmLzBlmaLy6whTwjYqCmqRsWpCAkGVitVhZASFdS9zbLJWPGUY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05" y="4267201"/>
            <a:ext cx="2403095" cy="186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4240AE-39A1-413E-99B7-C7ECFBE3F175}"/>
              </a:ext>
            </a:extLst>
          </p:cNvPr>
          <p:cNvSpPr txBox="1"/>
          <p:nvPr/>
        </p:nvSpPr>
        <p:spPr>
          <a:xfrm>
            <a:off x="5360287" y="6066219"/>
            <a:ext cx="387817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Base model retains exponential amplification of RNA</a:t>
            </a:r>
          </a:p>
          <a:p>
            <a:r>
              <a:rPr lang="en-US" sz="1350" dirty="0"/>
              <a:t>and 3-phases of growth, </a:t>
            </a:r>
          </a:p>
          <a:p>
            <a:r>
              <a:rPr lang="en-US" sz="1350" dirty="0"/>
              <a:t>omits complexity of entry and protein synthesis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5089" y="3133780"/>
                <a:ext cx="2387385" cy="1425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𝑈𝑝𝑡𝑎𝑘𝑒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𝑅</m:t>
                      </m:r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h𝑎𝑙𝑓</m:t>
                              </m:r>
                            </m:sub>
                          </m:sSub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 +</m:t>
                          </m:r>
                          <m:sSub>
                            <m:sSubPr>
                              <m:ctrlPr>
                                <a:rPr lang="en-US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100" i="1">
                                  <a:latin typeface="Cambria Math" panose="02040503050406030204" pitchFamily="18" charset="0"/>
                                </a:rPr>
                                <m:t>h𝑎𝑙𝑓</m:t>
                              </m:r>
                            </m:sub>
                          </m:sSub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1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1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1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100" i="1">
                          <a:latin typeface="Cambria Math" panose="02040503050406030204" pitchFamily="18" charset="0"/>
                        </a:rPr>
                        <m:t>𝑅𝑒𝑙𝑒𝑎𝑠𝑒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089" y="3133780"/>
                <a:ext cx="2387385" cy="14255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15F102E7-2DFB-4673-81F6-EFC4CF8A310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2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Response in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385" y="1614612"/>
            <a:ext cx="5415765" cy="4186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Many cell types and signals playing roles in</a:t>
            </a:r>
          </a:p>
          <a:p>
            <a:pPr lvl="1"/>
            <a:r>
              <a:rPr lang="en-US" sz="1500" dirty="0"/>
              <a:t>Phagocytosis</a:t>
            </a:r>
          </a:p>
          <a:p>
            <a:pPr lvl="1"/>
            <a:r>
              <a:rPr lang="en-US" sz="1500" dirty="0"/>
              <a:t>IFN-induced viral resistance</a:t>
            </a:r>
          </a:p>
          <a:p>
            <a:pPr lvl="1"/>
            <a:r>
              <a:rPr lang="en-US" sz="1500" dirty="0"/>
              <a:t>Killing of infected cells by contact, bystander effect, secreted oxidative chemicals</a:t>
            </a:r>
          </a:p>
          <a:p>
            <a:pPr lvl="1"/>
            <a:r>
              <a:rPr lang="en-US" sz="1500" dirty="0"/>
              <a:t>Complex time series of cell and signaling activity</a:t>
            </a:r>
          </a:p>
          <a:p>
            <a:pPr lvl="1"/>
            <a:r>
              <a:rPr lang="en-US" sz="1500" dirty="0"/>
              <a:t>Antigen presentation and transport in the lymph nodes</a:t>
            </a:r>
          </a:p>
          <a:p>
            <a:pPr lvl="1"/>
            <a:r>
              <a:rPr lang="en-US" sz="1500" dirty="0"/>
              <a:t>Relaying and amplification of cytokine signals</a:t>
            </a:r>
          </a:p>
          <a:p>
            <a:pPr lvl="1"/>
            <a:r>
              <a:rPr lang="en-US" sz="1500" dirty="0"/>
              <a:t>Complex pattern of entry of cells into tissue and spatial localization</a:t>
            </a:r>
          </a:p>
          <a:p>
            <a:pPr lvl="1"/>
            <a:r>
              <a:rPr lang="en-US" sz="1500" dirty="0"/>
              <a:t>SARS-1 and SARS-CoV-2 both deplete resident T-cells and macrophages</a:t>
            </a:r>
          </a:p>
          <a:p>
            <a:pPr lvl="1"/>
            <a:r>
              <a:rPr lang="en-US" sz="1500" dirty="0"/>
              <a:t>SARS can infect T-cells and macrophages</a:t>
            </a:r>
          </a:p>
          <a:p>
            <a:pPr lvl="1"/>
            <a:r>
              <a:rPr lang="en-US" sz="1500" dirty="0"/>
              <a:t>Innate and Adaptive phases</a:t>
            </a:r>
          </a:p>
          <a:p>
            <a:pPr lvl="1"/>
            <a:r>
              <a:rPr lang="en-US" sz="1500" dirty="0"/>
              <a:t>Non-specific antibodies may be important in early control</a:t>
            </a:r>
          </a:p>
          <a:p>
            <a:pPr lvl="1"/>
            <a:r>
              <a:rPr lang="en-US" sz="1500" dirty="0"/>
              <a:t>Specific Antibodies late in infection</a:t>
            </a:r>
          </a:p>
          <a:p>
            <a:pPr lvl="1"/>
            <a:r>
              <a:rPr lang="en-US" sz="1500" dirty="0"/>
              <a:t>Complex mixture of pro and anti-inflammatory signals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pic>
        <p:nvPicPr>
          <p:cNvPr id="7170" name="Picture 2" descr="https://lh6.googleusercontent.com/JzNv8HuFIS2E4Z_7VqXhzPtJ4Xox3ZNA1seyIe9gv1Y1ZsY7Yc89RDTNtzB9YT_WwdOZmYeoY-VHtvjespPKixUMJTOIUQofti14gMEbNUcMsVrkulaHQi00kAvZ45c_5S15Nh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7" y="1998581"/>
            <a:ext cx="3241453" cy="17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F91E7D-E5F1-4C53-8307-69D2640B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7" y="4002710"/>
            <a:ext cx="2690813" cy="13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7F1457-D57E-41E4-ADA6-A49EDA96124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Response in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385" y="1614612"/>
            <a:ext cx="5691225" cy="282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Many cell types and signals playing roles in</a:t>
            </a:r>
          </a:p>
          <a:p>
            <a:pPr lvl="1"/>
            <a:r>
              <a:rPr lang="en-US" sz="1050" dirty="0"/>
              <a:t>Phagocytosis</a:t>
            </a:r>
          </a:p>
          <a:p>
            <a:pPr lvl="1"/>
            <a:r>
              <a:rPr lang="en-US" sz="1050" dirty="0"/>
              <a:t>IFN-induced viral resistance</a:t>
            </a:r>
          </a:p>
          <a:p>
            <a:pPr lvl="1"/>
            <a:r>
              <a:rPr lang="en-US" sz="1050" dirty="0"/>
              <a:t>Killing of infected cells by contact, bystander effect, secreted oxidative chemicals</a:t>
            </a:r>
          </a:p>
          <a:p>
            <a:pPr lvl="1"/>
            <a:r>
              <a:rPr lang="en-US" sz="1050" dirty="0"/>
              <a:t>Complex time series of cell and signaling activity</a:t>
            </a:r>
          </a:p>
          <a:p>
            <a:pPr lvl="1"/>
            <a:r>
              <a:rPr lang="en-US" sz="1050" dirty="0"/>
              <a:t>Antigen presentation and transport in the lymph nodes</a:t>
            </a:r>
          </a:p>
          <a:p>
            <a:pPr lvl="1"/>
            <a:r>
              <a:rPr lang="en-US" sz="1050" dirty="0"/>
              <a:t>Relaying and amplification of cytokine signals</a:t>
            </a:r>
          </a:p>
          <a:p>
            <a:pPr lvl="1"/>
            <a:r>
              <a:rPr lang="en-US" sz="1050" dirty="0"/>
              <a:t>Complex pattern of entry of cells into tissue and spatial localization</a:t>
            </a:r>
          </a:p>
          <a:p>
            <a:pPr lvl="1"/>
            <a:r>
              <a:rPr lang="en-US" sz="1050" dirty="0"/>
              <a:t>SARS-1 and SARS-CoV-2 both deplete resident T-cells and macrophages</a:t>
            </a:r>
          </a:p>
          <a:p>
            <a:pPr lvl="1"/>
            <a:r>
              <a:rPr lang="en-US" sz="1050" dirty="0"/>
              <a:t>SARS can infect T-cells and macrophages</a:t>
            </a:r>
          </a:p>
          <a:p>
            <a:pPr lvl="1"/>
            <a:r>
              <a:rPr lang="en-US" sz="1050" dirty="0"/>
              <a:t>Innate and Adaptive phases</a:t>
            </a:r>
          </a:p>
          <a:p>
            <a:pPr lvl="1"/>
            <a:r>
              <a:rPr lang="en-US" sz="1050" dirty="0"/>
              <a:t>Non-specific antibodies may be important in early control</a:t>
            </a:r>
          </a:p>
          <a:p>
            <a:pPr lvl="1"/>
            <a:r>
              <a:rPr lang="en-US" sz="1050" dirty="0"/>
              <a:t>Specific Antibodies late in infection</a:t>
            </a:r>
          </a:p>
          <a:p>
            <a:pPr lvl="1"/>
            <a:r>
              <a:rPr lang="en-US" sz="1050" dirty="0"/>
              <a:t>Complex mixture of pro and anti-inflammatory signals</a:t>
            </a:r>
          </a:p>
          <a:p>
            <a:pPr lvl="1"/>
            <a:endParaRPr lang="en-US" sz="1050" dirty="0"/>
          </a:p>
          <a:p>
            <a:pPr lvl="1"/>
            <a:endParaRPr lang="en-US" sz="1050" dirty="0"/>
          </a:p>
        </p:txBody>
      </p:sp>
      <p:pic>
        <p:nvPicPr>
          <p:cNvPr id="7170" name="Picture 2" descr="https://lh6.googleusercontent.com/JzNv8HuFIS2E4Z_7VqXhzPtJ4Xox3ZNA1seyIe9gv1Y1ZsY7Yc89RDTNtzB9YT_WwdOZmYeoY-VHtvjespPKixUMJTOIUQofti14gMEbNUcMsVrkulaHQi00kAvZ45c_5S15Nh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87" y="1998581"/>
            <a:ext cx="3241453" cy="17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667000" y="5063073"/>
            <a:ext cx="3383280" cy="1463537"/>
            <a:chOff x="2667000" y="5063073"/>
            <a:chExt cx="3383280" cy="146353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695C71-8D0C-4918-9691-84FD64E180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67000" y="5397699"/>
              <a:ext cx="3383280" cy="1128911"/>
              <a:chOff x="6553200" y="1501813"/>
              <a:chExt cx="5486400" cy="183066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26F7F89-8CD5-4161-ADB7-9752B622C3BD}"/>
                  </a:ext>
                </a:extLst>
              </p:cNvPr>
              <p:cNvGrpSpPr/>
              <p:nvPr/>
            </p:nvGrpSpPr>
            <p:grpSpPr>
              <a:xfrm>
                <a:off x="6553200" y="1501813"/>
                <a:ext cx="5486400" cy="914400"/>
                <a:chOff x="0" y="480695"/>
                <a:chExt cx="5486400" cy="91440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EA47F11E-378D-436A-A824-DBA52CC751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53" t="15753" r="15753" b="15753"/>
                <a:stretch/>
              </p:blipFill>
              <p:spPr>
                <a:xfrm>
                  <a:off x="0" y="48069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A239309E-2B85-4320-A62E-586811D9EA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14400" y="48069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99C8C042-CACE-43BB-8A91-4274B17765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828800" y="48069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B9A9C029-B2A3-4B27-87FB-E3D780B7A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743200" y="48069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004FEFF-BC25-49B4-AE32-9E5B2687B6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57600" y="48069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A0E7611E-2E7F-4E14-AA67-92DD31E4C3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572000" y="48069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16F59EE-8B57-404D-B5F5-3C83D6928DF3}"/>
                  </a:ext>
                </a:extLst>
              </p:cNvPr>
              <p:cNvGrpSpPr/>
              <p:nvPr/>
            </p:nvGrpSpPr>
            <p:grpSpPr>
              <a:xfrm>
                <a:off x="6553200" y="2418080"/>
                <a:ext cx="5486400" cy="914400"/>
                <a:chOff x="0" y="85725"/>
                <a:chExt cx="5486400" cy="91440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E76B1A43-8B63-4703-AE23-764AF6F73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0" y="8572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14753FDA-D4D1-4C93-8518-C450FB51F6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914400" y="8572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A8334D4-1E26-47C7-B1EE-7B381E8932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828800" y="8572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4BC4F02F-2B45-4549-B3D0-0E84AF391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743200" y="8572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51D04373-D0FD-4981-8871-7AEBB87247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57600" y="8572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5192D6DD-82C3-46A9-B8E9-AC919004ED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572000" y="85725"/>
                  <a:ext cx="914400" cy="9144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71C1FB-714F-49B2-8252-7FC6ACB256EC}"/>
                </a:ext>
              </a:extLst>
            </p:cNvPr>
            <p:cNvSpPr txBox="1"/>
            <p:nvPr/>
          </p:nvSpPr>
          <p:spPr>
            <a:xfrm>
              <a:off x="4431465" y="5063073"/>
              <a:ext cx="646331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Immune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34E98F-E145-4DBF-A19B-168772D1E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86922" y="5141636"/>
              <a:ext cx="89094" cy="8909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C246798-715D-47C8-BF50-FA5846EAB9A7}"/>
              </a:ext>
            </a:extLst>
          </p:cNvPr>
          <p:cNvSpPr txBox="1">
            <a:spLocks/>
          </p:cNvSpPr>
          <p:nvPr/>
        </p:nvSpPr>
        <p:spPr>
          <a:xfrm>
            <a:off x="6167656" y="4960552"/>
            <a:ext cx="2698333" cy="1566058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Model includes one cytokine and one immune cell type (T-cell like)</a:t>
            </a:r>
          </a:p>
          <a:p>
            <a:pPr marL="0" indent="0">
              <a:buNone/>
            </a:pPr>
            <a:r>
              <a:rPr lang="en-US" sz="1200" dirty="0"/>
              <a:t>Cells conceived of acting above the epithelial sheet</a:t>
            </a:r>
          </a:p>
          <a:p>
            <a:pPr marL="0" indent="0">
              <a:buNone/>
            </a:pPr>
            <a:r>
              <a:rPr lang="en-US" sz="1200" dirty="0"/>
              <a:t>Activation of immune cells by cytokine</a:t>
            </a:r>
          </a:p>
          <a:p>
            <a:pPr marL="0" indent="0">
              <a:buNone/>
            </a:pPr>
            <a:r>
              <a:rPr lang="en-US" sz="1200" dirty="0"/>
              <a:t>Direct killing, bystander killing and secreted oxidative chemicals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91E7D-E5F1-4C53-8307-69D2640B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7" y="4002710"/>
            <a:ext cx="2690813" cy="13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4CC427-03E5-4FB6-90E2-39D1E2A56A5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80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Immune Response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4F6C9-38CF-4BCC-9CC0-4C8B29E76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9" y="1668006"/>
            <a:ext cx="3660282" cy="20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E7E48F-DF8C-4FA7-9C4F-4C274FDD689E}"/>
              </a:ext>
            </a:extLst>
          </p:cNvPr>
          <p:cNvSpPr txBox="1">
            <a:spLocks/>
          </p:cNvSpPr>
          <p:nvPr/>
        </p:nvSpPr>
        <p:spPr>
          <a:xfrm>
            <a:off x="4061688" y="1745863"/>
            <a:ext cx="4968013" cy="37024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Key biological concepts:</a:t>
            </a:r>
          </a:p>
          <a:p>
            <a:pPr lvl="1"/>
            <a:r>
              <a:rPr lang="en-US" sz="1500" dirty="0"/>
              <a:t>Complex mixture of pro and anti-inflammatory signals</a:t>
            </a:r>
          </a:p>
          <a:p>
            <a:pPr lvl="1"/>
            <a:r>
              <a:rPr lang="en-US" sz="1500" dirty="0"/>
              <a:t>Local signaling recruits circulating immune cells</a:t>
            </a:r>
          </a:p>
          <a:p>
            <a:pPr lvl="1"/>
            <a:r>
              <a:rPr lang="en-US" sz="1500" dirty="0"/>
              <a:t>Long-range signaling upregulates immune cell production</a:t>
            </a:r>
          </a:p>
          <a:p>
            <a:pPr lvl="1"/>
            <a:r>
              <a:rPr lang="en-US" sz="1500" dirty="0"/>
              <a:t>Migration of APCs to lymph nodes takes days</a:t>
            </a:r>
          </a:p>
          <a:p>
            <a:pPr lvl="1"/>
            <a:r>
              <a:rPr lang="en-US" sz="1500" dirty="0"/>
              <a:t>Production of antigen-specific CD8+ and other T-cells takes days</a:t>
            </a:r>
          </a:p>
          <a:p>
            <a:pPr lvl="1"/>
            <a:r>
              <a:rPr lang="en-US" sz="1500" dirty="0"/>
              <a:t>Production of B-cells and antibodies takes weeks</a:t>
            </a:r>
          </a:p>
          <a:p>
            <a:pPr lvl="1"/>
            <a:r>
              <a:rPr lang="en-US" sz="1500" dirty="0"/>
              <a:t>Immune system retains memory of antigen exposure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F194B9-A170-4E87-83E8-7776352A54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7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Immune Response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A04F6C9-38CF-4BCC-9CC0-4C8B29E762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9" y="1668006"/>
            <a:ext cx="3660282" cy="208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E7E48F-DF8C-4FA7-9C4F-4C274FDD689E}"/>
              </a:ext>
            </a:extLst>
          </p:cNvPr>
          <p:cNvSpPr txBox="1">
            <a:spLocks/>
          </p:cNvSpPr>
          <p:nvPr/>
        </p:nvSpPr>
        <p:spPr>
          <a:xfrm>
            <a:off x="293209" y="4279513"/>
            <a:ext cx="4174016" cy="168313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Key biological concepts:</a:t>
            </a:r>
          </a:p>
          <a:p>
            <a:pPr lvl="1"/>
            <a:r>
              <a:rPr lang="en-US" sz="1050" dirty="0"/>
              <a:t>Complex mixture of pro and anti-inflammatory signals</a:t>
            </a:r>
          </a:p>
          <a:p>
            <a:pPr lvl="1"/>
            <a:r>
              <a:rPr lang="en-US" sz="1050" dirty="0"/>
              <a:t>Local signaling recruits circulating immune cells</a:t>
            </a:r>
          </a:p>
          <a:p>
            <a:pPr lvl="1"/>
            <a:r>
              <a:rPr lang="en-US" sz="1050" dirty="0"/>
              <a:t>Long-range signaling upregulates immune cell production</a:t>
            </a:r>
          </a:p>
          <a:p>
            <a:pPr lvl="1"/>
            <a:r>
              <a:rPr lang="en-US" sz="1050" dirty="0"/>
              <a:t>Migration of APCs to lymph nodes takes days</a:t>
            </a:r>
          </a:p>
          <a:p>
            <a:pPr lvl="1"/>
            <a:r>
              <a:rPr lang="en-US" sz="1050" dirty="0"/>
              <a:t>Production of antigen-specific CD8+ and other T-cells takes days</a:t>
            </a:r>
          </a:p>
          <a:p>
            <a:pPr lvl="1"/>
            <a:r>
              <a:rPr lang="en-US" sz="1050" dirty="0"/>
              <a:t>Production of B-cells and antibodies takes weeks</a:t>
            </a:r>
          </a:p>
          <a:p>
            <a:pPr lvl="1"/>
            <a:r>
              <a:rPr lang="en-US" sz="1050" dirty="0"/>
              <a:t>Immune system retains memory of antigen exposure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65202" y="3212648"/>
            <a:ext cx="3221872" cy="994173"/>
            <a:chOff x="6753602" y="3077031"/>
            <a:chExt cx="4295829" cy="13255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F21D9E-F12D-4D74-B949-E8C9E411A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61"/>
            <a:stretch/>
          </p:blipFill>
          <p:spPr>
            <a:xfrm>
              <a:off x="8598331" y="3691396"/>
              <a:ext cx="2451100" cy="71119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AA6EC0-9708-4268-81C4-DBFD25AF18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53602" y="3077031"/>
              <a:ext cx="1844729" cy="1325564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BECECC-813E-404E-A400-C44980079C63}"/>
              </a:ext>
            </a:extLst>
          </p:cNvPr>
          <p:cNvSpPr txBox="1">
            <a:spLocks/>
          </p:cNvSpPr>
          <p:nvPr/>
        </p:nvSpPr>
        <p:spPr>
          <a:xfrm>
            <a:off x="5230089" y="4279513"/>
            <a:ext cx="3799611" cy="129740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Model concepts:</a:t>
            </a:r>
          </a:p>
          <a:p>
            <a:pPr lvl="1"/>
            <a:r>
              <a:rPr lang="en-US" sz="1050" dirty="0"/>
              <a:t>Long-range signaling from local tissue determines net pro- or anti-inflammatory state</a:t>
            </a:r>
          </a:p>
          <a:p>
            <a:pPr lvl="1"/>
            <a:r>
              <a:rPr lang="en-US" sz="1050" dirty="0"/>
              <a:t>Lymph node supplies immune cells to tissue for pro-inflammatory state, removes immune cells from tissue for anti-inflammatory state</a:t>
            </a:r>
          </a:p>
          <a:p>
            <a:pPr lvl="1"/>
            <a:r>
              <a:rPr lang="en-US" sz="1050" dirty="0"/>
              <a:t>Immune cells supplied to tissue with variable delay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5766" y="983423"/>
            <a:ext cx="2188257" cy="1548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61381" y="2612324"/>
                <a:ext cx="3723135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𝑎𝑑𝑑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</m:t>
                          </m:r>
                        </m:sub>
                      </m:sSub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𝑖𝑚𝑚𝑢𝑛𝑒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𝑠𝑖𝑔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𝑑𝑒𝑙𝑎𝑦</m:t>
                              </m:r>
                            </m:sub>
                          </m:sSub>
                        </m:den>
                      </m:f>
                      <m:r>
                        <a:rPr lang="en-US" sz="135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𝑑𝑒𝑐𝑎𝑦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508" y="2340098"/>
                <a:ext cx="4716035" cy="7369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BBC3028-5490-4E31-9FB5-678F7E1E5E5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Damage and Recovery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E7E48F-DF8C-4FA7-9C4F-4C274FDD689E}"/>
              </a:ext>
            </a:extLst>
          </p:cNvPr>
          <p:cNvSpPr txBox="1">
            <a:spLocks/>
          </p:cNvSpPr>
          <p:nvPr/>
        </p:nvSpPr>
        <p:spPr>
          <a:xfrm>
            <a:off x="4400083" y="2457363"/>
            <a:ext cx="4229567" cy="19432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Key biological concepts:</a:t>
            </a:r>
          </a:p>
          <a:p>
            <a:pPr lvl="1"/>
            <a:r>
              <a:rPr lang="en-US" sz="1500" dirty="0"/>
              <a:t>Intrinsic Cell death due to viral production</a:t>
            </a:r>
          </a:p>
          <a:p>
            <a:pPr lvl="1"/>
            <a:r>
              <a:rPr lang="en-US" sz="1500" dirty="0"/>
              <a:t>Extrinsic Cell Death due to viral production</a:t>
            </a:r>
          </a:p>
          <a:p>
            <a:pPr lvl="1"/>
            <a:r>
              <a:rPr lang="en-US" sz="1500" dirty="0"/>
              <a:t>Immune-cell killing</a:t>
            </a:r>
          </a:p>
          <a:p>
            <a:pPr lvl="1"/>
            <a:r>
              <a:rPr lang="en-US" sz="1500" dirty="0"/>
              <a:t>Cytokine-induced damage</a:t>
            </a:r>
          </a:p>
          <a:p>
            <a:pPr lvl="1"/>
            <a:r>
              <a:rPr lang="en-US" sz="1500" dirty="0"/>
              <a:t>Recovery after injury by proliferation of resident stem-like cells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2CB34B-3DFF-407A-9CD2-031403C52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9" y="1742902"/>
            <a:ext cx="3424541" cy="14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07AFA-FB8E-4AEB-8182-66E4C6B6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61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Damage and Recovery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E7E48F-DF8C-4FA7-9C4F-4C274FDD689E}"/>
              </a:ext>
            </a:extLst>
          </p:cNvPr>
          <p:cNvSpPr txBox="1">
            <a:spLocks/>
          </p:cNvSpPr>
          <p:nvPr/>
        </p:nvSpPr>
        <p:spPr>
          <a:xfrm>
            <a:off x="228133" y="3367546"/>
            <a:ext cx="4172417" cy="13759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Key biological concepts:</a:t>
            </a:r>
          </a:p>
          <a:p>
            <a:pPr lvl="1"/>
            <a:r>
              <a:rPr lang="en-US" sz="1200" dirty="0"/>
              <a:t>Intrinsic Cell death due to viral production</a:t>
            </a:r>
          </a:p>
          <a:p>
            <a:pPr lvl="1"/>
            <a:r>
              <a:rPr lang="en-US" sz="1200" dirty="0"/>
              <a:t>Extrinsic Cell Death due to viral production</a:t>
            </a:r>
          </a:p>
          <a:p>
            <a:pPr lvl="1"/>
            <a:r>
              <a:rPr lang="en-US" sz="1200" dirty="0"/>
              <a:t>Immune-cell killing</a:t>
            </a:r>
          </a:p>
          <a:p>
            <a:pPr lvl="1"/>
            <a:r>
              <a:rPr lang="en-US" sz="1200" dirty="0"/>
              <a:t>Cytokine-induced damage</a:t>
            </a:r>
          </a:p>
          <a:p>
            <a:pPr lvl="1"/>
            <a:r>
              <a:rPr lang="en-US" sz="1200" dirty="0"/>
              <a:t>Recovery after injury by proliferation of resident stem-like cells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6BECECC-813E-404E-A400-C44980079C63}"/>
              </a:ext>
            </a:extLst>
          </p:cNvPr>
          <p:cNvSpPr txBox="1">
            <a:spLocks/>
          </p:cNvSpPr>
          <p:nvPr/>
        </p:nvSpPr>
        <p:spPr>
          <a:xfrm>
            <a:off x="5230089" y="3367547"/>
            <a:ext cx="3799611" cy="9545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Model concepts:</a:t>
            </a:r>
          </a:p>
          <a:p>
            <a:pPr lvl="1"/>
            <a:r>
              <a:rPr lang="en-US" sz="1200" dirty="0"/>
              <a:t>Cell death due to viral production</a:t>
            </a:r>
          </a:p>
          <a:p>
            <a:pPr lvl="1"/>
            <a:r>
              <a:rPr lang="en-US" sz="1200" dirty="0"/>
              <a:t>Immune cell death as previously described</a:t>
            </a:r>
          </a:p>
          <a:p>
            <a:pPr lvl="1"/>
            <a:r>
              <a:rPr lang="en-US" sz="1200" dirty="0"/>
              <a:t>No tissue recovery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92CB34B-3DFF-407A-9CD2-031403C52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09" y="1742902"/>
            <a:ext cx="3424541" cy="14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665850" y="1965952"/>
            <a:ext cx="2057400" cy="1028701"/>
            <a:chOff x="0" y="228600"/>
            <a:chExt cx="1828800" cy="914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22860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400" y="228600"/>
              <a:ext cx="914400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</p:grpSp>
      <p:sp>
        <p:nvSpPr>
          <p:cNvPr id="3" name="Right Arrow 2"/>
          <p:cNvSpPr/>
          <p:nvPr/>
        </p:nvSpPr>
        <p:spPr>
          <a:xfrm>
            <a:off x="6048375" y="2981325"/>
            <a:ext cx="1352550" cy="371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94550" y="1354336"/>
            <a:ext cx="761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Damage</a:t>
            </a:r>
          </a:p>
        </p:txBody>
      </p: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7075520" y="1654418"/>
            <a:ext cx="107521" cy="741960"/>
          </a:xfrm>
          <a:prstGeom prst="straightConnector1">
            <a:avLst/>
          </a:prstGeom>
          <a:ln w="5080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829128" y="2272552"/>
            <a:ext cx="675812" cy="438582"/>
            <a:chOff x="9331960" y="1717040"/>
            <a:chExt cx="901082" cy="584776"/>
          </a:xfrm>
        </p:grpSpPr>
        <p:sp>
          <p:nvSpPr>
            <p:cNvPr id="18" name="TextBox 17"/>
            <p:cNvSpPr txBox="1"/>
            <p:nvPr/>
          </p:nvSpPr>
          <p:spPr>
            <a:xfrm>
              <a:off x="9377680" y="1717040"/>
              <a:ext cx="85536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Uninfected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Infected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Dead</a:t>
              </a: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9331960" y="1790701"/>
              <a:ext cx="91440" cy="9144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9331960" y="1943101"/>
              <a:ext cx="91440" cy="9144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9331960" y="2095501"/>
              <a:ext cx="91440" cy="91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CCEE324-E3BD-4E9A-892A-4890401E4D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7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EABE-3AC6-4358-961E-A4A28E7A6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5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Topics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3F31D-5FC1-4C41-906F-FADD467E8543}"/>
              </a:ext>
            </a:extLst>
          </p:cNvPr>
          <p:cNvSpPr txBox="1"/>
          <p:nvPr/>
        </p:nvSpPr>
        <p:spPr>
          <a:xfrm>
            <a:off x="381000" y="838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Background: About SARS-CoV-2, COVID-19 and computational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Conceptualizing a Viral Infection Model: Overview of the current BIOC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 of Viral Infection and Immune Response: Overview of key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Demo: running the </a:t>
            </a:r>
            <a:r>
              <a:rPr lang="en-US" dirty="0" err="1"/>
              <a:t>nanoHUB</a:t>
            </a:r>
            <a:r>
              <a:rPr lang="en-US" dirty="0"/>
              <a:t> tool varying parameters via dialogue box</a:t>
            </a:r>
          </a:p>
        </p:txBody>
      </p:sp>
      <p:pic>
        <p:nvPicPr>
          <p:cNvPr id="7" name="Picture 17" descr="Biocomplexity Logo">
            <a:extLst>
              <a:ext uri="{FF2B5EF4-FFF2-40B4-BE49-F238E27FC236}">
                <a16:creationId xmlns:a16="http://schemas.microsoft.com/office/drawing/2014/main" id="{A676441E-7F76-4766-9FE0-9E96FB6D3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6264275"/>
            <a:ext cx="5937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redblackblockiu">
            <a:extLst>
              <a:ext uri="{FF2B5EF4-FFF2-40B4-BE49-F238E27FC236}">
                <a16:creationId xmlns:a16="http://schemas.microsoft.com/office/drawing/2014/main" id="{FC578328-ABD7-4994-8E84-60F33623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9825"/>
            <a:ext cx="4841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2940B-137A-49DB-9A87-72BA7D46C0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86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Multiscale Infection and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9"/>
            <a:ext cx="3346586" cy="35736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Basic mechanisms of infection and immune response range from subcellular to systemic</a:t>
            </a:r>
          </a:p>
          <a:p>
            <a:r>
              <a:rPr lang="en-US" dirty="0"/>
              <a:t>Viral replication can occur in </a:t>
            </a:r>
            <a:r>
              <a:rPr lang="en-US" i="1" dirty="0"/>
              <a:t>each</a:t>
            </a:r>
            <a:r>
              <a:rPr lang="en-US" dirty="0"/>
              <a:t> cell</a:t>
            </a:r>
          </a:p>
          <a:p>
            <a:r>
              <a:rPr lang="en-US" dirty="0"/>
              <a:t>Recruitment signaling can occur by </a:t>
            </a:r>
            <a:r>
              <a:rPr lang="en-US" i="1" dirty="0"/>
              <a:t>all </a:t>
            </a:r>
            <a:r>
              <a:rPr lang="en-US" dirty="0"/>
              <a:t>cells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1AA6EC0-9708-4268-81C4-DBFD25AF18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4235" y="1166784"/>
            <a:ext cx="1383547" cy="994173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867" y="2722626"/>
            <a:ext cx="1552283" cy="15522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867" y="4274908"/>
            <a:ext cx="1552283" cy="155228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1" name="Group 100"/>
          <p:cNvGrpSpPr/>
          <p:nvPr/>
        </p:nvGrpSpPr>
        <p:grpSpPr>
          <a:xfrm>
            <a:off x="7863819" y="3233309"/>
            <a:ext cx="850539" cy="553998"/>
            <a:chOff x="9331960" y="1717040"/>
            <a:chExt cx="1134052" cy="738664"/>
          </a:xfrm>
        </p:grpSpPr>
        <p:sp>
          <p:nvSpPr>
            <p:cNvPr id="102" name="TextBox 101"/>
            <p:cNvSpPr txBox="1"/>
            <p:nvPr/>
          </p:nvSpPr>
          <p:spPr>
            <a:xfrm>
              <a:off x="9377680" y="1717040"/>
              <a:ext cx="10883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Uninfected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Infected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Virus releasing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Dead</a:t>
              </a:r>
            </a:p>
          </p:txBody>
        </p:sp>
        <p:sp>
          <p:nvSpPr>
            <p:cNvPr id="103" name="Rectangle 102"/>
            <p:cNvSpPr>
              <a:spLocks noChangeAspect="1"/>
            </p:cNvSpPr>
            <p:nvPr/>
          </p:nvSpPr>
          <p:spPr>
            <a:xfrm>
              <a:off x="9331960" y="1790701"/>
              <a:ext cx="91440" cy="9144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9331960" y="1943101"/>
              <a:ext cx="91440" cy="9144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9331960" y="2095501"/>
              <a:ext cx="9144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6" name="Rectangle 105"/>
            <p:cNvSpPr>
              <a:spLocks noChangeAspect="1"/>
            </p:cNvSpPr>
            <p:nvPr/>
          </p:nvSpPr>
          <p:spPr>
            <a:xfrm>
              <a:off x="9331960" y="2247901"/>
              <a:ext cx="91440" cy="91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863824" y="4937577"/>
            <a:ext cx="565205" cy="207749"/>
            <a:chOff x="8927148" y="2617857"/>
            <a:chExt cx="753607" cy="276998"/>
          </a:xfrm>
        </p:grpSpPr>
        <p:sp>
          <p:nvSpPr>
            <p:cNvPr id="108" name="TextBox 107"/>
            <p:cNvSpPr txBox="1"/>
            <p:nvPr/>
          </p:nvSpPr>
          <p:spPr>
            <a:xfrm>
              <a:off x="8972868" y="2617857"/>
              <a:ext cx="707887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Immune</a:t>
              </a:r>
            </a:p>
          </p:txBody>
        </p:sp>
        <p:sp>
          <p:nvSpPr>
            <p:cNvPr id="109" name="Rectangle 108"/>
            <p:cNvSpPr>
              <a:spLocks noChangeAspect="1"/>
            </p:cNvSpPr>
            <p:nvPr/>
          </p:nvSpPr>
          <p:spPr>
            <a:xfrm>
              <a:off x="8927148" y="2691518"/>
              <a:ext cx="9144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6046470" y="2430637"/>
            <a:ext cx="2623729" cy="3522488"/>
          </a:xfrm>
          <a:prstGeom prst="rect">
            <a:avLst/>
          </a:prstGeom>
          <a:noFill/>
          <a:ln w="254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13" name="Straight Arrow Connector 112"/>
          <p:cNvCxnSpPr>
            <a:stCxn id="132" idx="0"/>
            <a:endCxn id="51" idx="2"/>
          </p:cNvCxnSpPr>
          <p:nvPr/>
        </p:nvCxnSpPr>
        <p:spPr>
          <a:xfrm flipH="1" flipV="1">
            <a:off x="6946009" y="2160957"/>
            <a:ext cx="24686" cy="26968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51" idx="1"/>
            <a:endCxn id="100" idx="1"/>
          </p:cNvCxnSpPr>
          <p:nvPr/>
        </p:nvCxnSpPr>
        <p:spPr>
          <a:xfrm rot="10800000" flipV="1">
            <a:off x="6169867" y="1663870"/>
            <a:ext cx="84368" cy="3387179"/>
          </a:xfrm>
          <a:prstGeom prst="bentConnector3">
            <a:avLst>
              <a:gd name="adj1" fmla="val 474824"/>
            </a:avLst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 flipV="1">
            <a:off x="5043488" y="2707481"/>
            <a:ext cx="1669850" cy="76695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5074249" y="3571738"/>
            <a:ext cx="1637305" cy="177130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716911" y="3478710"/>
            <a:ext cx="89154" cy="89154"/>
          </a:xfrm>
          <a:prstGeom prst="rect">
            <a:avLst/>
          </a:prstGeom>
          <a:noFill/>
          <a:ln w="254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BB25750A-F0E1-46B0-A840-EA88EE40E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8323" y="2660904"/>
            <a:ext cx="1525926" cy="327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3846496" y="2384522"/>
            <a:ext cx="9797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Subcellular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605050" y="2430637"/>
            <a:ext cx="7312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Cellular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6563764" y="885023"/>
            <a:ext cx="8118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00FF"/>
                </a:solidFill>
              </a:rPr>
              <a:t>Systemic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7BD80A9-23A6-4E7B-978A-7FF7F11D654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8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Viral Infection in CC3D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A modular framework for multiscale multicellular spatial modeling of viral infection, immune response and drug therapy timing and efficacy in epithelial tissues</a:t>
            </a:r>
          </a:p>
          <a:p>
            <a:pPr marL="0" indent="0">
              <a:buNone/>
            </a:pPr>
            <a:r>
              <a:rPr lang="en-US" sz="2400" dirty="0"/>
              <a:t>T.J. Sego, Josua O. Aponte-Serrano, Juliano Ferrari Gianlupi, Samuel R. Heaps, Kira Breithaupt, Lutz Brusch, James M. Osborne, Ellen M. Quardokus, Richard K. Plemper, James A. Glazier</a:t>
            </a:r>
          </a:p>
          <a:p>
            <a:pPr marL="0" indent="0">
              <a:buNone/>
            </a:pPr>
            <a:r>
              <a:rPr lang="en-US" sz="2400" b="1" dirty="0" err="1"/>
              <a:t>doi</a:t>
            </a:r>
            <a:r>
              <a:rPr lang="en-US" sz="2400" dirty="0"/>
              <a:t>: https://doi.org/10.1101/2020.04.27.064139</a:t>
            </a:r>
          </a:p>
          <a:p>
            <a:pPr marL="0" indent="0">
              <a:buNone/>
            </a:pPr>
            <a:r>
              <a:rPr lang="en-US" sz="2400" dirty="0"/>
              <a:t>Submitted to </a:t>
            </a:r>
            <a:r>
              <a:rPr lang="en-US" sz="2400" dirty="0" err="1"/>
              <a:t>PLoS</a:t>
            </a:r>
            <a:r>
              <a:rPr lang="en-US" sz="2400" dirty="0"/>
              <a:t> Comp. Bio.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14" y="4866507"/>
            <a:ext cx="4430652" cy="1604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33155-5CFB-4070-83A1-5367050994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70" y="1904389"/>
            <a:ext cx="4400626" cy="3049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Start Modest: Look at Spread of Infection in a Small Patch of Epithelial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4558370" cy="37033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Focus on infection in a small patch of susceptible tissue</a:t>
            </a:r>
          </a:p>
          <a:p>
            <a:r>
              <a:rPr lang="en-US" dirty="0"/>
              <a:t>Assume primary infection </a:t>
            </a:r>
          </a:p>
          <a:p>
            <a:pPr lvl="1"/>
            <a:r>
              <a:rPr lang="en-US" dirty="0"/>
              <a:t>no pre-existing adaptive immune response</a:t>
            </a:r>
            <a:endParaRPr lang="en-US" i="1" dirty="0"/>
          </a:p>
          <a:p>
            <a:pPr lvl="1"/>
            <a:r>
              <a:rPr lang="en-US" dirty="0"/>
              <a:t>no specific antibodies, memory T-cells or targeted B cells</a:t>
            </a:r>
          </a:p>
          <a:p>
            <a:r>
              <a:rPr lang="en-US" dirty="0"/>
              <a:t>Assume acute infection </a:t>
            </a:r>
          </a:p>
          <a:p>
            <a:pPr lvl="1"/>
            <a:r>
              <a:rPr lang="en-US" dirty="0"/>
              <a:t>consider a short time where the immune system either clears the virus, the virus spreads over the entire tissue patch, or something in between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7267E-2670-407E-B6F8-B2B063D5ED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84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Model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4457700" cy="370332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Two cell classes</a:t>
            </a:r>
          </a:p>
          <a:p>
            <a:pPr lvl="1"/>
            <a:r>
              <a:rPr lang="en-US" dirty="0"/>
              <a:t>Epithelial cell: the susceptible cells</a:t>
            </a:r>
          </a:p>
          <a:p>
            <a:pPr lvl="1"/>
            <a:r>
              <a:rPr lang="en-US" dirty="0"/>
              <a:t>Immune cell: the infection fighters</a:t>
            </a:r>
          </a:p>
          <a:p>
            <a:r>
              <a:rPr lang="en-US" dirty="0"/>
              <a:t>Three diffusive fields</a:t>
            </a:r>
          </a:p>
          <a:p>
            <a:pPr lvl="1"/>
            <a:r>
              <a:rPr lang="en-US" dirty="0"/>
              <a:t>(Extracellular) Viral Field: extracellular virus transport</a:t>
            </a:r>
          </a:p>
          <a:p>
            <a:pPr lvl="1"/>
            <a:r>
              <a:rPr lang="en-US" dirty="0"/>
              <a:t>Cytokine Field: local and global signaling</a:t>
            </a:r>
          </a:p>
          <a:p>
            <a:pPr lvl="1"/>
            <a:r>
              <a:rPr lang="en-US" dirty="0"/>
              <a:t>Oxidative Agent Field: epithelial cell killing by immune cells</a:t>
            </a:r>
          </a:p>
          <a:p>
            <a:r>
              <a:rPr lang="en-US" dirty="0"/>
              <a:t>Lymph node</a:t>
            </a:r>
          </a:p>
          <a:p>
            <a:pPr lvl="1"/>
            <a:r>
              <a:rPr lang="en-US" dirty="0"/>
              <a:t>Compartmental model</a:t>
            </a:r>
          </a:p>
          <a:p>
            <a:pPr lvl="1"/>
            <a:r>
              <a:rPr lang="en-US" dirty="0"/>
              <a:t>Regulates local immune cell population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1"/>
          <a:stretch/>
        </p:blipFill>
        <p:spPr>
          <a:xfrm>
            <a:off x="6657975" y="5429251"/>
            <a:ext cx="1838325" cy="533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7825" y="1573411"/>
            <a:ext cx="4437125" cy="3849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8F44A2-9A17-46EE-9053-43910FE093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05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Epithelial Cell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3360420" cy="10287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One epithelial biological cell type realized as 4 simulation cell types</a:t>
            </a:r>
          </a:p>
        </p:txBody>
      </p:sp>
      <p:pic>
        <p:nvPicPr>
          <p:cNvPr id="6" name="image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288" y="992784"/>
            <a:ext cx="4061413" cy="3036291"/>
          </a:xfrm>
          <a:prstGeom prst="rect">
            <a:avLst/>
          </a:prstGeom>
          <a:ln/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53FEF38-163A-4AE3-9D80-2862BD533093}"/>
              </a:ext>
            </a:extLst>
          </p:cNvPr>
          <p:cNvGraphicFramePr>
            <a:graphicFrameLocks noGrp="1"/>
          </p:cNvGraphicFramePr>
          <p:nvPr/>
        </p:nvGraphicFramePr>
        <p:xfrm>
          <a:off x="1393203" y="4153023"/>
          <a:ext cx="6357592" cy="1821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699">
                  <a:extLst>
                    <a:ext uri="{9D8B030D-6E8A-4147-A177-3AD203B41FA5}">
                      <a16:colId xmlns:a16="http://schemas.microsoft.com/office/drawing/2014/main" val="299075098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3719645832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04762942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688945749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2828721358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922745523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709265874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62762339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Internalize Virus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Replicate Virus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Release Virus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Release Cytokines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Die from Virus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Die from Oxidative Agent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Bystander Death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75671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Uninfected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ym typeface="Symbol" panose="05050102010706020507" pitchFamily="18" charset="2"/>
                        </a:rPr>
                        <a:t>X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178876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Infected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2973095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100" dirty="0"/>
                        <a:t>Virus Releasing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58588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Dead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60116735"/>
                  </a:ext>
                </a:extLst>
              </a:tr>
            </a:tbl>
          </a:graphicData>
        </a:graphic>
      </p:graphicFrame>
      <p:pic>
        <p:nvPicPr>
          <p:cNvPr id="4" name="image1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35" y="2842260"/>
            <a:ext cx="4320007" cy="1186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BE8C5-7ED1-4E3A-9DE3-80464A3C944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9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7887" y="1219200"/>
            <a:ext cx="5906104" cy="3000376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Cell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3360420" cy="1028700"/>
          </a:xfrm>
        </p:spPr>
        <p:txBody>
          <a:bodyPr>
            <a:noAutofit/>
          </a:bodyPr>
          <a:lstStyle/>
          <a:p>
            <a:r>
              <a:rPr lang="en-US" sz="2000" dirty="0"/>
              <a:t>One generic immune cell type realized as 2 simulation cell types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7CD37DE-497A-46D5-9FA5-96E7CB6E35C9}"/>
              </a:ext>
            </a:extLst>
          </p:cNvPr>
          <p:cNvGraphicFramePr>
            <a:graphicFrameLocks noGrp="1"/>
          </p:cNvGraphicFramePr>
          <p:nvPr/>
        </p:nvGraphicFramePr>
        <p:xfrm>
          <a:off x="1393203" y="4445985"/>
          <a:ext cx="6357592" cy="15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699">
                  <a:extLst>
                    <a:ext uri="{9D8B030D-6E8A-4147-A177-3AD203B41FA5}">
                      <a16:colId xmlns:a16="http://schemas.microsoft.com/office/drawing/2014/main" val="299075098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3719645832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04762942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688945749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2828721358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922745523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709265874"/>
                    </a:ext>
                  </a:extLst>
                </a:gridCol>
                <a:gridCol w="794699">
                  <a:extLst>
                    <a:ext uri="{9D8B030D-6E8A-4147-A177-3AD203B41FA5}">
                      <a16:colId xmlns:a16="http://schemas.microsoft.com/office/drawing/2014/main" val="169229807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Type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Random Motility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Chemotax</a:t>
                      </a:r>
                      <a:r>
                        <a:rPr lang="en-US" sz="1100" dirty="0"/>
                        <a:t> to Cytokine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Contact Kill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Release Cytokines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Activate in Response to Cytokine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Secrete Oxidative Chemical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Inactivate with time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756715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Inactive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178876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Activated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9730953"/>
                  </a:ext>
                </a:extLst>
              </a:tr>
            </a:tbl>
          </a:graphicData>
        </a:graphic>
      </p:graphicFrame>
      <p:pic>
        <p:nvPicPr>
          <p:cNvPr id="9" name="image1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635" y="2839212"/>
            <a:ext cx="2258970" cy="11864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E13EA-031A-46F0-B39E-54B9EF331F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41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Basic Viral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6789420" cy="370332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Viral Internalization</a:t>
            </a:r>
            <a:r>
              <a:rPr lang="en-US" dirty="0"/>
              <a:t>: how virus gets into a cell</a:t>
            </a:r>
          </a:p>
          <a:p>
            <a:pPr lvl="1"/>
            <a:r>
              <a:rPr lang="en-US" dirty="0"/>
              <a:t>Virus is taken from the environment and transferred into a cell</a:t>
            </a:r>
          </a:p>
          <a:p>
            <a:pPr lvl="1"/>
            <a:r>
              <a:rPr lang="en-US" dirty="0"/>
              <a:t>Binding to receptors determines rate of internalization vs extracellular viral concentration</a:t>
            </a:r>
          </a:p>
          <a:p>
            <a:pPr lvl="1"/>
            <a:r>
              <a:rPr lang="en-US" dirty="0"/>
              <a:t>Each cell has a finite number of available receptors</a:t>
            </a:r>
          </a:p>
          <a:p>
            <a:r>
              <a:rPr lang="en-US" b="1" dirty="0">
                <a:solidFill>
                  <a:srgbClr val="0000FF"/>
                </a:solidFill>
              </a:rPr>
              <a:t>Viral Replication</a:t>
            </a:r>
            <a:r>
              <a:rPr lang="en-US" dirty="0"/>
              <a:t>: how virus replicates inside a cell</a:t>
            </a:r>
          </a:p>
          <a:p>
            <a:pPr lvl="1"/>
            <a:r>
              <a:rPr lang="en-US" dirty="0"/>
              <a:t>Four basic stages of replication: Unpacking, Genome Replication, Protein Synthesis, and Assembly and Packing</a:t>
            </a:r>
          </a:p>
          <a:p>
            <a:pPr lvl="1"/>
            <a:r>
              <a:rPr lang="en-US" dirty="0"/>
              <a:t>Exponential amplification phase: Genome Replication</a:t>
            </a:r>
          </a:p>
          <a:p>
            <a:r>
              <a:rPr lang="en-US" b="1" dirty="0">
                <a:solidFill>
                  <a:srgbClr val="0000FF"/>
                </a:solidFill>
              </a:rPr>
              <a:t>Viral Release</a:t>
            </a:r>
            <a:r>
              <a:rPr lang="en-US" dirty="0"/>
              <a:t>: how virus is released into the environment</a:t>
            </a:r>
          </a:p>
          <a:p>
            <a:pPr lvl="1"/>
            <a:r>
              <a:rPr lang="en-US" dirty="0"/>
              <a:t>Virus is taken from the cell and transferred into the environment</a:t>
            </a:r>
          </a:p>
          <a:p>
            <a:pPr lvl="1"/>
            <a:r>
              <a:rPr lang="en-US" dirty="0"/>
              <a:t>Rate of release is proportional to internal amount of Assembly and Packing</a:t>
            </a:r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B25750A-F0E1-46B0-A840-EA88EE40E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1350" y="1081385"/>
            <a:ext cx="2038350" cy="43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5E7A68-5AF2-4712-A1D8-3C4A96A3D9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Immune Recruitment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865138"/>
                <a:ext cx="4457700" cy="370332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 single variable 𝑆 represents net inflammatory state (pro-inflammatory or anti-inflammatory) and controls immune cell recruitment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add immune cells to tissue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remove immune cells from tissue</a:t>
                </a:r>
              </a:p>
              <a:p>
                <a:r>
                  <a:rPr lang="en-US" dirty="0"/>
                  <a:t>Signaling from the spatial domain due to infection affects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increases by the cytokine level in the tissue with a delay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decreases when immune cells added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865138"/>
                <a:ext cx="4457700" cy="3703320"/>
              </a:xfrm>
              <a:blipFill rotWithShape="0">
                <a:blip r:embed="rId2"/>
                <a:stretch>
                  <a:fillRect l="-1231" t="-2801" r="-2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1"/>
          <a:stretch/>
        </p:blipFill>
        <p:spPr>
          <a:xfrm>
            <a:off x="6657975" y="5429251"/>
            <a:ext cx="1838325" cy="533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7825" y="1573411"/>
            <a:ext cx="4437125" cy="38495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15250" y="4429125"/>
            <a:ext cx="1405890" cy="1028701"/>
          </a:xfrm>
          <a:prstGeom prst="rect">
            <a:avLst/>
          </a:prstGeom>
          <a:noFill/>
          <a:ln w="508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FE80F-B487-4B1E-947B-054B609876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71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Cell Death Mechanisms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4526280" cy="3703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Epithelial cells can die by 4 different stochastic mechanisms</a:t>
            </a:r>
          </a:p>
          <a:p>
            <a:r>
              <a:rPr lang="en-US" b="1" dirty="0">
                <a:solidFill>
                  <a:srgbClr val="0000FF"/>
                </a:solidFill>
              </a:rPr>
              <a:t>Virally-induced Apoptosis</a:t>
            </a:r>
            <a:r>
              <a:rPr lang="en-US" dirty="0"/>
              <a:t>: from high internal virus</a:t>
            </a:r>
          </a:p>
          <a:p>
            <a:r>
              <a:rPr lang="en-US" b="1" dirty="0">
                <a:solidFill>
                  <a:srgbClr val="0000FF"/>
                </a:solidFill>
              </a:rPr>
              <a:t>Contact Cytotoxicity</a:t>
            </a:r>
            <a:r>
              <a:rPr lang="en-US" dirty="0"/>
              <a:t>: from contact with immune cells</a:t>
            </a:r>
          </a:p>
          <a:p>
            <a:r>
              <a:rPr lang="en-US" b="1" dirty="0">
                <a:solidFill>
                  <a:srgbClr val="0000FF"/>
                </a:solidFill>
              </a:rPr>
              <a:t>Bystander Effect</a:t>
            </a:r>
            <a:r>
              <a:rPr lang="en-US" dirty="0"/>
              <a:t>: from contact with cell killed by contact cytotoxicity</a:t>
            </a:r>
          </a:p>
          <a:p>
            <a:r>
              <a:rPr lang="en-US" b="1" dirty="0">
                <a:solidFill>
                  <a:srgbClr val="0000FF"/>
                </a:solidFill>
              </a:rPr>
              <a:t>Oxidizing Cytotoxicity</a:t>
            </a:r>
            <a:r>
              <a:rPr lang="en-US" dirty="0"/>
              <a:t>: from high exposure to levels of Oxidative Agent Field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87825" y="1573411"/>
            <a:ext cx="4437125" cy="4389239"/>
            <a:chOff x="6250433" y="954881"/>
            <a:chExt cx="5916167" cy="58523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61"/>
            <a:stretch/>
          </p:blipFill>
          <p:spPr>
            <a:xfrm>
              <a:off x="8877300" y="6096001"/>
              <a:ext cx="2451100" cy="71119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0433" y="954881"/>
              <a:ext cx="5916167" cy="5132798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5943600" y="3314700"/>
            <a:ext cx="754380" cy="548640"/>
          </a:xfrm>
          <a:prstGeom prst="rect">
            <a:avLst/>
          </a:prstGeom>
          <a:noFill/>
          <a:ln w="508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CB2AC5-6F35-4EEF-B6AA-67809F837E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2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Simulation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6515100" cy="3703320"/>
          </a:xfrm>
        </p:spPr>
        <p:txBody>
          <a:bodyPr anchor="ctr">
            <a:normAutofit fontScale="92500" lnSpcReduction="20000"/>
          </a:bodyPr>
          <a:lstStyle/>
          <a:p>
            <a:r>
              <a:rPr lang="en-US" dirty="0"/>
              <a:t>Quasi-2D simulation configuration</a:t>
            </a:r>
          </a:p>
          <a:p>
            <a:pPr lvl="1"/>
            <a:r>
              <a:rPr lang="en-US" dirty="0"/>
              <a:t>Lower level: fixed monolayer of uninfected epithelial cells</a:t>
            </a:r>
          </a:p>
          <a:p>
            <a:pPr lvl="1"/>
            <a:r>
              <a:rPr lang="en-US" dirty="0"/>
              <a:t>Upper level: motile immune cells</a:t>
            </a:r>
          </a:p>
          <a:p>
            <a:r>
              <a:rPr lang="en-US" dirty="0"/>
              <a:t>All fields: initially zero everywhere</a:t>
            </a:r>
          </a:p>
          <a:p>
            <a:r>
              <a:rPr lang="en-US" dirty="0"/>
              <a:t>Center epithelial cell: seeded with internal virus</a:t>
            </a:r>
          </a:p>
          <a:p>
            <a:r>
              <a:rPr lang="en-US" dirty="0"/>
              <a:t>Simulation time: ~14 days (20 minutes per step)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6734938" y="1577340"/>
            <a:ext cx="1915150" cy="3703320"/>
            <a:chOff x="8814816" y="813816"/>
            <a:chExt cx="2523789" cy="4880246"/>
          </a:xfrm>
        </p:grpSpPr>
        <p:grpSp>
          <p:nvGrpSpPr>
            <p:cNvPr id="12" name="Group 11"/>
            <p:cNvGrpSpPr/>
            <p:nvPr/>
          </p:nvGrpSpPr>
          <p:grpSpPr>
            <a:xfrm>
              <a:off x="10217231" y="1206500"/>
              <a:ext cx="1121374" cy="730060"/>
              <a:chOff x="9331960" y="1717040"/>
              <a:chExt cx="1121374" cy="73006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9377680" y="1717040"/>
                <a:ext cx="1075654" cy="730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Uninfected</a:t>
                </a:r>
              </a:p>
              <a:p>
                <a:r>
                  <a:rPr lang="en-US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Infected</a:t>
                </a:r>
              </a:p>
              <a:p>
                <a:r>
                  <a:rPr lang="en-US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Virus releasing</a:t>
                </a:r>
              </a:p>
              <a:p>
                <a:r>
                  <a:rPr lang="en-US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Dead</a:t>
                </a:r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9331960" y="1790701"/>
                <a:ext cx="91440" cy="9144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9331960" y="1943101"/>
                <a:ext cx="91440" cy="91440"/>
              </a:xfrm>
              <a:prstGeom prst="rect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9331960" y="2095501"/>
                <a:ext cx="91440" cy="914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9331960" y="2247901"/>
                <a:ext cx="91440" cy="9144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0217231" y="2338149"/>
              <a:ext cx="745360" cy="273772"/>
              <a:chOff x="8927148" y="2617857"/>
              <a:chExt cx="745360" cy="27377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8972868" y="2617857"/>
                <a:ext cx="699640" cy="273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Immune</a:t>
                </a:r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8927148" y="2691518"/>
                <a:ext cx="91440" cy="914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0098224" y="3147996"/>
              <a:ext cx="777800" cy="2275342"/>
              <a:chOff x="8768771" y="2398696"/>
              <a:chExt cx="777800" cy="2275342"/>
            </a:xfrm>
          </p:grpSpPr>
          <p:pic>
            <p:nvPicPr>
              <p:cNvPr id="22" name="Picture 21"/>
              <p:cNvPicPr>
                <a:picLocks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084688" y="2608258"/>
                <a:ext cx="91440" cy="1828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8768771" y="4400266"/>
                <a:ext cx="777800" cy="273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Max./1E6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899415" y="2398696"/>
                <a:ext cx="517970" cy="273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dirty="0">
                    <a:latin typeface="Arial" panose="020B0604020202020204" pitchFamily="34" charset="0"/>
                    <a:cs typeface="Arial" panose="020B0604020202020204" pitchFamily="34" charset="0"/>
                  </a:rPr>
                  <a:t>Max.</a:t>
                </a:r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816" y="1097280"/>
              <a:ext cx="432854" cy="459678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8864" y="813816"/>
              <a:ext cx="951058" cy="317019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9206992" y="1096772"/>
              <a:ext cx="914400" cy="4572000"/>
              <a:chOff x="3364992" y="347472"/>
              <a:chExt cx="914400" cy="45720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64992" y="347472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64992" y="1261872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64992" y="2176272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64992" y="3090672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364992" y="4005072"/>
                <a:ext cx="9144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E065707-3590-4E3D-AF3E-9788C20F79A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Sobering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524000"/>
            <a:ext cx="4924425" cy="181722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Infectious before symptomatic</a:t>
            </a:r>
          </a:p>
          <a:p>
            <a:r>
              <a:rPr lang="en-US" dirty="0"/>
              <a:t>Outcomes are highly variable by patient and location</a:t>
            </a:r>
          </a:p>
          <a:p>
            <a:r>
              <a:rPr lang="en-US" dirty="0"/>
              <a:t>Causes of death include refractory ARDS, septic shock, sudden cardiac arrest, hemorrhagic shock, acute myocardial infarction</a:t>
            </a:r>
          </a:p>
          <a:p>
            <a:r>
              <a:rPr lang="en-US" dirty="0"/>
              <a:t>Data is sparse but grows by the day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38913" y="4458862"/>
            <a:ext cx="5057462" cy="1813402"/>
            <a:chOff x="5385218" y="4154440"/>
            <a:chExt cx="6743282" cy="24178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85218" y="4154440"/>
              <a:ext cx="6743282" cy="20812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73604" y="6172199"/>
              <a:ext cx="322849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Wang et al., Critical Care, 2020.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18735" y="1284878"/>
            <a:ext cx="3977640" cy="2906122"/>
            <a:chOff x="6189472" y="639864"/>
            <a:chExt cx="5303520" cy="38748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89472" y="639864"/>
              <a:ext cx="5303520" cy="347472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536516" y="4114583"/>
              <a:ext cx="266936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Bar-On et al., </a:t>
              </a:r>
              <a:r>
                <a:rPr lang="en-US" sz="1350" dirty="0" err="1"/>
                <a:t>eLife</a:t>
              </a:r>
              <a:r>
                <a:rPr lang="en-US" sz="1350" dirty="0"/>
                <a:t>, 2020. 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5721" y="4114800"/>
            <a:ext cx="3381696" cy="2375765"/>
            <a:chOff x="458029" y="2966247"/>
            <a:chExt cx="4508928" cy="3167686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486837" y="2966247"/>
              <a:ext cx="4443984" cy="2490578"/>
              <a:chOff x="915840" y="3001280"/>
              <a:chExt cx="3752636" cy="210312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5840" y="3001280"/>
                <a:ext cx="1852969" cy="210312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95252" y="3001280"/>
                <a:ext cx="1873224" cy="210312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58029" y="5456825"/>
              <a:ext cx="450892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https://www.worldometers.info/coronavirus/</a:t>
              </a:r>
            </a:p>
            <a:p>
              <a:pPr algn="ctr"/>
              <a:r>
                <a:rPr lang="en-US" sz="1350" dirty="0"/>
                <a:t>Accessed 6/10/2020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D1BA6-34E5-4D5C-AAC6-E2352DF113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3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1.3.1—Run Viral Infection Model on </a:t>
            </a:r>
            <a:r>
              <a:rPr lang="en-US" dirty="0" err="1"/>
              <a:t>nanoHUB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0501" y="634561"/>
            <a:ext cx="3057524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nanoHUB</a:t>
            </a:r>
            <a:r>
              <a:rPr lang="en-US" dirty="0"/>
              <a:t> tool: </a:t>
            </a:r>
          </a:p>
          <a:p>
            <a:r>
              <a:rPr lang="en-US" dirty="0"/>
              <a:t>https://nanohub.org/tools/cc3dcovid19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45CAC-4BBF-43D2-8F79-6C5DE03B85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D493F-E1EB-41B8-80A8-457D8456A855}"/>
              </a:ext>
            </a:extLst>
          </p:cNvPr>
          <p:cNvSpPr txBox="1"/>
          <p:nvPr/>
        </p:nvSpPr>
        <p:spPr>
          <a:xfrm>
            <a:off x="109538" y="1066800"/>
            <a:ext cx="58405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Explore configuring the simulation display and starting, pausing and stopping the simulation</a:t>
            </a:r>
          </a:p>
          <a:p>
            <a:endParaRPr lang="en-US" sz="1400" dirty="0"/>
          </a:p>
          <a:p>
            <a:r>
              <a:rPr lang="en-US" sz="1400" dirty="0"/>
              <a:t>Use the Tile function in the “Window” pulldown menu to arrange your screen</a:t>
            </a:r>
          </a:p>
          <a:p>
            <a:endParaRPr lang="en-US" sz="1400" dirty="0"/>
          </a:p>
          <a:p>
            <a:r>
              <a:rPr lang="en-US" sz="1400" dirty="0"/>
              <a:t>You can add additional windows to view the immune cells or the chemical or viral fields by clicking on the              icon in the menu bar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9C0EDD-4675-4ECE-B1BF-7C3E6697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994" y="1925008"/>
            <a:ext cx="2792538" cy="13897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997594-5AD3-4C7C-B58F-2F95F32AC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85970"/>
            <a:ext cx="2938462" cy="804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9F1D30-3A89-49E4-8723-2D052A80E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362200"/>
            <a:ext cx="444037" cy="352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481281-4074-4B00-A18F-EADB7EA93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68" y="2863304"/>
            <a:ext cx="2647950" cy="460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Arrow: Up 14">
            <a:extLst>
              <a:ext uri="{FF2B5EF4-FFF2-40B4-BE49-F238E27FC236}">
                <a16:creationId xmlns:a16="http://schemas.microsoft.com/office/drawing/2014/main" id="{33797335-931A-4584-A18A-64C12EECA716}"/>
              </a:ext>
            </a:extLst>
          </p:cNvPr>
          <p:cNvSpPr/>
          <p:nvPr/>
        </p:nvSpPr>
        <p:spPr>
          <a:xfrm>
            <a:off x="2100759" y="3295084"/>
            <a:ext cx="228600" cy="26783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69E00DF8-EAEA-4026-995E-A7AD67E41A42}"/>
              </a:ext>
            </a:extLst>
          </p:cNvPr>
          <p:cNvSpPr/>
          <p:nvPr/>
        </p:nvSpPr>
        <p:spPr>
          <a:xfrm rot="10800000">
            <a:off x="6705600" y="1755465"/>
            <a:ext cx="228600" cy="26783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63CB18A1-D868-4B8E-B9EE-EB4F5E068033}"/>
              </a:ext>
            </a:extLst>
          </p:cNvPr>
          <p:cNvSpPr/>
          <p:nvPr/>
        </p:nvSpPr>
        <p:spPr>
          <a:xfrm rot="16200000">
            <a:off x="7639616" y="2109415"/>
            <a:ext cx="228600" cy="26783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0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1.3.1—Run Viral Infection Model on </a:t>
            </a:r>
            <a:r>
              <a:rPr lang="en-US" dirty="0" err="1"/>
              <a:t>nanoHUB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9614" y="1001599"/>
            <a:ext cx="3057524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nanoHUB</a:t>
            </a:r>
            <a:r>
              <a:rPr lang="en-US" dirty="0"/>
              <a:t> tool: </a:t>
            </a:r>
          </a:p>
          <a:p>
            <a:r>
              <a:rPr lang="en-US" dirty="0"/>
              <a:t>https://nanohub.org/tools/cc3dcovid19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45CAC-4BBF-43D2-8F79-6C5DE03B85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D493F-E1EB-41B8-80A8-457D8456A855}"/>
              </a:ext>
            </a:extLst>
          </p:cNvPr>
          <p:cNvSpPr txBox="1"/>
          <p:nvPr/>
        </p:nvSpPr>
        <p:spPr>
          <a:xfrm>
            <a:off x="110738" y="1156861"/>
            <a:ext cx="59852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simulation version on </a:t>
            </a:r>
            <a:r>
              <a:rPr lang="en-US" sz="1400" dirty="0" err="1"/>
              <a:t>nanoHUB</a:t>
            </a:r>
            <a:r>
              <a:rPr lang="en-US" sz="1400" dirty="0"/>
              <a:t> allows you to change three key parameters using a dialogue box “Steering Panel”</a:t>
            </a:r>
          </a:p>
          <a:p>
            <a:endParaRPr lang="en-US" sz="1400" dirty="0"/>
          </a:p>
          <a:p>
            <a:r>
              <a:rPr lang="en-US" sz="1400" dirty="0" err="1"/>
              <a:t>k_on</a:t>
            </a:r>
            <a:r>
              <a:rPr lang="en-US" sz="1400" dirty="0"/>
              <a:t> multiplier changes the affinity between viral receptor and virus. Larger multipliers make the virus more infective. Smaller values correspond to antibody therapies or interferon-induced antiviral resistance to infection. </a:t>
            </a:r>
          </a:p>
          <a:p>
            <a:endParaRPr lang="en-US" sz="1400" dirty="0"/>
          </a:p>
          <a:p>
            <a:r>
              <a:rPr lang="en-US" sz="1400" dirty="0"/>
              <a:t>1) Try running for a </a:t>
            </a:r>
            <a:r>
              <a:rPr lang="en-US" sz="1400" dirty="0" err="1"/>
              <a:t>k_on</a:t>
            </a:r>
            <a:r>
              <a:rPr lang="en-US" sz="1400" dirty="0"/>
              <a:t> multiplier of 100 and see how the result differs from that for </a:t>
            </a:r>
            <a:r>
              <a:rPr lang="en-US" sz="1400" dirty="0" err="1"/>
              <a:t>k_on</a:t>
            </a:r>
            <a:r>
              <a:rPr lang="en-US" sz="1400" dirty="0"/>
              <a:t> multiplier of 1</a:t>
            </a:r>
          </a:p>
          <a:p>
            <a:endParaRPr lang="en-US" sz="1400" dirty="0"/>
          </a:p>
          <a:p>
            <a:r>
              <a:rPr lang="en-US" sz="1400" dirty="0" err="1"/>
              <a:t>r_max</a:t>
            </a:r>
            <a:r>
              <a:rPr lang="en-US" sz="1400" dirty="0"/>
              <a:t> multiplier changes the rate at which the virus reproduces in the cell. Larger values lead to faster reproduction. Smaller values correspond to antiviral treatment or interferon-induced antiviral resistance</a:t>
            </a:r>
          </a:p>
          <a:p>
            <a:endParaRPr lang="en-US" sz="1400" dirty="0"/>
          </a:p>
          <a:p>
            <a:r>
              <a:rPr lang="en-US" sz="1400" dirty="0"/>
              <a:t>2) Try running for a few minutes till 100 MCS (2000 minutes or 1.4 days) and then switch the </a:t>
            </a:r>
            <a:r>
              <a:rPr lang="en-US" sz="1400" dirty="0" err="1"/>
              <a:t>r_max</a:t>
            </a:r>
            <a:r>
              <a:rPr lang="en-US" sz="1400" dirty="0"/>
              <a:t> multiplier of 0.1 to simulate a highly effective antiviral treatment given a day and a half after exposure. What happens? How does the result depend on the time after exposure at which the treatment is given</a:t>
            </a:r>
          </a:p>
          <a:p>
            <a:endParaRPr lang="en-US" sz="1400" dirty="0"/>
          </a:p>
          <a:p>
            <a:r>
              <a:rPr lang="en-US" sz="1400" dirty="0" err="1"/>
              <a:t>beta_delay</a:t>
            </a:r>
            <a:r>
              <a:rPr lang="en-US" sz="1400" dirty="0"/>
              <a:t> multiplier changes the speed and amplitude of immune response. Larger values lead to slower and weaker immune responses. Larger values correspond to an immunosuppressed individual or anti-inflammatory treatment smaller values would correspond to a chronic inflammatory state or activating therapy (like IL-2, IL-6 or IL-7)</a:t>
            </a:r>
          </a:p>
          <a:p>
            <a:endParaRPr lang="en-US" sz="1400" dirty="0"/>
          </a:p>
          <a:p>
            <a:r>
              <a:rPr lang="en-US" sz="1400" dirty="0"/>
              <a:t>Try changing these at home to explore more!</a:t>
            </a:r>
          </a:p>
          <a:p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997594-5AD3-4C7C-B58F-2F95F32A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21" y="3838063"/>
            <a:ext cx="2938462" cy="8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C52792-5DCF-40EC-8EF4-EE2D43154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088" y="2144599"/>
            <a:ext cx="2667000" cy="1567360"/>
          </a:xfrm>
          <a:prstGeom prst="rect">
            <a:avLst/>
          </a:prstGeom>
        </p:spPr>
      </p:pic>
      <p:sp>
        <p:nvSpPr>
          <p:cNvPr id="11" name="Arrow: Up 10">
            <a:extLst>
              <a:ext uri="{FF2B5EF4-FFF2-40B4-BE49-F238E27FC236}">
                <a16:creationId xmlns:a16="http://schemas.microsoft.com/office/drawing/2014/main" id="{452206B5-D159-4034-96D9-B3730445CA39}"/>
              </a:ext>
            </a:extLst>
          </p:cNvPr>
          <p:cNvSpPr/>
          <p:nvPr/>
        </p:nvSpPr>
        <p:spPr>
          <a:xfrm rot="5400000">
            <a:off x="6064001" y="2280281"/>
            <a:ext cx="228600" cy="26783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907708A3-11BF-46B6-925D-D653BD79F15F}"/>
              </a:ext>
            </a:extLst>
          </p:cNvPr>
          <p:cNvSpPr/>
          <p:nvPr/>
        </p:nvSpPr>
        <p:spPr>
          <a:xfrm rot="16200000">
            <a:off x="7182416" y="4247584"/>
            <a:ext cx="228600" cy="26783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04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Parameter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3703320" cy="155133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Just at the “boundary” of balance between infection and control</a:t>
            </a:r>
          </a:p>
          <a:p>
            <a:r>
              <a:rPr lang="en-US" dirty="0"/>
              <a:t>All cells infected and die</a:t>
            </a:r>
          </a:p>
          <a:p>
            <a:r>
              <a:rPr lang="en-US" dirty="0"/>
              <a:t>Immune cells kill many infected cells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C1934C3-ECC2-4418-955D-7CCAE0CA3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7425" y="1746951"/>
            <a:ext cx="4768475" cy="33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65CB643-2CE4-4395-B10C-D26CA87DE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6644" y="3416477"/>
            <a:ext cx="3444240" cy="24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3C5E5-70CB-40BB-8E77-C346564866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32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eld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8244" y="3693319"/>
            <a:ext cx="6472238" cy="2157413"/>
          </a:xfrm>
          <a:prstGeom prst="rect">
            <a:avLst/>
          </a:prstGeom>
        </p:spPr>
      </p:pic>
      <p:pic>
        <p:nvPicPr>
          <p:cNvPr id="4" name="Cell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66950" y="1169194"/>
            <a:ext cx="4314825" cy="21574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51068" y="1979315"/>
            <a:ext cx="850943" cy="553998"/>
            <a:chOff x="9331960" y="1717040"/>
            <a:chExt cx="1121376" cy="730060"/>
          </a:xfrm>
        </p:grpSpPr>
        <p:sp>
          <p:nvSpPr>
            <p:cNvPr id="22" name="TextBox 21"/>
            <p:cNvSpPr txBox="1"/>
            <p:nvPr/>
          </p:nvSpPr>
          <p:spPr>
            <a:xfrm>
              <a:off x="9377680" y="1717040"/>
              <a:ext cx="1075656" cy="730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Uninfected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Infected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Virus releasing</a:t>
              </a:r>
            </a:p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Dead</a:t>
              </a:r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9331960" y="1790701"/>
              <a:ext cx="91440" cy="9144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9331960" y="1943101"/>
              <a:ext cx="91440" cy="91440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9331960" y="2095501"/>
              <a:ext cx="9144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9331960" y="2247901"/>
              <a:ext cx="91440" cy="9144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65672" y="2154476"/>
            <a:ext cx="565609" cy="207749"/>
            <a:chOff x="8927148" y="2617857"/>
            <a:chExt cx="745360" cy="273772"/>
          </a:xfrm>
        </p:grpSpPr>
        <p:sp>
          <p:nvSpPr>
            <p:cNvPr id="20" name="TextBox 19"/>
            <p:cNvSpPr txBox="1"/>
            <p:nvPr/>
          </p:nvSpPr>
          <p:spPr>
            <a:xfrm>
              <a:off x="8972868" y="2617857"/>
              <a:ext cx="699640" cy="273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Arial" panose="020B0604020202020204" pitchFamily="34" charset="0"/>
                  <a:cs typeface="Arial" panose="020B0604020202020204" pitchFamily="34" charset="0"/>
                </a:rPr>
                <a:t>Immune</a:t>
              </a: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8927148" y="2691518"/>
              <a:ext cx="91440" cy="9144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904456" y="896136"/>
            <a:ext cx="8402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Epithelial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24606" y="896136"/>
            <a:ext cx="7729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Immune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00116" y="3411487"/>
            <a:ext cx="5421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Virus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47745" y="3411487"/>
            <a:ext cx="8009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Cytokine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37934" y="3411487"/>
            <a:ext cx="13010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Oxidative Agent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AC62B7-EC43-444D-9B27-3A496F99B5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9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6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9CC3AC6-40D1-4491-A11A-B67EA0AB6F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0"/>
          <a:stretch/>
        </p:blipFill>
        <p:spPr bwMode="auto">
          <a:xfrm>
            <a:off x="4303152" y="1817370"/>
            <a:ext cx="4793223" cy="32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Case: Immune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4480560" cy="144018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Disabling immune response: classic Fisher-type spread of infection</a:t>
            </a:r>
          </a:p>
          <a:p>
            <a:r>
              <a:rPr lang="en-US" dirty="0"/>
              <a:t>Enabling immune response: widespread infection is slowed but not stopped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6644" y="3161485"/>
            <a:ext cx="3444240" cy="2739008"/>
            <a:chOff x="1168859" y="3072313"/>
            <a:chExt cx="4592320" cy="365201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65CB643-2CE4-4395-B10C-D26CA87DE9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68859" y="3412303"/>
              <a:ext cx="4592320" cy="331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104308" y="3072313"/>
              <a:ext cx="219393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00FF"/>
                  </a:solidFill>
                </a:rPr>
                <a:t>Baseline parameters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EA08A88-BB4F-43BF-948C-61D9E39D76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87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 Sensitivity for Immune Response and Viral Internalization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8915400" cy="13716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Parameter variations: immune response delay and viral internalization rate</a:t>
            </a:r>
          </a:p>
          <a:p>
            <a:r>
              <a:rPr lang="en-US" dirty="0"/>
              <a:t>Regions of certain outcomes, with variability in between</a:t>
            </a:r>
          </a:p>
          <a:p>
            <a:pPr lvl="1"/>
            <a:r>
              <a:rPr lang="en-US" dirty="0"/>
              <a:t>Green: at end of simulation, no infected or virus releasing cells, and some uninfected cells</a:t>
            </a:r>
          </a:p>
          <a:p>
            <a:pPr lvl="1"/>
            <a:r>
              <a:rPr lang="en-US" dirty="0"/>
              <a:t>Red: at end of simulation, no uninfected cells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67419" y="3115438"/>
            <a:ext cx="6209163" cy="2756930"/>
            <a:chOff x="1956558" y="3010916"/>
            <a:chExt cx="8278884" cy="3675907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6DE26D10-36B7-445A-8A67-E594C2513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58" y="3563567"/>
              <a:ext cx="3667024" cy="267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4AB60145-5DC7-45FE-99EB-13592EFC18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018" y="3563567"/>
              <a:ext cx="3667024" cy="267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3">
              <a:extLst>
                <a:ext uri="{FF2B5EF4-FFF2-40B4-BE49-F238E27FC236}">
                  <a16:creationId xmlns:a16="http://schemas.microsoft.com/office/drawing/2014/main" id="{49C94E46-FBE3-4500-9026-BFBD0EB470A2}"/>
                </a:ext>
              </a:extLst>
            </p:cNvPr>
            <p:cNvSpPr/>
            <p:nvPr/>
          </p:nvSpPr>
          <p:spPr>
            <a:xfrm>
              <a:off x="2278804" y="3010916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Stronger Immune Response</a:t>
              </a:r>
            </a:p>
          </p:txBody>
        </p:sp>
        <p:sp>
          <p:nvSpPr>
            <p:cNvPr id="9" name="Arrow: Right 12">
              <a:extLst>
                <a:ext uri="{FF2B5EF4-FFF2-40B4-BE49-F238E27FC236}">
                  <a16:creationId xmlns:a16="http://schemas.microsoft.com/office/drawing/2014/main" id="{A5651792-3460-4581-A66C-8145BAF37C6B}"/>
                </a:ext>
              </a:extLst>
            </p:cNvPr>
            <p:cNvSpPr/>
            <p:nvPr/>
          </p:nvSpPr>
          <p:spPr>
            <a:xfrm rot="5400000">
              <a:off x="8216142" y="4635863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Faster Viral Internalization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D102A1-C5AE-41D5-B513-1B5235B6BE98}"/>
                </a:ext>
              </a:extLst>
            </p:cNvPr>
            <p:cNvSpPr txBox="1"/>
            <p:nvPr/>
          </p:nvSpPr>
          <p:spPr>
            <a:xfrm>
              <a:off x="2023025" y="6286714"/>
              <a:ext cx="35340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Number of Infected Cells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1719DF-A6B8-4229-A384-C7B4010A7B7E}"/>
                </a:ext>
              </a:extLst>
            </p:cNvPr>
            <p:cNvSpPr txBox="1"/>
            <p:nvPr/>
          </p:nvSpPr>
          <p:spPr>
            <a:xfrm>
              <a:off x="5940485" y="6286714"/>
              <a:ext cx="35340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Extracellular Virus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657475" y="4362450"/>
            <a:ext cx="419100" cy="352425"/>
          </a:xfrm>
          <a:prstGeom prst="rect">
            <a:avLst/>
          </a:prstGeom>
          <a:noFill/>
          <a:ln w="5080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65494" y="4137426"/>
            <a:ext cx="117602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00FF"/>
                </a:solidFill>
              </a:rPr>
              <a:t>Baseline </a:t>
            </a:r>
          </a:p>
          <a:p>
            <a:r>
              <a:rPr lang="en-US" sz="1350" dirty="0">
                <a:solidFill>
                  <a:srgbClr val="0000FF"/>
                </a:solidFill>
              </a:rPr>
              <a:t>parameter set</a:t>
            </a:r>
          </a:p>
        </p:txBody>
      </p:sp>
      <p:cxnSp>
        <p:nvCxnSpPr>
          <p:cNvPr id="16" name="Straight Arrow Connector 15"/>
          <p:cNvCxnSpPr>
            <a:stCxn id="7" idx="3"/>
          </p:cNvCxnSpPr>
          <p:nvPr/>
        </p:nvCxnSpPr>
        <p:spPr>
          <a:xfrm flipV="1">
            <a:off x="1341522" y="4376740"/>
            <a:ext cx="1305236" cy="1460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91175" y="4362450"/>
            <a:ext cx="419100" cy="352425"/>
          </a:xfrm>
          <a:prstGeom prst="rect">
            <a:avLst/>
          </a:prstGeom>
          <a:noFill/>
          <a:ln w="50800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CED7B9-755A-4FE2-AFC6-592C3172DE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22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91854"/>
            <a:ext cx="4457700" cy="4064794"/>
          </a:xfrm>
          <a:prstGeom prst="rect">
            <a:avLst/>
          </a:prstGeom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Infection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4457700" cy="37033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Parameter sweep showed consistent emergent behaviors of infection</a:t>
            </a:r>
          </a:p>
          <a:p>
            <a:r>
              <a:rPr lang="en-US" dirty="0"/>
              <a:t>Five classes of infection dynamics</a:t>
            </a:r>
          </a:p>
          <a:p>
            <a:pPr lvl="1"/>
            <a:r>
              <a:rPr lang="en-US" dirty="0"/>
              <a:t>Widespread infection (B)</a:t>
            </a:r>
          </a:p>
          <a:p>
            <a:pPr lvl="1"/>
            <a:r>
              <a:rPr lang="en-US" dirty="0"/>
              <a:t>Slowed infection (C)</a:t>
            </a:r>
          </a:p>
          <a:p>
            <a:pPr lvl="1"/>
            <a:r>
              <a:rPr lang="en-US" dirty="0"/>
              <a:t>Containment (D)</a:t>
            </a:r>
          </a:p>
          <a:p>
            <a:pPr lvl="1"/>
            <a:r>
              <a:rPr lang="en-US" dirty="0"/>
              <a:t>Recurrence (E)</a:t>
            </a:r>
          </a:p>
          <a:p>
            <a:pPr lvl="1"/>
            <a:r>
              <a:rPr lang="en-US" dirty="0"/>
              <a:t>Clearance (F)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4FD8A-C12A-4FAD-BD89-5A0E225D92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5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Infection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63040"/>
            <a:ext cx="5029200" cy="1433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Widespread infection</a:t>
            </a:r>
            <a:r>
              <a:rPr lang="en-US" sz="1500" dirty="0"/>
              <a:t> </a:t>
            </a:r>
          </a:p>
          <a:p>
            <a:r>
              <a:rPr lang="en-US" sz="1500" dirty="0"/>
              <a:t>weak immune response and large rate of infection propagation</a:t>
            </a:r>
          </a:p>
          <a:p>
            <a:r>
              <a:rPr lang="en-US" sz="1500" dirty="0"/>
              <a:t>no uninfected epithelial cells survive at the end of the simulation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0169" y="3219279"/>
            <a:ext cx="3161163" cy="2756930"/>
            <a:chOff x="1956558" y="3010916"/>
            <a:chExt cx="4214884" cy="367590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DE26D10-36B7-445A-8A67-E594C2513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58" y="3563567"/>
              <a:ext cx="3667024" cy="267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3">
              <a:extLst>
                <a:ext uri="{FF2B5EF4-FFF2-40B4-BE49-F238E27FC236}">
                  <a16:creationId xmlns:a16="http://schemas.microsoft.com/office/drawing/2014/main" id="{49C94E46-FBE3-4500-9026-BFBD0EB470A2}"/>
                </a:ext>
              </a:extLst>
            </p:cNvPr>
            <p:cNvSpPr/>
            <p:nvPr/>
          </p:nvSpPr>
          <p:spPr>
            <a:xfrm>
              <a:off x="2075604" y="3010916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Stronger Immune Response</a:t>
              </a:r>
            </a:p>
          </p:txBody>
        </p:sp>
        <p:sp>
          <p:nvSpPr>
            <p:cNvPr id="9" name="Arrow: Right 12">
              <a:extLst>
                <a:ext uri="{FF2B5EF4-FFF2-40B4-BE49-F238E27FC236}">
                  <a16:creationId xmlns:a16="http://schemas.microsoft.com/office/drawing/2014/main" id="{A5651792-3460-4581-A66C-8145BAF37C6B}"/>
                </a:ext>
              </a:extLst>
            </p:cNvPr>
            <p:cNvSpPr/>
            <p:nvPr/>
          </p:nvSpPr>
          <p:spPr>
            <a:xfrm rot="5400000">
              <a:off x="4152142" y="4635863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Faster Viral Internalization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D102A1-C5AE-41D5-B513-1B5235B6BE98}"/>
                </a:ext>
              </a:extLst>
            </p:cNvPr>
            <p:cNvSpPr txBox="1"/>
            <p:nvPr/>
          </p:nvSpPr>
          <p:spPr>
            <a:xfrm>
              <a:off x="2023025" y="6286714"/>
              <a:ext cx="35340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Number of Infected Cells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514347"/>
            <a:ext cx="3646451" cy="32355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37022" y="5138264"/>
            <a:ext cx="404622" cy="308610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658" y="1508707"/>
            <a:ext cx="2997532" cy="3840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D4741C-9766-406B-ACBF-B24D0A3B7BC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9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Infection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63040"/>
            <a:ext cx="5029200" cy="156966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0000FF"/>
                </a:solidFill>
              </a:rPr>
              <a:t>Slowed infection</a:t>
            </a:r>
            <a:r>
              <a:rPr lang="en-US" sz="1500" dirty="0"/>
              <a:t> </a:t>
            </a:r>
          </a:p>
          <a:p>
            <a:r>
              <a:rPr lang="en-US" sz="1500" dirty="0"/>
              <a:t>moderate immune response and moderate rate of infection propagation</a:t>
            </a:r>
          </a:p>
          <a:p>
            <a:r>
              <a:rPr lang="en-US" sz="1500" dirty="0"/>
              <a:t>both uninfected and infected epithelial cells and some extracellular virus remain at the end of the simulation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0169" y="3219279"/>
            <a:ext cx="3161163" cy="2756930"/>
            <a:chOff x="1956558" y="3010916"/>
            <a:chExt cx="4214884" cy="367590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DE26D10-36B7-445A-8A67-E594C2513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58" y="3563567"/>
              <a:ext cx="3667024" cy="267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3">
              <a:extLst>
                <a:ext uri="{FF2B5EF4-FFF2-40B4-BE49-F238E27FC236}">
                  <a16:creationId xmlns:a16="http://schemas.microsoft.com/office/drawing/2014/main" id="{49C94E46-FBE3-4500-9026-BFBD0EB470A2}"/>
                </a:ext>
              </a:extLst>
            </p:cNvPr>
            <p:cNvSpPr/>
            <p:nvPr/>
          </p:nvSpPr>
          <p:spPr>
            <a:xfrm>
              <a:off x="2075604" y="3010916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Stronger Immune Response</a:t>
              </a:r>
            </a:p>
          </p:txBody>
        </p:sp>
        <p:sp>
          <p:nvSpPr>
            <p:cNvPr id="9" name="Arrow: Right 12">
              <a:extLst>
                <a:ext uri="{FF2B5EF4-FFF2-40B4-BE49-F238E27FC236}">
                  <a16:creationId xmlns:a16="http://schemas.microsoft.com/office/drawing/2014/main" id="{A5651792-3460-4581-A66C-8145BAF37C6B}"/>
                </a:ext>
              </a:extLst>
            </p:cNvPr>
            <p:cNvSpPr/>
            <p:nvPr/>
          </p:nvSpPr>
          <p:spPr>
            <a:xfrm rot="5400000">
              <a:off x="4152142" y="4635863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Faster Viral Internalization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D102A1-C5AE-41D5-B513-1B5235B6BE98}"/>
                </a:ext>
              </a:extLst>
            </p:cNvPr>
            <p:cNvSpPr txBox="1"/>
            <p:nvPr/>
          </p:nvSpPr>
          <p:spPr>
            <a:xfrm>
              <a:off x="2023025" y="6286714"/>
              <a:ext cx="35340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Number of Infected Cells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822847" y="4166714"/>
            <a:ext cx="404622" cy="308610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99" y="1508760"/>
            <a:ext cx="2991593" cy="3840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514347"/>
            <a:ext cx="3646451" cy="323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F3C33C-B390-466B-97AA-C0E1F4641E5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93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Infection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63040"/>
            <a:ext cx="5029200" cy="1430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Containment</a:t>
            </a:r>
            <a:r>
              <a:rPr lang="en-US" sz="1800" dirty="0"/>
              <a:t> </a:t>
            </a:r>
          </a:p>
          <a:p>
            <a:r>
              <a:rPr lang="en-US" sz="1800" dirty="0"/>
              <a:t>strong immune response and low to moderate rate of infection propagation</a:t>
            </a:r>
          </a:p>
          <a:p>
            <a:r>
              <a:rPr lang="en-US" sz="1800" dirty="0"/>
              <a:t>no infected or virus releasing cells remain, while uninfected cells survive and some extracellular virus remains in the extracellular environment at the end of the simulation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0169" y="3219279"/>
            <a:ext cx="3161163" cy="2756930"/>
            <a:chOff x="1956558" y="3010916"/>
            <a:chExt cx="4214884" cy="367590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DE26D10-36B7-445A-8A67-E594C2513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58" y="3563567"/>
              <a:ext cx="3667024" cy="267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3">
              <a:extLst>
                <a:ext uri="{FF2B5EF4-FFF2-40B4-BE49-F238E27FC236}">
                  <a16:creationId xmlns:a16="http://schemas.microsoft.com/office/drawing/2014/main" id="{49C94E46-FBE3-4500-9026-BFBD0EB470A2}"/>
                </a:ext>
              </a:extLst>
            </p:cNvPr>
            <p:cNvSpPr/>
            <p:nvPr/>
          </p:nvSpPr>
          <p:spPr>
            <a:xfrm>
              <a:off x="2075604" y="3010916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Stronger Immune Response</a:t>
              </a:r>
            </a:p>
          </p:txBody>
        </p:sp>
        <p:sp>
          <p:nvSpPr>
            <p:cNvPr id="9" name="Arrow: Right 12">
              <a:extLst>
                <a:ext uri="{FF2B5EF4-FFF2-40B4-BE49-F238E27FC236}">
                  <a16:creationId xmlns:a16="http://schemas.microsoft.com/office/drawing/2014/main" id="{A5651792-3460-4581-A66C-8145BAF37C6B}"/>
                </a:ext>
              </a:extLst>
            </p:cNvPr>
            <p:cNvSpPr/>
            <p:nvPr/>
          </p:nvSpPr>
          <p:spPr>
            <a:xfrm rot="5400000">
              <a:off x="4152142" y="4635863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Faster Viral Internalization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D102A1-C5AE-41D5-B513-1B5235B6BE98}"/>
                </a:ext>
              </a:extLst>
            </p:cNvPr>
            <p:cNvSpPr txBox="1"/>
            <p:nvPr/>
          </p:nvSpPr>
          <p:spPr>
            <a:xfrm>
              <a:off x="2023025" y="6286714"/>
              <a:ext cx="35340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Number of Infected Cells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89622" y="4490564"/>
            <a:ext cx="404622" cy="308610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98" y="1508760"/>
            <a:ext cx="2989631" cy="3840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514347"/>
            <a:ext cx="3646451" cy="323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33B5BE-FA92-49F5-9DF6-468901B6D6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4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Motivating Questions of COVID-19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So many questions:</a:t>
            </a:r>
          </a:p>
          <a:p>
            <a:r>
              <a:rPr lang="en-US" dirty="0"/>
              <a:t>Why do some people get sick, others not?</a:t>
            </a:r>
          </a:p>
          <a:p>
            <a:r>
              <a:rPr lang="en-US" dirty="0"/>
              <a:t>Why is COVID-19 different from the flu?</a:t>
            </a:r>
          </a:p>
          <a:p>
            <a:r>
              <a:rPr lang="en-US" dirty="0"/>
              <a:t>Why is there a delayed adverse response (recovery/relapse) in some individuals?</a:t>
            </a:r>
          </a:p>
          <a:p>
            <a:r>
              <a:rPr lang="en-US" dirty="0"/>
              <a:t>What causes pneumonia, cytokine storms or other adverse effects?</a:t>
            </a:r>
          </a:p>
          <a:p>
            <a:r>
              <a:rPr lang="en-US" dirty="0"/>
              <a:t>Why are there such strong age-related effects?</a:t>
            </a:r>
          </a:p>
          <a:p>
            <a:r>
              <a:rPr lang="en-US" dirty="0"/>
              <a:t>What causes the differences in response to infection by the same virus in different tissues?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Could we triage patients better?</a:t>
            </a:r>
          </a:p>
          <a:p>
            <a:r>
              <a:rPr lang="en-US" dirty="0"/>
              <a:t>How could use of antiviral therapies be optimized?</a:t>
            </a:r>
          </a:p>
          <a:p>
            <a:r>
              <a:rPr lang="en-US" dirty="0"/>
              <a:t>How could use of anti-inflammatory therapies be optimized?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</a:rPr>
              <a:t>Can we predict systems-level effects from molecular-level perturbations?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01304-0464-4385-B343-B1BCBD5472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669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Infection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63040"/>
            <a:ext cx="5029200" cy="14305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00FF"/>
                </a:solidFill>
              </a:rPr>
              <a:t>Recurrence</a:t>
            </a:r>
            <a:r>
              <a:rPr lang="en-US" sz="1800" dirty="0"/>
              <a:t> </a:t>
            </a:r>
          </a:p>
          <a:p>
            <a:r>
              <a:rPr lang="en-US" sz="1800" dirty="0"/>
              <a:t>strong immune response and fast infection propagation</a:t>
            </a:r>
          </a:p>
          <a:p>
            <a:r>
              <a:rPr lang="en-US" sz="1800" dirty="0"/>
              <a:t>all infected and virus-releasing epithelial cells die but remaining extracellular virus infects epithelial cells later on, restarting the spread of infection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0169" y="3219279"/>
            <a:ext cx="3161163" cy="2756930"/>
            <a:chOff x="1956558" y="3010916"/>
            <a:chExt cx="4214884" cy="367590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DE26D10-36B7-445A-8A67-E594C2513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58" y="3563567"/>
              <a:ext cx="3667024" cy="267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3">
              <a:extLst>
                <a:ext uri="{FF2B5EF4-FFF2-40B4-BE49-F238E27FC236}">
                  <a16:creationId xmlns:a16="http://schemas.microsoft.com/office/drawing/2014/main" id="{49C94E46-FBE3-4500-9026-BFBD0EB470A2}"/>
                </a:ext>
              </a:extLst>
            </p:cNvPr>
            <p:cNvSpPr/>
            <p:nvPr/>
          </p:nvSpPr>
          <p:spPr>
            <a:xfrm>
              <a:off x="2075604" y="3010916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Stronger Immune Response</a:t>
              </a:r>
            </a:p>
          </p:txBody>
        </p:sp>
        <p:sp>
          <p:nvSpPr>
            <p:cNvPr id="9" name="Arrow: Right 12">
              <a:extLst>
                <a:ext uri="{FF2B5EF4-FFF2-40B4-BE49-F238E27FC236}">
                  <a16:creationId xmlns:a16="http://schemas.microsoft.com/office/drawing/2014/main" id="{A5651792-3460-4581-A66C-8145BAF37C6B}"/>
                </a:ext>
              </a:extLst>
            </p:cNvPr>
            <p:cNvSpPr/>
            <p:nvPr/>
          </p:nvSpPr>
          <p:spPr>
            <a:xfrm rot="5400000">
              <a:off x="4152142" y="4635863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Faster Viral Internalization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D102A1-C5AE-41D5-B513-1B5235B6BE98}"/>
                </a:ext>
              </a:extLst>
            </p:cNvPr>
            <p:cNvSpPr txBox="1"/>
            <p:nvPr/>
          </p:nvSpPr>
          <p:spPr>
            <a:xfrm>
              <a:off x="2023025" y="6286714"/>
              <a:ext cx="35340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Number of Infected Cells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89622" y="5138264"/>
            <a:ext cx="404622" cy="308610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98" y="1508760"/>
            <a:ext cx="2977975" cy="3840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514347"/>
            <a:ext cx="3646451" cy="323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505438-83A4-4BC2-BC0A-78F733A6E4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7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of Infection 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63040"/>
            <a:ext cx="5029200" cy="14305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Clearance</a:t>
            </a:r>
            <a:endParaRPr lang="en-US" dirty="0"/>
          </a:p>
          <a:p>
            <a:r>
              <a:rPr lang="en-US" dirty="0"/>
              <a:t>strong immune response and slow infection propagation</a:t>
            </a:r>
          </a:p>
          <a:p>
            <a:r>
              <a:rPr lang="en-US" dirty="0"/>
              <a:t>the number of infected and virus-releasing epithelial cells goes to zero without recurrence and the extracellular virus drops below a threshold (1/900 per cell) by the end of the simulation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0169" y="3219279"/>
            <a:ext cx="3161163" cy="2756930"/>
            <a:chOff x="1956558" y="3010916"/>
            <a:chExt cx="4214884" cy="3675907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6DE26D10-36B7-445A-8A67-E594C2513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6558" y="3563567"/>
              <a:ext cx="3667024" cy="267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rrow: Right 3">
              <a:extLst>
                <a:ext uri="{FF2B5EF4-FFF2-40B4-BE49-F238E27FC236}">
                  <a16:creationId xmlns:a16="http://schemas.microsoft.com/office/drawing/2014/main" id="{49C94E46-FBE3-4500-9026-BFBD0EB470A2}"/>
                </a:ext>
              </a:extLst>
            </p:cNvPr>
            <p:cNvSpPr/>
            <p:nvPr/>
          </p:nvSpPr>
          <p:spPr>
            <a:xfrm>
              <a:off x="2075604" y="3010916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Stronger Immune Response</a:t>
              </a:r>
            </a:p>
          </p:txBody>
        </p:sp>
        <p:sp>
          <p:nvSpPr>
            <p:cNvPr id="9" name="Arrow: Right 12">
              <a:extLst>
                <a:ext uri="{FF2B5EF4-FFF2-40B4-BE49-F238E27FC236}">
                  <a16:creationId xmlns:a16="http://schemas.microsoft.com/office/drawing/2014/main" id="{A5651792-3460-4581-A66C-8145BAF37C6B}"/>
                </a:ext>
              </a:extLst>
            </p:cNvPr>
            <p:cNvSpPr/>
            <p:nvPr/>
          </p:nvSpPr>
          <p:spPr>
            <a:xfrm rot="5400000">
              <a:off x="4152142" y="4635863"/>
              <a:ext cx="35052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Faster Viral Internalization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D102A1-C5AE-41D5-B513-1B5235B6BE98}"/>
                </a:ext>
              </a:extLst>
            </p:cNvPr>
            <p:cNvSpPr txBox="1"/>
            <p:nvPr/>
          </p:nvSpPr>
          <p:spPr>
            <a:xfrm>
              <a:off x="2023025" y="6286714"/>
              <a:ext cx="353409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Number of Infected Cells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98" y="1508760"/>
            <a:ext cx="2977975" cy="384048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689622" y="3833339"/>
            <a:ext cx="404622" cy="308610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5514347"/>
            <a:ext cx="3646451" cy="323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4808BF-EF2B-4DC3-9AB5-54E8D0F2B0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755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Simulate Therapy with RNA-Synthesis Blocker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4937760" cy="37033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Drugs like </a:t>
            </a:r>
            <a:r>
              <a:rPr lang="en-US" dirty="0" err="1"/>
              <a:t>Remdesivir</a:t>
            </a:r>
            <a:r>
              <a:rPr lang="en-US" dirty="0"/>
              <a:t> inhibit RNA synthesis, the one exponential step in viral replication</a:t>
            </a:r>
          </a:p>
          <a:p>
            <a:pPr marL="0" indent="0">
              <a:buNone/>
            </a:pPr>
            <a:r>
              <a:rPr lang="en-US" dirty="0"/>
              <a:t>Issues:</a:t>
            </a:r>
          </a:p>
          <a:p>
            <a:r>
              <a:rPr lang="en-US" dirty="0"/>
              <a:t>Effectiveness decreases rapidly as the time of first treatment increases</a:t>
            </a:r>
          </a:p>
          <a:p>
            <a:r>
              <a:rPr lang="en-US" dirty="0"/>
              <a:t>Tradeoff between potency (drug efficacy x dose) vs effectiveness [want to use lowest effective dose to minimize side effects)</a:t>
            </a:r>
          </a:p>
          <a:p>
            <a:pPr marL="0" indent="0">
              <a:buNone/>
            </a:pPr>
            <a:r>
              <a:rPr lang="en-US" dirty="0"/>
              <a:t>Easy to model and simulate</a:t>
            </a:r>
          </a:p>
          <a:p>
            <a:r>
              <a:rPr lang="en-US" dirty="0"/>
              <a:t>Treatment corresponds to reducing replication rate in viral replication model</a:t>
            </a:r>
          </a:p>
          <a:p>
            <a:r>
              <a:rPr lang="en-US" dirty="0"/>
              <a:t>Treatment can be applied at various times after initial infection in simulation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A36F51-C85B-4CD5-B377-4EC2343DE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4500" y="1706436"/>
            <a:ext cx="3412860" cy="16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26E361-8215-40C6-8AEE-274C089A5828}"/>
                  </a:ext>
                </a:extLst>
              </p:cNvPr>
              <p:cNvSpPr txBox="1"/>
              <p:nvPr/>
            </p:nvSpPr>
            <p:spPr>
              <a:xfrm>
                <a:off x="5772878" y="3364111"/>
                <a:ext cx="29161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/>
                  <a:t>Example simulated therapy.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050" dirty="0"/>
                  <a:t> is the replication rate of all cells in simulation time.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C26E361-8215-40C6-8AEE-274C089A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170" y="3342481"/>
                <a:ext cx="388814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3" r="-628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0255" y="5793001"/>
                <a:ext cx="437651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900" dirty="0"/>
                  <a:t>: Unpacking, 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900" dirty="0"/>
                  <a:t>: Genome Replication, 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900" dirty="0"/>
                  <a:t>: Protein Synthesis, and </a:t>
                </a:r>
                <a14:m>
                  <m:oMath xmlns:m="http://schemas.openxmlformats.org/officeDocument/2006/math">
                    <m:r>
                      <a:rPr lang="en-US" sz="9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900" dirty="0"/>
                  <a:t>: Assembly and Packing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73" y="6581001"/>
                <a:ext cx="5764655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C26E361-8215-40C6-8AEE-274C089A5828}"/>
              </a:ext>
            </a:extLst>
          </p:cNvPr>
          <p:cNvSpPr txBox="1"/>
          <p:nvPr/>
        </p:nvSpPr>
        <p:spPr>
          <a:xfrm>
            <a:off x="5680946" y="5527729"/>
            <a:ext cx="29161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From the Viral Replication module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24525" y="3841552"/>
            <a:ext cx="2887009" cy="1728487"/>
            <a:chOff x="7632700" y="3915569"/>
            <a:chExt cx="3849345" cy="2304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632700" y="3915569"/>
                  <a:ext cx="3849345" cy="2304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𝑑𝑈</m:t>
                            </m:r>
                          </m:num>
                          <m:den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𝑈𝑝𝑡𝑎𝑘𝑒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135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𝑑𝑅</m:t>
                            </m:r>
                          </m:num>
                          <m:den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 +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  <m:f>
                          <m:f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3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h𝑎𝑙𝑓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sSub>
                              <m:sSubPr>
                                <m:ctrlPr>
                                  <a:rPr lang="en-US" sz="13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h𝑎𝑙𝑓</m:t>
                                </m:r>
                              </m:sub>
                            </m:sSub>
                          </m:den>
                        </m:f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135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𝑑𝑃</m:t>
                            </m:r>
                          </m:num>
                          <m:den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135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𝑑𝐴</m:t>
                            </m:r>
                          </m:num>
                          <m:den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𝑅𝑒𝑙𝑒𝑎𝑠𝑒</m:t>
                        </m:r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2700" y="3915569"/>
                  <a:ext cx="3771930" cy="227806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/>
            <p:cNvSpPr/>
            <p:nvPr/>
          </p:nvSpPr>
          <p:spPr>
            <a:xfrm>
              <a:off x="8991028" y="4465998"/>
              <a:ext cx="1645920" cy="640080"/>
            </a:xfrm>
            <a:prstGeom prst="rect">
              <a:avLst/>
            </a:prstGeom>
            <a:noFill/>
            <a:ln w="508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A350C20-4995-453F-AFE7-7FA4125E72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69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vs Potency Tradeoffs for an RNA-Synthesis Blocker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28613" y="2096145"/>
            <a:ext cx="8296275" cy="3161011"/>
            <a:chOff x="520700" y="1488751"/>
            <a:chExt cx="11061700" cy="421468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1490565"/>
              <a:ext cx="5486400" cy="421105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88751"/>
              <a:ext cx="5486400" cy="4214681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372FAE1-E026-4BF8-B800-9FACA335B771}"/>
              </a:ext>
            </a:extLst>
          </p:cNvPr>
          <p:cNvSpPr txBox="1"/>
          <p:nvPr/>
        </p:nvSpPr>
        <p:spPr>
          <a:xfrm>
            <a:off x="1723605" y="5308093"/>
            <a:ext cx="56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Green: virus controlled and most cells left uninfected</a:t>
            </a:r>
          </a:p>
          <a:p>
            <a:r>
              <a:rPr lang="en-US" b="1" dirty="0">
                <a:solidFill>
                  <a:srgbClr val="FF0000"/>
                </a:solidFill>
              </a:rPr>
              <a:t>Red: most cells infected, virus not controlled</a:t>
            </a:r>
          </a:p>
        </p:txBody>
      </p:sp>
      <p:sp>
        <p:nvSpPr>
          <p:cNvPr id="63" name="Arrow: Right 8">
            <a:extLst>
              <a:ext uri="{FF2B5EF4-FFF2-40B4-BE49-F238E27FC236}">
                <a16:creationId xmlns:a16="http://schemas.microsoft.com/office/drawing/2014/main" id="{86F4ACBA-F172-4896-9985-FAFE0A128F50}"/>
              </a:ext>
            </a:extLst>
          </p:cNvPr>
          <p:cNvSpPr/>
          <p:nvPr/>
        </p:nvSpPr>
        <p:spPr>
          <a:xfrm>
            <a:off x="3257550" y="1653323"/>
            <a:ext cx="26289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Later Treatment</a:t>
            </a:r>
          </a:p>
        </p:txBody>
      </p:sp>
      <p:sp>
        <p:nvSpPr>
          <p:cNvPr id="64" name="Arrow: Right 9">
            <a:extLst>
              <a:ext uri="{FF2B5EF4-FFF2-40B4-BE49-F238E27FC236}">
                <a16:creationId xmlns:a16="http://schemas.microsoft.com/office/drawing/2014/main" id="{E6DB9A98-2E85-4BF4-B94F-4CB56D18BEAC}"/>
              </a:ext>
            </a:extLst>
          </p:cNvPr>
          <p:cNvSpPr/>
          <p:nvPr/>
        </p:nvSpPr>
        <p:spPr>
          <a:xfrm rot="16200000">
            <a:off x="7751315" y="3476625"/>
            <a:ext cx="224244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Higher Potency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8BC3C-B4C3-475B-B832-90AF68881C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900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 vs Potency Tradeoffs for an RNA-Synthesis Blocker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28613" y="2096145"/>
            <a:ext cx="8296275" cy="3161011"/>
            <a:chOff x="520700" y="1488751"/>
            <a:chExt cx="11061700" cy="4214681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1490565"/>
              <a:ext cx="5486400" cy="421105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488751"/>
              <a:ext cx="5486400" cy="4214681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372FAE1-E026-4BF8-B800-9FACA335B771}"/>
              </a:ext>
            </a:extLst>
          </p:cNvPr>
          <p:cNvSpPr txBox="1"/>
          <p:nvPr/>
        </p:nvSpPr>
        <p:spPr>
          <a:xfrm>
            <a:off x="1723605" y="5308092"/>
            <a:ext cx="5696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High stochasticity between regions of certain outcomes</a:t>
            </a:r>
          </a:p>
        </p:txBody>
      </p:sp>
      <p:sp>
        <p:nvSpPr>
          <p:cNvPr id="63" name="Arrow: Right 8">
            <a:extLst>
              <a:ext uri="{FF2B5EF4-FFF2-40B4-BE49-F238E27FC236}">
                <a16:creationId xmlns:a16="http://schemas.microsoft.com/office/drawing/2014/main" id="{86F4ACBA-F172-4896-9985-FAFE0A128F50}"/>
              </a:ext>
            </a:extLst>
          </p:cNvPr>
          <p:cNvSpPr/>
          <p:nvPr/>
        </p:nvSpPr>
        <p:spPr>
          <a:xfrm>
            <a:off x="3257550" y="1653323"/>
            <a:ext cx="262890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Later Treatment</a:t>
            </a:r>
          </a:p>
        </p:txBody>
      </p:sp>
      <p:sp>
        <p:nvSpPr>
          <p:cNvPr id="64" name="Arrow: Right 9">
            <a:extLst>
              <a:ext uri="{FF2B5EF4-FFF2-40B4-BE49-F238E27FC236}">
                <a16:creationId xmlns:a16="http://schemas.microsoft.com/office/drawing/2014/main" id="{E6DB9A98-2E85-4BF4-B94F-4CB56D18BEAC}"/>
              </a:ext>
            </a:extLst>
          </p:cNvPr>
          <p:cNvSpPr/>
          <p:nvPr/>
        </p:nvSpPr>
        <p:spPr>
          <a:xfrm rot="16200000">
            <a:off x="7751315" y="3476625"/>
            <a:ext cx="2242445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Higher Potency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0" y="2409600"/>
            <a:ext cx="397764" cy="260604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7039395" y="2409600"/>
            <a:ext cx="397764" cy="260604"/>
          </a:xfrm>
          <a:prstGeom prst="rect">
            <a:avLst/>
          </a:prstGeom>
          <a:noFill/>
          <a:ln w="254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3B90E-A79C-453F-AA4A-3F1A9F57F4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0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Stochasticity of Outcomes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65" y="1748669"/>
            <a:ext cx="5738435" cy="35682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2" y="1866152"/>
            <a:ext cx="1710077" cy="333327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72FAE1-E026-4BF8-B800-9FACA335B771}"/>
              </a:ext>
            </a:extLst>
          </p:cNvPr>
          <p:cNvSpPr txBox="1"/>
          <p:nvPr/>
        </p:nvSpPr>
        <p:spPr>
          <a:xfrm>
            <a:off x="457200" y="533666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Positive outcome: delayed infection from early stochastic events</a:t>
            </a:r>
          </a:p>
          <a:p>
            <a:r>
              <a:rPr lang="en-US" b="1" dirty="0">
                <a:solidFill>
                  <a:srgbClr val="0000FF"/>
                </a:solidFill>
              </a:rPr>
              <a:t>Intermediate vs. Negative outcomes: spatial effects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DA483-6AD3-4BEC-8295-2C53C470C4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528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Simulating viral infection</a:t>
            </a:r>
          </a:p>
          <a:p>
            <a:pPr lvl="1"/>
            <a:r>
              <a:rPr lang="en-US" dirty="0"/>
              <a:t>Parameter space has deterministic regions with fuzzy boundaries</a:t>
            </a:r>
          </a:p>
          <a:p>
            <a:pPr lvl="1"/>
            <a:r>
              <a:rPr lang="en-US" dirty="0"/>
              <a:t>Stochasticity of cell-based events matters!</a:t>
            </a:r>
          </a:p>
          <a:p>
            <a:pPr lvl="1"/>
            <a:r>
              <a:rPr lang="en-US" dirty="0"/>
              <a:t>Spatial distribution of infection matters!</a:t>
            </a:r>
          </a:p>
          <a:p>
            <a:r>
              <a:rPr lang="en-US" dirty="0"/>
              <a:t>Simulating drug therapy</a:t>
            </a:r>
          </a:p>
          <a:p>
            <a:pPr lvl="1"/>
            <a:r>
              <a:rPr lang="en-US" dirty="0"/>
              <a:t>Early treatment is better (no surprise)</a:t>
            </a:r>
          </a:p>
          <a:p>
            <a:pPr lvl="1"/>
            <a:r>
              <a:rPr lang="en-US" dirty="0"/>
              <a:t>Even very low dose treatment earlier is better than high dose treatment later (maybe more surprising)</a:t>
            </a:r>
          </a:p>
          <a:p>
            <a:pPr lvl="1"/>
            <a:r>
              <a:rPr lang="en-US" dirty="0"/>
              <a:t>A few replicas treated with high potency at late times still show good outcomes because of stochastic cases with slower viral build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3B59E-A27E-4DC7-9EAD-1476F0BE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08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971551"/>
            <a:ext cx="8915400" cy="459690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500" dirty="0"/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8" y="904875"/>
            <a:ext cx="3684047" cy="2552700"/>
          </a:xfrm>
          <a:prstGeom prst="rect">
            <a:avLst/>
          </a:prstGeom>
        </p:spPr>
      </p:pic>
      <p:pic>
        <p:nvPicPr>
          <p:cNvPr id="5" name="image1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904876"/>
            <a:ext cx="3724275" cy="3429000"/>
          </a:xfrm>
          <a:prstGeom prst="rect">
            <a:avLst/>
          </a:prstGeom>
          <a:ln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53" y="3600663"/>
            <a:ext cx="3064922" cy="235246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CA36F51-C85B-4CD5-B377-4EC2343DE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28347" y="4364374"/>
            <a:ext cx="3031860" cy="14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9955" y="4245019"/>
            <a:ext cx="2250029" cy="5078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Please submit questions via Zoom chat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810A92-137D-45A5-AE95-93E008FABF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Biological Components of SARS-CoV-2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5966460" cy="370332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Epithelial target tissue (nasal, throat, bronchial, alveolar)</a:t>
            </a:r>
          </a:p>
          <a:p>
            <a:pPr lvl="1"/>
            <a:r>
              <a:rPr lang="en-US" dirty="0"/>
              <a:t>Extracellular environment</a:t>
            </a:r>
          </a:p>
          <a:p>
            <a:pPr lvl="1"/>
            <a:r>
              <a:rPr lang="en-US" dirty="0"/>
              <a:t>Virus entry, replication, spread and removal</a:t>
            </a:r>
          </a:p>
          <a:p>
            <a:pPr lvl="1"/>
            <a:r>
              <a:rPr lang="en-US" dirty="0"/>
              <a:t>Immune cells (lots of them) and their recruitment and actions</a:t>
            </a:r>
          </a:p>
          <a:p>
            <a:pPr lvl="1"/>
            <a:r>
              <a:rPr lang="en-US" dirty="0"/>
              <a:t>Immune signals (lots of them)</a:t>
            </a:r>
          </a:p>
          <a:p>
            <a:pPr lvl="1"/>
            <a:r>
              <a:rPr lang="en-US" dirty="0"/>
              <a:t>Tissue damage and recovery</a:t>
            </a:r>
          </a:p>
          <a:p>
            <a:r>
              <a:rPr lang="en-US" dirty="0"/>
              <a:t>Lymph nodes/systemic immune system</a:t>
            </a:r>
          </a:p>
          <a:p>
            <a:pPr lvl="1"/>
            <a:r>
              <a:rPr lang="en-US" dirty="0"/>
              <a:t>Immune signaling</a:t>
            </a:r>
          </a:p>
          <a:p>
            <a:pPr lvl="1"/>
            <a:r>
              <a:rPr lang="en-US" dirty="0"/>
              <a:t>Immune-cell proliferation</a:t>
            </a:r>
          </a:p>
          <a:p>
            <a:r>
              <a:rPr lang="en-US" dirty="0"/>
              <a:t>Whole body transport (blood, lymph, air)</a:t>
            </a:r>
          </a:p>
          <a:p>
            <a:r>
              <a:rPr lang="en-US" dirty="0"/>
              <a:t>Other non-target or secondary target organs (blood, heart, kidneys,…)</a:t>
            </a:r>
          </a:p>
          <a:p>
            <a:r>
              <a:rPr lang="en-US" dirty="0"/>
              <a:t>Innate and adaptive immune responses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10275" y="1699022"/>
            <a:ext cx="3086100" cy="3898866"/>
            <a:chOff x="7985760" y="1185862"/>
            <a:chExt cx="4114800" cy="5198488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D20207F-E60F-4F5B-8EFA-17DEECCA8A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r="164"/>
            <a:stretch/>
          </p:blipFill>
          <p:spPr bwMode="auto">
            <a:xfrm>
              <a:off x="7985760" y="1185862"/>
              <a:ext cx="4114800" cy="479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353627" y="5984241"/>
              <a:ext cx="343846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/>
                <a:t>Tay</a:t>
              </a:r>
              <a:r>
                <a:rPr lang="en-US" sz="1350" dirty="0"/>
                <a:t> et. al., Nat Rev </a:t>
              </a:r>
              <a:r>
                <a:rPr lang="en-US" sz="1350" dirty="0" err="1"/>
                <a:t>Immunol</a:t>
              </a:r>
              <a:r>
                <a:rPr lang="en-US" sz="1350" dirty="0"/>
                <a:t>, 2020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A999943-25DA-47DF-8B1C-7EF8B9F833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1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Response Components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4300" y="1865138"/>
                <a:ext cx="4457700" cy="3703320"/>
              </a:xfrm>
            </p:spPr>
            <p:txBody>
              <a:bodyPr>
                <a:normAutofit fontScale="40000" lnSpcReduction="20000"/>
              </a:bodyPr>
              <a:lstStyle/>
              <a:p>
                <a:r>
                  <a:rPr lang="en-US" dirty="0"/>
                  <a:t>Immune cell scavenging/phagocytosis of virus (peaks at 1 day, reduced after 2 days)</a:t>
                </a:r>
              </a:p>
              <a:p>
                <a:r>
                  <a:rPr lang="en-US" dirty="0"/>
                  <a:t>IFN response, viral resistance and other non-cell-mediated responses (starts early, most important early)</a:t>
                </a:r>
              </a:p>
              <a:p>
                <a:r>
                  <a:rPr lang="en-US" dirty="0"/>
                  <a:t>Systemic Cytokine signaling (starts around day 2 and goes on and is relayed and amplified by immune cells)</a:t>
                </a:r>
              </a:p>
              <a:p>
                <a:r>
                  <a:rPr lang="en-US" dirty="0"/>
                  <a:t>Recruitment of NK cells (starts pretty fast and peaks as shown on diagram)</a:t>
                </a:r>
              </a:p>
              <a:p>
                <a:r>
                  <a:rPr lang="en-US" dirty="0"/>
                  <a:t>Dendritic cells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Lymph node (day 4-6)</a:t>
                </a:r>
              </a:p>
              <a:p>
                <a:r>
                  <a:rPr lang="en-US" dirty="0"/>
                  <a:t>Return of CD8+ and related immune cells to the tissue (days 7-14)</a:t>
                </a:r>
              </a:p>
              <a:p>
                <a:r>
                  <a:rPr lang="en-US" dirty="0"/>
                  <a:t>B cells and antibodies (day 10 onward)</a:t>
                </a:r>
              </a:p>
              <a:p>
                <a:r>
                  <a:rPr lang="en-US" dirty="0"/>
                  <a:t>Complications from infection like pneumonia (typically start around day 7 with beginning of adaptive immune response and positive feedback on cytokines)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300" y="1865138"/>
                <a:ext cx="4457700" cy="3703320"/>
              </a:xfrm>
              <a:blipFill>
                <a:blip r:embed="rId2"/>
                <a:stretch>
                  <a:fillRect l="-137" t="-988" r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35" y="1929255"/>
            <a:ext cx="4458086" cy="2999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DAD45-CBAA-4415-B463-A4BCFF7EDB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5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Replication and Concentrations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65138"/>
            <a:ext cx="5554980" cy="3703320"/>
          </a:xfrm>
        </p:spPr>
        <p:txBody>
          <a:bodyPr>
            <a:normAutofit/>
          </a:bodyPr>
          <a:lstStyle/>
          <a:p>
            <a:r>
              <a:rPr lang="en-US" sz="2400" dirty="0"/>
              <a:t>Eclipse Phase (6 h – slightly longer) before any cells start releasing virus</a:t>
            </a:r>
          </a:p>
          <a:p>
            <a:r>
              <a:rPr lang="en-US" sz="2400" dirty="0"/>
              <a:t>Rapid exponential growth to maximum viral concentration (over 2 days for influenza)</a:t>
            </a:r>
          </a:p>
          <a:p>
            <a:r>
              <a:rPr lang="en-US" sz="2400" dirty="0"/>
              <a:t>Saturation and mild decline (days 2-7 days for influenza)</a:t>
            </a:r>
          </a:p>
          <a:p>
            <a:r>
              <a:rPr lang="en-US" sz="2400" dirty="0"/>
              <a:t>Rapid Viral Clearance (at 7-9 days for influenza)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715000" y="3733800"/>
            <a:ext cx="3108960" cy="2725000"/>
            <a:chOff x="7701260" y="3566428"/>
            <a:chExt cx="3072752" cy="2693266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8AE3572A-4CEB-465E-8E48-F669C4F31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1260" y="3566428"/>
              <a:ext cx="3072752" cy="2319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CA4DA5-D834-4535-A495-192C1F159FA0}"/>
                </a:ext>
              </a:extLst>
            </p:cNvPr>
            <p:cNvSpPr txBox="1"/>
            <p:nvPr/>
          </p:nvSpPr>
          <p:spPr>
            <a:xfrm>
              <a:off x="7827936" y="5894663"/>
              <a:ext cx="2819400" cy="365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SARS-CoV-2 in cultured kidney and liver cells. </a:t>
              </a:r>
            </a:p>
            <a:p>
              <a:pPr algn="ctr"/>
              <a:r>
                <a:rPr lang="en-US" sz="900" dirty="0"/>
                <a:t>https://wwwnc.cdc.gov/eid/article/26/6/20-0516_article</a:t>
              </a: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897880" y="1193036"/>
            <a:ext cx="2743200" cy="2312164"/>
            <a:chOff x="8454147" y="1193800"/>
            <a:chExt cx="2487168" cy="2096359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2AEA9E28-69E4-4274-B716-FCA430AB0C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56306" y="1193800"/>
              <a:ext cx="2482850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7ACC084-5D89-431F-B52E-3098ADE61959}"/>
                </a:ext>
              </a:extLst>
            </p:cNvPr>
            <p:cNvSpPr/>
            <p:nvPr/>
          </p:nvSpPr>
          <p:spPr>
            <a:xfrm>
              <a:off x="8454147" y="2955298"/>
              <a:ext cx="2487168" cy="334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Influenza in mice. </a:t>
              </a:r>
            </a:p>
            <a:p>
              <a:pPr algn="ctr"/>
              <a:r>
                <a:rPr lang="en-US" sz="900" dirty="0"/>
                <a:t>Smith et at. (2018) </a:t>
              </a:r>
              <a:r>
                <a:rPr lang="en-US" sz="900" i="1" dirty="0" err="1"/>
                <a:t>Curr</a:t>
              </a:r>
              <a:r>
                <a:rPr lang="en-US" sz="900" i="1" dirty="0"/>
                <a:t> </a:t>
              </a:r>
              <a:r>
                <a:rPr lang="en-US" sz="900" i="1" dirty="0" err="1"/>
                <a:t>Opin</a:t>
              </a:r>
              <a:r>
                <a:rPr lang="en-US" sz="900" i="1" dirty="0"/>
                <a:t> Sys </a:t>
              </a:r>
              <a:r>
                <a:rPr lang="en-US" sz="900" i="1" dirty="0" err="1"/>
                <a:t>Biol</a:t>
              </a:r>
              <a:endParaRPr lang="en-US" sz="9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A36E990-305E-4786-9447-7E4D93DCEA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0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Tissue Damage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Tissue damage (starts around day 1 or 2 and gets worse variably depending on course of disease)</a:t>
            </a:r>
          </a:p>
          <a:p>
            <a:pPr lvl="1"/>
            <a:r>
              <a:rPr lang="en-US" dirty="0"/>
              <a:t>Cell cytotoxicity due to virus</a:t>
            </a:r>
          </a:p>
          <a:p>
            <a:pPr lvl="1"/>
            <a:r>
              <a:rPr lang="en-US" dirty="0"/>
              <a:t>Cell apoptosis due to antiviral signaling</a:t>
            </a:r>
          </a:p>
          <a:p>
            <a:pPr lvl="1"/>
            <a:r>
              <a:rPr lang="en-US" dirty="0"/>
              <a:t>Contact cell killing by immune cells</a:t>
            </a:r>
          </a:p>
          <a:p>
            <a:pPr lvl="1"/>
            <a:r>
              <a:rPr lang="en-US" dirty="0"/>
              <a:t>Indirect cell killing by bystander effect</a:t>
            </a:r>
          </a:p>
          <a:p>
            <a:pPr lvl="1"/>
            <a:r>
              <a:rPr lang="en-US" dirty="0"/>
              <a:t>Indirect cell killing by immune-cell-secreted oxidative species</a:t>
            </a:r>
          </a:p>
          <a:p>
            <a:r>
              <a:rPr lang="en-US" dirty="0"/>
              <a:t>Cell proliferation and tissue recovery (starts around day 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EF09D-204D-4FD6-B79C-D1C1A6892F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9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9312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Biological Components of a Viral Infection and Their Conceptual Mappings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Epithelial target cells</a:t>
            </a:r>
          </a:p>
          <a:p>
            <a:r>
              <a:rPr lang="en-US" dirty="0"/>
              <a:t>Viral replication</a:t>
            </a:r>
          </a:p>
          <a:p>
            <a:r>
              <a:rPr lang="en-US" dirty="0"/>
              <a:t>Immune cells</a:t>
            </a:r>
          </a:p>
          <a:p>
            <a:r>
              <a:rPr lang="en-US" dirty="0"/>
              <a:t>Lymph nodes/systemic immune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726DF-273D-4BEA-ADAF-6DF85D02F4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3B1"/>
              </a:clrFrom>
              <a:clrTo>
                <a:srgbClr val="FEF3B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0325" y="0"/>
            <a:ext cx="593675" cy="6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08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16809</TotalTime>
  <Words>3176</Words>
  <Application>Microsoft Office PowerPoint</Application>
  <PresentationFormat>On-screen Show (4:3)</PresentationFormat>
  <Paragraphs>464</Paragraphs>
  <Slides>47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Symbol</vt:lpstr>
      <vt:lpstr>Office Theme</vt:lpstr>
      <vt:lpstr>CC3D Workshop 1.3: Tissue-Level COVID-19 Simulation</vt:lpstr>
      <vt:lpstr>Topics</vt:lpstr>
      <vt:lpstr>Sobering Times</vt:lpstr>
      <vt:lpstr>Motivating Questions of COVID-19 Modeling</vt:lpstr>
      <vt:lpstr>Biological Components of SARS-CoV-2 Infection</vt:lpstr>
      <vt:lpstr>Immune Response Components</vt:lpstr>
      <vt:lpstr>Viral Replication and Concentrations</vt:lpstr>
      <vt:lpstr>Tissue Damage and Recovery</vt:lpstr>
      <vt:lpstr>Biological Components of a Viral Infection and Their Conceptual Mappings</vt:lpstr>
      <vt:lpstr>Lung Epithelia</vt:lpstr>
      <vt:lpstr>Lung Epithelia</vt:lpstr>
      <vt:lpstr>Viral Replication</vt:lpstr>
      <vt:lpstr>Viral Replication</vt:lpstr>
      <vt:lpstr>Immune Response in Tissue</vt:lpstr>
      <vt:lpstr>Immune Response in Tissue</vt:lpstr>
      <vt:lpstr>Systemic Immune Response</vt:lpstr>
      <vt:lpstr>Systemic Immune Response</vt:lpstr>
      <vt:lpstr>Tissue Damage and Recovery</vt:lpstr>
      <vt:lpstr>Tissue Damage and Recovery</vt:lpstr>
      <vt:lpstr>Multiscale Infection and Response</vt:lpstr>
      <vt:lpstr>Modeling Viral Infection in CC3D</vt:lpstr>
      <vt:lpstr>Start Modest: Look at Spread of Infection in a Small Patch of Epithelial Tissue</vt:lpstr>
      <vt:lpstr>Overview of Model Components</vt:lpstr>
      <vt:lpstr>Epithelial Cell Types</vt:lpstr>
      <vt:lpstr>Immune Cell Types</vt:lpstr>
      <vt:lpstr>Phases of Basic Viral Replication</vt:lpstr>
      <vt:lpstr>Overview of Immune Recruitment</vt:lpstr>
      <vt:lpstr>Overview of Cell Death Mechanisms</vt:lpstr>
      <vt:lpstr>Overview of Simulation Details</vt:lpstr>
      <vt:lpstr>Exercise 1.3.1—Run Viral Infection Model on nanoHUB</vt:lpstr>
      <vt:lpstr>Exercise 1.3.1—Run Viral Infection Model on nanoHUB</vt:lpstr>
      <vt:lpstr>Baseline Parameter Set</vt:lpstr>
      <vt:lpstr>PowerPoint Presentation</vt:lpstr>
      <vt:lpstr>Reference Case: Immune Response</vt:lpstr>
      <vt:lpstr>Parameter Sensitivity for Immune Response and Viral Internalization</vt:lpstr>
      <vt:lpstr>Classes of Infection Dynamics</vt:lpstr>
      <vt:lpstr>Classes of Infection Dynamics</vt:lpstr>
      <vt:lpstr>Classes of Infection Dynamics</vt:lpstr>
      <vt:lpstr>Classes of Infection Dynamics</vt:lpstr>
      <vt:lpstr>Classes of Infection Dynamics</vt:lpstr>
      <vt:lpstr>Classes of Infection Dynamics</vt:lpstr>
      <vt:lpstr>Simulate Therapy with RNA-Synthesis Blocker</vt:lpstr>
      <vt:lpstr>Time vs Potency Tradeoffs for an RNA-Synthesis Blocker</vt:lpstr>
      <vt:lpstr>Time vs Potency Tradeoffs for an RNA-Synthesis Blocker</vt:lpstr>
      <vt:lpstr>Exploring Stochasticity of Outcomes</vt:lpstr>
      <vt:lpstr>Summary of Findings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Julio Monti Belmonte</dc:creator>
  <cp:lastModifiedBy>Glazier, James Alexander</cp:lastModifiedBy>
  <cp:revision>793</cp:revision>
  <dcterms:created xsi:type="dcterms:W3CDTF">2011-11-02T17:09:23Z</dcterms:created>
  <dcterms:modified xsi:type="dcterms:W3CDTF">2020-08-03T14:20:31Z</dcterms:modified>
</cp:coreProperties>
</file>