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141" r:id="rId2"/>
    <p:sldId id="2035" r:id="rId3"/>
    <p:sldId id="2142" r:id="rId4"/>
    <p:sldId id="2145" r:id="rId5"/>
    <p:sldId id="2144" r:id="rId6"/>
    <p:sldId id="2146" r:id="rId7"/>
    <p:sldId id="2148" r:id="rId8"/>
    <p:sldId id="2164" r:id="rId9"/>
    <p:sldId id="2149" r:id="rId10"/>
    <p:sldId id="2168" r:id="rId11"/>
    <p:sldId id="2150" r:id="rId12"/>
    <p:sldId id="2167" r:id="rId13"/>
    <p:sldId id="2151" r:id="rId14"/>
    <p:sldId id="2152" r:id="rId15"/>
    <p:sldId id="2153" r:id="rId16"/>
    <p:sldId id="2154" r:id="rId17"/>
    <p:sldId id="2155" r:id="rId18"/>
    <p:sldId id="2156" r:id="rId19"/>
    <p:sldId id="2157" r:id="rId20"/>
    <p:sldId id="2165" r:id="rId21"/>
    <p:sldId id="2158" r:id="rId22"/>
    <p:sldId id="2162" r:id="rId23"/>
    <p:sldId id="2159" r:id="rId24"/>
    <p:sldId id="2160" r:id="rId25"/>
    <p:sldId id="2163" r:id="rId26"/>
    <p:sldId id="2161" r:id="rId27"/>
    <p:sldId id="2166" r:id="rId2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ier" initials="JAG" lastIdx="6" clrIdx="0"/>
  <p:cmAuthor id="2" name="jaglazier@gmail.com" initials="j" lastIdx="2" clrIdx="1">
    <p:extLst/>
  </p:cmAuthor>
  <p:cmAuthor id="3" name="Glazier, James Alexander" initials="GJA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9900"/>
    <a:srgbClr val="FBE5D6"/>
    <a:srgbClr val="E3F0DB"/>
    <a:srgbClr val="F8E2D3"/>
    <a:srgbClr val="00FF00"/>
    <a:srgbClr val="808000"/>
    <a:srgbClr val="00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2" autoAdjust="0"/>
    <p:restoredTop sz="95028" autoAdjust="0"/>
  </p:normalViewPr>
  <p:slideViewPr>
    <p:cSldViewPr>
      <p:cViewPr varScale="1">
        <p:scale>
          <a:sx n="67" d="100"/>
          <a:sy n="67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7D2428E-EE69-475E-BB11-BFD31B39ABC4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8BAC502-4B6B-4918-9C85-7501D5206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4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2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11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12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13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14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https://compucell3d.org/CC3D_2020_class_files?action=AttachFile&amp;do=get&amp;target=CC3D_parameters_example.zip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15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Have students try this</a:t>
            </a:r>
            <a:r>
              <a:rPr lang="en-US" baseline="0" dirty="0" smtClean="0"/>
              <a:t> on a CC3D project of their own choosing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16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17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18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19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20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3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21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22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23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24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25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26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27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4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5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6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7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8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9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5610" indent="-2944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7862" indent="-23557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006" indent="-23557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0151" indent="-23557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F952CB-9D1D-4D45-8449-8F6DCEE1DE18}" type="slidenum">
              <a:rPr lang="en-US" smtClean="0">
                <a:latin typeface="Verdana" pitchFamily="34" charset="0"/>
              </a:rPr>
              <a:pPr/>
              <a:t>10</a:t>
            </a:fld>
            <a:endParaRPr lang="en-US">
              <a:latin typeface="Verdana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9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3999-1C14-439A-A3F0-4C076509F4C1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rl.obolibrary.org/obo/CL_0000082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://purl.obolibrary.org/obo/GO_005067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pucell3d.org/CC3D_2020_class_files?action=AttachFile&amp;do=get&amp;target=CC3D_parameters_example.zip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cc3d/files/4.2.2/window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2FEABE-3AC6-4358-961E-A4A28E7A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CC3D Workshop </a:t>
            </a:r>
            <a:r>
              <a:rPr lang="en-US" sz="2800" b="1" dirty="0" smtClean="0">
                <a:solidFill>
                  <a:srgbClr val="0000FF"/>
                </a:solidFill>
              </a:rPr>
              <a:t>4.6: Best Practices and Parameters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76BA9F20-E92D-4AC1-8B08-75F38D1A5904}"/>
              </a:ext>
            </a:extLst>
          </p:cNvPr>
          <p:cNvSpPr txBox="1">
            <a:spLocks noChangeArrowheads="1"/>
          </p:cNvSpPr>
          <p:nvPr/>
        </p:nvSpPr>
        <p:spPr>
          <a:xfrm>
            <a:off x="1388594" y="1381299"/>
            <a:ext cx="6400800" cy="1634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000" dirty="0" smtClean="0">
                <a:solidFill>
                  <a:srgbClr val="000099"/>
                </a:solidFill>
              </a:rPr>
              <a:t>James Sluka</a:t>
            </a:r>
            <a:endParaRPr lang="en-US" sz="2000" dirty="0">
              <a:solidFill>
                <a:srgbClr val="000099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Dept. of Intelligent Systems Engineering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and </a:t>
            </a:r>
            <a:r>
              <a:rPr lang="en-US" sz="2000" dirty="0" smtClean="0">
                <a:solidFill>
                  <a:srgbClr val="000099"/>
                </a:solidFill>
              </a:rPr>
              <a:t>the Biocomplexity </a:t>
            </a:r>
            <a:r>
              <a:rPr lang="en-US" sz="2000" dirty="0">
                <a:solidFill>
                  <a:srgbClr val="000099"/>
                </a:solidFill>
              </a:rPr>
              <a:t>Institute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Indiana University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Bloomington, IN 47408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99"/>
                </a:solidFill>
              </a:rPr>
              <a:t>USA</a:t>
            </a:r>
          </a:p>
        </p:txBody>
      </p:sp>
      <p:pic>
        <p:nvPicPr>
          <p:cNvPr id="10" name="Picture 5" descr="IU seal, red on white, large">
            <a:extLst>
              <a:ext uri="{FF2B5EF4-FFF2-40B4-BE49-F238E27FC236}">
                <a16:creationId xmlns="" xmlns:a16="http://schemas.microsoft.com/office/drawing/2014/main" id="{AE523CE1-E615-4543-8A53-A2D42B1D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9446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ogo">
            <a:extLst>
              <a:ext uri="{FF2B5EF4-FFF2-40B4-BE49-F238E27FC236}">
                <a16:creationId xmlns="" xmlns:a16="http://schemas.microsoft.com/office/drawing/2014/main" id="{2065F247-5963-48D8-AABD-3368EF09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E3F31D-5FC1-4C41-906F-FADD467E8543}"/>
              </a:ext>
            </a:extLst>
          </p:cNvPr>
          <p:cNvSpPr txBox="1"/>
          <p:nvPr/>
        </p:nvSpPr>
        <p:spPr>
          <a:xfrm>
            <a:off x="190500" y="2904174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workshop will begin at 11:00AM EDT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Screensharing and microphones have been disabled for participants in the main session—they are available in breakout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submit questions/concerns/suggestions via zoom 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support will be available in zoom breakout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Workshop will be live-streamed, recorded and distributed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you save the zoom link after registering so you do not have to re-register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take the time now to be sure you have a working </a:t>
            </a:r>
            <a:r>
              <a:rPr lang="en-US" dirty="0" err="1"/>
              <a:t>nanoHUB</a:t>
            </a:r>
            <a:r>
              <a:rPr lang="en-US" dirty="0"/>
              <a:t> account and to download and install CompuCell3D to your desktop if you are planning to run it locally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also join the workshop slack channel at  https://join.slack.com/t/multiscalemod-ags3330/shared_invite/zt-g0up1lz7-z5XGFC73UZk1j3BPeW7RVA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Funding Sources: NIH U24 EB028887, NIH R01 GM122424, NIH R01 GM123032, NIH P41 GM109824, NSF 1720625 and </a:t>
            </a:r>
            <a:r>
              <a:rPr lang="en-US" dirty="0" err="1"/>
              <a:t>nanoHUB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1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1"/>
            <a:ext cx="88392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Include the parameters (preferably with comments) at the top of the steppables file.</a:t>
            </a:r>
            <a:endParaRPr lang="en-US" sz="2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Best Practices: Parameters, 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simple approach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778" y="0"/>
            <a:ext cx="593675" cy="617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209800"/>
            <a:ext cx="7620000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Python Steppables File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cc3d.core.PySteppables import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Conversion Factors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s_to_mcs = 5.0 * 60.0  # s/mcs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days_to_mcs = s_to_mcs / 60.0 / 60.0 / 24.0  # days/mcs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=============================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CompuCell Parameters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cell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cell_diameter = 5.0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cell_volume = cell_diameter ** 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virus diffusion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virus_dc =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1.875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111651"/>
            <a:ext cx="4419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use the variables, without prefix, in any place within this python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5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Create a </a:t>
            </a:r>
            <a:r>
              <a:rPr lang="en-US" sz="2400" b="1" dirty="0" smtClean="0"/>
              <a:t>parameters file </a:t>
            </a:r>
            <a:r>
              <a:rPr lang="en-US" sz="2400" dirty="0" smtClean="0"/>
              <a:t>in Python and include it in the CC3D project. The python file can include:</a:t>
            </a:r>
          </a:p>
          <a:p>
            <a:r>
              <a:rPr lang="en-US" sz="2400" dirty="0" smtClean="0"/>
              <a:t>Parameters broken up into biological and computational domains</a:t>
            </a:r>
          </a:p>
          <a:p>
            <a:r>
              <a:rPr lang="en-US" sz="2400" dirty="0" smtClean="0"/>
              <a:t>Units for parameters</a:t>
            </a:r>
          </a:p>
          <a:p>
            <a:r>
              <a:rPr lang="en-US" sz="2400" dirty="0" smtClean="0"/>
              <a:t>References for parameters</a:t>
            </a:r>
          </a:p>
          <a:p>
            <a:r>
              <a:rPr lang="en-US" sz="2400" dirty="0" smtClean="0"/>
              <a:t>Equations that convert from biological units to model units (e.g., microns per pixel).</a:t>
            </a:r>
          </a:p>
          <a:p>
            <a:endParaRPr lang="en-US" sz="2400" dirty="0"/>
          </a:p>
          <a:p>
            <a:r>
              <a:rPr lang="en-US" sz="2400" dirty="0"/>
              <a:t>Ontological links for </a:t>
            </a:r>
            <a:r>
              <a:rPr lang="en-US" sz="2400" dirty="0" smtClean="0"/>
              <a:t>objects (cells, tissue, …) and processes</a:t>
            </a:r>
            <a:endParaRPr lang="en-US" sz="2400" dirty="0"/>
          </a:p>
          <a:p>
            <a:pPr lvl="1"/>
            <a:r>
              <a:rPr lang="en-US" sz="2000" dirty="0"/>
              <a:t>Lung epithelial cell =  </a:t>
            </a:r>
            <a:r>
              <a:rPr lang="en-US" sz="2000" dirty="0">
                <a:hlinkClick r:id="rId3"/>
              </a:rPr>
              <a:t>http://purl.obolibrary.org/obo/CL_0000082</a:t>
            </a:r>
            <a:r>
              <a:rPr lang="en-US" sz="2000" dirty="0"/>
              <a:t>  </a:t>
            </a:r>
          </a:p>
          <a:p>
            <a:pPr lvl="1"/>
            <a:r>
              <a:rPr lang="en-US" sz="2000" dirty="0"/>
              <a:t>epithelial cell </a:t>
            </a:r>
            <a:r>
              <a:rPr lang="en-US" sz="2000" dirty="0" smtClean="0"/>
              <a:t>proliferation =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purl.obolibrary.org/obo/GO_0050673</a:t>
            </a:r>
            <a:r>
              <a:rPr lang="en-US" sz="2000" dirty="0" smtClean="0"/>
              <a:t>	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Best Practices: Parameters, 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a better approach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0778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076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Covid-19 model</a:t>
            </a:r>
            <a:r>
              <a:rPr lang="en-US" sz="1800" dirty="0" smtClean="0"/>
              <a:t> uses a parameter file</a:t>
            </a:r>
            <a:r>
              <a:rPr lang="en-US" sz="1800" dirty="0"/>
              <a:t> </a:t>
            </a:r>
            <a:r>
              <a:rPr lang="en-US" sz="1800" dirty="0" smtClean="0"/>
              <a:t>as part of the project.</a:t>
            </a:r>
          </a:p>
          <a:p>
            <a:pPr marL="0" indent="0">
              <a:buNone/>
            </a:pPr>
            <a:r>
              <a:rPr lang="en-US" sz="1800" dirty="0" smtClean="0"/>
              <a:t>The Parameter file is ViralInfectionVTMModelInputs.py: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Importing the parameters into a module ViralInfectionVTMSteppables.py: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Usage: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29814" y="152400"/>
            <a:ext cx="8229600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Parameters, </a:t>
            </a:r>
            <a:br>
              <a:rPr lang="en-US" sz="3200" b="1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</a:rPr>
              <a:t>a better approach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0"/>
            <a:ext cx="10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778" y="1752600"/>
            <a:ext cx="860504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To use, assign the name of the code variable as a key, and a 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string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description as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e.g.,     __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param_desc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__['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'] = 'My variable'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          my_var =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The generated csv will read, "my_var, 1, My variable'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__param_desc__ = </a:t>
            </a:r>
            <a:r>
              <a:rPr lang="en-US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Conversion Factors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__param_desc__[</a:t>
            </a:r>
            <a:r>
              <a:rPr lang="en-US" sz="14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's_to_mcs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'] = 'Simulation step'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s_to_mcs = 1200.0  # s/mcs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778" y="4393049"/>
            <a:ext cx="8605043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Import project libraries and classes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sys.path.append(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os.path.dirname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(__file__))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ViralInfectionVTMSteppableBasePy import 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import ViralInfectionVTMLib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ViralInfectionVTMModelInputs import </a:t>
            </a:r>
            <a:r>
              <a:rPr lang="en-US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694088" y="2584402"/>
            <a:ext cx="1992711" cy="579566"/>
          </a:xfrm>
          <a:prstGeom prst="wedgeRectCallout">
            <a:avLst>
              <a:gd name="adj1" fmla="val -268029"/>
              <a:gd name="adj2" fmla="val 2418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Create a parameter description dictionary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778" y="5940623"/>
            <a:ext cx="860504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uptake_amount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s_to_mcs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/ rate_coeff_uptake_pr * uptake_probability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694087" y="4800600"/>
            <a:ext cx="1992711" cy="579566"/>
          </a:xfrm>
          <a:prstGeom prst="wedgeRectCallout">
            <a:avLst>
              <a:gd name="adj1" fmla="val -144430"/>
              <a:gd name="adj2" fmla="val 445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Note that no package name </a:t>
            </a:r>
            <a:r>
              <a:rPr lang="en-US" sz="1400" dirty="0" smtClean="0">
                <a:solidFill>
                  <a:schemeClr val="tx1"/>
                </a:solidFill>
              </a:rPr>
              <a:t>was  </a:t>
            </a:r>
            <a:r>
              <a:rPr lang="en-US" sz="1400" dirty="0">
                <a:solidFill>
                  <a:schemeClr val="tx1"/>
                </a:solidFill>
              </a:rPr>
              <a:t>used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275" y="10455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50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Demo with cell sorting in a “python only” model (no xml)</a:t>
            </a:r>
          </a:p>
          <a:p>
            <a:pPr marL="400050" lvl="1" indent="0">
              <a:buNone/>
            </a:pPr>
            <a:r>
              <a:rPr lang="en-US" sz="2000" dirty="0" smtClean="0"/>
              <a:t>Python only since it is easier to change many of the most basic CC3D parameters (like model dimensions) in python versus the XML version.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Project name: </a:t>
            </a:r>
            <a:r>
              <a:rPr lang="en-US" sz="2400" dirty="0"/>
              <a:t>CC3D_parameters_example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00CC"/>
                </a:solidFill>
              </a:rPr>
              <a:t>Best Practices: Parameters, </a:t>
            </a:r>
            <a:br>
              <a:rPr lang="en-US" sz="3600" b="1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</a:rPr>
              <a:t>a better approach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5527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4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8055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Parameters, </a:t>
            </a:r>
            <a:br>
              <a:rPr lang="en-US" sz="3200" b="1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</a:rPr>
              <a:t>cell sorting demo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19200"/>
            <a:ext cx="6215825" cy="330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6251"/>
          <a:stretch/>
        </p:blipFill>
        <p:spPr bwMode="auto">
          <a:xfrm>
            <a:off x="4114800" y="3909060"/>
            <a:ext cx="4992914" cy="292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895600" y="3341783"/>
            <a:ext cx="2438400" cy="174540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6658897" y="2822448"/>
            <a:ext cx="2057400" cy="841248"/>
          </a:xfrm>
          <a:prstGeom prst="wedgeRectCallout">
            <a:avLst>
              <a:gd name="adj1" fmla="val 5403"/>
              <a:gd name="adj2" fmla="val 9055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Total contact area between cells of different types (excluding medium)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275" y="0"/>
            <a:ext cx="593675" cy="617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431" y="4557461"/>
            <a:ext cx="3630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will use a model of my own. If you would like to load a suitable file to try this on you can use </a:t>
            </a:r>
            <a:r>
              <a:rPr lang="en-US" sz="1600" i="1" dirty="0" smtClean="0"/>
              <a:t>a </a:t>
            </a:r>
            <a:r>
              <a:rPr lang="en-US" sz="1600" i="1" dirty="0"/>
              <a:t>Python only demo like C:\CompuCell3D-py3-64bit\Demos\CompuCellPythonTutorial\PythonOnlySimulationsExamples\cellsort-2D-player-new-syntax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02528" y="838200"/>
            <a:ext cx="2370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 can download this </a:t>
            </a:r>
            <a:r>
              <a:rPr lang="en-US" sz="1600" dirty="0"/>
              <a:t>model from </a:t>
            </a:r>
            <a:r>
              <a:rPr lang="en-US" sz="1600" dirty="0">
                <a:hlinkClick r:id="rId8"/>
              </a:rPr>
              <a:t>https://compucell3d.org/CC3D_2020_class_files?action=AttachFile&amp;do=get&amp;target=CC3D_parameters_example.zip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228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80559" y="76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Add python file for </a:t>
            </a:r>
            <a:br>
              <a:rPr lang="en-US" sz="3200" b="1" dirty="0" smtClean="0">
                <a:solidFill>
                  <a:srgbClr val="0000CC"/>
                </a:solidFill>
              </a:rPr>
            </a:br>
            <a:r>
              <a:rPr lang="en-US" sz="3200" b="1" dirty="0" smtClean="0">
                <a:solidFill>
                  <a:srgbClr val="0000CC"/>
                </a:solidFill>
              </a:rPr>
              <a:t>parameters to the CC3D Project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736" b="26926"/>
          <a:stretch/>
        </p:blipFill>
        <p:spPr bwMode="auto">
          <a:xfrm>
            <a:off x="1143000" y="1245804"/>
            <a:ext cx="6620161" cy="485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42094" y="2922204"/>
            <a:ext cx="1143000" cy="420624"/>
          </a:xfrm>
          <a:prstGeom prst="wedgeRectCallout">
            <a:avLst>
              <a:gd name="adj1" fmla="val 100722"/>
              <a:gd name="adj2" fmla="val 254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Right-click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8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Add python file for parameters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the file “parameters” (for example)</a:t>
            </a:r>
          </a:p>
          <a:p>
            <a:pPr lvl="1"/>
            <a:r>
              <a:rPr lang="en-US" sz="2000" dirty="0" smtClean="0"/>
              <a:t>Might be better to name &lt;project name&gt;_parameters</a:t>
            </a:r>
          </a:p>
          <a:p>
            <a:r>
              <a:rPr lang="en-US" dirty="0" smtClean="0"/>
              <a:t>File type is “python”</a:t>
            </a:r>
            <a:endParaRPr lang="en-US" dirty="0"/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71800" y="3124200"/>
            <a:ext cx="3581400" cy="2924175"/>
            <a:chOff x="2781300" y="1966913"/>
            <a:chExt cx="3581400" cy="29241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300" y="1966913"/>
              <a:ext cx="3581400" cy="29241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Right Arrow 1"/>
            <p:cNvSpPr/>
            <p:nvPr/>
          </p:nvSpPr>
          <p:spPr>
            <a:xfrm>
              <a:off x="3810000" y="2895600"/>
              <a:ext cx="304800" cy="152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810000" y="3220453"/>
              <a:ext cx="304800" cy="152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419600" y="4648200"/>
              <a:ext cx="304800" cy="152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5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Add python file for parameters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9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should now have an empty file, double click on it in the file list to open in Twedit++</a:t>
            </a:r>
            <a:endParaRPr lang="en-US" dirty="0"/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19200" y="2743200"/>
            <a:ext cx="6137191" cy="2576975"/>
            <a:chOff x="1219200" y="2743200"/>
            <a:chExt cx="6137191" cy="25769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7576" b="55133"/>
            <a:stretch/>
          </p:blipFill>
          <p:spPr bwMode="auto">
            <a:xfrm>
              <a:off x="1219200" y="2743200"/>
              <a:ext cx="6137191" cy="257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>
              <a:off x="1295400" y="4191000"/>
              <a:ext cx="304800" cy="152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1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Add your parameters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24" y="9374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Define biological and model values, add references, units, etc. This is python so you can assign values, comment, do calculations, etc.</a:t>
            </a:r>
          </a:p>
          <a:p>
            <a:pPr marL="0" indent="0">
              <a:buNone/>
            </a:pPr>
            <a:r>
              <a:rPr lang="en-US" sz="2400" dirty="0" smtClean="0"/>
              <a:t>Convenient to separate into Biological, Model and Conversions (between biological values and model values) sections.</a:t>
            </a:r>
            <a:endParaRPr lang="en-US" sz="2400" dirty="0"/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4668" y="3022472"/>
            <a:ext cx="8168656" cy="3197353"/>
            <a:chOff x="473350" y="2365247"/>
            <a:chExt cx="8168656" cy="319735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41" b="30983"/>
            <a:stretch/>
          </p:blipFill>
          <p:spPr bwMode="auto">
            <a:xfrm>
              <a:off x="473350" y="2365247"/>
              <a:ext cx="8168656" cy="319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Brace 4"/>
            <p:cNvSpPr/>
            <p:nvPr/>
          </p:nvSpPr>
          <p:spPr>
            <a:xfrm>
              <a:off x="2286000" y="3200400"/>
              <a:ext cx="304800" cy="5334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>
              <a:off x="2289717" y="3733800"/>
              <a:ext cx="304800" cy="5334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>
              <a:off x="2286000" y="4419600"/>
              <a:ext cx="304800" cy="3810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2289717" y="5027341"/>
              <a:ext cx="304800" cy="459059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9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Use the parameters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94" y="97192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Import the parameters file into any of your python modules that need access to them.</a:t>
            </a:r>
            <a:endParaRPr lang="en-US" sz="2800" dirty="0"/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16961" y="1907279"/>
            <a:ext cx="8033313" cy="4329111"/>
            <a:chOff x="537528" y="2346198"/>
            <a:chExt cx="6606222" cy="318811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168" b="23614"/>
            <a:stretch/>
          </p:blipFill>
          <p:spPr bwMode="auto">
            <a:xfrm>
              <a:off x="537528" y="2346198"/>
              <a:ext cx="6606222" cy="3188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724150" y="3378354"/>
              <a:ext cx="4419600" cy="1561946"/>
              <a:chOff x="2724150" y="3378354"/>
              <a:chExt cx="4419600" cy="156194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724150" y="3384704"/>
                <a:ext cx="4419600" cy="1555596"/>
                <a:chOff x="2667000" y="2406804"/>
                <a:chExt cx="4419600" cy="1555596"/>
              </a:xfrm>
            </p:grpSpPr>
            <p:sp>
              <p:nvSpPr>
                <p:cNvPr id="17" name="Right Arrow 16"/>
                <p:cNvSpPr/>
                <p:nvPr/>
              </p:nvSpPr>
              <p:spPr>
                <a:xfrm flipH="1">
                  <a:off x="3810000" y="2406804"/>
                  <a:ext cx="304800" cy="15240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2667000" y="3810000"/>
                  <a:ext cx="4419600" cy="1524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3641696" y="2419600"/>
                  <a:ext cx="120804" cy="12080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531918" y="3841596"/>
                  <a:ext cx="120804" cy="12080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Connector 7"/>
                <p:cNvCxnSpPr>
                  <a:stCxn id="4" idx="5"/>
                  <a:endCxn id="18" idx="1"/>
                </p:cNvCxnSpPr>
                <p:nvPr/>
              </p:nvCxnSpPr>
              <p:spPr>
                <a:xfrm>
                  <a:off x="3744809" y="2522713"/>
                  <a:ext cx="804800" cy="13365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/>
              <p:cNvSpPr/>
              <p:nvPr/>
            </p:nvSpPr>
            <p:spPr>
              <a:xfrm>
                <a:off x="2724150" y="3378354"/>
                <a:ext cx="1849835" cy="1587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Rectangular Callout 15"/>
          <p:cNvSpPr/>
          <p:nvPr/>
        </p:nvSpPr>
        <p:spPr>
          <a:xfrm>
            <a:off x="6866716" y="4203214"/>
            <a:ext cx="1992711" cy="701011"/>
          </a:xfrm>
          <a:prstGeom prst="wedgeRectCallout">
            <a:avLst>
              <a:gd name="adj1" fmla="val -78571"/>
              <a:gd name="adj2" fmla="val 9997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“model_width_pixels”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a parameter in the parameter file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2589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4983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Project file versioning and </a:t>
            </a:r>
            <a:r>
              <a:rPr lang="en-US" sz="2800" dirty="0" smtClean="0"/>
              <a:t>tracking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Biological Description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/>
              <a:t>Parameters </a:t>
            </a:r>
            <a:endParaRPr lang="en-US" sz="2800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Biological Parameters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Computational Parameters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Units and citations</a:t>
            </a:r>
            <a:endParaRPr lang="en-US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Best Practices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275" y="27039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34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Converting from biological values to model values in the parameter file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####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Biological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Parameters ###############################################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Name              Units                   Comment                                         Reference</a:t>
            </a:r>
          </a:p>
          <a:p>
            <a:pPr marL="0" indent="0">
              <a:buNone/>
            </a:pP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model_width_cells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= 20  # units cell widths     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dimensions 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of the simulation in cell widths      arbitrary</a:t>
            </a:r>
          </a:p>
          <a:p>
            <a:pPr marL="0" indent="0">
              <a:buNone/>
            </a:pP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cell_width_microns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= 10  # microns               width of a cell in microns                      PMID:12345678</a:t>
            </a:r>
          </a:p>
          <a:p>
            <a:pPr marL="0" indent="0"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#### Model Parameters ##################################################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pixels_per_micron = 1.0 # pixels/micron         conversion factor biology &lt;-&gt; model             arbitrary</a:t>
            </a:r>
          </a:p>
          <a:p>
            <a:pPr marL="0" indent="0">
              <a:buNone/>
            </a:pP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max_mcs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= 1000000         # mcs                   maximum number of mcs</a:t>
            </a:r>
          </a:p>
          <a:p>
            <a:pPr marL="0" indent="0"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#### Parameter Conversions #############################################</a:t>
            </a:r>
          </a:p>
          <a:p>
            <a:pPr marL="0" indent="0">
              <a:buNone/>
            </a:pPr>
            <a:r>
              <a:rPr lang="en-US" sz="105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model_width_pixels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model_width_cells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0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cell_width_microns</a:t>
            </a:r>
            <a:r>
              <a:rPr lang="en-US" sz="10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*pixels_per_micron)  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# pixels                how big the mode window is, both x and y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cell_width_pixels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cell_width_microns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*pixels_per_micron)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# pixels                how wide an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indvidual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cell is           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initial_cell_field_radius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(0.3 * model_width_pixels)</a:t>
            </a: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# pixels        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intial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width of the blob of cells           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# 2D</a:t>
            </a:r>
          </a:p>
          <a:p>
            <a:pPr marL="0" indent="0">
              <a:buNone/>
            </a:pP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cell_targetVolume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cell_width_pixels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)**2</a:t>
            </a:r>
            <a:endParaRPr lang="en-US" sz="10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362200" y="3657600"/>
            <a:ext cx="4267200" cy="228600"/>
            <a:chOff x="2362200" y="3657600"/>
            <a:chExt cx="4267200" cy="228600"/>
          </a:xfrm>
        </p:grpSpPr>
        <p:sp>
          <p:nvSpPr>
            <p:cNvPr id="2" name="Rectangular Callout 1"/>
            <p:cNvSpPr/>
            <p:nvPr/>
          </p:nvSpPr>
          <p:spPr>
            <a:xfrm>
              <a:off x="2362200" y="3657600"/>
              <a:ext cx="1371600" cy="228600"/>
            </a:xfrm>
            <a:prstGeom prst="wedgeRectCallout">
              <a:avLst>
                <a:gd name="adj1" fmla="val -104573"/>
                <a:gd name="adj2" fmla="val -786281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ular Callout 16"/>
            <p:cNvSpPr/>
            <p:nvPr/>
          </p:nvSpPr>
          <p:spPr>
            <a:xfrm>
              <a:off x="3810000" y="3657600"/>
              <a:ext cx="1371600" cy="228600"/>
            </a:xfrm>
            <a:prstGeom prst="wedgeRectCallout">
              <a:avLst>
                <a:gd name="adj1" fmla="val -194817"/>
                <a:gd name="adj2" fmla="val -72286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ular Callout 17"/>
            <p:cNvSpPr/>
            <p:nvPr/>
          </p:nvSpPr>
          <p:spPr>
            <a:xfrm>
              <a:off x="5257800" y="3657600"/>
              <a:ext cx="1371600" cy="228600"/>
            </a:xfrm>
            <a:prstGeom prst="wedgeRectCallout">
              <a:avLst>
                <a:gd name="adj1" fmla="val -294817"/>
                <a:gd name="adj2" fmla="val -32286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Tricky ones- J values (adhesions) and lambda volume and surface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Adhesion Values (</a:t>
            </a:r>
            <a:r>
              <a:rPr lang="en-US" sz="2800" i="1" dirty="0" smtClean="0"/>
              <a:t>j</a:t>
            </a:r>
            <a:r>
              <a:rPr lang="en-US" sz="2800" dirty="0" smtClean="0"/>
              <a:t>):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Lambda Volume (</a:t>
            </a:r>
            <a:r>
              <a:rPr lang="en-US" sz="2800" dirty="0" smtClean="0">
                <a:latin typeface="Symbol" panose="05050102010706020507" pitchFamily="18" charset="2"/>
              </a:rPr>
              <a:t>l</a:t>
            </a:r>
            <a:r>
              <a:rPr lang="en-US" sz="2800" i="1" baseline="-25000" dirty="0" smtClean="0"/>
              <a:t>vol</a:t>
            </a:r>
            <a:r>
              <a:rPr lang="en-US" sz="2800" dirty="0" smtClean="0"/>
              <a:t>):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Lambda </a:t>
            </a:r>
            <a:r>
              <a:rPr lang="en-US" sz="2800" dirty="0" smtClean="0"/>
              <a:t>Surface (</a:t>
            </a:r>
            <a:r>
              <a:rPr lang="en-US" sz="2800" dirty="0" smtClean="0">
                <a:latin typeface="Symbol" panose="05050102010706020507" pitchFamily="18" charset="2"/>
              </a:rPr>
              <a:t>l</a:t>
            </a:r>
            <a:r>
              <a:rPr lang="en-US" sz="2800" i="1" baseline="-25000" dirty="0" smtClean="0"/>
              <a:t>surf</a:t>
            </a:r>
            <a:r>
              <a:rPr lang="en-US" sz="2800" dirty="0" smtClean="0"/>
              <a:t>):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	The cell sorting model was calibrated with </a:t>
            </a:r>
            <a:r>
              <a:rPr lang="en-US" sz="1600" i="1" dirty="0" smtClean="0"/>
              <a:t>D</a:t>
            </a:r>
            <a:r>
              <a:rPr lang="en-US" sz="1600" i="1" baseline="-25000" dirty="0" smtClean="0"/>
              <a:t>ref</a:t>
            </a:r>
            <a:r>
              <a:rPr lang="en-US" sz="1600" i="1" dirty="0" smtClean="0"/>
              <a:t> </a:t>
            </a:r>
            <a:r>
              <a:rPr lang="en-US" sz="1600" dirty="0" smtClean="0"/>
              <a:t>of 5</a:t>
            </a: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157403" y="1819870"/>
            <a:ext cx="6529395" cy="923330"/>
            <a:chOff x="1420039" y="2299496"/>
            <a:chExt cx="6529395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420039" y="2425428"/>
                  <a:ext cx="1427122" cy="671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𝑟𝑒𝑓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𝑟𝑒𝑓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𝑎𝑐𝑡𝑢𝑎𝑙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039" y="2425428"/>
                  <a:ext cx="1427122" cy="67146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3733799" y="2299496"/>
              <a:ext cx="42156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Where </a:t>
              </a:r>
              <a:r>
                <a:rPr lang="en-US" i="1" dirty="0" smtClean="0"/>
                <a:t>j</a:t>
              </a:r>
              <a:r>
                <a:rPr lang="en-US" dirty="0" smtClean="0"/>
                <a:t> is the scaled value to use, </a:t>
              </a:r>
              <a:r>
                <a:rPr lang="en-US" i="1" dirty="0" smtClean="0"/>
                <a:t>j</a:t>
              </a:r>
              <a:r>
                <a:rPr lang="en-US" i="1" baseline="-25000" dirty="0" smtClean="0"/>
                <a:t>ref  </a:t>
              </a:r>
              <a:r>
                <a:rPr lang="en-US" dirty="0" smtClean="0"/>
                <a:t>is the value at a reference cell width of </a:t>
              </a:r>
              <a:r>
                <a:rPr lang="en-US" i="1" dirty="0" smtClean="0"/>
                <a:t>d</a:t>
              </a:r>
              <a:r>
                <a:rPr lang="en-US" i="1" baseline="-25000" dirty="0" smtClean="0"/>
                <a:t>ref</a:t>
              </a:r>
              <a:r>
                <a:rPr lang="en-US" dirty="0" smtClean="0"/>
                <a:t> and </a:t>
              </a:r>
              <a:r>
                <a:rPr lang="en-US" i="1" dirty="0" smtClean="0"/>
                <a:t>d</a:t>
              </a:r>
              <a:r>
                <a:rPr lang="en-US" i="1" baseline="-25000" dirty="0" smtClean="0"/>
                <a:t>actual</a:t>
              </a:r>
              <a:r>
                <a:rPr lang="en-US" i="1" dirty="0" smtClean="0"/>
                <a:t> </a:t>
              </a:r>
              <a:r>
                <a:rPr lang="en-US" dirty="0" smtClean="0"/>
                <a:t>is the cell width actually being used.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57403" y="3242912"/>
            <a:ext cx="6529396" cy="1200329"/>
            <a:chOff x="1373926" y="2083867"/>
            <a:chExt cx="6529396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373926" y="2348298"/>
                  <a:ext cx="2067682" cy="6730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𝑣𝑜𝑙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𝑣𝑜𝑙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𝑟𝑒𝑓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𝑟𝑒𝑓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𝑎𝑐𝑡𝑢𝑎𝑙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926" y="2348298"/>
                  <a:ext cx="2067682" cy="67300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3733799" y="2083867"/>
              <a:ext cx="4169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Where </a:t>
              </a:r>
              <a:r>
                <a:rPr lang="en-US" i="1" dirty="0" smtClean="0">
                  <a:latin typeface="Symbol" panose="05050102010706020507" pitchFamily="18" charset="2"/>
                </a:rPr>
                <a:t>l</a:t>
              </a:r>
              <a:r>
                <a:rPr lang="en-US" i="1" baseline="-25000" dirty="0" smtClean="0"/>
                <a:t>vol</a:t>
              </a:r>
              <a:r>
                <a:rPr lang="en-US" dirty="0" smtClean="0"/>
                <a:t> is the scaled value to use, </a:t>
              </a:r>
              <a:r>
                <a:rPr lang="en-US" i="1" dirty="0" smtClean="0">
                  <a:latin typeface="Symbol" panose="05050102010706020507" pitchFamily="18" charset="2"/>
                </a:rPr>
                <a:t>l</a:t>
              </a:r>
              <a:r>
                <a:rPr lang="en-US" i="1" baseline="-25000" dirty="0" smtClean="0"/>
                <a:t>vol,ref  </a:t>
              </a:r>
              <a:r>
                <a:rPr lang="en-US" dirty="0" smtClean="0"/>
                <a:t>is the value at a reference cell volume of </a:t>
              </a:r>
              <a:r>
                <a:rPr lang="en-US" i="1" dirty="0" smtClean="0"/>
                <a:t>V</a:t>
              </a:r>
              <a:r>
                <a:rPr lang="en-US" i="1" baseline="-25000" dirty="0" smtClean="0"/>
                <a:t>ref</a:t>
              </a:r>
              <a:r>
                <a:rPr lang="en-US" dirty="0" smtClean="0"/>
                <a:t> and </a:t>
              </a:r>
              <a:r>
                <a:rPr lang="en-US" i="1" dirty="0" smtClean="0"/>
                <a:t>V</a:t>
              </a:r>
              <a:r>
                <a:rPr lang="en-US" i="1" baseline="-25000" dirty="0" smtClean="0"/>
                <a:t>actual</a:t>
              </a:r>
              <a:r>
                <a:rPr lang="en-US" i="1" dirty="0" smtClean="0"/>
                <a:t> </a:t>
              </a:r>
              <a:r>
                <a:rPr lang="en-US" dirty="0" smtClean="0"/>
                <a:t>is the cell volume actually being used.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57403" y="4876800"/>
            <a:ext cx="6689734" cy="1200329"/>
            <a:chOff x="1348989" y="2083867"/>
            <a:chExt cx="6689734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348989" y="2348298"/>
                  <a:ext cx="2321597" cy="6730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𝑠𝑢𝑟𝑓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𝑠𝑢𝑟𝑓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𝑟𝑒𝑓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𝑟𝑒𝑓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𝑎𝑐𝑡𝑢𝑎𝑙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989" y="2348298"/>
                  <a:ext cx="2321597" cy="67300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3733799" y="2083867"/>
              <a:ext cx="43049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Where </a:t>
              </a:r>
              <a:r>
                <a:rPr lang="en-US" i="1" dirty="0" smtClean="0">
                  <a:latin typeface="Symbol" panose="05050102010706020507" pitchFamily="18" charset="2"/>
                </a:rPr>
                <a:t>l</a:t>
              </a:r>
              <a:r>
                <a:rPr lang="en-US" i="1" baseline="-25000" dirty="0" smtClean="0"/>
                <a:t>surf  </a:t>
              </a:r>
              <a:r>
                <a:rPr lang="en-US" dirty="0" smtClean="0"/>
                <a:t>is the scaled value to use, </a:t>
              </a:r>
              <a:r>
                <a:rPr lang="en-US" i="1" dirty="0" smtClean="0">
                  <a:latin typeface="Symbol" panose="05050102010706020507" pitchFamily="18" charset="2"/>
                </a:rPr>
                <a:t>l</a:t>
              </a:r>
              <a:r>
                <a:rPr lang="en-US" i="1" baseline="-25000" dirty="0" smtClean="0"/>
                <a:t>surf,ref  </a:t>
              </a:r>
              <a:r>
                <a:rPr lang="en-US" dirty="0" smtClean="0"/>
                <a:t>is the value at a reference cell width of </a:t>
              </a:r>
              <a:r>
                <a:rPr lang="en-US" i="1" dirty="0" smtClean="0"/>
                <a:t>D</a:t>
              </a:r>
              <a:r>
                <a:rPr lang="en-US" i="1" baseline="-25000" dirty="0" smtClean="0"/>
                <a:t>ref</a:t>
              </a:r>
              <a:r>
                <a:rPr lang="en-US" dirty="0" smtClean="0"/>
                <a:t> and </a:t>
              </a:r>
              <a:r>
                <a:rPr lang="en-US" i="1" dirty="0" smtClean="0"/>
                <a:t>D</a:t>
              </a:r>
              <a:r>
                <a:rPr lang="en-US" i="1" baseline="-25000" dirty="0" smtClean="0"/>
                <a:t>actual</a:t>
              </a:r>
              <a:r>
                <a:rPr lang="en-US" i="1" dirty="0" smtClean="0"/>
                <a:t> </a:t>
              </a:r>
              <a:r>
                <a:rPr lang="en-US" dirty="0" smtClean="0"/>
                <a:t>is the cell width actually being used.</a:t>
              </a:r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One way to collect things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7804" y="1066800"/>
            <a:ext cx="4821396" cy="4499293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/>
              <a:t>Notes='''</a:t>
            </a:r>
          </a:p>
          <a:p>
            <a:pPr marL="0" indent="0">
              <a:buNone/>
            </a:pPr>
            <a:r>
              <a:rPr lang="en-US" sz="900" dirty="0"/>
              <a:t>Parameters for a demonstration of using </a:t>
            </a:r>
            <a:r>
              <a:rPr lang="en-US" sz="900" dirty="0" smtClean="0"/>
              <a:t>parameters </a:t>
            </a:r>
            <a:r>
              <a:rPr lang="en-US" sz="900" dirty="0"/>
              <a:t>in a cell sorting model.'''</a:t>
            </a:r>
          </a:p>
          <a:p>
            <a:pPr marL="0" indent="0">
              <a:buNone/>
            </a:pPr>
            <a:r>
              <a:rPr lang="en-US" sz="900" dirty="0"/>
              <a:t>By='J Sluka'</a:t>
            </a:r>
          </a:p>
          <a:p>
            <a:pPr marL="0" indent="0">
              <a:buNone/>
            </a:pPr>
            <a:r>
              <a:rPr lang="en-US" sz="900" dirty="0" err="1"/>
              <a:t>LastModified</a:t>
            </a:r>
            <a:r>
              <a:rPr lang="en-US" sz="900" dirty="0"/>
              <a:t>='29 July 2020'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/>
              <a:t>Notes2='''Note that since this file is part of the project any CC3D run output </a:t>
            </a:r>
            <a:r>
              <a:rPr lang="en-US" sz="900" dirty="0" smtClean="0"/>
              <a:t>directory </a:t>
            </a:r>
            <a:r>
              <a:rPr lang="en-US" sz="900" dirty="0"/>
              <a:t>will </a:t>
            </a:r>
            <a:r>
              <a:rPr lang="en-US" sz="900" dirty="0" smtClean="0"/>
              <a:t>include the </a:t>
            </a:r>
            <a:r>
              <a:rPr lang="en-US" sz="900" dirty="0"/>
              <a:t>parameter file used for that particular run.'''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/>
              <a:t>#### </a:t>
            </a:r>
            <a:r>
              <a:rPr lang="en-US" sz="900" dirty="0" err="1"/>
              <a:t>Biolgical</a:t>
            </a:r>
            <a:r>
              <a:rPr lang="en-US" sz="900" dirty="0"/>
              <a:t> Parameters ###############################################</a:t>
            </a:r>
          </a:p>
          <a:p>
            <a:pPr marL="0" indent="0">
              <a:buNone/>
            </a:pPr>
            <a:r>
              <a:rPr lang="en-US" sz="900" dirty="0"/>
              <a:t># </a:t>
            </a:r>
            <a:r>
              <a:rPr lang="en-US" sz="900" dirty="0" err="1"/>
              <a:t>Var</a:t>
            </a:r>
            <a:r>
              <a:rPr lang="en-US" sz="900" dirty="0"/>
              <a:t> Name              Units                   Comment                                         Reference</a:t>
            </a:r>
          </a:p>
          <a:p>
            <a:pPr marL="0" indent="0">
              <a:buNone/>
            </a:pPr>
            <a:r>
              <a:rPr lang="en-US" sz="900" dirty="0" err="1"/>
              <a:t>model_width_cells</a:t>
            </a:r>
            <a:r>
              <a:rPr lang="en-US" sz="900" dirty="0"/>
              <a:t> = 20  # units cell widths     </a:t>
            </a:r>
            <a:r>
              <a:rPr lang="en-US" sz="900" dirty="0" err="1"/>
              <a:t>dimesions</a:t>
            </a:r>
            <a:r>
              <a:rPr lang="en-US" sz="900" dirty="0"/>
              <a:t> of the simulation in cell widths      arbitrary</a:t>
            </a:r>
          </a:p>
          <a:p>
            <a:pPr marL="0" indent="0">
              <a:buNone/>
            </a:pPr>
            <a:r>
              <a:rPr lang="en-US" sz="900" dirty="0" err="1"/>
              <a:t>cell_width_microns</a:t>
            </a:r>
            <a:r>
              <a:rPr lang="en-US" sz="900" dirty="0"/>
              <a:t>= 10  # microns               width of a cell in microns                      PMID:12345678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/>
              <a:t>#### Model Parameters ##################################################</a:t>
            </a:r>
          </a:p>
          <a:p>
            <a:pPr marL="0" indent="0">
              <a:buNone/>
            </a:pPr>
            <a:r>
              <a:rPr lang="en-US" sz="900" dirty="0"/>
              <a:t>pixels_per_micron = 1.0 # pixels/micron         conversion factor biology &lt;-&gt; model             arbitrary</a:t>
            </a:r>
          </a:p>
          <a:p>
            <a:pPr marL="0" indent="0">
              <a:buNone/>
            </a:pPr>
            <a:r>
              <a:rPr lang="en-US" sz="900" dirty="0" err="1"/>
              <a:t>max_mcs</a:t>
            </a:r>
            <a:r>
              <a:rPr lang="en-US" sz="900" dirty="0"/>
              <a:t>= 1000000         # mcs                   maximum number of mcs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900" dirty="0"/>
              <a:t>#### Parameter Conversions #############################################</a:t>
            </a:r>
          </a:p>
          <a:p>
            <a:pPr marL="0" indent="0">
              <a:buNone/>
            </a:pPr>
            <a:r>
              <a:rPr lang="en-US" sz="900" dirty="0"/>
              <a:t>model_width_pixels = </a:t>
            </a:r>
            <a:r>
              <a:rPr lang="en-US" sz="900" dirty="0" err="1"/>
              <a:t>int</a:t>
            </a:r>
            <a:r>
              <a:rPr lang="en-US" sz="900" dirty="0"/>
              <a:t>(</a:t>
            </a:r>
            <a:r>
              <a:rPr lang="en-US" sz="900" dirty="0" err="1"/>
              <a:t>model_width_cells</a:t>
            </a:r>
            <a:r>
              <a:rPr lang="en-US" sz="900" dirty="0"/>
              <a:t>*</a:t>
            </a:r>
            <a:r>
              <a:rPr lang="en-US" sz="900" dirty="0" err="1"/>
              <a:t>cell_width_microns</a:t>
            </a:r>
            <a:r>
              <a:rPr lang="en-US" sz="900" dirty="0"/>
              <a:t>*pixels_per_micron)  </a:t>
            </a:r>
          </a:p>
          <a:p>
            <a:pPr marL="0" indent="0">
              <a:buNone/>
            </a:pPr>
            <a:r>
              <a:rPr lang="en-US" sz="900" dirty="0"/>
              <a:t>                        # pixels                how big the mode window is, both x and y        </a:t>
            </a:r>
            <a:r>
              <a:rPr lang="en-US" sz="900" dirty="0" err="1"/>
              <a:t>na</a:t>
            </a: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cell_width_pixels</a:t>
            </a:r>
            <a:r>
              <a:rPr lang="en-US" sz="900" dirty="0"/>
              <a:t> = </a:t>
            </a:r>
            <a:r>
              <a:rPr lang="en-US" sz="900" dirty="0" err="1"/>
              <a:t>int</a:t>
            </a:r>
            <a:r>
              <a:rPr lang="en-US" sz="900" dirty="0"/>
              <a:t>(</a:t>
            </a:r>
            <a:r>
              <a:rPr lang="en-US" sz="900" dirty="0" err="1"/>
              <a:t>cell_width_microns</a:t>
            </a:r>
            <a:r>
              <a:rPr lang="en-US" sz="900" dirty="0"/>
              <a:t>*pixels_per_micron)</a:t>
            </a:r>
          </a:p>
          <a:p>
            <a:pPr marL="0" indent="0">
              <a:buNone/>
            </a:pPr>
            <a:r>
              <a:rPr lang="en-US" sz="900" dirty="0"/>
              <a:t>                        # pixels                how wide an </a:t>
            </a:r>
            <a:r>
              <a:rPr lang="en-US" sz="900" dirty="0" err="1"/>
              <a:t>indvidual</a:t>
            </a:r>
            <a:r>
              <a:rPr lang="en-US" sz="900" dirty="0"/>
              <a:t> cell is                   </a:t>
            </a:r>
            <a:r>
              <a:rPr lang="en-US" sz="900" dirty="0" err="1"/>
              <a:t>na</a:t>
            </a:r>
            <a:endParaRPr lang="en-US" sz="900" dirty="0"/>
          </a:p>
          <a:p>
            <a:pPr marL="0" indent="0">
              <a:buNone/>
            </a:pPr>
            <a:r>
              <a:rPr lang="en-US" sz="900" dirty="0" err="1"/>
              <a:t>initial_cell_field_radius</a:t>
            </a:r>
            <a:r>
              <a:rPr lang="en-US" sz="900" dirty="0"/>
              <a:t> = </a:t>
            </a:r>
            <a:r>
              <a:rPr lang="en-US" sz="900" dirty="0" err="1"/>
              <a:t>int</a:t>
            </a:r>
            <a:r>
              <a:rPr lang="en-US" sz="900" dirty="0"/>
              <a:t>(0.3 * model_width_pixels)</a:t>
            </a:r>
          </a:p>
          <a:p>
            <a:pPr marL="0" indent="0">
              <a:buNone/>
            </a:pPr>
            <a:r>
              <a:rPr lang="en-US" sz="900" dirty="0"/>
              <a:t>                        # pixels                </a:t>
            </a:r>
            <a:r>
              <a:rPr lang="en-US" sz="900" dirty="0" err="1"/>
              <a:t>intial</a:t>
            </a:r>
            <a:r>
              <a:rPr lang="en-US" sz="900" dirty="0"/>
              <a:t> width of the blob of cells               </a:t>
            </a:r>
            <a:r>
              <a:rPr lang="en-US" sz="900" dirty="0" err="1"/>
              <a:t>na</a:t>
            </a: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5181600" y="1066800"/>
            <a:ext cx="3810000" cy="449929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700" dirty="0" smtClean="0"/>
              <a:t># 2D</a:t>
            </a:r>
          </a:p>
          <a:p>
            <a:pPr marL="0" indent="0">
              <a:buFont typeface="Arial" pitchFamily="34" charset="0"/>
              <a:buNone/>
            </a:pPr>
            <a:r>
              <a:rPr lang="en-US" sz="700" dirty="0" err="1" smtClean="0"/>
              <a:t>cell_targetVolume</a:t>
            </a:r>
            <a:r>
              <a:rPr lang="en-US" sz="700" dirty="0" smtClean="0"/>
              <a:t> = (</a:t>
            </a:r>
            <a:r>
              <a:rPr lang="en-US" sz="700" dirty="0" err="1" smtClean="0"/>
              <a:t>cell_width_pixels</a:t>
            </a:r>
            <a:r>
              <a:rPr lang="en-US" sz="700" dirty="0" smtClean="0"/>
              <a:t>)**2</a:t>
            </a:r>
          </a:p>
          <a:p>
            <a:pPr marL="0" indent="0">
              <a:buFont typeface="Arial" pitchFamily="34" charset="0"/>
              <a:buNone/>
            </a:pPr>
            <a:r>
              <a:rPr lang="en-US" sz="700" dirty="0" err="1" smtClean="0"/>
              <a:t>cell_targetSurface</a:t>
            </a:r>
            <a:r>
              <a:rPr lang="en-US" sz="700" dirty="0" smtClean="0"/>
              <a:t>= 4.*</a:t>
            </a:r>
            <a:r>
              <a:rPr lang="en-US" sz="700" dirty="0" err="1" smtClean="0"/>
              <a:t>cell_width_pixels</a:t>
            </a:r>
            <a:endParaRPr lang="en-US" sz="700" dirty="0" smtClean="0"/>
          </a:p>
          <a:p>
            <a:pPr marL="0" indent="0">
              <a:buFont typeface="Arial" pitchFamily="34" charset="0"/>
              <a:buNone/>
            </a:pPr>
            <a:endParaRPr lang="en-US" sz="700" dirty="0" smtClean="0"/>
          </a:p>
          <a:p>
            <a:pPr marL="0" indent="0">
              <a:buFont typeface="Arial" pitchFamily="34" charset="0"/>
              <a:buNone/>
            </a:pPr>
            <a:r>
              <a:rPr lang="en-US" sz="700" dirty="0" err="1" smtClean="0"/>
              <a:t>lambda_volume</a:t>
            </a:r>
            <a:r>
              <a:rPr lang="en-US" sz="700" dirty="0" smtClean="0"/>
              <a:t> = 3*25/</a:t>
            </a:r>
            <a:r>
              <a:rPr lang="en-US" sz="700" dirty="0" err="1" smtClean="0"/>
              <a:t>cell_targetVolume</a:t>
            </a:r>
            <a:endParaRPr lang="en-US" sz="700" dirty="0" smtClean="0"/>
          </a:p>
          <a:p>
            <a:pPr marL="0" indent="0">
              <a:buFont typeface="Arial" pitchFamily="34" charset="0"/>
              <a:buNone/>
            </a:pPr>
            <a:r>
              <a:rPr lang="en-US" sz="700" dirty="0" smtClean="0"/>
              <a:t>           # </a:t>
            </a:r>
            <a:r>
              <a:rPr lang="en-US" sz="700" dirty="0" err="1" smtClean="0"/>
              <a:t>potts</a:t>
            </a:r>
            <a:r>
              <a:rPr lang="en-US" sz="700" dirty="0" smtClean="0"/>
              <a:t> energy          </a:t>
            </a:r>
            <a:r>
              <a:rPr lang="en-US" sz="700" dirty="0" err="1" smtClean="0"/>
              <a:t>lambda_volume</a:t>
            </a:r>
            <a:r>
              <a:rPr lang="en-US" sz="700" dirty="0" smtClean="0"/>
              <a:t> for both kinds of cells, the refer lambda is 3, and the </a:t>
            </a:r>
          </a:p>
          <a:p>
            <a:pPr marL="0" indent="0">
              <a:buFont typeface="Arial" pitchFamily="34" charset="0"/>
              <a:buNone/>
            </a:pPr>
            <a:r>
              <a:rPr lang="en-US" sz="700" dirty="0" smtClean="0"/>
              <a:t>            #                       reference volume 25 (2D)</a:t>
            </a:r>
          </a:p>
          <a:p>
            <a:pPr marL="0" indent="0">
              <a:buFont typeface="Arial" pitchFamily="34" charset="0"/>
              <a:buNone/>
            </a:pPr>
            <a:r>
              <a:rPr lang="en-US" sz="700" dirty="0" err="1" smtClean="0"/>
              <a:t>lambda_surface</a:t>
            </a:r>
            <a:r>
              <a:rPr lang="en-US" sz="700" dirty="0" smtClean="0"/>
              <a:t> = 2*5/</a:t>
            </a:r>
            <a:r>
              <a:rPr lang="en-US" sz="700" dirty="0" err="1" smtClean="0"/>
              <a:t>cell_width_pixels</a:t>
            </a:r>
            <a:endParaRPr lang="en-US" sz="700" dirty="0" smtClean="0"/>
          </a:p>
          <a:p>
            <a:pPr marL="0" indent="0">
              <a:buFont typeface="Arial" pitchFamily="34" charset="0"/>
              <a:buNone/>
            </a:pPr>
            <a:r>
              <a:rPr lang="en-US" sz="700" dirty="0" smtClean="0"/>
              <a:t>            # </a:t>
            </a:r>
            <a:r>
              <a:rPr lang="en-US" sz="700" dirty="0" err="1" smtClean="0"/>
              <a:t>potts</a:t>
            </a:r>
            <a:r>
              <a:rPr lang="en-US" sz="700" dirty="0" smtClean="0"/>
              <a:t> energy          </a:t>
            </a:r>
            <a:r>
              <a:rPr lang="en-US" sz="700" dirty="0" err="1" smtClean="0"/>
              <a:t>lambda_surface</a:t>
            </a:r>
            <a:r>
              <a:rPr lang="en-US" sz="700" dirty="0" smtClean="0"/>
              <a:t> for both kinds of cells, the refer lambda is 2, and the </a:t>
            </a:r>
          </a:p>
          <a:p>
            <a:pPr marL="0" indent="0">
              <a:buFont typeface="Arial" pitchFamily="34" charset="0"/>
              <a:buNone/>
            </a:pPr>
            <a:r>
              <a:rPr lang="en-US" sz="700" dirty="0" smtClean="0"/>
              <a:t>             #                       reference surface 5 (2D) (actually just using the cell width)</a:t>
            </a:r>
          </a:p>
          <a:p>
            <a:pPr marL="0" indent="0">
              <a:buFont typeface="Arial" pitchFamily="34" charset="0"/>
              <a:buNone/>
            </a:pPr>
            <a:endParaRPr lang="en-US" sz="700" dirty="0" smtClean="0"/>
          </a:p>
          <a:p>
            <a:pPr marL="0" indent="0">
              <a:buFont typeface="Arial" pitchFamily="34" charset="0"/>
              <a:buNone/>
            </a:pPr>
            <a:r>
              <a:rPr lang="en-US" sz="700" dirty="0" smtClean="0"/>
              <a:t># adhesion values</a:t>
            </a:r>
          </a:p>
          <a:p>
            <a:pPr marL="0" indent="0">
              <a:buFont typeface="Arial" pitchFamily="34" charset="0"/>
              <a:buNone/>
            </a:pPr>
            <a:r>
              <a:rPr lang="en-US" sz="700" dirty="0" err="1" smtClean="0"/>
              <a:t>j_MM</a:t>
            </a:r>
            <a:r>
              <a:rPr lang="en-US" sz="700" dirty="0" smtClean="0"/>
              <a:t> =  0.*5/</a:t>
            </a:r>
            <a:r>
              <a:rPr lang="en-US" sz="700" dirty="0" err="1" smtClean="0"/>
              <a:t>cell_width_pixels</a:t>
            </a:r>
            <a:r>
              <a:rPr lang="en-US" sz="700" dirty="0" smtClean="0"/>
              <a:t> # reference j is 0,  reference width is 5 </a:t>
            </a:r>
          </a:p>
          <a:p>
            <a:pPr marL="0" indent="0">
              <a:buFont typeface="Arial" pitchFamily="34" charset="0"/>
              <a:buNone/>
            </a:pPr>
            <a:r>
              <a:rPr lang="en-US" sz="700" dirty="0" err="1" smtClean="0"/>
              <a:t>j_MC</a:t>
            </a:r>
            <a:r>
              <a:rPr lang="en-US" sz="700" dirty="0" smtClean="0"/>
              <a:t> = 16.*5/</a:t>
            </a:r>
            <a:r>
              <a:rPr lang="en-US" sz="700" dirty="0" err="1" smtClean="0"/>
              <a:t>cell_width_pixels</a:t>
            </a:r>
            <a:r>
              <a:rPr lang="en-US" sz="700" dirty="0" smtClean="0"/>
              <a:t> # reference j is 16, reference width is 5</a:t>
            </a:r>
          </a:p>
          <a:p>
            <a:pPr marL="0" indent="0">
              <a:buFont typeface="Arial" pitchFamily="34" charset="0"/>
              <a:buNone/>
            </a:pPr>
            <a:r>
              <a:rPr lang="en-US" sz="700" dirty="0" err="1" smtClean="0"/>
              <a:t>j_MN</a:t>
            </a:r>
            <a:r>
              <a:rPr lang="en-US" sz="700" dirty="0" smtClean="0"/>
              <a:t> = 16.*5/</a:t>
            </a:r>
            <a:r>
              <a:rPr lang="en-US" sz="700" dirty="0" err="1" smtClean="0"/>
              <a:t>cell_width_pixels</a:t>
            </a:r>
            <a:r>
              <a:rPr lang="en-US" sz="700" dirty="0" smtClean="0"/>
              <a:t> # reference j is 16, reference width is 5</a:t>
            </a:r>
          </a:p>
          <a:p>
            <a:pPr marL="0" indent="0">
              <a:buFont typeface="Arial" pitchFamily="34" charset="0"/>
              <a:buNone/>
            </a:pPr>
            <a:r>
              <a:rPr lang="en-US" sz="700" dirty="0" err="1" smtClean="0"/>
              <a:t>j_CC</a:t>
            </a:r>
            <a:r>
              <a:rPr lang="en-US" sz="700" dirty="0" smtClean="0"/>
              <a:t> =  2.*5/</a:t>
            </a:r>
            <a:r>
              <a:rPr lang="en-US" sz="700" dirty="0" err="1" smtClean="0"/>
              <a:t>cell_width_pixels</a:t>
            </a:r>
            <a:r>
              <a:rPr lang="en-US" sz="700" dirty="0" smtClean="0"/>
              <a:t> # reference j is 2,  reference width is 5</a:t>
            </a:r>
          </a:p>
          <a:p>
            <a:pPr marL="0" indent="0">
              <a:buFont typeface="Arial" pitchFamily="34" charset="0"/>
              <a:buNone/>
            </a:pPr>
            <a:r>
              <a:rPr lang="en-US" sz="700" dirty="0" err="1" smtClean="0"/>
              <a:t>j_CN</a:t>
            </a:r>
            <a:r>
              <a:rPr lang="en-US" sz="700" dirty="0" smtClean="0"/>
              <a:t> = 11.*5/</a:t>
            </a:r>
            <a:r>
              <a:rPr lang="en-US" sz="700" dirty="0" err="1" smtClean="0"/>
              <a:t>cell_width_pixels</a:t>
            </a:r>
            <a:r>
              <a:rPr lang="en-US" sz="700" dirty="0" smtClean="0"/>
              <a:t> # reference j is 11, reference width is 5</a:t>
            </a:r>
          </a:p>
          <a:p>
            <a:pPr marL="0" indent="0">
              <a:buFont typeface="Arial" pitchFamily="34" charset="0"/>
              <a:buNone/>
            </a:pPr>
            <a:r>
              <a:rPr lang="en-US" sz="700" dirty="0" err="1" smtClean="0"/>
              <a:t>j_NN</a:t>
            </a:r>
            <a:r>
              <a:rPr lang="en-US" sz="700" dirty="0" smtClean="0"/>
              <a:t> = 16.*5/</a:t>
            </a:r>
            <a:r>
              <a:rPr lang="en-US" sz="700" dirty="0" err="1" smtClean="0"/>
              <a:t>cell_width_pixels</a:t>
            </a:r>
            <a:r>
              <a:rPr lang="en-US" sz="700" dirty="0" smtClean="0"/>
              <a:t> # reference j is 16, reference width is 5</a:t>
            </a:r>
          </a:p>
          <a:p>
            <a:pPr marL="0" indent="0">
              <a:buFont typeface="Arial" pitchFamily="34" charset="0"/>
              <a:buNone/>
            </a:pPr>
            <a:endParaRPr lang="en-US" sz="700" dirty="0" smtClean="0"/>
          </a:p>
          <a:p>
            <a:pPr marL="0" indent="0">
              <a:buFont typeface="Arial" pitchFamily="34" charset="0"/>
              <a:buNone/>
            </a:pPr>
            <a:endParaRPr lang="en-US" sz="7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2094" y="5566093"/>
            <a:ext cx="844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Or perhaps a dictionary of dictionaries, which would allow accessing parameter values, units, notes, references etc. (Which the simple text format above can’t do.)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873988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p.p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ParamName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(key))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5073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Demonstration of changing the model resolution by changing one parameter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0679" y="1279362"/>
            <a:ext cx="8229600" cy="5334000"/>
          </a:xfrm>
        </p:spPr>
        <p:txBody>
          <a:bodyPr>
            <a:normAutofit/>
          </a:bodyPr>
          <a:lstStyle/>
          <a:p>
            <a:r>
              <a:rPr lang="en-US" sz="2000" dirty="0"/>
              <a:t>pixels_per_micron = </a:t>
            </a:r>
            <a:r>
              <a:rPr lang="en-US" sz="2000" dirty="0" smtClean="0"/>
              <a:t>0.2</a:t>
            </a:r>
            <a:br>
              <a:rPr lang="en-US" sz="2000" dirty="0" smtClean="0"/>
            </a:br>
            <a:r>
              <a:rPr lang="en-US" sz="2000" dirty="0" smtClean="0"/>
              <a:t>(micron/pix=5)</a:t>
            </a:r>
            <a:br>
              <a:rPr lang="en-US" sz="2000" dirty="0" smtClean="0"/>
            </a:br>
            <a:r>
              <a:rPr lang="en-US" sz="2000" dirty="0" smtClean="0"/>
              <a:t>700 mcs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pixels_per_micron </a:t>
            </a:r>
            <a:r>
              <a:rPr lang="en-US" sz="2000" dirty="0"/>
              <a:t>= </a:t>
            </a:r>
            <a:r>
              <a:rPr lang="en-US" sz="2000" dirty="0" smtClean="0"/>
              <a:t>0.5</a:t>
            </a:r>
            <a:br>
              <a:rPr lang="en-US" sz="2000" dirty="0" smtClean="0"/>
            </a:br>
            <a:r>
              <a:rPr lang="en-US" sz="2000" dirty="0" smtClean="0"/>
              <a:t>(micron/pix=2)</a:t>
            </a:r>
            <a:br>
              <a:rPr lang="en-US" sz="2000" dirty="0" smtClean="0"/>
            </a:br>
            <a:r>
              <a:rPr lang="en-US" sz="2000" dirty="0" smtClean="0"/>
              <a:t>4000 mcs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pixels_per_micron = </a:t>
            </a:r>
            <a:r>
              <a:rPr lang="en-US" sz="2000" dirty="0" smtClean="0"/>
              <a:t>1 </a:t>
            </a:r>
            <a:br>
              <a:rPr lang="en-US" sz="2000" dirty="0" smtClean="0"/>
            </a:br>
            <a:r>
              <a:rPr lang="en-US" sz="2000" dirty="0" smtClean="0"/>
              <a:t>(micron/pix=1)</a:t>
            </a:r>
            <a:br>
              <a:rPr lang="en-US" sz="2000" dirty="0" smtClean="0"/>
            </a:br>
            <a:r>
              <a:rPr lang="en-US" sz="2000" dirty="0" smtClean="0"/>
              <a:t>120,000 mcs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7" t="15557" r="1523" b="15777"/>
          <a:stretch/>
        </p:blipFill>
        <p:spPr bwMode="auto">
          <a:xfrm>
            <a:off x="3276600" y="5002283"/>
            <a:ext cx="3566157" cy="178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t="15795" r="1566" b="15320"/>
          <a:stretch/>
        </p:blipFill>
        <p:spPr bwMode="auto">
          <a:xfrm>
            <a:off x="3276600" y="3058398"/>
            <a:ext cx="3571908" cy="17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t="15339" r="1062" b="15119"/>
          <a:stretch/>
        </p:blipFill>
        <p:spPr bwMode="auto">
          <a:xfrm>
            <a:off x="3276600" y="1097399"/>
            <a:ext cx="3600426" cy="181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8337" y="3078661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3 simulations have the same number of cells but the cells are different sizes.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5527" y="3687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54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Caveats on rescaling models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is a complex interaction between the parameters in a Potts model. Adhesions, cell volumes and surfaces, pixels per cell, etc. interact in complex ways. </a:t>
            </a:r>
          </a:p>
          <a:p>
            <a:r>
              <a:rPr lang="en-US" sz="2400" dirty="0" smtClean="0"/>
              <a:t>Often, rescaling models is most useful for simply creating a low resolution model that </a:t>
            </a:r>
            <a:r>
              <a:rPr lang="en-US" sz="2400" b="1" dirty="0" smtClean="0"/>
              <a:t>runs fast </a:t>
            </a:r>
            <a:r>
              <a:rPr lang="en-US" sz="2400" dirty="0" smtClean="0"/>
              <a:t>and allows much more rapid code development and debugging.</a:t>
            </a:r>
          </a:p>
          <a:p>
            <a:r>
              <a:rPr lang="en-US" sz="2400" dirty="0" smtClean="0"/>
              <a:t>A more complex use of a variable scale model is to establish that the model’s precisions (e.g., pixels/micron) does not have a large effect on the model’s output.</a:t>
            </a: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275" y="-27039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05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A more complex way using a Python dictionary of dictionaries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2095" y="1066800"/>
            <a:ext cx="8749506" cy="1052515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Define Parameters as a dictionary of dictionaries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={}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p.update({'pixels_per_micron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':{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'value':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'1','unit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':'pixel/um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','reference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':'not applicable'}})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p.update({'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cell_width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      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'value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':'10','unit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':'um',     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'reference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':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'PMID:12345678‘ }})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242094" y="2209800"/>
            <a:ext cx="8749506" cy="457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 DEMO: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print (p,"\n")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key1 in p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the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print('{: &lt;20}'.format('Name'),end="")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key2 in p[key1]: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#print(key2,end="\t")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print('{: &lt;20}'.format(key2),end="")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break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print("\n-------------------------------------------------------------------------------------")</a:t>
            </a:r>
          </a:p>
          <a:p>
            <a:pPr marL="0" indent="0">
              <a:buNone/>
            </a:pP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key1 in p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# print the key &amp;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print('{: &lt;20}'.format(key1),end="")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key2 in p[key1]: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print('{: &lt;20}'.format(p[key1][key2]),end="")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OUTPUT: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{'pixels_per_micron': {'value': '1', 'unit': 'pixel/um', 'reference': 'not applicable'},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'cell_width': {'value': '10', 'unit': 'um', 'reference': 'PMID:12345678'}} 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Name                value               unit                reference          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pixels_per_micron   1                   pixel/um            not applicable      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cell_width          10                  um                  PMID:12345678 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697729" y="2514600"/>
            <a:ext cx="4419601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USAGE in CC3D Python: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parameters as p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cellWidth = p.p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['cell_width']['value']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567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40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Best Practices: Conclusion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Establishing a consistent process for tracking code versions (including considering the need to share with collaborators) is a key part of a serious model development project.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Tracking parameters, units, references, goals, etc. within the CC3D project will both reduce the chances of errors (such as inconsistent units) and make it easier to prepare a paper describing the model.</a:t>
            </a: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3687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64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CC"/>
                </a:solidFill>
              </a:rPr>
              <a:t>Module 4.6: Best Practices: Exercise 4.6.1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66162" cy="531971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i="1" dirty="0" smtClean="0"/>
              <a:t>Add a parameter file to the CC3D project you have been working on</a:t>
            </a:r>
            <a:r>
              <a:rPr lang="en-US" sz="1900" i="1" dirty="0" smtClean="0"/>
              <a:t>. (Hint: right click in Twedit++’s left hand window where the file list is</a:t>
            </a:r>
            <a:r>
              <a:rPr lang="en-US" sz="1900" i="1" dirty="0" smtClean="0"/>
              <a:t>)</a:t>
            </a:r>
            <a:br>
              <a:rPr lang="en-US" sz="1900" i="1" dirty="0" smtClean="0"/>
            </a:br>
            <a:r>
              <a:rPr lang="en-US" sz="1900" i="1" dirty="0" smtClean="0"/>
              <a:t>(if you don’t have a project you can use a Python only </a:t>
            </a:r>
            <a:r>
              <a:rPr lang="en-US" sz="1900" i="1" dirty="0"/>
              <a:t>demo like C:\</a:t>
            </a:r>
            <a:r>
              <a:rPr lang="en-US" sz="1900" i="1" dirty="0" smtClean="0"/>
              <a:t>CompuCell3D-py3-64bit\Demos\CompuCellPythonTutorial\PythonOnlySimulationsExamples\cellsort-2D-player-new-syntax)</a:t>
            </a:r>
            <a:endParaRPr lang="en-US" sz="1900" i="1" dirty="0" smtClean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i="1" dirty="0" smtClean="0"/>
              <a:t>Write a brief description of your model’s goals. This is a python file so use comments, text variables </a:t>
            </a:r>
            <a:r>
              <a:rPr lang="en-US" sz="1900" i="1" dirty="0" smtClean="0"/>
              <a:t>(triple quotes for multiline text variables)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i="1" dirty="0" smtClean="0"/>
              <a:t>Define a few parameters in the file, including a parameter that depends on other parameters </a:t>
            </a:r>
            <a:r>
              <a:rPr lang="en-US" sz="1900" i="1" dirty="0" smtClean="0"/>
              <a:t>(model width is a good one for this)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i="1" dirty="0" smtClean="0"/>
              <a:t>Import the parameters file into the proper CC3D python modules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i="1" dirty="0" smtClean="0"/>
              <a:t>Implement the parameters in the modules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800" i="1" dirty="0" smtClean="0"/>
              <a:t>Test your new mode including changes in the parameter file</a:t>
            </a: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7373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800" i="1" dirty="0" smtClean="0"/>
              <a:t>Programmers</a:t>
            </a:r>
            <a:r>
              <a:rPr lang="en-US" sz="2800" dirty="0" smtClean="0"/>
              <a:t> prefer a versioning system such as </a:t>
            </a:r>
            <a:r>
              <a:rPr lang="en-US" sz="2800" b="1" dirty="0" smtClean="0"/>
              <a:t>GitHub</a:t>
            </a:r>
            <a:r>
              <a:rPr lang="en-US" sz="2800" dirty="0" smtClean="0"/>
              <a:t> our </a:t>
            </a:r>
            <a:r>
              <a:rPr lang="en-US" sz="2800" b="1" dirty="0" smtClean="0"/>
              <a:t>SourceForge</a:t>
            </a:r>
            <a:endParaRPr lang="en-US" sz="2800" b="1" dirty="0"/>
          </a:p>
          <a:p>
            <a:r>
              <a:rPr lang="en-US" sz="2800" dirty="0" smtClean="0"/>
              <a:t>CompuCell3D uses SourceForge</a:t>
            </a:r>
            <a:r>
              <a:rPr lang="en-US" sz="2800" dirty="0"/>
              <a:t>: </a:t>
            </a:r>
            <a:r>
              <a:rPr lang="en-US" sz="2000" dirty="0">
                <a:hlinkClick r:id="rId3"/>
              </a:rPr>
              <a:t>https://sourceforge.net/projects/cc3d/files/4.2.2/windows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Advantages: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Programmers often already use one of these tools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Robust versioning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Reliable retention of previous versions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b="1" dirty="0" smtClean="0"/>
              <a:t>Excellent ability to share with a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Disadvantages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Non-programmers usually have not used these tools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Significant learning curve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Requires internet access if files are used </a:t>
            </a:r>
            <a:r>
              <a:rPr lang="en-US" sz="2000" dirty="0" smtClean="0"/>
              <a:t>live</a:t>
            </a:r>
            <a:endParaRPr lang="en-US" sz="2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Best Practices</a:t>
            </a:r>
            <a:r>
              <a:rPr lang="en-US" b="1" dirty="0">
                <a:solidFill>
                  <a:srgbClr val="0000CC"/>
                </a:solidFill>
              </a:rPr>
              <a:t>: Project file versioning and </a:t>
            </a:r>
            <a:r>
              <a:rPr lang="en-US" b="1" dirty="0" smtClean="0">
                <a:solidFill>
                  <a:srgbClr val="0000CC"/>
                </a:solidFill>
              </a:rPr>
              <a:t>tracking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4188" y="1371600"/>
            <a:ext cx="8507412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Using on online file storage system such as </a:t>
            </a:r>
            <a:r>
              <a:rPr lang="en-US" sz="2800" b="1" dirty="0" smtClean="0"/>
              <a:t>Google Drive </a:t>
            </a:r>
            <a:r>
              <a:rPr lang="en-US" sz="2800" dirty="0" smtClean="0"/>
              <a:t>or </a:t>
            </a:r>
            <a:r>
              <a:rPr lang="en-US" sz="2800" b="1" dirty="0" smtClean="0"/>
              <a:t>Dropbox</a:t>
            </a:r>
            <a:r>
              <a:rPr lang="en-US" sz="2800" dirty="0" smtClean="0"/>
              <a:t>.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Advantages: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Easy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Keeps a reasonable set of backups and previous file versions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Disadvantages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Can be a challenge to use these files as if they are on the users local computer hard drive.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Requires internet access if files are used live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Cost may be an issue</a:t>
            </a:r>
            <a:endParaRPr lang="en-US" sz="2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Best Practices</a:t>
            </a:r>
            <a:r>
              <a:rPr lang="en-US" b="1" dirty="0">
                <a:solidFill>
                  <a:srgbClr val="0000CC"/>
                </a:solidFill>
              </a:rPr>
              <a:t>: Project file versioning and </a:t>
            </a:r>
            <a:r>
              <a:rPr lang="en-US" b="1" dirty="0" smtClean="0">
                <a:solidFill>
                  <a:srgbClr val="0000CC"/>
                </a:solidFill>
              </a:rPr>
              <a:t>tracking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6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4188" y="1371600"/>
            <a:ext cx="8066137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Non-programmers tend to not keep old version or backups (beyond whatever file backups their system generates automatically)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Advantages: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Easy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Disadvantages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Little protection from file loss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Little ability to trace project evolution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Easy to develop broken code without being able to backup to a previous working version</a:t>
            </a:r>
            <a:endParaRPr lang="en-US" sz="2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Best Practices</a:t>
            </a:r>
            <a:r>
              <a:rPr lang="en-US" b="1" dirty="0">
                <a:solidFill>
                  <a:srgbClr val="0000CC"/>
                </a:solidFill>
              </a:rPr>
              <a:t>: Project file versioning and </a:t>
            </a:r>
            <a:r>
              <a:rPr lang="en-US" b="1" dirty="0" smtClean="0">
                <a:solidFill>
                  <a:srgbClr val="0000CC"/>
                </a:solidFill>
              </a:rPr>
              <a:t>tracking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2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reasonable, low cost approach for non-programmers is to keep the projects file on the local hard drive and create frequent </a:t>
            </a:r>
            <a:r>
              <a:rPr lang="en-US" sz="2800" b="1" dirty="0" smtClean="0"/>
              <a:t>zip files </a:t>
            </a:r>
            <a:r>
              <a:rPr lang="en-US" sz="2800" dirty="0" smtClean="0"/>
              <a:t>that are a snapshot of the projects folders.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Advantages: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Fairly easy (CC3D has a built in zip functionality for the files in a project)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Disadvantages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 smtClean="0"/>
              <a:t>Must remember to actually make the copies.</a:t>
            </a:r>
            <a:endParaRPr lang="en-US" sz="2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Best Practices</a:t>
            </a:r>
            <a:r>
              <a:rPr lang="en-US" b="1" dirty="0">
                <a:solidFill>
                  <a:srgbClr val="0000CC"/>
                </a:solidFill>
              </a:rPr>
              <a:t>: Project file versioning and </a:t>
            </a:r>
            <a:r>
              <a:rPr lang="en-US" b="1" dirty="0" smtClean="0">
                <a:solidFill>
                  <a:srgbClr val="0000CC"/>
                </a:solidFill>
              </a:rPr>
              <a:t>tracking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0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4188" y="1371600"/>
            <a:ext cx="8362949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Modelers should keep a working document that describes the </a:t>
            </a:r>
            <a:r>
              <a:rPr lang="en-US" sz="2400" b="1" dirty="0" smtClean="0"/>
              <a:t>biology</a:t>
            </a:r>
            <a:r>
              <a:rPr lang="en-US" sz="2400" dirty="0" smtClean="0"/>
              <a:t> being modelled and how it is modelled. The biological description should include:</a:t>
            </a:r>
          </a:p>
          <a:p>
            <a:r>
              <a:rPr lang="en-US" sz="2400" dirty="0" smtClean="0"/>
              <a:t>A description of the overall domain and goals of the modeling effort.</a:t>
            </a:r>
          </a:p>
          <a:p>
            <a:r>
              <a:rPr lang="en-US" sz="2400" dirty="0" smtClean="0"/>
              <a:t>A list of biological physical </a:t>
            </a:r>
            <a:r>
              <a:rPr lang="en-US" sz="2400" u="sng" dirty="0" smtClean="0"/>
              <a:t>entities</a:t>
            </a:r>
            <a:r>
              <a:rPr lang="en-US" sz="2400" dirty="0" smtClean="0"/>
              <a:t> such as cell types, diffusing molecules, extracellular matrix, etc.</a:t>
            </a:r>
          </a:p>
          <a:p>
            <a:r>
              <a:rPr lang="en-US" sz="2400" dirty="0" smtClean="0"/>
              <a:t>A list of biological </a:t>
            </a:r>
            <a:r>
              <a:rPr lang="en-US" sz="2400" u="sng" dirty="0"/>
              <a:t>processes</a:t>
            </a:r>
            <a:r>
              <a:rPr lang="en-US" sz="2400" dirty="0"/>
              <a:t> </a:t>
            </a:r>
            <a:r>
              <a:rPr lang="en-US" sz="2400" dirty="0" smtClean="0"/>
              <a:t>such as diffusion, cell death and division, phenotypic changes.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Optimally, the above would include citations and links to the concepts in bio-ontologies.</a:t>
            </a:r>
            <a:endParaRPr lang="en-US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Best Practices: Biological Description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3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Best Practices: Parameters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COVID-19 model makes extensive use of parameters and conversions in a parameter file.</a:t>
            </a:r>
          </a:p>
          <a:p>
            <a:r>
              <a:rPr lang="en-US" sz="2800" dirty="0" smtClean="0"/>
              <a:t>A CC3D project demonstrating the use of a parameter </a:t>
            </a:r>
            <a:r>
              <a:rPr lang="en-US" sz="2800" dirty="0"/>
              <a:t>file </a:t>
            </a:r>
            <a:r>
              <a:rPr lang="en-US" sz="2800" dirty="0" smtClean="0"/>
              <a:t>(Python) is in CC3D_parameters_example.zip</a:t>
            </a:r>
            <a:endParaRPr lang="en-US" sz="2800" dirty="0"/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4188" y="1371600"/>
            <a:ext cx="8202612" cy="4983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Tracking </a:t>
            </a:r>
            <a:r>
              <a:rPr lang="en-US" sz="2400" b="1" dirty="0" smtClean="0"/>
              <a:t>parameters</a:t>
            </a:r>
            <a:r>
              <a:rPr lang="en-US" sz="2400" dirty="0" smtClean="0"/>
              <a:t> within a computational modeling project can be </a:t>
            </a:r>
            <a:r>
              <a:rPr lang="en-US" sz="2400" b="1" dirty="0" smtClean="0"/>
              <a:t>challenging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worst case is that biological parameters (e.g., cell volumes or a diffusion coefficient), units, and model implementation parameters (e.g., width of model in pixels) are </a:t>
            </a:r>
            <a:r>
              <a:rPr lang="en-US" sz="2400" b="1" dirty="0" smtClean="0"/>
              <a:t>scattered about in the code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Modelers should </a:t>
            </a:r>
            <a:r>
              <a:rPr lang="en-US" sz="2400" b="1" dirty="0" smtClean="0"/>
              <a:t>track and organize parameters </a:t>
            </a:r>
            <a:r>
              <a:rPr lang="en-US" sz="2400" dirty="0" smtClean="0"/>
              <a:t>and to clearly label the conversion between biological and modeling parameters.</a:t>
            </a:r>
          </a:p>
          <a:p>
            <a:r>
              <a:rPr lang="en-US" sz="2400" dirty="0" smtClean="0"/>
              <a:t>In addition, the </a:t>
            </a:r>
            <a:r>
              <a:rPr lang="en-US" sz="2400" b="1" dirty="0" smtClean="0"/>
              <a:t>units</a:t>
            </a:r>
            <a:r>
              <a:rPr lang="en-US" sz="2400" dirty="0" smtClean="0"/>
              <a:t> and </a:t>
            </a:r>
            <a:r>
              <a:rPr lang="en-US" sz="2400" b="1" dirty="0" smtClean="0"/>
              <a:t>reference</a:t>
            </a:r>
            <a:r>
              <a:rPr lang="en-US" sz="2400" dirty="0" smtClean="0"/>
              <a:t> or citation for biological parameters should be tracked from the beginning of a project.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4288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00CC"/>
                </a:solidFill>
              </a:rPr>
              <a:t>Best Practices: Parameters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15367" name="Picture 17" descr="Biocomplexit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redblackblocki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65682F9-FFD3-4025-A014-94CBD494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27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9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17224</TotalTime>
  <Words>2367</Words>
  <Application>Microsoft Office PowerPoint</Application>
  <PresentationFormat>On-screen Show (4:3)</PresentationFormat>
  <Paragraphs>331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CC3D Workshop 4.6: Best Practices and Parameters</vt:lpstr>
      <vt:lpstr>Best Practices</vt:lpstr>
      <vt:lpstr>Best Practices: Project file versioning and tracking</vt:lpstr>
      <vt:lpstr>Best Practices: Project file versioning and tracking</vt:lpstr>
      <vt:lpstr>Best Practices: Project file versioning and tracking</vt:lpstr>
      <vt:lpstr>Best Practices: Project file versioning and tracking</vt:lpstr>
      <vt:lpstr>Best Practices: Biological Description</vt:lpstr>
      <vt:lpstr>Best Practices: Parameters</vt:lpstr>
      <vt:lpstr>Best Practices: Parameters</vt:lpstr>
      <vt:lpstr>Best Practices: Parameters,  simple approach</vt:lpstr>
      <vt:lpstr>Best Practices: Parameters,  a better approach</vt:lpstr>
      <vt:lpstr>Best Practices: Parameters,  a better approach</vt:lpstr>
      <vt:lpstr>Best Practices: Parameters,  a better approach</vt:lpstr>
      <vt:lpstr>Best Practices: Parameters,  cell sorting demo</vt:lpstr>
      <vt:lpstr>Best Practices: Add python file for  parameters to the CC3D Project</vt:lpstr>
      <vt:lpstr>Best Practices: Add python file for parameters</vt:lpstr>
      <vt:lpstr>Best Practices: Add python file for parameters</vt:lpstr>
      <vt:lpstr>Best Practices: Add your parameters</vt:lpstr>
      <vt:lpstr>Best Practices: Use the parameters</vt:lpstr>
      <vt:lpstr>Best Practices: Converting from biological values to model values in the parameter file</vt:lpstr>
      <vt:lpstr>Best Practices: Tricky ones- J values (adhesions) and lambda volume and surface</vt:lpstr>
      <vt:lpstr>Best Practices: One way to collect things</vt:lpstr>
      <vt:lpstr>Best Practices: Demonstration of changing the model resolution by changing one parameter</vt:lpstr>
      <vt:lpstr>Best Practices: Caveats on rescaling models</vt:lpstr>
      <vt:lpstr>Best Practices: A more complex way using a Python dictionary of dictionaries</vt:lpstr>
      <vt:lpstr>Best Practices: Conclusion</vt:lpstr>
      <vt:lpstr>Module 4.6: Best Practices: Exercise 4.6.1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Julio Monti Belmonte</dc:creator>
  <cp:lastModifiedBy>Jim Sluka</cp:lastModifiedBy>
  <cp:revision>831</cp:revision>
  <cp:lastPrinted>2020-07-31T17:15:54Z</cp:lastPrinted>
  <dcterms:created xsi:type="dcterms:W3CDTF">2011-11-02T17:09:23Z</dcterms:created>
  <dcterms:modified xsi:type="dcterms:W3CDTF">2020-08-06T15:19:15Z</dcterms:modified>
</cp:coreProperties>
</file>