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8" roundtripDataSignature="AMtx7mhZ0ks6hGDN0lGftXEAC/q9UyUIV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86" name="Google Shape;86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8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‹#›</a:t>
            </a:fld>
            <a:endParaRPr sz="12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2" name="Google Shape;92;p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3" name="Google Shape;93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0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8" name="Google Shape;18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9"/>
          <p:cNvSpPr txBox="1"/>
          <p:nvPr>
            <p:ph idx="1" type="body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1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0"/>
          <p:cNvSpPr txBox="1"/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20"/>
          <p:cNvSpPr txBox="1"/>
          <p:nvPr>
            <p:ph idx="1" type="body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2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2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2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1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1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4" name="Google Shape;24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2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2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3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6" name="Google Shape;36;p13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4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14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14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14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1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7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7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17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2" name="Google Shape;62;p1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8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8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8" name="Google Shape;68;p18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9" name="Google Shape;69;p1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9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1" Type="http://schemas.openxmlformats.org/officeDocument/2006/relationships/hyperlink" Target="mailto:toledom@iu.edu" TargetMode="External"/><Relationship Id="rId10" Type="http://schemas.openxmlformats.org/officeDocument/2006/relationships/hyperlink" Target="mailto:jsluka@iu.edu" TargetMode="External"/><Relationship Id="rId13" Type="http://schemas.openxmlformats.org/officeDocument/2006/relationships/hyperlink" Target="mailto:jferrari@iu.edu" TargetMode="External"/><Relationship Id="rId12" Type="http://schemas.openxmlformats.org/officeDocument/2006/relationships/hyperlink" Target="mailto:joaponte@iu.edu" TargetMode="Externa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hyperlink" Target="mailto:jaglazier@gmail.com" TargetMode="External"/><Relationship Id="rId4" Type="http://schemas.openxmlformats.org/officeDocument/2006/relationships/hyperlink" Target="https://www.researchgate.net/institution/Universidade_Federal_do_Rio_Grande_do_Sul" TargetMode="External"/><Relationship Id="rId9" Type="http://schemas.openxmlformats.org/officeDocument/2006/relationships/hyperlink" Target="mailto:tjsego@gmail.com" TargetMode="External"/><Relationship Id="rId15" Type="http://schemas.openxmlformats.org/officeDocument/2006/relationships/image" Target="../media/image2.jpg"/><Relationship Id="rId14" Type="http://schemas.openxmlformats.org/officeDocument/2006/relationships/image" Target="../media/image1.png"/><Relationship Id="rId5" Type="http://schemas.openxmlformats.org/officeDocument/2006/relationships/hyperlink" Target="https://www.researchgate.net/institution/Universidade_Federal_do_Rio_Grande_do_Sul" TargetMode="External"/><Relationship Id="rId6" Type="http://schemas.openxmlformats.org/officeDocument/2006/relationships/hyperlink" Target="mailto:glt@if.ufrgs.br" TargetMode="External"/><Relationship Id="rId7" Type="http://schemas.openxmlformats.org/officeDocument/2006/relationships/hyperlink" Target="mailto:akmadamanchi@gmail.com" TargetMode="External"/><Relationship Id="rId8" Type="http://schemas.openxmlformats.org/officeDocument/2006/relationships/hyperlink" Target="mailto:somogyie@indiana.edu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 txBox="1"/>
          <p:nvPr>
            <p:ph type="title"/>
          </p:nvPr>
        </p:nvSpPr>
        <p:spPr>
          <a:xfrm>
            <a:off x="0" y="31750"/>
            <a:ext cx="91440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Calibri"/>
              <a:buNone/>
            </a:pPr>
            <a:r>
              <a:rPr b="1" lang="en-US" sz="3200">
                <a:solidFill>
                  <a:srgbClr val="0000FF"/>
                </a:solidFill>
              </a:rPr>
              <a:t>End of Day 1:</a:t>
            </a:r>
            <a:endParaRPr b="1" sz="3200">
              <a:solidFill>
                <a:srgbClr val="0000FF"/>
              </a:solidFill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Calibri"/>
              <a:buNone/>
            </a:pPr>
            <a:r>
              <a:rPr b="1" lang="en-US" sz="3200">
                <a:solidFill>
                  <a:srgbClr val="0000FF"/>
                </a:solidFill>
              </a:rPr>
              <a:t>Q&amp;A, plans for tomorrow, overage time, … </a:t>
            </a:r>
            <a:endParaRPr b="1" sz="3200">
              <a:solidFill>
                <a:srgbClr val="0000FF"/>
              </a:solidFill>
            </a:endParaRPr>
          </a:p>
        </p:txBody>
      </p:sp>
      <p:sp>
        <p:nvSpPr>
          <p:cNvPr id="89" name="Google Shape;89;p1"/>
          <p:cNvSpPr txBox="1"/>
          <p:nvPr/>
        </p:nvSpPr>
        <p:spPr>
          <a:xfrm>
            <a:off x="652000" y="1509250"/>
            <a:ext cx="79431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Day 1:</a:t>
            </a:r>
            <a:endParaRPr b="1" sz="1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8001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Getting Started with CC3D on nanoHUB and Desktop </a:t>
            </a:r>
            <a:endParaRPr sz="1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800100" rtl="0" algn="l">
              <a:spcBef>
                <a:spcPts val="203"/>
              </a:spcBef>
              <a:spcAft>
                <a:spcPts val="0"/>
              </a:spcAft>
              <a:buNone/>
            </a:pPr>
            <a:r>
              <a:rPr lang="en-US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Examples of the Biomedical Problems you can solve using Virtual Tissue models</a:t>
            </a:r>
            <a:endParaRPr sz="1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800100" rtl="0" algn="l">
              <a:spcBef>
                <a:spcPts val="203"/>
              </a:spcBef>
              <a:spcAft>
                <a:spcPts val="0"/>
              </a:spcAft>
              <a:buNone/>
            </a:pPr>
            <a:r>
              <a:rPr lang="en-US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COVID Big model, exercises, using Player and Twedit++</a:t>
            </a:r>
            <a:endParaRPr sz="1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800100" rtl="0" algn="l">
              <a:spcBef>
                <a:spcPts val="203"/>
              </a:spcBef>
              <a:spcAft>
                <a:spcPts val="0"/>
              </a:spcAft>
              <a:buNone/>
            </a:pPr>
            <a:r>
              <a:rPr lang="en-US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Reminder on Tellurium and nanoHUB, ODE model text and examples</a:t>
            </a:r>
            <a:endParaRPr sz="1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800100" rtl="0" algn="l">
              <a:spcBef>
                <a:spcPts val="203"/>
              </a:spcBef>
              <a:spcAft>
                <a:spcPts val="0"/>
              </a:spcAft>
              <a:buNone/>
            </a:pPr>
            <a:r>
              <a:rPr lang="en-US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CV 19 Version 0 -- Cellularization -- getting Tellurium model running in CC3D, converting timescales, plots and saving data</a:t>
            </a:r>
            <a:endParaRPr sz="1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8"/>
          <p:cNvSpPr txBox="1"/>
          <p:nvPr>
            <p:ph idx="1" type="body"/>
          </p:nvPr>
        </p:nvSpPr>
        <p:spPr>
          <a:xfrm>
            <a:off x="304800" y="1058150"/>
            <a:ext cx="8534400" cy="5367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2100"/>
              <a:t>Prof. James A Glazier, IUB, </a:t>
            </a:r>
            <a:r>
              <a:rPr lang="en-US" sz="2100" u="sng">
                <a:solidFill>
                  <a:schemeClr val="hlink"/>
                </a:solidFill>
                <a:hlinkClick r:id="rId3"/>
              </a:rPr>
              <a:t>jaglazier@gmail.com</a:t>
            </a:r>
            <a:r>
              <a:rPr lang="en-US" sz="2100"/>
              <a:t> </a:t>
            </a:r>
            <a:endParaRPr sz="210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2100"/>
              <a:t>Dr. Gilberto L Thomas, </a:t>
            </a:r>
            <a:r>
              <a:rPr lang="en-US" sz="2100">
                <a:solidFill>
                  <a:schemeClr val="hlink"/>
                </a:solidFill>
                <a:uFill>
                  <a:noFill/>
                </a:uFill>
                <a:hlinkClick r:id="rId4"/>
              </a:rPr>
              <a:t>Univer. </a:t>
            </a:r>
            <a:r>
              <a:rPr lang="en-US" sz="2000">
                <a:solidFill>
                  <a:schemeClr val="hlink"/>
                </a:solidFill>
                <a:uFill>
                  <a:noFill/>
                </a:uFill>
                <a:hlinkClick r:id="rId5"/>
              </a:rPr>
              <a:t>Federal do Rio Grande do Sul</a:t>
            </a:r>
            <a:r>
              <a:rPr lang="en-US" sz="2000"/>
              <a:t>, </a:t>
            </a:r>
            <a:br>
              <a:rPr lang="en-US" sz="2000"/>
            </a:br>
            <a:r>
              <a:rPr lang="en-US" sz="2000"/>
              <a:t>	Brazil,</a:t>
            </a:r>
            <a:r>
              <a:rPr lang="en-US" sz="2100"/>
              <a:t> </a:t>
            </a:r>
            <a:r>
              <a:rPr lang="en-US" sz="2100" u="sng">
                <a:solidFill>
                  <a:schemeClr val="hlink"/>
                </a:solidFill>
                <a:hlinkClick r:id="rId6"/>
              </a:rPr>
              <a:t>glt@if.ufrgs.br</a:t>
            </a:r>
            <a:endParaRPr sz="210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2100"/>
              <a:t>Dr. Bobby Madamanchi, Purdue Univer., </a:t>
            </a:r>
            <a:r>
              <a:rPr lang="en-US" sz="2100" u="sng">
                <a:solidFill>
                  <a:schemeClr val="hlink"/>
                </a:solidFill>
                <a:hlinkClick r:id="rId7"/>
              </a:rPr>
              <a:t>akmadamanchi@gmail.com</a:t>
            </a:r>
            <a:r>
              <a:rPr lang="en-US" sz="2100"/>
              <a:t> </a:t>
            </a:r>
            <a:endParaRPr sz="210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2100"/>
              <a:t>Dr. Andy Somogyi, IUB, </a:t>
            </a:r>
            <a:r>
              <a:rPr lang="en-US" sz="2100" u="sng">
                <a:solidFill>
                  <a:schemeClr val="hlink"/>
                </a:solidFill>
                <a:hlinkClick r:id="rId8"/>
              </a:rPr>
              <a:t>somogyie@indiana.edu</a:t>
            </a:r>
            <a:r>
              <a:rPr lang="en-US" sz="2100"/>
              <a:t> </a:t>
            </a:r>
            <a:endParaRPr sz="210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2100"/>
              <a:t>Dr. TJ Sego, IUB, </a:t>
            </a:r>
            <a:r>
              <a:rPr lang="en-US" sz="2100" u="sng">
                <a:solidFill>
                  <a:schemeClr val="hlink"/>
                </a:solidFill>
                <a:hlinkClick r:id="rId9"/>
              </a:rPr>
              <a:t>tjsego@gmail.com</a:t>
            </a:r>
            <a:r>
              <a:rPr lang="en-US" sz="2100"/>
              <a:t> </a:t>
            </a:r>
            <a:endParaRPr sz="210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2100"/>
              <a:t>Dr. Jim Sluka, IUB, </a:t>
            </a:r>
            <a:r>
              <a:rPr lang="en-US" sz="2100" u="sng">
                <a:solidFill>
                  <a:schemeClr val="hlink"/>
                </a:solidFill>
                <a:hlinkClick r:id="rId10"/>
              </a:rPr>
              <a:t>jsluka@iu.edu</a:t>
            </a:r>
            <a:r>
              <a:rPr lang="en-US" sz="2100"/>
              <a:t> </a:t>
            </a:r>
            <a:endParaRPr sz="210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2100"/>
              <a:t>Dr. Javier Toledo, IUB, </a:t>
            </a:r>
            <a:r>
              <a:rPr lang="en-US" sz="2100" u="sng">
                <a:solidFill>
                  <a:schemeClr val="hlink"/>
                </a:solidFill>
                <a:hlinkClick r:id="rId11"/>
              </a:rPr>
              <a:t>toledom@iu.edu</a:t>
            </a:r>
            <a:r>
              <a:rPr lang="en-US" sz="2100"/>
              <a:t> </a:t>
            </a:r>
            <a:endParaRPr sz="210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2100"/>
              <a:t>Mr. Joshua Aponte-Serrano, IUB, </a:t>
            </a:r>
            <a:r>
              <a:rPr lang="en-US" sz="2100" u="sng">
                <a:solidFill>
                  <a:schemeClr val="hlink"/>
                </a:solidFill>
                <a:hlinkClick r:id="rId12"/>
              </a:rPr>
              <a:t>joaponte@iu.edu</a:t>
            </a:r>
            <a:r>
              <a:rPr lang="en-US" sz="2100"/>
              <a:t> </a:t>
            </a:r>
            <a:endParaRPr sz="210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2100"/>
              <a:t>Mr. Juliano Ferrari Gianlupi, IUB, </a:t>
            </a:r>
            <a:r>
              <a:rPr lang="en-US" sz="2100" u="sng">
                <a:solidFill>
                  <a:schemeClr val="hlink"/>
                </a:solidFill>
                <a:hlinkClick r:id="rId13"/>
              </a:rPr>
              <a:t>jferrari@iu.edu</a:t>
            </a:r>
            <a:r>
              <a:rPr lang="en-US" sz="2100"/>
              <a:t> </a:t>
            </a:r>
            <a:endParaRPr sz="2100"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i="1" lang="en-US" sz="2100"/>
              <a:t>IUB: Indiana University, Bloomington</a:t>
            </a:r>
            <a:endParaRPr i="1" sz="2100"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sz="2100"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SzPts val="1800"/>
              <a:buNone/>
            </a:pPr>
            <a:r>
              <a:t/>
            </a:r>
            <a:endParaRPr sz="2100"/>
          </a:p>
        </p:txBody>
      </p:sp>
      <p:sp>
        <p:nvSpPr>
          <p:cNvPr id="96" name="Google Shape;96;p8"/>
          <p:cNvSpPr txBox="1"/>
          <p:nvPr>
            <p:ph type="title"/>
          </p:nvPr>
        </p:nvSpPr>
        <p:spPr>
          <a:xfrm>
            <a:off x="457200" y="1"/>
            <a:ext cx="8229600" cy="8683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CC"/>
              </a:buClr>
              <a:buSzPts val="4400"/>
              <a:buFont typeface="Calibri"/>
              <a:buNone/>
            </a:pPr>
            <a:r>
              <a:rPr b="1" lang="en-US">
                <a:solidFill>
                  <a:srgbClr val="0000CC"/>
                </a:solidFill>
              </a:rPr>
              <a:t>People</a:t>
            </a:r>
            <a:endParaRPr/>
          </a:p>
        </p:txBody>
      </p:sp>
      <p:pic>
        <p:nvPicPr>
          <p:cNvPr descr="Biocomplexity Logo" id="97" name="Google Shape;97;p8"/>
          <p:cNvPicPr preferRelativeResize="0"/>
          <p:nvPr/>
        </p:nvPicPr>
        <p:blipFill rotWithShape="1">
          <a:blip r:embed="rId14">
            <a:alphaModFix/>
          </a:blip>
          <a:srcRect b="0" l="0" r="0" t="0"/>
          <a:stretch/>
        </p:blipFill>
        <p:spPr>
          <a:xfrm>
            <a:off x="8550275" y="6264275"/>
            <a:ext cx="593725" cy="5937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redblackblockiu" id="98" name="Google Shape;98;p8"/>
          <p:cNvPicPr preferRelativeResize="0"/>
          <p:nvPr/>
        </p:nvPicPr>
        <p:blipFill rotWithShape="1">
          <a:blip r:embed="rId15">
            <a:alphaModFix/>
          </a:blip>
          <a:srcRect b="0" l="0" r="0" t="0"/>
          <a:stretch/>
        </p:blipFill>
        <p:spPr>
          <a:xfrm>
            <a:off x="0" y="6219825"/>
            <a:ext cx="484188" cy="638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2011-11-02T17:09:23Z</dcterms:created>
  <dc:creator>Julio Monti Belmonte</dc:creator>
</cp:coreProperties>
</file>