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hZ0ks6hGDN0lGftXEAC/q9UyUI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2" name="Google Shape;9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mailto:toledom@iu.edu" TargetMode="External"/><Relationship Id="rId10" Type="http://schemas.openxmlformats.org/officeDocument/2006/relationships/hyperlink" Target="mailto:jsluka@iu.edu" TargetMode="External"/><Relationship Id="rId13" Type="http://schemas.openxmlformats.org/officeDocument/2006/relationships/hyperlink" Target="mailto:jferrari@iu.edu" TargetMode="External"/><Relationship Id="rId12" Type="http://schemas.openxmlformats.org/officeDocument/2006/relationships/hyperlink" Target="mailto:joaponte@iu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jaglazier@gmail.com" TargetMode="External"/><Relationship Id="rId4" Type="http://schemas.openxmlformats.org/officeDocument/2006/relationships/hyperlink" Target="https://www.researchgate.net/institution/Universidade_Federal_do_Rio_Grande_do_Sul" TargetMode="External"/><Relationship Id="rId9" Type="http://schemas.openxmlformats.org/officeDocument/2006/relationships/hyperlink" Target="mailto:tjsego@gmail.com" TargetMode="External"/><Relationship Id="rId15" Type="http://schemas.openxmlformats.org/officeDocument/2006/relationships/image" Target="../media/image2.jpg"/><Relationship Id="rId14" Type="http://schemas.openxmlformats.org/officeDocument/2006/relationships/image" Target="../media/image1.png"/><Relationship Id="rId5" Type="http://schemas.openxmlformats.org/officeDocument/2006/relationships/hyperlink" Target="https://www.researchgate.net/institution/Universidade_Federal_do_Rio_Grande_do_Sul" TargetMode="External"/><Relationship Id="rId6" Type="http://schemas.openxmlformats.org/officeDocument/2006/relationships/hyperlink" Target="mailto:glt@if.ufrgs.br" TargetMode="External"/><Relationship Id="rId7" Type="http://schemas.openxmlformats.org/officeDocument/2006/relationships/hyperlink" Target="mailto:akmadamanchi@gmail.com" TargetMode="External"/><Relationship Id="rId8" Type="http://schemas.openxmlformats.org/officeDocument/2006/relationships/hyperlink" Target="mailto:somogyie@indian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0" y="317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0000FF"/>
                </a:solidFill>
              </a:rPr>
              <a:t>End of Day 1:</a:t>
            </a:r>
            <a:endParaRPr b="1" sz="32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0000FF"/>
                </a:solidFill>
              </a:rPr>
              <a:t>Q&amp;A, plans for tomorrow, overage time, … </a:t>
            </a:r>
            <a:endParaRPr b="1" sz="3200">
              <a:solidFill>
                <a:srgbClr val="0000FF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52000" y="1509250"/>
            <a:ext cx="7943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1:</a:t>
            </a:r>
            <a:endParaRPr b="1"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Getting Started with CC3D on nanoHUB and Desktop 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203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the Biomedical Problems you can solve using Virtual Tissue models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203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 Big model, exercises, using Player and Twedit++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203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Reminder on Tellurium and nanoHUB, ODE model text and examples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rtl="0" algn="l">
              <a:spcBef>
                <a:spcPts val="203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 19 Version 0 -- Cellularization -- getting Tellurium model running in CC3D, converting timescales, plots and saving data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"/>
          <p:cNvSpPr txBox="1"/>
          <p:nvPr>
            <p:ph idx="1" type="body"/>
          </p:nvPr>
        </p:nvSpPr>
        <p:spPr>
          <a:xfrm>
            <a:off x="304800" y="1058150"/>
            <a:ext cx="8534400" cy="53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Prof. James A Glazier, IUB,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jaglazier@gmail.com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Gilberto L Thomas, </a:t>
            </a:r>
            <a:r>
              <a:rPr lang="en-US" sz="2100">
                <a:solidFill>
                  <a:schemeClr val="hlink"/>
                </a:solidFill>
                <a:uFill>
                  <a:noFill/>
                </a:uFill>
                <a:hlinkClick r:id="rId4"/>
              </a:rPr>
              <a:t>Univer. </a:t>
            </a:r>
            <a:r>
              <a:rPr lang="en-US" sz="2000">
                <a:solidFill>
                  <a:schemeClr val="hlink"/>
                </a:solidFill>
                <a:uFill>
                  <a:noFill/>
                </a:uFill>
                <a:hlinkClick r:id="rId5"/>
              </a:rPr>
              <a:t>Federal do Rio Grande do Sul</a:t>
            </a:r>
            <a:r>
              <a:rPr lang="en-US" sz="2000"/>
              <a:t>, </a:t>
            </a:r>
            <a:br>
              <a:rPr lang="en-US" sz="2000"/>
            </a:br>
            <a:r>
              <a:rPr lang="en-US" sz="2000"/>
              <a:t>	Brazil,</a:t>
            </a:r>
            <a:r>
              <a:rPr lang="en-US" sz="2100"/>
              <a:t> </a:t>
            </a:r>
            <a:r>
              <a:rPr lang="en-US" sz="2100" u="sng">
                <a:solidFill>
                  <a:schemeClr val="hlink"/>
                </a:solidFill>
                <a:hlinkClick r:id="rId6"/>
              </a:rPr>
              <a:t>glt@if.ufrgs.br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Bobby Madamanchi, Purdue Univer., </a:t>
            </a:r>
            <a:r>
              <a:rPr lang="en-US" sz="2100" u="sng">
                <a:solidFill>
                  <a:schemeClr val="hlink"/>
                </a:solidFill>
                <a:hlinkClick r:id="rId7"/>
              </a:rPr>
              <a:t>akmadamanchi@gmail.com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Andy Somogyi, IUB, </a:t>
            </a:r>
            <a:r>
              <a:rPr lang="en-US" sz="2100" u="sng">
                <a:solidFill>
                  <a:schemeClr val="hlink"/>
                </a:solidFill>
                <a:hlinkClick r:id="rId8"/>
              </a:rPr>
              <a:t>somogyie@indiana.edu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TJ Sego, IUB, </a:t>
            </a:r>
            <a:r>
              <a:rPr lang="en-US" sz="2100" u="sng">
                <a:solidFill>
                  <a:schemeClr val="hlink"/>
                </a:solidFill>
                <a:hlinkClick r:id="rId9"/>
              </a:rPr>
              <a:t>tjsego@gmail.com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Jim Sluka, IUB, </a:t>
            </a:r>
            <a:r>
              <a:rPr lang="en-US" sz="2100" u="sng">
                <a:solidFill>
                  <a:schemeClr val="hlink"/>
                </a:solidFill>
                <a:hlinkClick r:id="rId10"/>
              </a:rPr>
              <a:t>jsluka@iu.edu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Javier Toledo, IUB, </a:t>
            </a:r>
            <a:r>
              <a:rPr lang="en-US" sz="2100" u="sng">
                <a:solidFill>
                  <a:schemeClr val="hlink"/>
                </a:solidFill>
                <a:hlinkClick r:id="rId11"/>
              </a:rPr>
              <a:t>toledom@iu.edu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Mr. Joshua Aponte-Serrano, IUB, </a:t>
            </a:r>
            <a:r>
              <a:rPr lang="en-US" sz="2100" u="sng">
                <a:solidFill>
                  <a:schemeClr val="hlink"/>
                </a:solidFill>
                <a:hlinkClick r:id="rId12"/>
              </a:rPr>
              <a:t>joaponte@iu.edu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Mr. Juliano Ferrari Gianlupi, IUB, </a:t>
            </a:r>
            <a:r>
              <a:rPr lang="en-US" sz="2100" u="sng">
                <a:solidFill>
                  <a:schemeClr val="hlink"/>
                </a:solidFill>
                <a:hlinkClick r:id="rId13"/>
              </a:rPr>
              <a:t>jferrari@iu.edu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en-US" sz="2100"/>
              <a:t>IUB: Indiana University, Bloomington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r>
              <a:t/>
            </a:r>
            <a:endParaRPr sz="2100"/>
          </a:p>
        </p:txBody>
      </p:sp>
      <p:sp>
        <p:nvSpPr>
          <p:cNvPr id="96" name="Google Shape;96;p8"/>
          <p:cNvSpPr txBox="1"/>
          <p:nvPr>
            <p:ph type="title"/>
          </p:nvPr>
        </p:nvSpPr>
        <p:spPr>
          <a:xfrm>
            <a:off x="457200" y="1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0000CC"/>
                </a:solidFill>
              </a:rPr>
              <a:t>People</a:t>
            </a:r>
            <a:endParaRPr/>
          </a:p>
        </p:txBody>
      </p:sp>
      <p:pic>
        <p:nvPicPr>
          <p:cNvPr descr="Biocomplexity Logo" id="97" name="Google Shape;97;p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98" name="Google Shape;98;p8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2011-11-02T17:09:23Z</dcterms:created>
  <dc:creator>Julio Monti Belmonte</dc:creator>
</cp:coreProperties>
</file>