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1.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omments/comment2.xml" ContentType="application/vnd.openxmlformats-officedocument.presentationml.comment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omments/comment3.xml" ContentType="application/vnd.openxmlformats-officedocument.presentationml.comment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1"/>
  </p:notesMasterIdLst>
  <p:sldIdLst>
    <p:sldId id="256" r:id="rId2"/>
    <p:sldId id="2160" r:id="rId3"/>
    <p:sldId id="2035" r:id="rId4"/>
    <p:sldId id="287" r:id="rId5"/>
    <p:sldId id="265" r:id="rId6"/>
    <p:sldId id="267" r:id="rId7"/>
    <p:sldId id="270" r:id="rId8"/>
    <p:sldId id="271" r:id="rId9"/>
    <p:sldId id="274" r:id="rId10"/>
    <p:sldId id="279" r:id="rId11"/>
    <p:sldId id="286" r:id="rId12"/>
    <p:sldId id="2147" r:id="rId13"/>
    <p:sldId id="297" r:id="rId14"/>
    <p:sldId id="2161" r:id="rId15"/>
    <p:sldId id="298" r:id="rId16"/>
    <p:sldId id="300" r:id="rId17"/>
    <p:sldId id="2162" r:id="rId18"/>
    <p:sldId id="302" r:id="rId19"/>
    <p:sldId id="2151" r:id="rId20"/>
    <p:sldId id="303" r:id="rId21"/>
    <p:sldId id="2165" r:id="rId22"/>
    <p:sldId id="304" r:id="rId23"/>
    <p:sldId id="2173" r:id="rId24"/>
    <p:sldId id="2174" r:id="rId25"/>
    <p:sldId id="2175" r:id="rId26"/>
    <p:sldId id="2176" r:id="rId27"/>
    <p:sldId id="2177" r:id="rId28"/>
    <p:sldId id="2178" r:id="rId29"/>
    <p:sldId id="2180" r:id="rId30"/>
    <p:sldId id="2182" r:id="rId31"/>
    <p:sldId id="2185" r:id="rId32"/>
    <p:sldId id="2181" r:id="rId33"/>
    <p:sldId id="2183" r:id="rId34"/>
    <p:sldId id="2184" r:id="rId35"/>
    <p:sldId id="1502" r:id="rId36"/>
    <p:sldId id="305" r:id="rId37"/>
    <p:sldId id="306" r:id="rId38"/>
    <p:sldId id="307" r:id="rId39"/>
    <p:sldId id="2166" r:id="rId40"/>
    <p:sldId id="308" r:id="rId41"/>
    <p:sldId id="2167" r:id="rId42"/>
    <p:sldId id="309" r:id="rId43"/>
    <p:sldId id="310" r:id="rId44"/>
    <p:sldId id="2168" r:id="rId45"/>
    <p:sldId id="2169" r:id="rId46"/>
    <p:sldId id="311" r:id="rId47"/>
    <p:sldId id="312" r:id="rId48"/>
    <p:sldId id="313" r:id="rId49"/>
    <p:sldId id="2170" r:id="rId50"/>
    <p:sldId id="314" r:id="rId51"/>
    <p:sldId id="2171" r:id="rId52"/>
    <p:sldId id="315" r:id="rId53"/>
    <p:sldId id="317" r:id="rId54"/>
    <p:sldId id="318" r:id="rId55"/>
    <p:sldId id="2152" r:id="rId56"/>
    <p:sldId id="316" r:id="rId57"/>
    <p:sldId id="319" r:id="rId58"/>
    <p:sldId id="2172" r:id="rId59"/>
    <p:sldId id="2159" r:id="rId6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03" roundtripDataSignature="AMtx7mjgRy93tKi62aHjFoYggEt2s43/s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lazier, James Alexander" initials="GJA" lastIdx="6" clrIdx="0">
    <p:extLst>
      <p:ext uri="{19B8F6BF-5375-455C-9EA6-DF929625EA0E}">
        <p15:presenceInfo xmlns:p15="http://schemas.microsoft.com/office/powerpoint/2012/main" userId="Glazier, James Alexand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B5B5B5"/>
    <a:srgbClr val="BABABA"/>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6"/>
    <p:restoredTop sz="94608"/>
  </p:normalViewPr>
  <p:slideViewPr>
    <p:cSldViewPr snapToGrid="0">
      <p:cViewPr varScale="1">
        <p:scale>
          <a:sx n="150" d="100"/>
          <a:sy n="150" d="100"/>
        </p:scale>
        <p:origin x="1290" y="12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104"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103" Type="http://customschemas.google.com/relationships/presentationmetadata" Target="metadata"/><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8-03T14:27:38.805" idx="5">
    <p:pos x="136" y="652"/>
    <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8-03T14:56:58.205" idx="6">
    <p:pos x="10" y="10"/>
    <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08-02T21:42:50.411" idx="1">
    <p:pos x="5702" y="1637"/>
    <p:text/>
    <p:extLst>
      <p:ext uri="{C676402C-5697-4E1C-873F-D02D1690AC5C}">
        <p15:threadingInfo xmlns:p15="http://schemas.microsoft.com/office/powerpoint/2012/main" timeZoneBias="240"/>
      </p:ext>
    </p:extLst>
  </p:cm>
  <p:cm authorId="1" dt="2020-08-02T22:15:09.517" idx="4">
    <p:pos x="10" y="10"/>
    <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8d4ec31b01_0_8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g8d4ec31b01_0_8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8d5b788658_0_5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5" name="Google Shape;405;g8d5b788658_0_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8d5b788658_0_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8d5b788658_0_9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33" name="Google Shape;433;g8d5b788658_0_9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extLst>
      <p:ext uri="{BB962C8B-B14F-4D97-AF65-F5344CB8AC3E}">
        <p14:creationId xmlns:p14="http://schemas.microsoft.com/office/powerpoint/2010/main" val="2911575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8d5b788658_1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 name="Google Shape;522;g8d5b788658_1_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3" name="Google Shape;523;g8d5b788658_1_1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8d5b788658_1_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8d5b788658_1_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3" name="Google Shape;543;g8d5b788658_1_2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1746667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8deadbbaaa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8deadbbaaa_0_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4" name="Google Shape;534;g8deadbbaaa_0_1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8d5b788658_1_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8d5b788658_1_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6" name="Google Shape;556;g8d5b788658_1_3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8d5b788658_1_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8d5b788658_1_6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5" name="Google Shape;575;g8d5b788658_1_6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18248481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8d5b788658_1_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8d5b788658_1_6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5" name="Google Shape;575;g8d5b788658_1_6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8deadbbaaa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8deadbbaaa_0_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4" name="Google Shape;534;g8deadbbaaa_0_1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extLst>
      <p:ext uri="{BB962C8B-B14F-4D97-AF65-F5344CB8AC3E}">
        <p14:creationId xmlns:p14="http://schemas.microsoft.com/office/powerpoint/2010/main" val="2963771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DF952CB-9D1D-4D45-8449-8F6DCEE1DE18}" type="slidenum">
              <a:rPr lang="en-US" smtClean="0">
                <a:latin typeface="Verdana" pitchFamily="34" charset="0"/>
              </a:rPr>
              <a:pPr/>
              <a:t>2</a:t>
            </a:fld>
            <a:endParaRPr lang="en-US">
              <a:latin typeface="Verdana" pitchFamily="34"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7583753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8d5b788658_1_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 name="Google Shape;587;g8d5b788658_1_8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8" name="Google Shape;588;g8d5b788658_1_8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8d5b788658_1_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8d5b788658_1_9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8" name="Google Shape;598;g8d5b788658_1_9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16650639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8d5b788658_1_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8d5b788658_1_9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8" name="Google Shape;598;g8d5b788658_1_9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8d5b788658_1_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8d5b788658_1_9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8" name="Google Shape;598;g8d5b788658_1_9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extLst>
      <p:ext uri="{BB962C8B-B14F-4D97-AF65-F5344CB8AC3E}">
        <p14:creationId xmlns:p14="http://schemas.microsoft.com/office/powerpoint/2010/main" val="36407973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8d5b788658_1_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8d5b788658_1_9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8" name="Google Shape;598;g8d5b788658_1_9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extLst>
      <p:ext uri="{BB962C8B-B14F-4D97-AF65-F5344CB8AC3E}">
        <p14:creationId xmlns:p14="http://schemas.microsoft.com/office/powerpoint/2010/main" val="7930918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8d5b788658_1_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8d5b788658_1_9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8" name="Google Shape;598;g8d5b788658_1_9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extLst>
      <p:ext uri="{BB962C8B-B14F-4D97-AF65-F5344CB8AC3E}">
        <p14:creationId xmlns:p14="http://schemas.microsoft.com/office/powerpoint/2010/main" val="25537316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8d5b788658_1_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8d5b788658_1_9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8" name="Google Shape;598;g8d5b788658_1_9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extLst>
      <p:ext uri="{BB962C8B-B14F-4D97-AF65-F5344CB8AC3E}">
        <p14:creationId xmlns:p14="http://schemas.microsoft.com/office/powerpoint/2010/main" val="23701993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8d5b788658_1_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8d5b788658_1_9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8" name="Google Shape;598;g8d5b788658_1_9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extLst>
      <p:ext uri="{BB962C8B-B14F-4D97-AF65-F5344CB8AC3E}">
        <p14:creationId xmlns:p14="http://schemas.microsoft.com/office/powerpoint/2010/main" val="35250225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8d5b788658_1_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8d5b788658_1_9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8" name="Google Shape;598;g8d5b788658_1_9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extLst>
      <p:ext uri="{BB962C8B-B14F-4D97-AF65-F5344CB8AC3E}">
        <p14:creationId xmlns:p14="http://schemas.microsoft.com/office/powerpoint/2010/main" val="5354837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8d5b788658_1_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8d5b788658_1_9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8" name="Google Shape;598;g8d5b788658_1_9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extLst>
      <p:ext uri="{BB962C8B-B14F-4D97-AF65-F5344CB8AC3E}">
        <p14:creationId xmlns:p14="http://schemas.microsoft.com/office/powerpoint/2010/main" val="2772544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DF952CB-9D1D-4D45-8449-8F6DCEE1DE18}" type="slidenum">
              <a:rPr lang="en-US" smtClean="0">
                <a:latin typeface="Verdana" pitchFamily="34" charset="0"/>
              </a:rPr>
              <a:pPr/>
              <a:t>3</a:t>
            </a:fld>
            <a:endParaRPr lang="en-US">
              <a:latin typeface="Verdana" pitchFamily="34"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1185902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8d5b788658_1_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8d5b788658_1_9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8" name="Google Shape;598;g8d5b788658_1_9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extLst>
      <p:ext uri="{BB962C8B-B14F-4D97-AF65-F5344CB8AC3E}">
        <p14:creationId xmlns:p14="http://schemas.microsoft.com/office/powerpoint/2010/main" val="16635607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8d5b788658_1_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8d5b788658_1_9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8" name="Google Shape;598;g8d5b788658_1_9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extLst>
      <p:ext uri="{BB962C8B-B14F-4D97-AF65-F5344CB8AC3E}">
        <p14:creationId xmlns:p14="http://schemas.microsoft.com/office/powerpoint/2010/main" val="19381809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8d5b788658_1_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8d5b788658_1_9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8" name="Google Shape;598;g8d5b788658_1_9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extLst>
      <p:ext uri="{BB962C8B-B14F-4D97-AF65-F5344CB8AC3E}">
        <p14:creationId xmlns:p14="http://schemas.microsoft.com/office/powerpoint/2010/main" val="27596019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8d5b788658_1_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8d5b788658_1_9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98" name="Google Shape;598;g8d5b788658_1_9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extLst>
      <p:ext uri="{BB962C8B-B14F-4D97-AF65-F5344CB8AC3E}">
        <p14:creationId xmlns:p14="http://schemas.microsoft.com/office/powerpoint/2010/main" val="63373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8d5b788658_1_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8d5b788658_1_9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8" name="Google Shape;598;g8d5b788658_1_9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extLst>
      <p:ext uri="{BB962C8B-B14F-4D97-AF65-F5344CB8AC3E}">
        <p14:creationId xmlns:p14="http://schemas.microsoft.com/office/powerpoint/2010/main" val="35169157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E9D255C-2157-423B-8F98-8655D1D949DA}" type="slidenum">
              <a:rPr lang="en-US" smtClean="0">
                <a:latin typeface="Arial" panose="020B0604020202020204" pitchFamily="34" charset="0"/>
              </a:rPr>
              <a:pPr>
                <a:spcBef>
                  <a:spcPct val="0"/>
                </a:spcBef>
              </a:pPr>
              <a:t>35</a:t>
            </a:fld>
            <a:endParaRPr lang="en-US">
              <a:latin typeface="Arial" panose="020B0604020202020204" pitchFamily="34" charset="0"/>
            </a:endParaRPr>
          </a:p>
        </p:txBody>
      </p:sp>
    </p:spTree>
    <p:extLst>
      <p:ext uri="{BB962C8B-B14F-4D97-AF65-F5344CB8AC3E}">
        <p14:creationId xmlns:p14="http://schemas.microsoft.com/office/powerpoint/2010/main" val="37149878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8d5b788658_1_1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8d5b788658_1_1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0" name="Google Shape;610;g8d5b788658_1_12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8d5b788658_1_1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0" name="Google Shape;620;g8d5b788658_1_1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1" name="Google Shape;621;g8d5b788658_1_15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8d5ae6fbc1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8d5ae6fbc1_0_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1" name="Google Shape;631;g8d5ae6fbc1_0_1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8d5ae6fbc1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8d5ae6fbc1_0_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1" name="Google Shape;631;g8d5ae6fbc1_0_1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extLst>
      <p:ext uri="{BB962C8B-B14F-4D97-AF65-F5344CB8AC3E}">
        <p14:creationId xmlns:p14="http://schemas.microsoft.com/office/powerpoint/2010/main" val="2508555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8d5b788658_0_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8d5b788658_0_7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9" name="Google Shape;419;g8d5b788658_0_7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extLst>
      <p:ext uri="{BB962C8B-B14F-4D97-AF65-F5344CB8AC3E}">
        <p14:creationId xmlns:p14="http://schemas.microsoft.com/office/powerpoint/2010/main" val="35439783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8d5ae6fbc1_0_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8d5ae6fbc1_0_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3" name="Google Shape;643;g8d5ae6fbc1_0_3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8d5ae6fbc1_0_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8d5ae6fbc1_0_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3" name="Google Shape;653;g8d5ae6fbc1_0_4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extLst>
      <p:ext uri="{BB962C8B-B14F-4D97-AF65-F5344CB8AC3E}">
        <p14:creationId xmlns:p14="http://schemas.microsoft.com/office/powerpoint/2010/main" val="42697730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8d5ae6fbc1_0_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8d5ae6fbc1_0_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3" name="Google Shape;653;g8d5ae6fbc1_0_4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8d5ae6fbc1_0_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5" name="Google Shape;665;g8d5ae6fbc1_0_6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6" name="Google Shape;666;g8d5ae6fbc1_0_6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8d5ae6fbc1_0_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5" name="Google Shape;665;g8d5ae6fbc1_0_6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6" name="Google Shape;666;g8d5ae6fbc1_0_6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extLst>
      <p:ext uri="{BB962C8B-B14F-4D97-AF65-F5344CB8AC3E}">
        <p14:creationId xmlns:p14="http://schemas.microsoft.com/office/powerpoint/2010/main" val="15292141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8d5ae6fbc1_0_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5" name="Google Shape;675;g8d5ae6fbc1_0_8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6" name="Google Shape;676;g8d5ae6fbc1_0_8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extLst>
      <p:ext uri="{BB962C8B-B14F-4D97-AF65-F5344CB8AC3E}">
        <p14:creationId xmlns:p14="http://schemas.microsoft.com/office/powerpoint/2010/main" val="19254363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8d5ae6fbc1_0_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5" name="Google Shape;675;g8d5ae6fbc1_0_8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6" name="Google Shape;676;g8d5ae6fbc1_0_8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8d5ae6fbc1_0_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9" name="Google Shape;689;g8d5ae6fbc1_0_9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0" name="Google Shape;690;g8d5ae6fbc1_0_9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g8d5ae6fbc1_0_1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9" name="Google Shape;699;g8d5ae6fbc1_0_10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0" name="Google Shape;700;g8d5ae6fbc1_0_10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g8d5ae6fbc1_0_1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9" name="Google Shape;699;g8d5ae6fbc1_0_10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0" name="Google Shape;700;g8d5ae6fbc1_0_10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49</a:t>
            </a:fld>
            <a:endParaRPr/>
          </a:p>
        </p:txBody>
      </p:sp>
    </p:spTree>
    <p:extLst>
      <p:ext uri="{BB962C8B-B14F-4D97-AF65-F5344CB8AC3E}">
        <p14:creationId xmlns:p14="http://schemas.microsoft.com/office/powerpoint/2010/main" val="2043855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8d4ec31b01_0_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8d4ec31b01_0_8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g8d4ec31b01_0_8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8d5ae6fbc1_0_1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4" name="Google Shape;714;g8d5ae6fbc1_0_1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5" name="Google Shape;715;g8d5ae6fbc1_0_13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8d5ae6fbc1_0_1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4" name="Google Shape;714;g8d5ae6fbc1_0_1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5" name="Google Shape;715;g8d5ae6fbc1_0_13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51</a:t>
            </a:fld>
            <a:endParaRPr/>
          </a:p>
        </p:txBody>
      </p:sp>
    </p:spTree>
    <p:extLst>
      <p:ext uri="{BB962C8B-B14F-4D97-AF65-F5344CB8AC3E}">
        <p14:creationId xmlns:p14="http://schemas.microsoft.com/office/powerpoint/2010/main" val="28528736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8d5ae6fbc1_0_1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8d5ae6fbc1_0_1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5" name="Google Shape;725;g8d5ae6fbc1_0_14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8d5ae6fbc1_0_1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1" name="Google Shape;741;g8d5ae6fbc1_0_15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2" name="Google Shape;742;g8d5ae6fbc1_0_15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g8d5ae6fbc1_0_1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1" name="Google Shape;751;g8d5ae6fbc1_0_16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2" name="Google Shape;752;g8d5ae6fbc1_0_16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g8d5ae6fbc1_0_1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1" name="Google Shape;751;g8d5ae6fbc1_0_16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2" name="Google Shape;752;g8d5ae6fbc1_0_16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55</a:t>
            </a:fld>
            <a:endParaRPr/>
          </a:p>
        </p:txBody>
      </p:sp>
    </p:spTree>
    <p:extLst>
      <p:ext uri="{BB962C8B-B14F-4D97-AF65-F5344CB8AC3E}">
        <p14:creationId xmlns:p14="http://schemas.microsoft.com/office/powerpoint/2010/main" val="31085039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8ef05732f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8ef05732f3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4" name="Google Shape;734;g8ef05732f3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g8ef05732f3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3" name="Google Shape;763;g8ef05732f3_0_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4" name="Google Shape;764;g8ef05732f3_0_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g8ef05732f3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3" name="Google Shape;763;g8ef05732f3_0_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4" name="Google Shape;764;g8ef05732f3_0_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58</a:t>
            </a:fld>
            <a:endParaRPr/>
          </a:p>
        </p:txBody>
      </p:sp>
    </p:spTree>
    <p:extLst>
      <p:ext uri="{BB962C8B-B14F-4D97-AF65-F5344CB8AC3E}">
        <p14:creationId xmlns:p14="http://schemas.microsoft.com/office/powerpoint/2010/main" val="39077171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g8ef05732f3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3" name="Google Shape;763;g8ef05732f3_0_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4" name="Google Shape;764;g8ef05732f3_0_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59</a:t>
            </a:fld>
            <a:endParaRPr/>
          </a:p>
        </p:txBody>
      </p:sp>
    </p:spTree>
    <p:extLst>
      <p:ext uri="{BB962C8B-B14F-4D97-AF65-F5344CB8AC3E}">
        <p14:creationId xmlns:p14="http://schemas.microsoft.com/office/powerpoint/2010/main" val="3337545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8d4ec31b01_0_1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8d4ec31b01_0_1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g8d4ec31b01_0_12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8d4ec31b01_0_3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i="0">
                <a:solidFill>
                  <a:schemeClr val="dk1"/>
                </a:solidFill>
                <a:latin typeface="Arial"/>
                <a:ea typeface="Arial"/>
                <a:cs typeface="Arial"/>
                <a:sym typeface="Arial"/>
              </a:rPr>
              <a:t>7</a:t>
            </a:fld>
            <a:endParaRPr sz="1200" i="0">
              <a:solidFill>
                <a:schemeClr val="dk1"/>
              </a:solidFill>
              <a:latin typeface="Arial"/>
              <a:ea typeface="Arial"/>
              <a:cs typeface="Arial"/>
              <a:sym typeface="Arial"/>
            </a:endParaRPr>
          </a:p>
        </p:txBody>
      </p:sp>
      <p:sp>
        <p:nvSpPr>
          <p:cNvPr id="235" name="Google Shape;235;g8d4ec31b01_0_3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6" name="Google Shape;236;g8d4ec31b01_0_3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8d4ec31b01_0_4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g8d4ec31b01_0_4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8d4ec31b01_0_78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g8d4ec31b01_0_7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3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3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5" name="Google Shape;35;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39"/>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39"/>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4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8" name="Google Shape;48;p4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9" name="Google Shape;49;p4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0" name="Google Shape;50;p4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1" name="Google Shape;51;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4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3"/>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4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4"/>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5"/>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5"/>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6" r:id="rId5"/>
    <p:sldLayoutId id="2147483657" r:id="rId6"/>
    <p:sldLayoutId id="2147483658" r:id="rId7"/>
    <p:sldLayoutId id="214748365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4.png"/><Relationship Id="rId7" Type="http://schemas.openxmlformats.org/officeDocument/2006/relationships/image" Target="../media/image25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4.jpe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6.pn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7.pn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18.png"/><Relationship Id="rId7" Type="http://schemas.openxmlformats.org/officeDocument/2006/relationships/image" Target="../media/image590.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6.png"/><Relationship Id="rId4" Type="http://schemas.openxmlformats.org/officeDocument/2006/relationships/image" Target="../media/image4.jpeg"/><Relationship Id="rId9"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6.png"/><Relationship Id="rId10" Type="http://schemas.openxmlformats.org/officeDocument/2006/relationships/image" Target="../media/image3.png"/><Relationship Id="rId4" Type="http://schemas.openxmlformats.org/officeDocument/2006/relationships/image" Target="../media/image4.jpeg"/><Relationship Id="rId9" Type="http://schemas.openxmlformats.org/officeDocument/2006/relationships/image" Target="../media/image64.png"/></Relationships>
</file>

<file path=ppt/slides/_rels/slide15.xml.rels><?xml version="1.0" encoding="UTF-8" standalone="yes"?>
<Relationships xmlns="http://schemas.openxmlformats.org/package/2006/relationships"><Relationship Id="rId3" Type="http://schemas.openxmlformats.org/officeDocument/2006/relationships/image" Target="../media/image63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7.png"/><Relationship Id="rId7" Type="http://schemas.openxmlformats.org/officeDocument/2006/relationships/image" Target="../media/image650.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6.pn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3.png"/><Relationship Id="rId5" Type="http://schemas.openxmlformats.org/officeDocument/2006/relationships/image" Target="../media/image23.png"/><Relationship Id="rId10" Type="http://schemas.openxmlformats.org/officeDocument/2006/relationships/image" Target="../media/image71.png"/><Relationship Id="rId4" Type="http://schemas.openxmlformats.org/officeDocument/2006/relationships/image" Target="../media/image6.png"/><Relationship Id="rId9" Type="http://schemas.openxmlformats.org/officeDocument/2006/relationships/image" Target="../media/image70.pn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jpeg"/><Relationship Id="rId7"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70.png"/></Relationships>
</file>

<file path=ppt/slides/_rels/slide19.xml.rels><?xml version="1.0" encoding="UTF-8" standalone="yes"?>
<Relationships xmlns="http://schemas.openxmlformats.org/package/2006/relationships"><Relationship Id="rId3" Type="http://schemas.openxmlformats.org/officeDocument/2006/relationships/image" Target="../media/image690.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4.png"/><Relationship Id="rId7" Type="http://schemas.openxmlformats.org/officeDocument/2006/relationships/image" Target="../media/image720.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6.png"/><Relationship Id="rId10" Type="http://schemas.openxmlformats.org/officeDocument/2006/relationships/comments" Target="../comments/comment1.xml"/><Relationship Id="rId4" Type="http://schemas.openxmlformats.org/officeDocument/2006/relationships/image" Target="../media/image4.jpeg"/><Relationship Id="rId9"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3.png"/><Relationship Id="rId5" Type="http://schemas.openxmlformats.org/officeDocument/2006/relationships/image" Target="../media/image28.png"/><Relationship Id="rId10" Type="http://schemas.openxmlformats.org/officeDocument/2006/relationships/image" Target="../media/image78.png"/><Relationship Id="rId4" Type="http://schemas.openxmlformats.org/officeDocument/2006/relationships/image" Target="../media/image6.png"/><Relationship Id="rId9" Type="http://schemas.openxmlformats.org/officeDocument/2006/relationships/image" Target="../media/image760.png"/></Relationships>
</file>

<file path=ppt/slides/_rels/slide2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jpeg"/><Relationship Id="rId7"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760.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31.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31.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4.jpeg"/><Relationship Id="rId7"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31.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4.jpeg"/><Relationship Id="rId7"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31.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4.jpeg"/><Relationship Id="rId7"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31.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4.jpeg"/><Relationship Id="rId7"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31.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3.png"/><Relationship Id="rId10" Type="http://schemas.openxmlformats.org/officeDocument/2006/relationships/image" Target="NULL"/><Relationship Id="rId4" Type="http://schemas.openxmlformats.org/officeDocument/2006/relationships/image" Target="../media/image6.png"/><Relationship Id="rId9" Type="http://schemas.openxmlformats.org/officeDocument/2006/relationships/image" Target="NUL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drive.google.com/drive/folders/18b5lTDBQrAe765wddu_eMw3PgLYTEvKz?usp=sharing" TargetMode="External"/><Relationship Id="rId7"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www.compucell3d.org/workshop20" TargetMode="External"/><Relationship Id="rId4" Type="http://schemas.openxmlformats.org/officeDocument/2006/relationships/hyperlink" Target="https://multiscalemod-ags3330.slack.com/"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png"/><Relationship Id="rId10" Type="http://schemas.openxmlformats.org/officeDocument/2006/relationships/image" Target="NULL"/><Relationship Id="rId4" Type="http://schemas.openxmlformats.org/officeDocument/2006/relationships/image" Target="../media/image6.png"/><Relationship Id="rId9" Type="http://schemas.openxmlformats.org/officeDocument/2006/relationships/image" Target="NUL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png"/><Relationship Id="rId10" Type="http://schemas.openxmlformats.org/officeDocument/2006/relationships/image" Target="NULL"/><Relationship Id="rId4" Type="http://schemas.openxmlformats.org/officeDocument/2006/relationships/image" Target="../media/image6.png"/><Relationship Id="rId9" Type="http://schemas.openxmlformats.org/officeDocument/2006/relationships/image" Target="NULL"/><Relationship Id="rId14" Type="http://schemas.openxmlformats.org/officeDocument/2006/relationships/image" Target="NUL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3.png"/><Relationship Id="rId10" Type="http://schemas.openxmlformats.org/officeDocument/2006/relationships/image" Target="NULL"/><Relationship Id="rId4" Type="http://schemas.openxmlformats.org/officeDocument/2006/relationships/image" Target="../media/image6.png"/><Relationship Id="rId9" Type="http://schemas.openxmlformats.org/officeDocument/2006/relationships/image" Target="NULL"/></Relationships>
</file>

<file path=ppt/slides/_rels/slide3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4.jpeg"/><Relationship Id="rId7"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31.pn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13" Type="http://schemas.openxmlformats.org/officeDocument/2006/relationships/image" Target="../media/image780.png"/><Relationship Id="rId8" Type="http://schemas.openxmlformats.org/officeDocument/2006/relationships/image" Target="../media/image89.png"/><Relationship Id="rId18" Type="http://schemas.openxmlformats.org/officeDocument/2006/relationships/image" Target="../media/image93.png"/><Relationship Id="rId3" Type="http://schemas.openxmlformats.org/officeDocument/2006/relationships/image" Target="../media/image4.jpeg"/><Relationship Id="rId7" Type="http://schemas.openxmlformats.org/officeDocument/2006/relationships/image" Target="../media/image41.png"/><Relationship Id="rId12" Type="http://schemas.openxmlformats.org/officeDocument/2006/relationships/image" Target="../media/image77.png"/><Relationship Id="rId17" Type="http://schemas.openxmlformats.org/officeDocument/2006/relationships/image" Target="../media/image92.png"/><Relationship Id="rId2" Type="http://schemas.openxmlformats.org/officeDocument/2006/relationships/notesSlide" Target="../notesSlides/notesSlide34.xml"/><Relationship Id="rId16" Type="http://schemas.openxmlformats.org/officeDocument/2006/relationships/image" Target="../media/image91.png"/><Relationship Id="rId1" Type="http://schemas.openxmlformats.org/officeDocument/2006/relationships/slideLayout" Target="../slideLayouts/slideLayout3.xml"/><Relationship Id="rId6" Type="http://schemas.openxmlformats.org/officeDocument/2006/relationships/image" Target="../media/image40.png"/><Relationship Id="rId11" Type="http://schemas.openxmlformats.org/officeDocument/2006/relationships/image" Target="../media/image761.png"/><Relationship Id="rId5" Type="http://schemas.openxmlformats.org/officeDocument/2006/relationships/image" Target="../media/image3.png"/><Relationship Id="rId15" Type="http://schemas.openxmlformats.org/officeDocument/2006/relationships/image" Target="../media/image90.png"/><Relationship Id="rId10" Type="http://schemas.openxmlformats.org/officeDocument/2006/relationships/image" Target="../media/image75.png"/><Relationship Id="rId4" Type="http://schemas.openxmlformats.org/officeDocument/2006/relationships/image" Target="../media/image6.png"/><Relationship Id="rId9" Type="http://schemas.openxmlformats.org/officeDocument/2006/relationships/image" Target="../media/image740.png"/><Relationship Id="rId14" Type="http://schemas.openxmlformats.org/officeDocument/2006/relationships/image" Target="../media/image42.png"/></Relationships>
</file>

<file path=ppt/slides/_rels/slide35.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jpe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44.jpeg"/><Relationship Id="rId5" Type="http://schemas.openxmlformats.org/officeDocument/2006/relationships/image" Target="../media/image29.pn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2.png"/><Relationship Id="rId7" Type="http://schemas.openxmlformats.org/officeDocument/2006/relationships/image" Target="../media/image84.pn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6.png"/><Relationship Id="rId4" Type="http://schemas.openxmlformats.org/officeDocument/2006/relationships/image" Target="../media/image4.jpeg"/><Relationship Id="rId9" Type="http://schemas.openxmlformats.org/officeDocument/2006/relationships/image" Target="../media/image3.png"/></Relationships>
</file>

<file path=ppt/slides/_rels/slide38.xml.rels><?xml version="1.0" encoding="UTF-8" standalone="yes"?>
<Relationships xmlns="http://schemas.openxmlformats.org/package/2006/relationships"><Relationship Id="rId8" Type="http://schemas.openxmlformats.org/officeDocument/2006/relationships/image" Target="../media/image821.png"/><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image" Target="../media/image46.png"/><Relationship Id="rId10"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87.png"/></Relationships>
</file>

<file path=ppt/slides/_rels/slide39.xml.rels><?xml version="1.0" encoding="UTF-8" standalone="yes"?>
<Relationships xmlns="http://schemas.openxmlformats.org/package/2006/relationships"><Relationship Id="rId8" Type="http://schemas.openxmlformats.org/officeDocument/2006/relationships/image" Target="../media/image821.png"/><Relationship Id="rId3" Type="http://schemas.openxmlformats.org/officeDocument/2006/relationships/image" Target="../media/image4.jpeg"/><Relationship Id="rId7" Type="http://schemas.openxmlformats.org/officeDocument/2006/relationships/image" Target="../media/image47.png"/><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46.png"/><Relationship Id="rId4" Type="http://schemas.openxmlformats.org/officeDocument/2006/relationships/image" Target="../media/image6.png"/><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3.png"/><Relationship Id="rId4" Type="http://schemas.openxmlformats.org/officeDocument/2006/relationships/image" Target="../media/image4.jpeg"/><Relationship Id="rId9" Type="http://schemas.openxmlformats.org/officeDocument/2006/relationships/image" Target="../media/image10.png"/></Relationships>
</file>

<file path=ppt/slides/_rels/slide40.xml.rels><?xml version="1.0" encoding="UTF-8" standalone="yes"?>
<Relationships xmlns="http://schemas.openxmlformats.org/package/2006/relationships"><Relationship Id="rId8" Type="http://schemas.openxmlformats.org/officeDocument/2006/relationships/image" Target="../media/image910.png"/><Relationship Id="rId3" Type="http://schemas.openxmlformats.org/officeDocument/2006/relationships/image" Target="../media/image890.png"/><Relationship Id="rId7" Type="http://schemas.openxmlformats.org/officeDocument/2006/relationships/image" Target="../media/image840.png"/><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image" Target="../media/image48.png"/><Relationship Id="rId5" Type="http://schemas.openxmlformats.org/officeDocument/2006/relationships/image" Target="../media/image6.png"/><Relationship Id="rId4" Type="http://schemas.openxmlformats.org/officeDocument/2006/relationships/image" Target="../media/image4.jpeg"/><Relationship Id="rId9"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1.xml"/><Relationship Id="rId1" Type="http://schemas.openxmlformats.org/officeDocument/2006/relationships/slideLayout" Target="../slideLayouts/slideLayout3.xml"/><Relationship Id="rId11" Type="http://schemas.openxmlformats.org/officeDocument/2006/relationships/image" Target="../media/image3.png"/><Relationship Id="rId5" Type="http://schemas.openxmlformats.org/officeDocument/2006/relationships/image" Target="../media/image49.png"/><Relationship Id="rId10" Type="http://schemas.openxmlformats.org/officeDocument/2006/relationships/image" Target="../media/image931.png"/><Relationship Id="rId4" Type="http://schemas.openxmlformats.org/officeDocument/2006/relationships/image" Target="../media/image6.png"/><Relationship Id="rId9" Type="http://schemas.openxmlformats.org/officeDocument/2006/relationships/image" Target="../media/image870.png"/></Relationships>
</file>

<file path=ppt/slides/_rels/slide4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jpeg"/><Relationship Id="rId7"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image" Target="../media/image49.png"/><Relationship Id="rId11" Type="http://schemas.openxmlformats.org/officeDocument/2006/relationships/image" Target="../media/image3.png"/><Relationship Id="rId5" Type="http://schemas.openxmlformats.org/officeDocument/2006/relationships/image" Target="../media/image30.png"/><Relationship Id="rId10" Type="http://schemas.openxmlformats.org/officeDocument/2006/relationships/image" Target="../media/image931.png"/><Relationship Id="rId4" Type="http://schemas.openxmlformats.org/officeDocument/2006/relationships/image" Target="../media/image6.png"/><Relationship Id="rId9" Type="http://schemas.openxmlformats.org/officeDocument/2006/relationships/image" Target="../media/image870.png"/></Relationships>
</file>

<file path=ppt/slides/_rels/slide43.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5.png"/><Relationship Id="rId7" Type="http://schemas.openxmlformats.org/officeDocument/2006/relationships/image" Target="../media/image900.png"/><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image" Target="../media/image51.png"/><Relationship Id="rId5" Type="http://schemas.openxmlformats.org/officeDocument/2006/relationships/image" Target="../media/image6.png"/><Relationship Id="rId10" Type="http://schemas.openxmlformats.org/officeDocument/2006/relationships/image" Target="../media/image3.png"/><Relationship Id="rId4" Type="http://schemas.openxmlformats.org/officeDocument/2006/relationships/image" Target="../media/image4.jpeg"/><Relationship Id="rId9" Type="http://schemas.openxmlformats.org/officeDocument/2006/relationships/image" Target="../media/image920.png"/></Relationships>
</file>

<file path=ppt/slides/_rels/slide44.xml.rels><?xml version="1.0" encoding="UTF-8" standalone="yes"?>
<Relationships xmlns="http://schemas.openxmlformats.org/package/2006/relationships"><Relationship Id="rId3" Type="http://schemas.openxmlformats.org/officeDocument/2006/relationships/image" Target="../media/image98.png"/><Relationship Id="rId7" Type="http://schemas.openxmlformats.org/officeDocument/2006/relationships/image" Target="../media/image900.png"/><Relationship Id="rId12" Type="http://schemas.openxmlformats.org/officeDocument/2006/relationships/comments" Target="../comments/comment2.xml"/><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image" Target="../media/image51.png"/><Relationship Id="rId11" Type="http://schemas.openxmlformats.org/officeDocument/2006/relationships/image" Target="../media/image3.png"/><Relationship Id="rId5" Type="http://schemas.openxmlformats.org/officeDocument/2006/relationships/image" Target="../media/image6.png"/><Relationship Id="rId10" Type="http://schemas.openxmlformats.org/officeDocument/2006/relationships/image" Target="../media/image99.png"/><Relationship Id="rId4" Type="http://schemas.openxmlformats.org/officeDocument/2006/relationships/image" Target="../media/image4.jpeg"/><Relationship Id="rId9" Type="http://schemas.openxmlformats.org/officeDocument/2006/relationships/image" Target="../media/image920.png"/></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12"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3.xml"/><Relationship Id="rId11" Type="http://schemas.openxmlformats.org/officeDocument/2006/relationships/image" Target="../media/image101.png"/><Relationship Id="rId5" Type="http://schemas.openxmlformats.org/officeDocument/2006/relationships/image" Target="../media/image52.png"/><Relationship Id="rId10" Type="http://schemas.openxmlformats.org/officeDocument/2006/relationships/image" Target="../media/image930.png"/><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jpeg"/><Relationship Id="rId7" Type="http://schemas.openxmlformats.org/officeDocument/2006/relationships/image" Target="../media/image29.png"/><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image" Target="../media/image30.png"/><Relationship Id="rId11" Type="http://schemas.openxmlformats.org/officeDocument/2006/relationships/image" Target="../media/image3.png"/><Relationship Id="rId5" Type="http://schemas.openxmlformats.org/officeDocument/2006/relationships/image" Target="../media/image52.png"/><Relationship Id="rId10" Type="http://schemas.openxmlformats.org/officeDocument/2006/relationships/image" Target="../media/image930.png"/><Relationship Id="rId4" Type="http://schemas.openxmlformats.org/officeDocument/2006/relationships/image" Target="../media/image6.png"/><Relationship Id="rId9" Type="http://schemas.openxmlformats.org/officeDocument/2006/relationships/image" Target="../media/image53.png"/></Relationships>
</file>

<file path=ppt/slides/_rels/slide47.xml.rels><?xml version="1.0" encoding="UTF-8" standalone="yes"?>
<Relationships xmlns="http://schemas.openxmlformats.org/package/2006/relationships"><Relationship Id="rId8" Type="http://schemas.openxmlformats.org/officeDocument/2006/relationships/image" Target="../media/image981.png"/><Relationship Id="rId3" Type="http://schemas.openxmlformats.org/officeDocument/2006/relationships/image" Target="../media/image103.png"/><Relationship Id="rId7" Type="http://schemas.openxmlformats.org/officeDocument/2006/relationships/image" Target="../media/image970.png"/><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image" Target="../media/image54.png"/><Relationship Id="rId11" Type="http://schemas.openxmlformats.org/officeDocument/2006/relationships/comments" Target="../comments/comment3.xml"/><Relationship Id="rId5" Type="http://schemas.openxmlformats.org/officeDocument/2006/relationships/image" Target="../media/image6.png"/><Relationship Id="rId10" Type="http://schemas.openxmlformats.org/officeDocument/2006/relationships/image" Target="../media/image3.png"/><Relationship Id="rId4" Type="http://schemas.openxmlformats.org/officeDocument/2006/relationships/image" Target="../media/image4.jpeg"/><Relationship Id="rId9" Type="http://schemas.openxmlformats.org/officeDocument/2006/relationships/image" Target="../media/image105.png"/></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12"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3.xml"/><Relationship Id="rId11" Type="http://schemas.openxmlformats.org/officeDocument/2006/relationships/image" Target="../media/image107.png"/><Relationship Id="rId5" Type="http://schemas.openxmlformats.org/officeDocument/2006/relationships/image" Target="../media/image55.png"/><Relationship Id="rId10" Type="http://schemas.openxmlformats.org/officeDocument/2006/relationships/image" Target="../media/image980.png"/><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4.jpeg"/><Relationship Id="rId7" Type="http://schemas.openxmlformats.org/officeDocument/2006/relationships/image" Target="../media/image50.png"/><Relationship Id="rId2" Type="http://schemas.openxmlformats.org/officeDocument/2006/relationships/notesSlide" Target="../notesSlides/notesSlide49.xml"/><Relationship Id="rId1" Type="http://schemas.openxmlformats.org/officeDocument/2006/relationships/slideLayout" Target="../slideLayouts/slideLayout3.xml"/><Relationship Id="rId6" Type="http://schemas.openxmlformats.org/officeDocument/2006/relationships/image" Target="../media/image29.png"/><Relationship Id="rId11" Type="http://schemas.openxmlformats.org/officeDocument/2006/relationships/image" Target="../media/image3.png"/><Relationship Id="rId5" Type="http://schemas.openxmlformats.org/officeDocument/2006/relationships/image" Target="../media/image30.png"/><Relationship Id="rId10" Type="http://schemas.openxmlformats.org/officeDocument/2006/relationships/image" Target="../media/image980.png"/><Relationship Id="rId4" Type="http://schemas.openxmlformats.org/officeDocument/2006/relationships/image" Target="../media/image6.png"/><Relationship Id="rId9" Type="http://schemas.openxmlformats.org/officeDocument/2006/relationships/image" Target="../media/image55.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09.png"/><Relationship Id="rId7" Type="http://schemas.openxmlformats.org/officeDocument/2006/relationships/image" Target="../media/image1010.png"/><Relationship Id="rId2" Type="http://schemas.openxmlformats.org/officeDocument/2006/relationships/notesSlide" Target="../notesSlides/notesSlide50.xml"/><Relationship Id="rId1" Type="http://schemas.openxmlformats.org/officeDocument/2006/relationships/slideLayout" Target="../slideLayouts/slideLayout3.xml"/><Relationship Id="rId6" Type="http://schemas.openxmlformats.org/officeDocument/2006/relationships/image" Target="../media/image57.png"/><Relationship Id="rId5" Type="http://schemas.openxmlformats.org/officeDocument/2006/relationships/image" Target="../media/image6.png"/><Relationship Id="rId4" Type="http://schemas.openxmlformats.org/officeDocument/2006/relationships/image" Target="../media/image4.jpeg"/></Relationships>
</file>

<file path=ppt/slides/_rels/slide51.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image" Target="../media/image111.png"/><Relationship Id="rId7" Type="http://schemas.openxmlformats.org/officeDocument/2006/relationships/image" Target="../media/image1010.png"/><Relationship Id="rId2" Type="http://schemas.openxmlformats.org/officeDocument/2006/relationships/notesSlide" Target="../notesSlides/notesSlide51.xml"/><Relationship Id="rId1" Type="http://schemas.openxmlformats.org/officeDocument/2006/relationships/slideLayout" Target="../slideLayouts/slideLayout3.xml"/><Relationship Id="rId6" Type="http://schemas.openxmlformats.org/officeDocument/2006/relationships/image" Target="../media/image57.png"/><Relationship Id="rId5" Type="http://schemas.openxmlformats.org/officeDocument/2006/relationships/image" Target="../media/image6.png"/><Relationship Id="rId4" Type="http://schemas.openxmlformats.org/officeDocument/2006/relationships/image" Target="../media/image4.jpeg"/><Relationship Id="rId9"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3.xml"/><Relationship Id="rId6" Type="http://schemas.openxmlformats.org/officeDocument/2006/relationships/image" Target="../media/image1030.png"/><Relationship Id="rId5" Type="http://schemas.openxmlformats.org/officeDocument/2006/relationships/image" Target="../media/image58.png"/><Relationship Id="rId4" Type="http://schemas.openxmlformats.org/officeDocument/2006/relationships/image" Target="../media/image6.png"/></Relationships>
</file>

<file path=ppt/slides/_rels/slide5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jpeg"/><Relationship Id="rId7" Type="http://schemas.openxmlformats.org/officeDocument/2006/relationships/image" Target="../media/image115.png"/><Relationship Id="rId2" Type="http://schemas.openxmlformats.org/officeDocument/2006/relationships/notesSlide" Target="../notesSlides/notesSlide53.xml"/><Relationship Id="rId1" Type="http://schemas.openxmlformats.org/officeDocument/2006/relationships/slideLayout" Target="../slideLayouts/slideLayout3.xml"/><Relationship Id="rId6" Type="http://schemas.openxmlformats.org/officeDocument/2006/relationships/image" Target="../media/image1050.png"/><Relationship Id="rId5" Type="http://schemas.openxmlformats.org/officeDocument/2006/relationships/image" Target="../media/image59.png"/><Relationship Id="rId4" Type="http://schemas.openxmlformats.org/officeDocument/2006/relationships/image" Target="../media/image6.png"/></Relationships>
</file>

<file path=ppt/slides/_rels/slide54.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4.jpeg"/><Relationship Id="rId7" Type="http://schemas.openxmlformats.org/officeDocument/2006/relationships/image" Target="../media/image63.png"/><Relationship Id="rId2" Type="http://schemas.openxmlformats.org/officeDocument/2006/relationships/notesSlide" Target="../notesSlides/notesSlide54.xml"/><Relationship Id="rId1" Type="http://schemas.openxmlformats.org/officeDocument/2006/relationships/slideLayout" Target="../slideLayouts/slideLayout3.xml"/><Relationship Id="rId6" Type="http://schemas.openxmlformats.org/officeDocument/2006/relationships/image" Target="../media/image62.png"/><Relationship Id="rId5" Type="http://schemas.openxmlformats.org/officeDocument/2006/relationships/image" Target="../media/image60.png"/><Relationship Id="rId4" Type="http://schemas.openxmlformats.org/officeDocument/2006/relationships/image" Target="../media/image6.png"/><Relationship Id="rId9"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63.png"/><Relationship Id="rId4" Type="http://schemas.openxmlformats.org/officeDocument/2006/relationships/image" Target="../media/image6.png"/></Relationships>
</file>

<file path=ppt/slides/_rels/slide56.xml.rels><?xml version="1.0" encoding="UTF-8" standalone="yes"?>
<Relationships xmlns="http://schemas.openxmlformats.org/package/2006/relationships"><Relationship Id="rId3" Type="http://schemas.openxmlformats.org/officeDocument/2006/relationships/image" Target="../media/image1100.png"/><Relationship Id="rId7"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image" Target="../media/image1110.png"/><Relationship Id="rId5" Type="http://schemas.openxmlformats.org/officeDocument/2006/relationships/image" Target="../media/image6.png"/><Relationship Id="rId4" Type="http://schemas.openxmlformats.org/officeDocument/2006/relationships/image" Target="../media/image4.jpeg"/></Relationships>
</file>

<file path=ppt/slides/_rels/slide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7.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120.png"/><Relationship Id="rId4" Type="http://schemas.openxmlformats.org/officeDocument/2006/relationships/image" Target="../media/image6.png"/></Relationships>
</file>

<file path=ppt/slides/_rels/slide5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8.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6.png"/></Relationships>
</file>

<file path=ppt/slides/_rels/slide5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9.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tellurium.readthedocs.io/" TargetMode="External"/><Relationship Id="rId7"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hyperlink" Target="https://compucell3d.org/CC3D_2020_class_files?action=AttachFile&amp;do=view&amp;target=TellRoadCheatSheet.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50.png"/><Relationship Id="rId5" Type="http://schemas.openxmlformats.org/officeDocument/2006/relationships/image" Target="../media/image4.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4.png"/><Relationship Id="rId7" Type="http://schemas.openxmlformats.org/officeDocument/2006/relationships/image" Target="../media/image25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4.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title"/>
          </p:nvPr>
        </p:nvSpPr>
        <p:spPr>
          <a:xfrm>
            <a:off x="0" y="31750"/>
            <a:ext cx="91440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FF"/>
              </a:buClr>
              <a:buSzPts val="3200"/>
              <a:buFont typeface="Calibri"/>
              <a:buNone/>
            </a:pPr>
            <a:r>
              <a:rPr lang="en-US" sz="3200" b="1" dirty="0">
                <a:solidFill>
                  <a:srgbClr val="0000FF"/>
                </a:solidFill>
              </a:rPr>
              <a:t>CC3D Workshop 1.5B: Building an ODE Viral Infection Model in Tellurium—Part II</a:t>
            </a:r>
            <a:endParaRPr dirty="0"/>
          </a:p>
        </p:txBody>
      </p:sp>
      <p:sp>
        <p:nvSpPr>
          <p:cNvPr id="89" name="Google Shape;89;p1"/>
          <p:cNvSpPr txBox="1"/>
          <p:nvPr/>
        </p:nvSpPr>
        <p:spPr>
          <a:xfrm>
            <a:off x="1388594" y="1381299"/>
            <a:ext cx="6400800" cy="1634951"/>
          </a:xfrm>
          <a:prstGeom prst="rect">
            <a:avLst/>
          </a:prstGeom>
          <a:noFill/>
          <a:ln>
            <a:noFill/>
          </a:ln>
        </p:spPr>
        <p:txBody>
          <a:bodyPr spcFirstLastPara="1" wrap="square" lIns="91425" tIns="45700" rIns="91425" bIns="45700" anchor="t" anchorCtr="0">
            <a:normAutofit/>
          </a:bodyPr>
          <a:lstStyle/>
          <a:p>
            <a:pPr marL="0" marR="0" lvl="0" indent="0" algn="ctr" rtl="0">
              <a:lnSpc>
                <a:spcPct val="80000"/>
              </a:lnSpc>
              <a:spcBef>
                <a:spcPts val="0"/>
              </a:spcBef>
              <a:spcAft>
                <a:spcPts val="0"/>
              </a:spcAft>
              <a:buClr>
                <a:srgbClr val="000099"/>
              </a:buClr>
              <a:buSzPts val="1850"/>
              <a:buFont typeface="Arial"/>
              <a:buNone/>
            </a:pPr>
            <a:r>
              <a:rPr lang="en-US" sz="1850" b="0" i="0" u="none" strike="noStrike" cap="none">
                <a:solidFill>
                  <a:srgbClr val="000099"/>
                </a:solidFill>
                <a:latin typeface="Calibri"/>
                <a:ea typeface="Calibri"/>
                <a:cs typeface="Calibri"/>
                <a:sym typeface="Calibri"/>
              </a:rPr>
              <a:t>James  A. Glazier</a:t>
            </a:r>
            <a:endParaRPr/>
          </a:p>
          <a:p>
            <a:pPr marL="0" marR="0" lvl="0" indent="0" algn="ctr" rtl="0">
              <a:lnSpc>
                <a:spcPct val="80000"/>
              </a:lnSpc>
              <a:spcBef>
                <a:spcPts val="0"/>
              </a:spcBef>
              <a:spcAft>
                <a:spcPts val="0"/>
              </a:spcAft>
              <a:buClr>
                <a:srgbClr val="000099"/>
              </a:buClr>
              <a:buSzPts val="1850"/>
              <a:buFont typeface="Arial"/>
              <a:buNone/>
            </a:pPr>
            <a:r>
              <a:rPr lang="en-US" sz="1850" b="0" i="0" u="none" strike="noStrike" cap="none">
                <a:solidFill>
                  <a:srgbClr val="000099"/>
                </a:solidFill>
                <a:latin typeface="Calibri"/>
                <a:ea typeface="Calibri"/>
                <a:cs typeface="Calibri"/>
                <a:sym typeface="Calibri"/>
              </a:rPr>
              <a:t>Dept. of Intelligent Systems Engineering </a:t>
            </a:r>
            <a:endParaRPr/>
          </a:p>
          <a:p>
            <a:pPr marL="0" marR="0" lvl="0" indent="0" algn="ctr" rtl="0">
              <a:lnSpc>
                <a:spcPct val="80000"/>
              </a:lnSpc>
              <a:spcBef>
                <a:spcPts val="0"/>
              </a:spcBef>
              <a:spcAft>
                <a:spcPts val="0"/>
              </a:spcAft>
              <a:buClr>
                <a:srgbClr val="000099"/>
              </a:buClr>
              <a:buSzPts val="1850"/>
              <a:buFont typeface="Arial"/>
              <a:buNone/>
            </a:pPr>
            <a:r>
              <a:rPr lang="en-US" sz="1850" b="0" i="0" u="none" strike="noStrike" cap="none">
                <a:solidFill>
                  <a:srgbClr val="000099"/>
                </a:solidFill>
                <a:latin typeface="Calibri"/>
                <a:ea typeface="Calibri"/>
                <a:cs typeface="Calibri"/>
                <a:sym typeface="Calibri"/>
              </a:rPr>
              <a:t>and Biocomplexity Institute</a:t>
            </a:r>
            <a:endParaRPr/>
          </a:p>
          <a:p>
            <a:pPr marL="0" marR="0" lvl="0" indent="0" algn="ctr" rtl="0">
              <a:lnSpc>
                <a:spcPct val="80000"/>
              </a:lnSpc>
              <a:spcBef>
                <a:spcPts val="0"/>
              </a:spcBef>
              <a:spcAft>
                <a:spcPts val="0"/>
              </a:spcAft>
              <a:buClr>
                <a:srgbClr val="000099"/>
              </a:buClr>
              <a:buSzPts val="1850"/>
              <a:buFont typeface="Arial"/>
              <a:buNone/>
            </a:pPr>
            <a:r>
              <a:rPr lang="en-US" sz="1850" b="0" i="0" u="none" strike="noStrike" cap="none">
                <a:solidFill>
                  <a:srgbClr val="000099"/>
                </a:solidFill>
                <a:latin typeface="Calibri"/>
                <a:ea typeface="Calibri"/>
                <a:cs typeface="Calibri"/>
                <a:sym typeface="Calibri"/>
              </a:rPr>
              <a:t>Indiana University </a:t>
            </a:r>
            <a:endParaRPr/>
          </a:p>
          <a:p>
            <a:pPr marL="0" marR="0" lvl="0" indent="0" algn="ctr" rtl="0">
              <a:lnSpc>
                <a:spcPct val="80000"/>
              </a:lnSpc>
              <a:spcBef>
                <a:spcPts val="0"/>
              </a:spcBef>
              <a:spcAft>
                <a:spcPts val="0"/>
              </a:spcAft>
              <a:buClr>
                <a:srgbClr val="000099"/>
              </a:buClr>
              <a:buSzPts val="1850"/>
              <a:buFont typeface="Arial"/>
              <a:buNone/>
            </a:pPr>
            <a:r>
              <a:rPr lang="en-US" sz="1850" b="0" i="0" u="none" strike="noStrike" cap="none">
                <a:solidFill>
                  <a:srgbClr val="000099"/>
                </a:solidFill>
                <a:latin typeface="Calibri"/>
                <a:ea typeface="Calibri"/>
                <a:cs typeface="Calibri"/>
                <a:sym typeface="Calibri"/>
              </a:rPr>
              <a:t>Bloomington, IN 47408</a:t>
            </a:r>
            <a:endParaRPr/>
          </a:p>
          <a:p>
            <a:pPr marL="0" marR="0" lvl="0" indent="0" algn="ctr" rtl="0">
              <a:lnSpc>
                <a:spcPct val="80000"/>
              </a:lnSpc>
              <a:spcBef>
                <a:spcPts val="0"/>
              </a:spcBef>
              <a:spcAft>
                <a:spcPts val="0"/>
              </a:spcAft>
              <a:buClr>
                <a:srgbClr val="000099"/>
              </a:buClr>
              <a:buSzPts val="1850"/>
              <a:buFont typeface="Arial"/>
              <a:buNone/>
            </a:pPr>
            <a:r>
              <a:rPr lang="en-US" sz="1850" b="1" i="0" u="none" strike="noStrike" cap="none">
                <a:solidFill>
                  <a:srgbClr val="000099"/>
                </a:solidFill>
                <a:latin typeface="Calibri"/>
                <a:ea typeface="Calibri"/>
                <a:cs typeface="Calibri"/>
                <a:sym typeface="Calibri"/>
              </a:rPr>
              <a:t>USA</a:t>
            </a:r>
            <a:endParaRPr/>
          </a:p>
        </p:txBody>
      </p:sp>
      <p:pic>
        <p:nvPicPr>
          <p:cNvPr id="90" name="Google Shape;90;p1" descr="IU seal, red on white, large"/>
          <p:cNvPicPr preferRelativeResize="0"/>
          <p:nvPr/>
        </p:nvPicPr>
        <p:blipFill rotWithShape="1">
          <a:blip r:embed="rId3">
            <a:alphaModFix/>
          </a:blip>
          <a:srcRect/>
          <a:stretch/>
        </p:blipFill>
        <p:spPr>
          <a:xfrm>
            <a:off x="6629400" y="1143000"/>
            <a:ext cx="1944688" cy="1873250"/>
          </a:xfrm>
          <a:prstGeom prst="rect">
            <a:avLst/>
          </a:prstGeom>
          <a:noFill/>
          <a:ln>
            <a:noFill/>
          </a:ln>
        </p:spPr>
      </p:pic>
      <p:sp>
        <p:nvSpPr>
          <p:cNvPr id="92" name="Google Shape;92;p1"/>
          <p:cNvSpPr txBox="1"/>
          <p:nvPr/>
        </p:nvSpPr>
        <p:spPr>
          <a:xfrm>
            <a:off x="190500" y="2904174"/>
            <a:ext cx="8763000" cy="2862282"/>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Screensharing and microphones have been disabled for participants in the main session—they are available in breakout rooms</a:t>
            </a:r>
            <a:endParaRPr dirty="0"/>
          </a:p>
          <a:p>
            <a:pPr marL="285750" marR="0" lvl="0" indent="-285750" algn="l" rtl="0">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Please submit questions/concerns/suggestions via zoom chat</a:t>
            </a:r>
            <a:endParaRPr dirty="0"/>
          </a:p>
          <a:p>
            <a:pPr marL="285750" marR="0" lvl="0" indent="-285750" algn="l" rtl="0">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User support will be available in zoom breakout rooms</a:t>
            </a:r>
            <a:endParaRPr dirty="0"/>
          </a:p>
          <a:p>
            <a:pPr marL="285750" marR="0" lvl="0" indent="-285750" algn="l" rtl="0">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Workshop will be live-streamed, recorded and distributed</a:t>
            </a:r>
            <a:endParaRPr dirty="0"/>
          </a:p>
          <a:p>
            <a:pPr marL="285750" marR="0" lvl="0" indent="-285750" algn="l" rtl="0">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Please also join the workshop slack channel at  https://join.slack.com/t/multiscalemod-ags3330/shared_invite/zt-g0up1lz7-z5XGFC73UZk1j3BPeW7RVA</a:t>
            </a:r>
            <a:endParaRPr dirty="0"/>
          </a:p>
          <a:p>
            <a:pPr marL="285750" marR="0" lvl="0" indent="-171450" algn="l" rtl="0">
              <a:spcBef>
                <a:spcPts val="0"/>
              </a:spcBef>
              <a:spcAft>
                <a:spcPts val="0"/>
              </a:spcAft>
              <a:buClr>
                <a:schemeClr val="dk1"/>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0" i="0" u="none" strike="noStrike" cap="none" dirty="0">
                <a:solidFill>
                  <a:schemeClr val="dk1"/>
                </a:solidFill>
                <a:latin typeface="Calibri"/>
                <a:ea typeface="Calibri"/>
                <a:cs typeface="Calibri"/>
                <a:sym typeface="Calibri"/>
              </a:rPr>
              <a:t>Funding Sources: NIH U24 EB028887, NIH R01 GM122424, NIH R01 GM123032, NIH P41 GM109824, NSF 1720625 and </a:t>
            </a:r>
            <a:r>
              <a:rPr lang="en-US" sz="1800" b="0" i="0" u="none" strike="noStrike" cap="none" dirty="0" err="1">
                <a:solidFill>
                  <a:schemeClr val="dk1"/>
                </a:solidFill>
                <a:latin typeface="Calibri"/>
                <a:ea typeface="Calibri"/>
                <a:cs typeface="Calibri"/>
                <a:sym typeface="Calibri"/>
              </a:rPr>
              <a:t>nanoHUB</a:t>
            </a:r>
            <a:endParaRPr sz="1800" dirty="0">
              <a:solidFill>
                <a:schemeClr val="dk1"/>
              </a:solidFill>
              <a:latin typeface="Calibri"/>
              <a:ea typeface="Calibri"/>
              <a:cs typeface="Calibri"/>
              <a:sym typeface="Calibri"/>
            </a:endParaRPr>
          </a:p>
        </p:txBody>
      </p:sp>
      <p:pic>
        <p:nvPicPr>
          <p:cNvPr id="7" name="Picture 6" descr="logo">
            <a:extLst>
              <a:ext uri="{FF2B5EF4-FFF2-40B4-BE49-F238E27FC236}">
                <a16:creationId xmlns:a16="http://schemas.microsoft.com/office/drawing/2014/main" id="{30F3084C-E588-4EBB-B472-FFB9AFE7FC3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343" y="1467962"/>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D5BD10C4-9833-4193-9552-4562FFA168F2}"/>
              </a:ext>
            </a:extLst>
          </p:cNvPr>
          <p:cNvPicPr>
            <a:picLocks noChangeAspect="1"/>
          </p:cNvPicPr>
          <p:nvPr/>
        </p:nvPicPr>
        <p:blipFill>
          <a:blip r:embed="rId5">
            <a:clrChange>
              <a:clrFrom>
                <a:srgbClr val="FEF3B1"/>
              </a:clrFrom>
              <a:clrTo>
                <a:srgbClr val="FEF3B1">
                  <a:alpha val="0"/>
                </a:srgbClr>
              </a:clrTo>
            </a:clrChange>
          </a:blip>
          <a:stretch>
            <a:fillRect/>
          </a:stretch>
        </p:blipFill>
        <p:spPr>
          <a:xfrm>
            <a:off x="1416343" y="1467962"/>
            <a:ext cx="1098258" cy="1143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pic>
        <p:nvPicPr>
          <p:cNvPr id="328" name="Google Shape;328;g8d4ec31b01_0_856"/>
          <p:cNvPicPr preferRelativeResize="0"/>
          <p:nvPr/>
        </p:nvPicPr>
        <p:blipFill rotWithShape="1">
          <a:blip r:embed="rId3">
            <a:alphaModFix/>
          </a:blip>
          <a:srcRect l="11473" t="49189" r="60104"/>
          <a:stretch/>
        </p:blipFill>
        <p:spPr>
          <a:xfrm>
            <a:off x="4572000" y="1872550"/>
            <a:ext cx="4306823" cy="4224528"/>
          </a:xfrm>
          <a:prstGeom prst="rect">
            <a:avLst/>
          </a:prstGeom>
          <a:noFill/>
          <a:ln>
            <a:noFill/>
          </a:ln>
        </p:spPr>
      </p:pic>
      <p:sp>
        <p:nvSpPr>
          <p:cNvPr id="329" name="Google Shape;329;g8d4ec31b01_0_856"/>
          <p:cNvSpPr txBox="1">
            <a:spLocks noGrp="1"/>
          </p:cNvSpPr>
          <p:nvPr>
            <p:ph type="title"/>
          </p:nvPr>
        </p:nvSpPr>
        <p:spPr>
          <a:xfrm>
            <a:off x="0" y="0"/>
            <a:ext cx="8648700" cy="76092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dirty="0">
                <a:solidFill>
                  <a:srgbClr val="0000CC"/>
                </a:solidFill>
              </a:rPr>
              <a:t>Reminder: Accessing Simulations Results</a:t>
            </a:r>
            <a:endParaRPr sz="3900" dirty="0"/>
          </a:p>
        </p:txBody>
      </p:sp>
      <p:pic>
        <p:nvPicPr>
          <p:cNvPr id="330" name="Google Shape;330;g8d4ec31b01_0_856"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pic>
        <p:nvPicPr>
          <p:cNvPr id="331" name="Google Shape;331;g8d4ec31b01_0_856" descr="redblackblockiu"/>
          <p:cNvPicPr preferRelativeResize="0"/>
          <p:nvPr/>
        </p:nvPicPr>
        <p:blipFill rotWithShape="1">
          <a:blip r:embed="rId5">
            <a:alphaModFix/>
          </a:blip>
          <a:srcRect/>
          <a:stretch/>
        </p:blipFill>
        <p:spPr>
          <a:xfrm>
            <a:off x="0" y="6219825"/>
            <a:ext cx="484188" cy="638175"/>
          </a:xfrm>
          <a:prstGeom prst="rect">
            <a:avLst/>
          </a:prstGeom>
          <a:noFill/>
          <a:ln>
            <a:noFill/>
          </a:ln>
        </p:spPr>
      </p:pic>
      <p:sp>
        <p:nvSpPr>
          <p:cNvPr id="332" name="Google Shape;332;g8d4ec31b01_0_856"/>
          <p:cNvSpPr txBox="1">
            <a:spLocks noGrp="1"/>
          </p:cNvSpPr>
          <p:nvPr>
            <p:ph type="body" idx="1"/>
          </p:nvPr>
        </p:nvSpPr>
        <p:spPr>
          <a:xfrm>
            <a:off x="94174" y="760922"/>
            <a:ext cx="4954076"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300" dirty="0"/>
              <a:t>Now execute the model by hitting “Shift-Enter” or “Control-Enter” for each cell</a:t>
            </a:r>
          </a:p>
          <a:p>
            <a:pPr marL="0" lvl="0" indent="0" algn="l" rtl="0">
              <a:spcBef>
                <a:spcPts val="360"/>
              </a:spcBef>
              <a:spcAft>
                <a:spcPts val="0"/>
              </a:spcAft>
              <a:buNone/>
            </a:pPr>
            <a:r>
              <a:rPr lang="en-US" sz="2300" dirty="0"/>
              <a:t>The object</a:t>
            </a:r>
            <a:r>
              <a:rPr lang="en-US" sz="2300" b="1" dirty="0"/>
              <a:t> s</a:t>
            </a:r>
            <a:r>
              <a:rPr lang="en-US" sz="2300" dirty="0"/>
              <a:t> now contains the time series of the simulation</a:t>
            </a:r>
            <a:endParaRPr sz="2300" dirty="0"/>
          </a:p>
          <a:p>
            <a:pPr marL="457200" lvl="0" indent="0" algn="l" rtl="0">
              <a:spcBef>
                <a:spcPts val="360"/>
              </a:spcBef>
              <a:spcAft>
                <a:spcPts val="0"/>
              </a:spcAft>
              <a:buNone/>
            </a:pPr>
            <a:r>
              <a:rPr lang="en-US" sz="2300" dirty="0"/>
              <a:t>Simulations variables can be accessed using the following syntax:</a:t>
            </a:r>
            <a:endParaRPr sz="2300" dirty="0"/>
          </a:p>
          <a:p>
            <a:pPr marL="0" lvl="0" indent="0" algn="l" rtl="0">
              <a:spcBef>
                <a:spcPts val="360"/>
              </a:spcBef>
              <a:spcAft>
                <a:spcPts val="0"/>
              </a:spcAft>
              <a:buNone/>
            </a:pPr>
            <a:r>
              <a:rPr lang="en-US" sz="2300" b="1" dirty="0" err="1"/>
              <a:t>simulation_object</a:t>
            </a:r>
            <a:r>
              <a:rPr lang="en-US" sz="2300" b="1" dirty="0"/>
              <a:t>[variable]</a:t>
            </a:r>
            <a:endParaRPr sz="2300" b="1" dirty="0"/>
          </a:p>
          <a:p>
            <a:pPr marL="0" lvl="0" indent="0" algn="l" rtl="0">
              <a:spcBef>
                <a:spcPts val="360"/>
              </a:spcBef>
              <a:spcAft>
                <a:spcPts val="0"/>
              </a:spcAft>
              <a:buNone/>
            </a:pPr>
            <a:endParaRPr sz="2300" dirty="0"/>
          </a:p>
        </p:txBody>
      </p:sp>
      <p:sp>
        <p:nvSpPr>
          <p:cNvPr id="333" name="Google Shape;333;g8d4ec31b01_0_856"/>
          <p:cNvSpPr/>
          <p:nvPr/>
        </p:nvSpPr>
        <p:spPr>
          <a:xfrm>
            <a:off x="4624775" y="5385150"/>
            <a:ext cx="4254000" cy="306900"/>
          </a:xfrm>
          <a:prstGeom prst="rect">
            <a:avLst/>
          </a:prstGeom>
          <a:solidFill>
            <a:srgbClr val="00B050">
              <a:alpha val="49800"/>
            </a:srgbClr>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34" name="Google Shape;334;g8d4ec31b01_0_856"/>
          <p:cNvPicPr preferRelativeResize="0"/>
          <p:nvPr/>
        </p:nvPicPr>
        <p:blipFill rotWithShape="1">
          <a:blip r:embed="rId6">
            <a:alphaModFix/>
          </a:blip>
          <a:srcRect l="9059" t="17473" r="59730" b="38734"/>
          <a:stretch/>
        </p:blipFill>
        <p:spPr>
          <a:xfrm>
            <a:off x="875888" y="4035813"/>
            <a:ext cx="3396424" cy="2668074"/>
          </a:xfrm>
          <a:prstGeom prst="rect">
            <a:avLst/>
          </a:prstGeom>
          <a:noFill/>
          <a:ln>
            <a:noFill/>
          </a:ln>
        </p:spPr>
      </p:pic>
      <p:cxnSp>
        <p:nvCxnSpPr>
          <p:cNvPr id="335" name="Google Shape;335;g8d4ec31b01_0_856"/>
          <p:cNvCxnSpPr>
            <a:endCxn id="333" idx="1"/>
          </p:cNvCxnSpPr>
          <p:nvPr/>
        </p:nvCxnSpPr>
        <p:spPr>
          <a:xfrm>
            <a:off x="4019675" y="5201100"/>
            <a:ext cx="605100" cy="337500"/>
          </a:xfrm>
          <a:prstGeom prst="straightConnector1">
            <a:avLst/>
          </a:prstGeom>
          <a:noFill/>
          <a:ln w="38100" cap="flat" cmpd="sng">
            <a:solidFill>
              <a:srgbClr val="FF0000"/>
            </a:solidFill>
            <a:prstDash val="solid"/>
            <a:round/>
            <a:headEnd type="stealth" w="med" len="med"/>
            <a:tailEnd type="none" w="med" len="med"/>
          </a:ln>
        </p:spPr>
      </p:cxn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0CD4601A-D4C5-42D2-996F-4FF123091494}"/>
                  </a:ext>
                </a:extLst>
              </p:cNvPr>
              <p:cNvSpPr/>
              <p:nvPr/>
            </p:nvSpPr>
            <p:spPr>
              <a:xfrm>
                <a:off x="6309816" y="1207785"/>
                <a:ext cx="1066254" cy="521040"/>
              </a:xfrm>
              <a:prstGeom prst="rect">
                <a:avLst/>
              </a:prstGeom>
            </p:spPr>
            <p:txBody>
              <a:bodyPr wrap="none">
                <a:spAutoFit/>
              </a:bodyPr>
              <a:lstStyle/>
              <a:p>
                <a:pPr marL="0" indent="0">
                  <a:buNone/>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𝑇</m:t>
                      </m:r>
                      <m:groupChr>
                        <m:groupChrPr>
                          <m:chr m:val="→"/>
                          <m:vertJc m:val="bot"/>
                          <m:ctrlPr>
                            <a:rPr lang="el-GR" sz="2000" i="1">
                              <a:latin typeface="Cambria Math" panose="02040503050406030204" pitchFamily="18" charset="0"/>
                            </a:rPr>
                          </m:ctrlPr>
                        </m:groupChrPr>
                        <m:e>
                          <m:r>
                            <a:rPr lang="en-US" sz="2000" i="1">
                              <a:latin typeface="Cambria Math" panose="02040503050406030204" pitchFamily="18" charset="0"/>
                            </a:rPr>
                            <m:t>𝛽</m:t>
                          </m:r>
                          <m:r>
                            <a:rPr lang="en-US" sz="2000" i="1">
                              <a:latin typeface="Cambria Math" panose="02040503050406030204" pitchFamily="18" charset="0"/>
                            </a:rPr>
                            <m:t>𝑇𝑉</m:t>
                          </m:r>
                        </m:e>
                      </m:groupChr>
                      <m:sSub>
                        <m:sSubPr>
                          <m:ctrlPr>
                            <a:rPr lang="en-US" sz="2000" b="0" i="1" smtClean="0">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1</m:t>
                          </m:r>
                        </m:sub>
                      </m:sSub>
                    </m:oMath>
                  </m:oMathPara>
                </a14:m>
                <a:endParaRPr lang="en-US" sz="2000" dirty="0"/>
              </a:p>
            </p:txBody>
          </p:sp>
        </mc:Choice>
        <mc:Fallback xmlns="">
          <p:sp>
            <p:nvSpPr>
              <p:cNvPr id="10" name="Rectangle 9">
                <a:extLst>
                  <a:ext uri="{FF2B5EF4-FFF2-40B4-BE49-F238E27FC236}">
                    <a16:creationId xmlns:a16="http://schemas.microsoft.com/office/drawing/2014/main" id="{0CD4601A-D4C5-42D2-996F-4FF123091494}"/>
                  </a:ext>
                </a:extLst>
              </p:cNvPr>
              <p:cNvSpPr>
                <a:spLocks noRot="1" noChangeAspect="1" noMove="1" noResize="1" noEditPoints="1" noAdjustHandles="1" noChangeArrowheads="1" noChangeShapeType="1" noTextEdit="1"/>
              </p:cNvSpPr>
              <p:nvPr/>
            </p:nvSpPr>
            <p:spPr>
              <a:xfrm>
                <a:off x="6309816" y="1207785"/>
                <a:ext cx="1066254" cy="521040"/>
              </a:xfrm>
              <a:prstGeom prst="rect">
                <a:avLst/>
              </a:prstGeom>
              <a:blipFill>
                <a:blip r:embed="rId7"/>
                <a:stretch>
                  <a:fillRect/>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A0BC303B-3101-403E-979E-54A371160FB8}"/>
              </a:ext>
            </a:extLst>
          </p:cNvPr>
          <p:cNvPicPr>
            <a:picLocks noChangeAspect="1"/>
          </p:cNvPicPr>
          <p:nvPr/>
        </p:nvPicPr>
        <p:blipFill>
          <a:blip r:embed="rId8">
            <a:clrChange>
              <a:clrFrom>
                <a:srgbClr val="FEF3B1"/>
              </a:clrFrom>
              <a:clrTo>
                <a:srgbClr val="FEF3B1">
                  <a:alpha val="0"/>
                </a:srgbClr>
              </a:clrTo>
            </a:clrChange>
          </a:blip>
          <a:stretch>
            <a:fillRect/>
          </a:stretch>
        </p:blipFill>
        <p:spPr>
          <a:xfrm>
            <a:off x="8550325" y="0"/>
            <a:ext cx="593675" cy="61786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14" name="Google Shape;356;g8d5b788658_0_0">
            <a:extLst>
              <a:ext uri="{FF2B5EF4-FFF2-40B4-BE49-F238E27FC236}">
                <a16:creationId xmlns:a16="http://schemas.microsoft.com/office/drawing/2014/main" id="{046822A7-43B5-7A4C-B20D-7DED924E83D0}"/>
              </a:ext>
            </a:extLst>
          </p:cNvPr>
          <p:cNvSpPr txBox="1">
            <a:spLocks/>
          </p:cNvSpPr>
          <p:nvPr/>
        </p:nvSpPr>
        <p:spPr>
          <a:xfrm>
            <a:off x="457200" y="824247"/>
            <a:ext cx="8336925" cy="452327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0" indent="0">
              <a:buFont typeface="Arial"/>
              <a:buNone/>
            </a:pPr>
            <a:r>
              <a:rPr lang="en-US" sz="2300" dirty="0"/>
              <a:t>We can conveniently choose to output only selected variables in the ODE by listing the variable we want to display in the simulate function at the end of the call</a:t>
            </a:r>
          </a:p>
          <a:p>
            <a:pPr marL="0" indent="0">
              <a:buFont typeface="Arial"/>
              <a:buNone/>
            </a:pPr>
            <a:r>
              <a:rPr lang="en-US" sz="2300" dirty="0"/>
              <a:t>Remember that ‘Time’ is a reserved word for the simulation time</a:t>
            </a:r>
          </a:p>
          <a:p>
            <a:pPr marL="0" indent="0">
              <a:buFont typeface="Arial"/>
              <a:buNone/>
            </a:pPr>
            <a:r>
              <a:rPr lang="en-US" sz="2300" dirty="0"/>
              <a:t>To store all variables in s:</a:t>
            </a:r>
          </a:p>
          <a:p>
            <a:pPr marL="0" indent="0">
              <a:buFont typeface="Arial"/>
              <a:buNone/>
            </a:pPr>
            <a:r>
              <a:rPr lang="en-US" sz="2300" dirty="0"/>
              <a:t>	s=</a:t>
            </a:r>
            <a:r>
              <a:rPr lang="en-US" sz="2300" dirty="0" err="1"/>
              <a:t>m.simulate</a:t>
            </a:r>
            <a:r>
              <a:rPr lang="en-US" sz="2300" dirty="0"/>
              <a:t>(0,10,100) </a:t>
            </a:r>
          </a:p>
          <a:p>
            <a:pPr marL="0" indent="0">
              <a:buNone/>
            </a:pPr>
            <a:r>
              <a:rPr lang="en-US" sz="2300" dirty="0"/>
              <a:t>To store only variables time, T and I1 in s:</a:t>
            </a:r>
          </a:p>
          <a:p>
            <a:pPr marL="0" indent="0">
              <a:buNone/>
            </a:pPr>
            <a:r>
              <a:rPr lang="en-US" sz="2300" dirty="0"/>
              <a:t>	s=</a:t>
            </a:r>
            <a:r>
              <a:rPr lang="en-US" sz="2300" dirty="0" err="1"/>
              <a:t>m.simulate</a:t>
            </a:r>
            <a:r>
              <a:rPr lang="en-US" sz="2300" dirty="0"/>
              <a:t>(0,10,100,[‘Time’,’T’,’I1’])</a:t>
            </a:r>
          </a:p>
          <a:p>
            <a:pPr marL="0" indent="0">
              <a:buNone/>
            </a:pPr>
            <a:endParaRPr lang="en-US" sz="2300" dirty="0"/>
          </a:p>
          <a:p>
            <a:pPr marL="0" indent="0">
              <a:buNone/>
            </a:pPr>
            <a:r>
              <a:rPr lang="en-US" sz="2300" dirty="0"/>
              <a:t>If we don’t explicitly ask for time, it will not be saved</a:t>
            </a:r>
          </a:p>
        </p:txBody>
      </p:sp>
      <p:pic>
        <p:nvPicPr>
          <p:cNvPr id="409" name="Google Shape;409;g8d5b788658_0_54" descr="Biocomplexity Logo"/>
          <p:cNvPicPr preferRelativeResize="0"/>
          <p:nvPr/>
        </p:nvPicPr>
        <p:blipFill rotWithShape="1">
          <a:blip r:embed="rId3">
            <a:alphaModFix/>
          </a:blip>
          <a:srcRect/>
          <a:stretch/>
        </p:blipFill>
        <p:spPr>
          <a:xfrm>
            <a:off x="8550275" y="6264275"/>
            <a:ext cx="593725" cy="593725"/>
          </a:xfrm>
          <a:prstGeom prst="rect">
            <a:avLst/>
          </a:prstGeom>
          <a:noFill/>
          <a:ln>
            <a:noFill/>
          </a:ln>
        </p:spPr>
      </p:pic>
      <p:pic>
        <p:nvPicPr>
          <p:cNvPr id="410" name="Google Shape;410;g8d5b788658_0_54" descr="redblackblockiu"/>
          <p:cNvPicPr preferRelativeResize="0"/>
          <p:nvPr/>
        </p:nvPicPr>
        <p:blipFill rotWithShape="1">
          <a:blip r:embed="rId4">
            <a:alphaModFix/>
          </a:blip>
          <a:srcRect/>
          <a:stretch/>
        </p:blipFill>
        <p:spPr>
          <a:xfrm>
            <a:off x="0" y="6219825"/>
            <a:ext cx="484188" cy="638175"/>
          </a:xfrm>
          <a:prstGeom prst="rect">
            <a:avLst/>
          </a:prstGeom>
          <a:noFill/>
          <a:ln>
            <a:noFill/>
          </a:ln>
        </p:spPr>
      </p:pic>
      <p:sp>
        <p:nvSpPr>
          <p:cNvPr id="13" name="Google Shape;353;g8d5b788658_0_0">
            <a:extLst>
              <a:ext uri="{FF2B5EF4-FFF2-40B4-BE49-F238E27FC236}">
                <a16:creationId xmlns:a16="http://schemas.microsoft.com/office/drawing/2014/main" id="{B51E21EF-358C-414D-A47C-7D4D803B5623}"/>
              </a:ext>
            </a:extLst>
          </p:cNvPr>
          <p:cNvSpPr txBox="1">
            <a:spLocks noGrp="1"/>
          </p:cNvSpPr>
          <p:nvPr>
            <p:ph type="title"/>
          </p:nvPr>
        </p:nvSpPr>
        <p:spPr>
          <a:xfrm>
            <a:off x="349875" y="84279"/>
            <a:ext cx="8229600" cy="82424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dirty="0">
                <a:solidFill>
                  <a:srgbClr val="0000CC"/>
                </a:solidFill>
              </a:rPr>
              <a:t>Reminder: Selecting Output Columns Tellurium</a:t>
            </a:r>
            <a:endParaRPr sz="3900" dirty="0"/>
          </a:p>
        </p:txBody>
      </p:sp>
      <p:pic>
        <p:nvPicPr>
          <p:cNvPr id="3" name="Picture 2">
            <a:extLst>
              <a:ext uri="{FF2B5EF4-FFF2-40B4-BE49-F238E27FC236}">
                <a16:creationId xmlns:a16="http://schemas.microsoft.com/office/drawing/2014/main" id="{91827A75-D1F8-FE46-8659-F86F5B27D3E0}"/>
              </a:ext>
            </a:extLst>
          </p:cNvPr>
          <p:cNvPicPr>
            <a:picLocks noChangeAspect="1"/>
          </p:cNvPicPr>
          <p:nvPr/>
        </p:nvPicPr>
        <p:blipFill rotWithShape="1">
          <a:blip r:embed="rId5"/>
          <a:srcRect t="1668" b="46062"/>
          <a:stretch/>
        </p:blipFill>
        <p:spPr>
          <a:xfrm>
            <a:off x="5301307" y="5030880"/>
            <a:ext cx="3842693" cy="1188945"/>
          </a:xfrm>
          <a:prstGeom prst="rect">
            <a:avLst/>
          </a:prstGeom>
        </p:spPr>
      </p:pic>
      <p:pic>
        <p:nvPicPr>
          <p:cNvPr id="20" name="Picture 19">
            <a:extLst>
              <a:ext uri="{FF2B5EF4-FFF2-40B4-BE49-F238E27FC236}">
                <a16:creationId xmlns:a16="http://schemas.microsoft.com/office/drawing/2014/main" id="{C17D10C1-9D9C-471A-A6C3-4590243BC461}"/>
              </a:ext>
            </a:extLst>
          </p:cNvPr>
          <p:cNvPicPr>
            <a:picLocks noChangeAspect="1"/>
          </p:cNvPicPr>
          <p:nvPr/>
        </p:nvPicPr>
        <p:blipFill>
          <a:blip r:embed="rId6">
            <a:clrChange>
              <a:clrFrom>
                <a:srgbClr val="FEF3B1"/>
              </a:clrFrom>
              <a:clrTo>
                <a:srgbClr val="FEF3B1">
                  <a:alpha val="0"/>
                </a:srgbClr>
              </a:clrTo>
            </a:clrChange>
          </a:blip>
          <a:stretch>
            <a:fillRect/>
          </a:stretch>
        </p:blipFill>
        <p:spPr>
          <a:xfrm>
            <a:off x="8550325" y="0"/>
            <a:ext cx="593675" cy="61786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6" name="Google Shape;436;g8d5b788658_0_98"/>
          <p:cNvSpPr txBox="1">
            <a:spLocks noGrp="1"/>
          </p:cNvSpPr>
          <p:nvPr>
            <p:ph type="body" idx="1"/>
          </p:nvPr>
        </p:nvSpPr>
        <p:spPr>
          <a:xfrm>
            <a:off x="457200" y="1600200"/>
            <a:ext cx="47592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1900" dirty="0"/>
              <a:t>Get times and rates and values</a:t>
            </a:r>
            <a:endParaRPr sz="1900" dirty="0"/>
          </a:p>
          <a:p>
            <a:pPr marL="457200" lvl="0" indent="0" algn="l" rtl="0">
              <a:spcBef>
                <a:spcPts val="360"/>
              </a:spcBef>
              <a:spcAft>
                <a:spcPts val="0"/>
              </a:spcAft>
              <a:buNone/>
            </a:pPr>
            <a:r>
              <a:rPr lang="en-US" sz="1900" dirty="0"/>
              <a:t>1) Eclipse Phase: 6 hours</a:t>
            </a:r>
          </a:p>
          <a:p>
            <a:pPr lvl="0" indent="0">
              <a:buNone/>
            </a:pPr>
            <a:r>
              <a:rPr lang="en-US" sz="1900" dirty="0"/>
              <a:t>2) Exponential growth: ten-fold over 1/6 day for 1 day</a:t>
            </a:r>
          </a:p>
          <a:p>
            <a:pPr lvl="0" indent="0">
              <a:buNone/>
            </a:pPr>
            <a:r>
              <a:rPr lang="en-US" sz="1900" dirty="0"/>
              <a:t>3) Saturation: 10E6 at day 1</a:t>
            </a:r>
          </a:p>
          <a:p>
            <a:pPr lvl="0" indent="0">
              <a:buNone/>
            </a:pPr>
            <a:r>
              <a:rPr lang="en-US" sz="1900" dirty="0"/>
              <a:t>4) Slow decrease: 10 fold over 5 days (from 10E6 at day 2 to 10E5 at day 7)</a:t>
            </a:r>
          </a:p>
          <a:p>
            <a:pPr lvl="0" indent="0">
              <a:buNone/>
            </a:pPr>
            <a:r>
              <a:rPr lang="en-US" sz="1900" dirty="0"/>
              <a:t>5) Fast decrease: 10E5 over 2 days (from 10E5 at day 7 to 10E0 at day 8) or 10-fold over 2/5 of a day for 2 days</a:t>
            </a:r>
            <a:endParaRPr sz="1900" dirty="0"/>
          </a:p>
        </p:txBody>
      </p:sp>
      <p:pic>
        <p:nvPicPr>
          <p:cNvPr id="437" name="Google Shape;437;g8d5b788658_0_98" descr="Biocomplexity Logo"/>
          <p:cNvPicPr preferRelativeResize="0"/>
          <p:nvPr/>
        </p:nvPicPr>
        <p:blipFill rotWithShape="1">
          <a:blip r:embed="rId3">
            <a:alphaModFix/>
          </a:blip>
          <a:srcRect/>
          <a:stretch/>
        </p:blipFill>
        <p:spPr>
          <a:xfrm>
            <a:off x="8550275" y="6264275"/>
            <a:ext cx="593725" cy="593725"/>
          </a:xfrm>
          <a:prstGeom prst="rect">
            <a:avLst/>
          </a:prstGeom>
          <a:noFill/>
          <a:ln>
            <a:noFill/>
          </a:ln>
        </p:spPr>
      </p:pic>
      <p:pic>
        <p:nvPicPr>
          <p:cNvPr id="438" name="Google Shape;438;g8d5b788658_0_98" descr="redblackblockiu"/>
          <p:cNvPicPr preferRelativeResize="0"/>
          <p:nvPr/>
        </p:nvPicPr>
        <p:blipFill rotWithShape="1">
          <a:blip r:embed="rId4">
            <a:alphaModFix/>
          </a:blip>
          <a:srcRect/>
          <a:stretch/>
        </p:blipFill>
        <p:spPr>
          <a:xfrm>
            <a:off x="0" y="6219825"/>
            <a:ext cx="484188" cy="638175"/>
          </a:xfrm>
          <a:prstGeom prst="rect">
            <a:avLst/>
          </a:prstGeom>
          <a:noFill/>
          <a:ln>
            <a:noFill/>
          </a:ln>
        </p:spPr>
      </p:pic>
      <p:pic>
        <p:nvPicPr>
          <p:cNvPr id="439" name="Google Shape;439;g8d5b788658_0_98"/>
          <p:cNvPicPr preferRelativeResize="0"/>
          <p:nvPr/>
        </p:nvPicPr>
        <p:blipFill>
          <a:blip r:embed="rId5">
            <a:alphaModFix/>
          </a:blip>
          <a:stretch>
            <a:fillRect/>
          </a:stretch>
        </p:blipFill>
        <p:spPr>
          <a:xfrm>
            <a:off x="5216400" y="2547450"/>
            <a:ext cx="3622800" cy="2801716"/>
          </a:xfrm>
          <a:prstGeom prst="rect">
            <a:avLst/>
          </a:prstGeom>
          <a:noFill/>
          <a:ln>
            <a:noFill/>
          </a:ln>
        </p:spPr>
      </p:pic>
      <p:sp>
        <p:nvSpPr>
          <p:cNvPr id="9" name="Rectangle 8">
            <a:extLst>
              <a:ext uri="{FF2B5EF4-FFF2-40B4-BE49-F238E27FC236}">
                <a16:creationId xmlns:a16="http://schemas.microsoft.com/office/drawing/2014/main" id="{9A808C26-9600-0740-B4DA-98A62BF92233}"/>
              </a:ext>
            </a:extLst>
          </p:cNvPr>
          <p:cNvSpPr/>
          <p:nvPr/>
        </p:nvSpPr>
        <p:spPr>
          <a:xfrm>
            <a:off x="4671391" y="6311357"/>
            <a:ext cx="3878884" cy="646331"/>
          </a:xfrm>
          <a:prstGeom prst="rect">
            <a:avLst/>
          </a:prstGeom>
        </p:spPr>
        <p:txBody>
          <a:bodyPr wrap="square">
            <a:spAutoFit/>
          </a:bodyPr>
          <a:lstStyle/>
          <a:p>
            <a:r>
              <a:rPr lang="en-US" sz="1200" dirty="0">
                <a:solidFill>
                  <a:srgbClr val="222222"/>
                </a:solidFill>
                <a:latin typeface="Arial" panose="020B0604020202020204" pitchFamily="34" charset="0"/>
              </a:rPr>
              <a:t>Smith AM. </a:t>
            </a:r>
            <a:r>
              <a:rPr lang="en-US" sz="1200" dirty="0"/>
              <a:t>Influenza Virus Infection Model With Density Dependence Supports Biphasic Viral Decay</a:t>
            </a:r>
          </a:p>
          <a:p>
            <a:endParaRPr lang="en-US" sz="1200" dirty="0"/>
          </a:p>
        </p:txBody>
      </p:sp>
      <p:sp>
        <p:nvSpPr>
          <p:cNvPr id="10" name="Google Shape;435;g8d5b788658_0_98">
            <a:extLst>
              <a:ext uri="{FF2B5EF4-FFF2-40B4-BE49-F238E27FC236}">
                <a16:creationId xmlns:a16="http://schemas.microsoft.com/office/drawing/2014/main" id="{99AD0057-9805-457B-848A-7C4C0D3AC19D}"/>
              </a:ext>
            </a:extLst>
          </p:cNvPr>
          <p:cNvSpPr txBox="1">
            <a:spLocks/>
          </p:cNvSpPr>
          <p:nvPr/>
        </p:nvSpPr>
        <p:spPr>
          <a:xfrm>
            <a:off x="-73025" y="-22391"/>
            <a:ext cx="8623300" cy="756557"/>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1100"/>
              <a:buFont typeface="Arial"/>
              <a:buNone/>
            </a:pPr>
            <a:r>
              <a:rPr lang="en-US" sz="3600" b="1" dirty="0">
                <a:solidFill>
                  <a:srgbClr val="0000CC"/>
                </a:solidFill>
              </a:rPr>
              <a:t>Key Rates and Times in the Viral Load Curve</a:t>
            </a:r>
            <a:endParaRPr lang="en-US" sz="4000" dirty="0"/>
          </a:p>
        </p:txBody>
      </p:sp>
      <p:graphicFrame>
        <p:nvGraphicFramePr>
          <p:cNvPr id="11" name="Table 10">
            <a:extLst>
              <a:ext uri="{FF2B5EF4-FFF2-40B4-BE49-F238E27FC236}">
                <a16:creationId xmlns:a16="http://schemas.microsoft.com/office/drawing/2014/main" id="{81B6A65E-4C82-AB4D-9589-9F85F1CC4BFB}"/>
              </a:ext>
            </a:extLst>
          </p:cNvPr>
          <p:cNvGraphicFramePr>
            <a:graphicFrameLocks noGrp="1"/>
          </p:cNvGraphicFramePr>
          <p:nvPr>
            <p:extLst>
              <p:ext uri="{D42A27DB-BD31-4B8C-83A1-F6EECF244321}">
                <p14:modId xmlns:p14="http://schemas.microsoft.com/office/powerpoint/2010/main" val="1861222143"/>
              </p:ext>
            </p:extLst>
          </p:nvPr>
        </p:nvGraphicFramePr>
        <p:xfrm>
          <a:off x="1109257" y="4921306"/>
          <a:ext cx="3245384" cy="1781285"/>
        </p:xfrm>
        <a:graphic>
          <a:graphicData uri="http://schemas.openxmlformats.org/drawingml/2006/table">
            <a:tbl>
              <a:tblPr firstRow="1" bandRow="1">
                <a:tableStyleId>{5C22544A-7EE6-4342-B048-85BDC9FD1C3A}</a:tableStyleId>
              </a:tblPr>
              <a:tblGrid>
                <a:gridCol w="1535629">
                  <a:extLst>
                    <a:ext uri="{9D8B030D-6E8A-4147-A177-3AD203B41FA5}">
                      <a16:colId xmlns:a16="http://schemas.microsoft.com/office/drawing/2014/main" val="3300867122"/>
                    </a:ext>
                  </a:extLst>
                </a:gridCol>
                <a:gridCol w="1709755">
                  <a:extLst>
                    <a:ext uri="{9D8B030D-6E8A-4147-A177-3AD203B41FA5}">
                      <a16:colId xmlns:a16="http://schemas.microsoft.com/office/drawing/2014/main" val="681751037"/>
                    </a:ext>
                  </a:extLst>
                </a:gridCol>
              </a:tblGrid>
              <a:tr h="281793">
                <a:tc>
                  <a:txBody>
                    <a:bodyPr/>
                    <a:lstStyle/>
                    <a:p>
                      <a:pPr algn="ctr"/>
                      <a:r>
                        <a:rPr lang="en-US" sz="900" dirty="0"/>
                        <a:t>Phase</a:t>
                      </a:r>
                    </a:p>
                  </a:txBody>
                  <a:tcPr/>
                </a:tc>
                <a:tc>
                  <a:txBody>
                    <a:bodyPr/>
                    <a:lstStyle/>
                    <a:p>
                      <a:pPr algn="ctr"/>
                      <a:r>
                        <a:rPr lang="en-US" sz="900" dirty="0"/>
                        <a:t>Rate</a:t>
                      </a:r>
                    </a:p>
                  </a:txBody>
                  <a:tcPr/>
                </a:tc>
                <a:extLst>
                  <a:ext uri="{0D108BD9-81ED-4DB2-BD59-A6C34878D82A}">
                    <a16:rowId xmlns:a16="http://schemas.microsoft.com/office/drawing/2014/main" val="617929306"/>
                  </a:ext>
                </a:extLst>
              </a:tr>
              <a:tr h="281793">
                <a:tc>
                  <a:txBody>
                    <a:bodyPr/>
                    <a:lstStyle/>
                    <a:p>
                      <a:pPr algn="ctr"/>
                      <a:r>
                        <a:rPr lang="en-US" sz="900" dirty="0"/>
                        <a:t>Eclipse Phase</a:t>
                      </a:r>
                    </a:p>
                  </a:txBody>
                  <a:tcPr/>
                </a:tc>
                <a:tc>
                  <a:txBody>
                    <a:bodyPr/>
                    <a:lstStyle/>
                    <a:p>
                      <a:pPr algn="ctr"/>
                      <a:r>
                        <a:rPr lang="en-US" sz="900" dirty="0"/>
                        <a:t>6 hours</a:t>
                      </a:r>
                    </a:p>
                  </a:txBody>
                  <a:tcPr/>
                </a:tc>
                <a:extLst>
                  <a:ext uri="{0D108BD9-81ED-4DB2-BD59-A6C34878D82A}">
                    <a16:rowId xmlns:a16="http://schemas.microsoft.com/office/drawing/2014/main" val="1162516766"/>
                  </a:ext>
                </a:extLst>
              </a:tr>
              <a:tr h="372320">
                <a:tc>
                  <a:txBody>
                    <a:bodyPr/>
                    <a:lstStyle/>
                    <a:p>
                      <a:pPr algn="ctr"/>
                      <a:r>
                        <a:rPr lang="en-US" sz="900" dirty="0"/>
                        <a:t>Exponential Growth Phase</a:t>
                      </a:r>
                    </a:p>
                  </a:txBody>
                  <a:tcPr/>
                </a:tc>
                <a:tc>
                  <a:txBody>
                    <a:bodyPr/>
                    <a:lstStyle/>
                    <a:p>
                      <a:pPr algn="ctr"/>
                      <a:r>
                        <a:rPr lang="en-US" sz="900" dirty="0"/>
                        <a:t>10-fold over 4 hours</a:t>
                      </a:r>
                    </a:p>
                  </a:txBody>
                  <a:tcPr/>
                </a:tc>
                <a:extLst>
                  <a:ext uri="{0D108BD9-81ED-4DB2-BD59-A6C34878D82A}">
                    <a16:rowId xmlns:a16="http://schemas.microsoft.com/office/drawing/2014/main" val="2007940332"/>
                  </a:ext>
                </a:extLst>
              </a:tr>
              <a:tr h="281793">
                <a:tc>
                  <a:txBody>
                    <a:bodyPr/>
                    <a:lstStyle/>
                    <a:p>
                      <a:pPr algn="ctr"/>
                      <a:r>
                        <a:rPr lang="en-US" sz="900" dirty="0"/>
                        <a:t>Saturation Phase</a:t>
                      </a:r>
                    </a:p>
                  </a:txBody>
                  <a:tcPr/>
                </a:tc>
                <a:tc>
                  <a:txBody>
                    <a:bodyPr/>
                    <a:lstStyle/>
                    <a:p>
                      <a:pPr algn="ctr"/>
                      <a:r>
                        <a:rPr lang="en-US" sz="900" dirty="0"/>
                        <a:t>10E6 at day 1</a:t>
                      </a:r>
                    </a:p>
                  </a:txBody>
                  <a:tcPr/>
                </a:tc>
                <a:extLst>
                  <a:ext uri="{0D108BD9-81ED-4DB2-BD59-A6C34878D82A}">
                    <a16:rowId xmlns:a16="http://schemas.microsoft.com/office/drawing/2014/main" val="4185142996"/>
                  </a:ext>
                </a:extLst>
              </a:tr>
              <a:tr h="281793">
                <a:tc>
                  <a:txBody>
                    <a:bodyPr/>
                    <a:lstStyle/>
                    <a:p>
                      <a:pPr algn="ctr"/>
                      <a:r>
                        <a:rPr lang="en-US" sz="900" dirty="0"/>
                        <a:t>Slow Clearance Phase</a:t>
                      </a:r>
                    </a:p>
                  </a:txBody>
                  <a:tcPr/>
                </a:tc>
                <a:tc>
                  <a:txBody>
                    <a:bodyPr/>
                    <a:lstStyle/>
                    <a:p>
                      <a:pPr algn="ctr"/>
                      <a:r>
                        <a:rPr lang="en-US" sz="900" dirty="0"/>
                        <a:t>10-fold over 5 days</a:t>
                      </a:r>
                    </a:p>
                  </a:txBody>
                  <a:tcPr/>
                </a:tc>
                <a:extLst>
                  <a:ext uri="{0D108BD9-81ED-4DB2-BD59-A6C34878D82A}">
                    <a16:rowId xmlns:a16="http://schemas.microsoft.com/office/drawing/2014/main" val="1807088825"/>
                  </a:ext>
                </a:extLst>
              </a:tr>
              <a:tr h="281793">
                <a:tc>
                  <a:txBody>
                    <a:bodyPr/>
                    <a:lstStyle/>
                    <a:p>
                      <a:pPr algn="ctr"/>
                      <a:r>
                        <a:rPr lang="en-US" sz="900" dirty="0"/>
                        <a:t>Rapid Clearance Phase </a:t>
                      </a:r>
                    </a:p>
                  </a:txBody>
                  <a:tcPr/>
                </a:tc>
                <a:tc>
                  <a:txBody>
                    <a:bodyPr/>
                    <a:lstStyle/>
                    <a:p>
                      <a:pPr algn="ctr"/>
                      <a:r>
                        <a:rPr lang="en-US" sz="900" dirty="0"/>
                        <a:t>10E5 over 2 days</a:t>
                      </a:r>
                    </a:p>
                  </a:txBody>
                  <a:tcPr/>
                </a:tc>
                <a:extLst>
                  <a:ext uri="{0D108BD9-81ED-4DB2-BD59-A6C34878D82A}">
                    <a16:rowId xmlns:a16="http://schemas.microsoft.com/office/drawing/2014/main" val="2340610118"/>
                  </a:ext>
                </a:extLst>
              </a:tr>
            </a:tbl>
          </a:graphicData>
        </a:graphic>
      </p:graphicFrame>
      <p:pic>
        <p:nvPicPr>
          <p:cNvPr id="12" name="Picture 11">
            <a:extLst>
              <a:ext uri="{FF2B5EF4-FFF2-40B4-BE49-F238E27FC236}">
                <a16:creationId xmlns:a16="http://schemas.microsoft.com/office/drawing/2014/main" id="{96DC8D05-90F6-4B46-977B-7DCBDFFC25F9}"/>
              </a:ext>
            </a:extLst>
          </p:cNvPr>
          <p:cNvPicPr>
            <a:picLocks noChangeAspect="1"/>
          </p:cNvPicPr>
          <p:nvPr/>
        </p:nvPicPr>
        <p:blipFill>
          <a:blip r:embed="rId6">
            <a:clrChange>
              <a:clrFrom>
                <a:srgbClr val="FEF3B1"/>
              </a:clrFrom>
              <a:clrTo>
                <a:srgbClr val="FEF3B1">
                  <a:alpha val="0"/>
                </a:srgbClr>
              </a:clrTo>
            </a:clrChange>
          </a:blip>
          <a:stretch>
            <a:fillRect/>
          </a:stretch>
        </p:blipFill>
        <p:spPr>
          <a:xfrm>
            <a:off x="8550325" y="0"/>
            <a:ext cx="593675" cy="617861"/>
          </a:xfrm>
          <a:prstGeom prst="rect">
            <a:avLst/>
          </a:prstGeom>
        </p:spPr>
      </p:pic>
    </p:spTree>
    <p:extLst>
      <p:ext uri="{BB962C8B-B14F-4D97-AF65-F5344CB8AC3E}">
        <p14:creationId xmlns:p14="http://schemas.microsoft.com/office/powerpoint/2010/main" val="2440931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g8d5b788658_1_13"/>
          <p:cNvSpPr txBox="1">
            <a:spLocks noGrp="1"/>
          </p:cNvSpPr>
          <p:nvPr>
            <p:ph type="title"/>
          </p:nvPr>
        </p:nvSpPr>
        <p:spPr>
          <a:xfrm>
            <a:off x="0" y="-122762"/>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dirty="0">
                <a:solidFill>
                  <a:srgbClr val="0000CC"/>
                </a:solidFill>
              </a:rPr>
              <a:t>Base Model of Viral Infection in a Tissue</a:t>
            </a:r>
            <a:endParaRPr dirty="0"/>
          </a:p>
        </p:txBody>
      </p:sp>
      <mc:AlternateContent xmlns:mc="http://schemas.openxmlformats.org/markup-compatibility/2006" xmlns:a14="http://schemas.microsoft.com/office/drawing/2010/main">
        <mc:Choice Requires="a14">
          <p:sp>
            <p:nvSpPr>
              <p:cNvPr id="526" name="Google Shape;526;g8d5b788658_1_13"/>
              <p:cNvSpPr txBox="1">
                <a:spLocks noGrp="1"/>
              </p:cNvSpPr>
              <p:nvPr>
                <p:ph type="body" idx="1"/>
              </p:nvPr>
            </p:nvSpPr>
            <p:spPr>
              <a:xfrm>
                <a:off x="184150" y="838975"/>
                <a:ext cx="4222200" cy="4868100"/>
              </a:xfrm>
              <a:prstGeom prst="rect">
                <a:avLst/>
              </a:prstGeom>
            </p:spPr>
            <p:txBody>
              <a:bodyPr spcFirstLastPara="1" wrap="square" lIns="91425" tIns="45700" rIns="91425" bIns="45700" anchor="t" anchorCtr="0">
                <a:noAutofit/>
              </a:bodyPr>
              <a:lstStyle/>
              <a:p>
                <a:pPr marL="0" lvl="0" indent="0">
                  <a:buNone/>
                </a:pPr>
                <a:r>
                  <a:rPr lang="en-US" sz="2000" dirty="0"/>
                  <a:t>Including infection of uninfected cells (T) by virus (</a:t>
                </a:r>
                <a14:m>
                  <m:oMath xmlns:m="http://schemas.openxmlformats.org/officeDocument/2006/math">
                    <m:r>
                      <a:rPr lang="en-US" sz="2000" i="1" dirty="0" smtClean="0">
                        <a:latin typeface="Cambria Math" panose="02040503050406030204" pitchFamily="18" charset="0"/>
                      </a:rPr>
                      <m:t>𝑉</m:t>
                    </m:r>
                  </m:oMath>
                </a14:m>
                <a:r>
                  <a:rPr lang="en-US" sz="2000" dirty="0"/>
                  <a:t>) to produce early infected cells (</a:t>
                </a:r>
                <a14:m>
                  <m:oMath xmlns:m="http://schemas.openxmlformats.org/officeDocument/2006/math">
                    <m:r>
                      <a:rPr lang="en-US" sz="2000" i="1" dirty="0">
                        <a:latin typeface="Cambria Math" panose="02040503050406030204" pitchFamily="18" charset="0"/>
                      </a:rPr>
                      <m:t>𝐼</m:t>
                    </m:r>
                    <m:r>
                      <a:rPr lang="en-US" sz="2000" i="1" dirty="0">
                        <a:latin typeface="Cambria Math" panose="02040503050406030204" pitchFamily="18" charset="0"/>
                      </a:rPr>
                      <m:t>1</m:t>
                    </m:r>
                  </m:oMath>
                </a14:m>
                <a:r>
                  <a:rPr lang="en-US" sz="2000" dirty="0"/>
                  <a:t>) , transition from early (</a:t>
                </a:r>
                <a14:m>
                  <m:oMath xmlns:m="http://schemas.openxmlformats.org/officeDocument/2006/math">
                    <m:r>
                      <a:rPr lang="en-US" sz="2000" i="1" dirty="0" smtClean="0">
                        <a:latin typeface="Cambria Math" panose="02040503050406030204" pitchFamily="18" charset="0"/>
                      </a:rPr>
                      <m:t>𝐼</m:t>
                    </m:r>
                    <m:r>
                      <a:rPr lang="en-US" sz="2000" i="1" dirty="0" smtClean="0">
                        <a:latin typeface="Cambria Math" panose="02040503050406030204" pitchFamily="18" charset="0"/>
                      </a:rPr>
                      <m:t>1</m:t>
                    </m:r>
                  </m:oMath>
                </a14:m>
                <a:r>
                  <a:rPr lang="en-US" sz="2000" dirty="0"/>
                  <a:t>) to late (virus releasing) cells (</a:t>
                </a:r>
                <a14:m>
                  <m:oMath xmlns:m="http://schemas.openxmlformats.org/officeDocument/2006/math">
                    <m:r>
                      <a:rPr lang="en-US" sz="2000" i="1" dirty="0" smtClean="0">
                        <a:latin typeface="Cambria Math" panose="02040503050406030204" pitchFamily="18" charset="0"/>
                      </a:rPr>
                      <m:t>𝐼</m:t>
                    </m:r>
                    <m:r>
                      <a:rPr lang="en-US" sz="2000" i="1" dirty="0" smtClean="0">
                        <a:latin typeface="Cambria Math" panose="02040503050406030204" pitchFamily="18" charset="0"/>
                      </a:rPr>
                      <m:t>2</m:t>
                    </m:r>
                  </m:oMath>
                </a14:m>
                <a:r>
                  <a:rPr lang="en-US" sz="2000" dirty="0"/>
                  <a:t>) and production and release of the virus by the virus releasing cells, we obtain:</a:t>
                </a:r>
              </a:p>
              <a:p>
                <a:pPr marL="0" lvl="0" indent="0" algn="l" rtl="0">
                  <a:spcBef>
                    <a:spcPts val="560"/>
                  </a:spcBef>
                  <a:spcAft>
                    <a:spcPts val="0"/>
                  </a:spcAft>
                  <a:buNone/>
                </a:pPr>
                <a:endParaRPr lang="en-US" sz="2000" dirty="0"/>
              </a:p>
              <a:p>
                <a:pPr marL="0" indent="0">
                  <a:buNone/>
                </a:pPr>
                <a14:m>
                  <m:oMathPara xmlns:m="http://schemas.openxmlformats.org/officeDocument/2006/math">
                    <m:oMathParaPr>
                      <m:jc m:val="centerGroup"/>
                    </m:oMathParaPr>
                    <m:oMath xmlns:m="http://schemas.openxmlformats.org/officeDocument/2006/math">
                      <m:f>
                        <m:fPr>
                          <m:ctrlPr>
                            <a:rPr lang="ar-AE" sz="2000" i="1">
                              <a:latin typeface="Cambria Math" panose="02040503050406030204" pitchFamily="18" charset="0"/>
                            </a:rPr>
                          </m:ctrlPr>
                        </m:fPr>
                        <m:num>
                          <m:r>
                            <a:rPr lang="ar-AE" sz="2000" i="1">
                              <a:latin typeface="Cambria Math" panose="02040503050406030204" pitchFamily="18" charset="0"/>
                            </a:rPr>
                            <m:t>𝑑𝑇</m:t>
                          </m:r>
                        </m:num>
                        <m:den>
                          <m:r>
                            <a:rPr lang="ar-AE" sz="2000" i="1">
                              <a:latin typeface="Cambria Math" panose="02040503050406030204" pitchFamily="18" charset="0"/>
                            </a:rPr>
                            <m:t>𝑑𝑡</m:t>
                          </m:r>
                        </m:den>
                      </m:f>
                      <m:r>
                        <a:rPr lang="ar-AE" sz="2000" i="1">
                          <a:latin typeface="Cambria Math" panose="02040503050406030204" pitchFamily="18" charset="0"/>
                        </a:rPr>
                        <m:t>=−</m:t>
                      </m:r>
                      <m:r>
                        <a:rPr lang="ar-AE" sz="2000" i="1">
                          <a:latin typeface="Cambria Math" panose="02040503050406030204" pitchFamily="18" charset="0"/>
                        </a:rPr>
                        <m:t>𝛽</m:t>
                      </m:r>
                      <m:r>
                        <a:rPr lang="ar-AE" sz="2000" i="1">
                          <a:latin typeface="Cambria Math" panose="02040503050406030204" pitchFamily="18" charset="0"/>
                        </a:rPr>
                        <m:t>𝑇𝑉</m:t>
                      </m:r>
                      <m:r>
                        <a:rPr lang="ar-AE" sz="2000">
                          <a:latin typeface="Cambria Math" panose="02040503050406030204" pitchFamily="18" charset="0"/>
                        </a:rPr>
                        <m:t>, </m:t>
                      </m:r>
                      <m:r>
                        <a:rPr lang="en-US" sz="2000" b="0" i="1" smtClean="0">
                          <a:latin typeface="Cambria Math" panose="02040503050406030204" pitchFamily="18" charset="0"/>
                        </a:rPr>
                        <m:t> </m:t>
                      </m:r>
                      <m:f>
                        <m:fPr>
                          <m:ctrlPr>
                            <a:rPr lang="ar-AE" sz="2000" i="1">
                              <a:latin typeface="Cambria Math" panose="02040503050406030204" pitchFamily="18" charset="0"/>
                            </a:rPr>
                          </m:ctrlPr>
                        </m:fPr>
                        <m:num>
                          <m:r>
                            <a:rPr lang="ar-AE" sz="2000" i="1">
                              <a:latin typeface="Cambria Math" panose="02040503050406030204" pitchFamily="18" charset="0"/>
                            </a:rPr>
                            <m:t>𝑑</m:t>
                          </m:r>
                          <m:sSub>
                            <m:sSubPr>
                              <m:ctrlPr>
                                <a:rPr lang="ar-AE" sz="2000" i="1">
                                  <a:latin typeface="Cambria Math" panose="02040503050406030204" pitchFamily="18" charset="0"/>
                                </a:rPr>
                              </m:ctrlPr>
                            </m:sSubPr>
                            <m:e>
                              <m:r>
                                <a:rPr lang="ar-AE" sz="2000" i="1">
                                  <a:latin typeface="Cambria Math" panose="02040503050406030204" pitchFamily="18" charset="0"/>
                                </a:rPr>
                                <m:t>𝐼</m:t>
                              </m:r>
                            </m:e>
                            <m:sub>
                              <m:r>
                                <a:rPr lang="ar-AE" sz="2000" i="1">
                                  <a:latin typeface="Cambria Math" panose="02040503050406030204" pitchFamily="18" charset="0"/>
                                </a:rPr>
                                <m:t>1</m:t>
                              </m:r>
                            </m:sub>
                          </m:sSub>
                        </m:num>
                        <m:den>
                          <m:r>
                            <a:rPr lang="ar-AE" sz="2000" i="1">
                              <a:latin typeface="Cambria Math" panose="02040503050406030204" pitchFamily="18" charset="0"/>
                            </a:rPr>
                            <m:t>𝑑𝑡</m:t>
                          </m:r>
                        </m:den>
                      </m:f>
                      <m:r>
                        <a:rPr lang="ar-AE" sz="2000" i="1">
                          <a:latin typeface="Cambria Math" panose="02040503050406030204" pitchFamily="18" charset="0"/>
                        </a:rPr>
                        <m:t>=</m:t>
                      </m:r>
                      <m:r>
                        <a:rPr lang="ar-AE" sz="2000" i="1">
                          <a:latin typeface="Cambria Math" panose="02040503050406030204" pitchFamily="18" charset="0"/>
                        </a:rPr>
                        <m:t>𝛽</m:t>
                      </m:r>
                      <m:r>
                        <a:rPr lang="ar-AE" sz="2000" i="1">
                          <a:latin typeface="Cambria Math" panose="02040503050406030204" pitchFamily="18" charset="0"/>
                        </a:rPr>
                        <m:t>𝑇𝑉</m:t>
                      </m:r>
                      <m:r>
                        <a:rPr lang="ar-AE" sz="2000" i="1">
                          <a:latin typeface="Cambria Math" panose="02040503050406030204" pitchFamily="18" charset="0"/>
                        </a:rPr>
                        <m:t>−</m:t>
                      </m:r>
                      <m:r>
                        <a:rPr lang="ar-AE" sz="2000" i="1">
                          <a:latin typeface="Cambria Math" panose="02040503050406030204" pitchFamily="18" charset="0"/>
                        </a:rPr>
                        <m:t>𝑘</m:t>
                      </m:r>
                      <m:sSub>
                        <m:sSubPr>
                          <m:ctrlPr>
                            <a:rPr lang="ar-AE" sz="2000" i="1">
                              <a:latin typeface="Cambria Math" panose="02040503050406030204" pitchFamily="18" charset="0"/>
                            </a:rPr>
                          </m:ctrlPr>
                        </m:sSubPr>
                        <m:e>
                          <m:r>
                            <a:rPr lang="ar-AE" sz="2000" i="1">
                              <a:latin typeface="Cambria Math" panose="02040503050406030204" pitchFamily="18" charset="0"/>
                            </a:rPr>
                            <m:t>𝐼</m:t>
                          </m:r>
                        </m:e>
                        <m:sub>
                          <m:r>
                            <a:rPr lang="ar-AE" sz="2000" i="1">
                              <a:latin typeface="Cambria Math" panose="02040503050406030204" pitchFamily="18" charset="0"/>
                            </a:rPr>
                            <m:t>1</m:t>
                          </m:r>
                        </m:sub>
                      </m:sSub>
                    </m:oMath>
                  </m:oMathPara>
                </a14:m>
                <a:endParaRPr lang="ar-AE" sz="2000" dirty="0"/>
              </a:p>
              <a:p>
                <a:pPr marL="0" indent="0">
                  <a:buNone/>
                </a:pPr>
                <a:endParaRPr lang="ar-AE" sz="2000" dirty="0"/>
              </a:p>
              <a:p>
                <a:pPr marL="0" lvl="0" indent="0">
                  <a:buNone/>
                </a:pPr>
                <a14:m>
                  <m:oMathPara xmlns:m="http://schemas.openxmlformats.org/officeDocument/2006/math">
                    <m:oMathParaPr>
                      <m:jc m:val="centerGroup"/>
                    </m:oMathParaPr>
                    <m:oMath xmlns:m="http://schemas.openxmlformats.org/officeDocument/2006/math">
                      <m:f>
                        <m:fPr>
                          <m:ctrlPr>
                            <a:rPr lang="ar-AE" sz="2000" i="1">
                              <a:latin typeface="Cambria Math" panose="02040503050406030204" pitchFamily="18" charset="0"/>
                            </a:rPr>
                          </m:ctrlPr>
                        </m:fPr>
                        <m:num>
                          <m:r>
                            <a:rPr lang="ar-AE" sz="2000" i="1">
                              <a:latin typeface="Cambria Math" panose="02040503050406030204" pitchFamily="18" charset="0"/>
                            </a:rPr>
                            <m:t>𝑑</m:t>
                          </m:r>
                          <m:sSub>
                            <m:sSubPr>
                              <m:ctrlPr>
                                <a:rPr lang="ar-AE" sz="2000" i="1">
                                  <a:latin typeface="Cambria Math" panose="02040503050406030204" pitchFamily="18" charset="0"/>
                                </a:rPr>
                              </m:ctrlPr>
                            </m:sSubPr>
                            <m:e>
                              <m:r>
                                <a:rPr lang="ar-AE" sz="2000" i="1">
                                  <a:latin typeface="Cambria Math" panose="02040503050406030204" pitchFamily="18" charset="0"/>
                                </a:rPr>
                                <m:t>𝐼</m:t>
                              </m:r>
                            </m:e>
                            <m:sub>
                              <m:r>
                                <a:rPr lang="ar-AE" sz="2000" i="1">
                                  <a:latin typeface="Cambria Math" panose="02040503050406030204" pitchFamily="18" charset="0"/>
                                </a:rPr>
                                <m:t>2</m:t>
                              </m:r>
                            </m:sub>
                          </m:sSub>
                        </m:num>
                        <m:den>
                          <m:r>
                            <a:rPr lang="ar-AE" sz="2000" i="1">
                              <a:latin typeface="Cambria Math" panose="02040503050406030204" pitchFamily="18" charset="0"/>
                            </a:rPr>
                            <m:t>𝑑𝑡</m:t>
                          </m:r>
                        </m:den>
                      </m:f>
                      <m:r>
                        <a:rPr lang="ar-AE" sz="2000" i="1">
                          <a:latin typeface="Cambria Math" panose="02040503050406030204" pitchFamily="18" charset="0"/>
                        </a:rPr>
                        <m:t>=</m:t>
                      </m:r>
                      <m:r>
                        <a:rPr lang="ar-AE" sz="2000" i="1">
                          <a:latin typeface="Cambria Math" panose="02040503050406030204" pitchFamily="18" charset="0"/>
                        </a:rPr>
                        <m:t>𝑘</m:t>
                      </m:r>
                      <m:sSub>
                        <m:sSubPr>
                          <m:ctrlPr>
                            <a:rPr lang="ar-AE" sz="2000" i="1">
                              <a:latin typeface="Cambria Math" panose="02040503050406030204" pitchFamily="18" charset="0"/>
                            </a:rPr>
                          </m:ctrlPr>
                        </m:sSubPr>
                        <m:e>
                          <m:r>
                            <a:rPr lang="ar-AE" sz="2000" i="1">
                              <a:latin typeface="Cambria Math" panose="02040503050406030204" pitchFamily="18" charset="0"/>
                            </a:rPr>
                            <m:t>𝐼</m:t>
                          </m:r>
                        </m:e>
                        <m:sub>
                          <m:r>
                            <a:rPr lang="ar-AE" sz="2000" i="1">
                              <a:latin typeface="Cambria Math" panose="02040503050406030204" pitchFamily="18" charset="0"/>
                            </a:rPr>
                            <m:t>1</m:t>
                          </m:r>
                        </m:sub>
                      </m:sSub>
                      <m:r>
                        <a:rPr lang="ar-AE" sz="2000" b="0" i="1" smtClean="0">
                          <a:latin typeface="Cambria Math" panose="02040503050406030204" pitchFamily="18" charset="0"/>
                        </a:rPr>
                        <m:t>,</m:t>
                      </m:r>
                      <m:r>
                        <a:rPr lang="en-US" sz="2000" b="0" i="1" smtClean="0">
                          <a:latin typeface="Cambria Math" panose="02040503050406030204" pitchFamily="18" charset="0"/>
                        </a:rPr>
                        <m:t>  </m:t>
                      </m:r>
                      <m:f>
                        <m:fPr>
                          <m:ctrlPr>
                            <a:rPr lang="ar-AE" sz="2000" i="1">
                              <a:latin typeface="Cambria Math" panose="02040503050406030204" pitchFamily="18" charset="0"/>
                            </a:rPr>
                          </m:ctrlPr>
                        </m:fPr>
                        <m:num>
                          <m:r>
                            <a:rPr lang="ar-AE" sz="2000" i="1">
                              <a:latin typeface="Cambria Math" panose="02040503050406030204" pitchFamily="18" charset="0"/>
                            </a:rPr>
                            <m:t>𝑑𝑉</m:t>
                          </m:r>
                        </m:num>
                        <m:den>
                          <m:r>
                            <a:rPr lang="ar-AE" sz="2000" i="1">
                              <a:latin typeface="Cambria Math" panose="02040503050406030204" pitchFamily="18" charset="0"/>
                            </a:rPr>
                            <m:t>𝑑𝑡</m:t>
                          </m:r>
                        </m:den>
                      </m:f>
                      <m:r>
                        <a:rPr lang="ar-AE" sz="2000" i="1">
                          <a:latin typeface="Cambria Math" panose="02040503050406030204" pitchFamily="18" charset="0"/>
                        </a:rPr>
                        <m:t>=</m:t>
                      </m:r>
                      <m:r>
                        <a:rPr lang="en-US" sz="2000" i="1">
                          <a:latin typeface="Cambria Math" panose="02040503050406030204" pitchFamily="18" charset="0"/>
                        </a:rPr>
                        <m:t>𝑝</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2</m:t>
                          </m:r>
                        </m:sub>
                      </m:sSub>
                    </m:oMath>
                  </m:oMathPara>
                </a14:m>
                <a:endParaRPr sz="2000" dirty="0"/>
              </a:p>
            </p:txBody>
          </p:sp>
        </mc:Choice>
        <mc:Fallback xmlns="">
          <p:sp>
            <p:nvSpPr>
              <p:cNvPr id="526" name="Google Shape;526;g8d5b788658_1_13"/>
              <p:cNvSpPr txBox="1">
                <a:spLocks noGrp="1" noRot="1" noChangeAspect="1" noMove="1" noResize="1" noEditPoints="1" noAdjustHandles="1" noChangeArrowheads="1" noChangeShapeType="1" noTextEdit="1"/>
              </p:cNvSpPr>
              <p:nvPr>
                <p:ph type="body" idx="1"/>
              </p:nvPr>
            </p:nvSpPr>
            <p:spPr>
              <a:xfrm>
                <a:off x="184150" y="838975"/>
                <a:ext cx="4222200" cy="4868100"/>
              </a:xfrm>
              <a:prstGeom prst="rect">
                <a:avLst/>
              </a:prstGeom>
              <a:blipFill>
                <a:blip r:embed="rId3"/>
                <a:stretch>
                  <a:fillRect l="-1443" r="-1154"/>
                </a:stretch>
              </a:blipFill>
            </p:spPr>
            <p:txBody>
              <a:bodyPr/>
              <a:lstStyle/>
              <a:p>
                <a:r>
                  <a:rPr lang="en-US">
                    <a:noFill/>
                  </a:rPr>
                  <a:t> </a:t>
                </a:r>
              </a:p>
            </p:txBody>
          </p:sp>
        </mc:Fallback>
      </mc:AlternateContent>
      <p:pic>
        <p:nvPicPr>
          <p:cNvPr id="527" name="Google Shape;527;g8d5b788658_1_13" descr="redblackblockiu"/>
          <p:cNvPicPr preferRelativeResize="0"/>
          <p:nvPr/>
        </p:nvPicPr>
        <p:blipFill rotWithShape="1">
          <a:blip r:embed="rId4">
            <a:alphaModFix/>
          </a:blip>
          <a:srcRect/>
          <a:stretch/>
        </p:blipFill>
        <p:spPr>
          <a:xfrm>
            <a:off x="0" y="6219825"/>
            <a:ext cx="484188" cy="638175"/>
          </a:xfrm>
          <a:prstGeom prst="rect">
            <a:avLst/>
          </a:prstGeom>
          <a:noFill/>
          <a:ln>
            <a:noFill/>
          </a:ln>
        </p:spPr>
      </p:pic>
      <p:pic>
        <p:nvPicPr>
          <p:cNvPr id="528" name="Google Shape;528;g8d5b788658_1_13" descr="Biocomplexity Logo"/>
          <p:cNvPicPr preferRelativeResize="0"/>
          <p:nvPr/>
        </p:nvPicPr>
        <p:blipFill rotWithShape="1">
          <a:blip r:embed="rId5">
            <a:alphaModFix/>
          </a:blip>
          <a:srcRect/>
          <a:stretch/>
        </p:blipFill>
        <p:spPr>
          <a:xfrm>
            <a:off x="8550275" y="6264275"/>
            <a:ext cx="593725" cy="593725"/>
          </a:xfrm>
          <a:prstGeom prst="rect">
            <a:avLst/>
          </a:prstGeom>
          <a:noFill/>
          <a:ln>
            <a:noFill/>
          </a:ln>
        </p:spPr>
      </p:pic>
      <p:pic>
        <p:nvPicPr>
          <p:cNvPr id="529" name="Google Shape;529;g8d5b788658_1_13"/>
          <p:cNvPicPr preferRelativeResize="0"/>
          <p:nvPr/>
        </p:nvPicPr>
        <p:blipFill>
          <a:blip r:embed="rId6">
            <a:alphaModFix/>
          </a:blip>
          <a:stretch>
            <a:fillRect/>
          </a:stretch>
        </p:blipFill>
        <p:spPr>
          <a:xfrm>
            <a:off x="4679400" y="2236988"/>
            <a:ext cx="4159800" cy="2810544"/>
          </a:xfrm>
          <a:prstGeom prst="rect">
            <a:avLst/>
          </a:prstGeom>
          <a:noFill/>
          <a:ln>
            <a:noFill/>
          </a:ln>
        </p:spPr>
      </p:pic>
      <p:sp>
        <p:nvSpPr>
          <p:cNvPr id="530" name="Google Shape;530;g8d5b788658_1_13"/>
          <p:cNvSpPr/>
          <p:nvPr/>
        </p:nvSpPr>
        <p:spPr>
          <a:xfrm>
            <a:off x="6656832" y="2103120"/>
            <a:ext cx="690300" cy="705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961AAEDF-E4F6-420E-9B01-1A49F1552DBF}"/>
                  </a:ext>
                </a:extLst>
              </p:cNvPr>
              <p:cNvSpPr/>
              <p:nvPr/>
            </p:nvSpPr>
            <p:spPr>
              <a:xfrm>
                <a:off x="6386016" y="886377"/>
                <a:ext cx="1152944" cy="16609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𝑇</m:t>
                      </m:r>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𝛽</m:t>
                          </m:r>
                          <m:r>
                            <a:rPr lang="en-US" sz="2000" b="0" i="1" smtClean="0">
                              <a:latin typeface="Cambria Math" panose="02040503050406030204" pitchFamily="18" charset="0"/>
                            </a:rPr>
                            <m:t>𝑉𝑇</m:t>
                          </m:r>
                        </m:e>
                      </m:groupCh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1</m:t>
                          </m:r>
                        </m:sub>
                      </m:sSub>
                    </m:oMath>
                  </m:oMathPara>
                </a14:m>
                <a:endParaRPr lang="en-US" sz="2000" dirty="0"/>
              </a:p>
              <a:p>
                <a:pPr marL="0" indent="0">
                  <a:buNone/>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m:t>
                          </m:r>
                        </m:sub>
                      </m:sSub>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𝑘</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m:t>
                              </m:r>
                            </m:sub>
                          </m:sSub>
                        </m:e>
                      </m:groupChr>
                      <m:sSub>
                        <m:sSubPr>
                          <m:ctrlPr>
                            <a:rPr lang="en-US" sz="2000" b="0" i="1" smtClean="0">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2</m:t>
                          </m:r>
                        </m:sub>
                      </m:sSub>
                    </m:oMath>
                  </m:oMathPara>
                </a14:m>
                <a:endParaRPr lang="en-US" sz="2000" dirty="0"/>
              </a:p>
              <a:p>
                <a:pPr/>
                <a14:m>
                  <m:oMathPara xmlns:m="http://schemas.openxmlformats.org/officeDocument/2006/math">
                    <m:oMathParaPr>
                      <m:jc m:val="centerGroup"/>
                    </m:oMathParaPr>
                    <m:oMath xmlns:m="http://schemas.openxmlformats.org/officeDocument/2006/math">
                      <m:groupChr>
                        <m:groupChrPr>
                          <m:chr m:val="→"/>
                          <m:vertJc m:val="bot"/>
                          <m:ctrlPr>
                            <a:rPr lang="el-GR" sz="2000" i="1">
                              <a:latin typeface="Cambria Math" panose="02040503050406030204" pitchFamily="18" charset="0"/>
                            </a:rPr>
                          </m:ctrlPr>
                        </m:groupChrPr>
                        <m:e>
                          <m:r>
                            <m:rPr>
                              <m:brk m:alnAt="2"/>
                            </m:rPr>
                            <a:rPr lang="en-US" sz="2000" b="0" i="1" smtClean="0">
                              <a:latin typeface="Cambria Math" panose="02040503050406030204" pitchFamily="18" charset="0"/>
                            </a:rPr>
                            <m:t>𝑝</m:t>
                          </m:r>
                          <m:sSub>
                            <m:sSubPr>
                              <m:ctrlPr>
                                <a:rPr lang="en-US" sz="2000" b="0" i="1" smtClean="0">
                                  <a:latin typeface="Cambria Math" panose="02040503050406030204" pitchFamily="18" charset="0"/>
                                </a:rPr>
                              </m:ctrlPr>
                            </m:sSubPr>
                            <m:e>
                              <m:r>
                                <m:rPr>
                                  <m:brk m:alnAt="2"/>
                                </m:rPr>
                                <a:rPr lang="en-US" sz="2000" b="0" i="1" smtClean="0">
                                  <a:latin typeface="Cambria Math" panose="02040503050406030204" pitchFamily="18" charset="0"/>
                                </a:rPr>
                                <m:t>𝐼</m:t>
                              </m:r>
                            </m:e>
                            <m:sub>
                              <m:r>
                                <m:rPr>
                                  <m:brk m:alnAt="2"/>
                                </m:rPr>
                                <a:rPr lang="en-US" sz="2000" b="0" i="1" smtClean="0">
                                  <a:latin typeface="Cambria Math" panose="02040503050406030204" pitchFamily="18" charset="0"/>
                                </a:rPr>
                                <m:t>2</m:t>
                              </m:r>
                            </m:sub>
                          </m:sSub>
                        </m:e>
                      </m:groupChr>
                      <m:r>
                        <a:rPr lang="en-US" sz="2000" b="0" i="1" smtClean="0">
                          <a:latin typeface="Cambria Math" panose="02040503050406030204" pitchFamily="18" charset="0"/>
                        </a:rPr>
                        <m:t>𝑉</m:t>
                      </m:r>
                    </m:oMath>
                  </m:oMathPara>
                </a14:m>
                <a:endParaRPr lang="en-US" sz="2000" dirty="0"/>
              </a:p>
              <a:p>
                <a:pPr marL="0" indent="0">
                  <a:buNone/>
                </a:pPr>
                <a:endParaRPr lang="en-US" sz="2000" dirty="0"/>
              </a:p>
            </p:txBody>
          </p:sp>
        </mc:Choice>
        <mc:Fallback xmlns="">
          <p:sp>
            <p:nvSpPr>
              <p:cNvPr id="8" name="Rectangle 7">
                <a:extLst>
                  <a:ext uri="{FF2B5EF4-FFF2-40B4-BE49-F238E27FC236}">
                    <a16:creationId xmlns:a16="http://schemas.microsoft.com/office/drawing/2014/main" id="{961AAEDF-E4F6-420E-9B01-1A49F1552DBF}"/>
                  </a:ext>
                </a:extLst>
              </p:cNvPr>
              <p:cNvSpPr>
                <a:spLocks noRot="1" noChangeAspect="1" noMove="1" noResize="1" noEditPoints="1" noAdjustHandles="1" noChangeArrowheads="1" noChangeShapeType="1" noTextEdit="1"/>
              </p:cNvSpPr>
              <p:nvPr/>
            </p:nvSpPr>
            <p:spPr>
              <a:xfrm>
                <a:off x="6386016" y="886377"/>
                <a:ext cx="1152944" cy="166096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340CF716-3DA7-5E48-A683-76EE8376EC19}"/>
                  </a:ext>
                </a:extLst>
              </p:cNvPr>
              <p:cNvSpPr/>
              <p:nvPr/>
            </p:nvSpPr>
            <p:spPr>
              <a:xfrm>
                <a:off x="4239636" y="5433674"/>
                <a:ext cx="4572000" cy="1365310"/>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𝛽</m:t>
                      </m:r>
                      <m:r>
                        <a:rPr lang="en-US" sz="200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i="1" smtClean="0">
                              <a:latin typeface="Cambria Math" panose="02040503050406030204" pitchFamily="18" charset="0"/>
                            </a:rPr>
                            <m:t>6</m:t>
                          </m:r>
                          <m:r>
                            <a:rPr lang="en-US" sz="2000" i="1" smtClean="0">
                              <a:latin typeface="Cambria Math" panose="02040503050406030204" pitchFamily="18" charset="0"/>
                            </a:rPr>
                            <m:t>.</m:t>
                          </m:r>
                          <m:r>
                            <a:rPr lang="en-US" sz="2000" i="1" smtClean="0">
                              <a:latin typeface="Cambria Math" panose="02040503050406030204" pitchFamily="18" charset="0"/>
                            </a:rPr>
                            <m:t>2</m:t>
                          </m:r>
                          <m:r>
                            <a:rPr lang="en-US" sz="2000" b="0" i="1" smtClean="0">
                              <a:latin typeface="Cambria Math" panose="02040503050406030204" pitchFamily="18" charset="0"/>
                            </a:rPr>
                            <m:t>×</m:t>
                          </m:r>
                          <m:r>
                            <a:rPr lang="en-US" sz="2000" b="0" i="1" smtClean="0">
                              <a:latin typeface="Cambria Math" panose="02040503050406030204" pitchFamily="18" charset="0"/>
                            </a:rPr>
                            <m:t>10</m:t>
                          </m:r>
                        </m:e>
                        <m:sup>
                          <m:r>
                            <a:rPr lang="en-US" sz="2000" b="0" i="1" smtClean="0">
                              <a:latin typeface="Cambria Math" panose="02040503050406030204" pitchFamily="18" charset="0"/>
                            </a:rPr>
                            <m:t>−</m:t>
                          </m:r>
                          <m:r>
                            <a:rPr lang="en-US" sz="2000" b="0" i="1" smtClean="0">
                              <a:latin typeface="Cambria Math" panose="02040503050406030204" pitchFamily="18" charset="0"/>
                            </a:rPr>
                            <m:t>5</m:t>
                          </m:r>
                        </m:sup>
                      </m:sSup>
                      <m:r>
                        <m:rPr>
                          <m:sty m:val="p"/>
                        </m:rPr>
                        <a:rPr lang="en-US" sz="2000" b="0" i="0" smtClean="0">
                          <a:latin typeface="Cambria Math" panose="02040503050406030204" pitchFamily="18" charset="0"/>
                        </a:rPr>
                        <m:t>per</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cell</m:t>
                      </m:r>
                      <m:r>
                        <a:rPr lang="en-US" sz="2000" b="0" i="0" smtClean="0">
                          <a:latin typeface="Cambria Math" panose="02040503050406030204" pitchFamily="18" charset="0"/>
                        </a:rPr>
                        <m:t>/</m:t>
                      </m:r>
                      <m:r>
                        <m:rPr>
                          <m:sty m:val="p"/>
                        </m:rPr>
                        <a:rPr lang="en-US" sz="2000" b="0" i="0" smtClean="0">
                          <a:latin typeface="Cambria Math" panose="02040503050406030204" pitchFamily="18" charset="0"/>
                        </a:rPr>
                        <m:t>TCID</m:t>
                      </m:r>
                      <m:r>
                        <a:rPr lang="en-US" sz="2000" i="0" smtClean="0">
                          <a:latin typeface="Cambria Math" panose="02040503050406030204" pitchFamily="18" charset="0"/>
                        </a:rPr>
                        <m:t> </m:t>
                      </m:r>
                    </m:oMath>
                  </m:oMathPara>
                </a14:m>
                <a:endParaRPr lang="en-US" sz="2000" dirty="0"/>
              </a:p>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4</m:t>
                      </m:r>
                      <m:r>
                        <a:rPr lang="en-US" sz="2000" i="1">
                          <a:latin typeface="Cambria Math" panose="02040503050406030204" pitchFamily="18" charset="0"/>
                        </a:rPr>
                        <m:t>.</m:t>
                      </m:r>
                      <m:r>
                        <a:rPr lang="en-US" sz="2000" i="1">
                          <a:latin typeface="Cambria Math" panose="02040503050406030204" pitchFamily="18" charset="0"/>
                        </a:rPr>
                        <m:t>0</m:t>
                      </m:r>
                      <m:r>
                        <a:rPr lang="en-US" sz="2000" b="0" i="1" smtClean="0">
                          <a:latin typeface="Cambria Math" panose="02040503050406030204" pitchFamily="18" charset="0"/>
                        </a:rPr>
                        <m:t> </m:t>
                      </m:r>
                      <m:r>
                        <m:rPr>
                          <m:sty m:val="p"/>
                        </m:rPr>
                        <a:rPr lang="en-US" sz="2000" b="0" i="0" smtClean="0">
                          <a:latin typeface="Cambria Math" panose="02040503050406030204" pitchFamily="18" charset="0"/>
                        </a:rPr>
                        <m:t>per</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day</m:t>
                      </m:r>
                    </m:oMath>
                  </m:oMathPara>
                </a14:m>
                <a:endParaRPr lang="en-US" sz="2000" dirty="0"/>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𝑝</m:t>
                      </m:r>
                      <m:r>
                        <a:rPr lang="en-US" sz="2000" i="1">
                          <a:latin typeface="Cambria Math" panose="02040503050406030204" pitchFamily="18" charset="0"/>
                        </a:rPr>
                        <m:t>=</m:t>
                      </m:r>
                      <m:r>
                        <a:rPr lang="en-US" sz="2000" i="1">
                          <a:latin typeface="Cambria Math" panose="02040503050406030204" pitchFamily="18" charset="0"/>
                        </a:rPr>
                        <m:t>1</m:t>
                      </m:r>
                      <m:r>
                        <a:rPr lang="en-US" sz="2000" i="1">
                          <a:latin typeface="Cambria Math" panose="02040503050406030204" pitchFamily="18" charset="0"/>
                        </a:rPr>
                        <m:t>.</m:t>
                      </m:r>
                      <m:r>
                        <a:rPr lang="en-US" sz="2000" i="1">
                          <a:latin typeface="Cambria Math" panose="02040503050406030204" pitchFamily="18" charset="0"/>
                        </a:rPr>
                        <m:t>0</m:t>
                      </m:r>
                      <m:f>
                        <m:fPr>
                          <m:ctrlPr>
                            <a:rPr lang="en-US" sz="2000" b="0" i="1" smtClean="0">
                              <a:latin typeface="Cambria Math" panose="02040503050406030204" pitchFamily="18" charset="0"/>
                            </a:rPr>
                          </m:ctrlPr>
                        </m:fPr>
                        <m:num>
                          <m:r>
                            <m:rPr>
                              <m:sty m:val="p"/>
                            </m:rPr>
                            <a:rPr lang="en-US" sz="2000" b="0" i="0" smtClean="0">
                              <a:latin typeface="Cambria Math" panose="02040503050406030204" pitchFamily="18" charset="0"/>
                            </a:rPr>
                            <m:t>TCID</m:t>
                          </m:r>
                        </m:num>
                        <m:den>
                          <m:r>
                            <m:rPr>
                              <m:sty m:val="p"/>
                            </m:rPr>
                            <a:rPr lang="en-US" sz="2000" b="0" i="0" smtClean="0">
                              <a:latin typeface="Cambria Math" panose="02040503050406030204" pitchFamily="18" charset="0"/>
                            </a:rPr>
                            <m:t>cell</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day</m:t>
                          </m:r>
                        </m:den>
                      </m:f>
                      <m:r>
                        <a:rPr lang="en-US" sz="2000" i="1">
                          <a:latin typeface="Cambria Math" panose="02040503050406030204" pitchFamily="18" charset="0"/>
                        </a:rPr>
                        <m:t> </m:t>
                      </m:r>
                    </m:oMath>
                  </m:oMathPara>
                </a14:m>
                <a:endParaRPr lang="en-US" sz="2000" dirty="0"/>
              </a:p>
            </p:txBody>
          </p:sp>
        </mc:Choice>
        <mc:Fallback xmlns="">
          <p:sp>
            <p:nvSpPr>
              <p:cNvPr id="2" name="Rectangle 1">
                <a:extLst>
                  <a:ext uri="{FF2B5EF4-FFF2-40B4-BE49-F238E27FC236}">
                    <a16:creationId xmlns:a16="http://schemas.microsoft.com/office/drawing/2014/main" id="{340CF716-3DA7-5E48-A683-76EE8376EC19}"/>
                  </a:ext>
                </a:extLst>
              </p:cNvPr>
              <p:cNvSpPr>
                <a:spLocks noRot="1" noChangeAspect="1" noMove="1" noResize="1" noEditPoints="1" noAdjustHandles="1" noChangeArrowheads="1" noChangeShapeType="1" noTextEdit="1"/>
              </p:cNvSpPr>
              <p:nvPr/>
            </p:nvSpPr>
            <p:spPr>
              <a:xfrm>
                <a:off x="4239636" y="5433674"/>
                <a:ext cx="4572000" cy="1365310"/>
              </a:xfrm>
              <a:prstGeom prst="rect">
                <a:avLst/>
              </a:prstGeom>
              <a:blipFill>
                <a:blip r:embed="rId8"/>
                <a:stretch>
                  <a:fillRect/>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17846791-E430-4750-9082-B7D2356C7297}"/>
              </a:ext>
            </a:extLst>
          </p:cNvPr>
          <p:cNvPicPr>
            <a:picLocks noChangeAspect="1"/>
          </p:cNvPicPr>
          <p:nvPr/>
        </p:nvPicPr>
        <p:blipFill>
          <a:blip r:embed="rId9">
            <a:clrChange>
              <a:clrFrom>
                <a:srgbClr val="FEF3B1"/>
              </a:clrFrom>
              <a:clrTo>
                <a:srgbClr val="FEF3B1">
                  <a:alpha val="0"/>
                </a:srgbClr>
              </a:clrTo>
            </a:clrChange>
          </a:blip>
          <a:stretch>
            <a:fillRect/>
          </a:stretch>
        </p:blipFill>
        <p:spPr>
          <a:xfrm>
            <a:off x="8550325" y="0"/>
            <a:ext cx="593675" cy="61786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pic>
        <p:nvPicPr>
          <p:cNvPr id="11" name="Google Shape;439;g8d5b788658_0_98">
            <a:extLst>
              <a:ext uri="{FF2B5EF4-FFF2-40B4-BE49-F238E27FC236}">
                <a16:creationId xmlns:a16="http://schemas.microsoft.com/office/drawing/2014/main" id="{EA3C7112-AA0F-D148-B679-E7A14222E3C1}"/>
              </a:ext>
            </a:extLst>
          </p:cNvPr>
          <p:cNvPicPr preferRelativeResize="0">
            <a:picLocks noChangeAspect="1"/>
          </p:cNvPicPr>
          <p:nvPr/>
        </p:nvPicPr>
        <p:blipFill>
          <a:blip r:embed="rId3">
            <a:alphaModFix/>
          </a:blip>
          <a:stretch>
            <a:fillRect/>
          </a:stretch>
        </p:blipFill>
        <p:spPr>
          <a:xfrm>
            <a:off x="6052513" y="4679078"/>
            <a:ext cx="2743200" cy="2121469"/>
          </a:xfrm>
          <a:prstGeom prst="rect">
            <a:avLst/>
          </a:prstGeom>
          <a:noFill/>
          <a:ln>
            <a:noFill/>
          </a:ln>
        </p:spPr>
      </p:pic>
      <p:cxnSp>
        <p:nvCxnSpPr>
          <p:cNvPr id="12" name="Straight Connector 11">
            <a:extLst>
              <a:ext uri="{FF2B5EF4-FFF2-40B4-BE49-F238E27FC236}">
                <a16:creationId xmlns:a16="http://schemas.microsoft.com/office/drawing/2014/main" id="{6A3C19CC-7B62-5E45-9208-C959E5D8863A}"/>
              </a:ext>
            </a:extLst>
          </p:cNvPr>
          <p:cNvCxnSpPr>
            <a:cxnSpLocks/>
          </p:cNvCxnSpPr>
          <p:nvPr/>
        </p:nvCxnSpPr>
        <p:spPr>
          <a:xfrm>
            <a:off x="6052513" y="6310238"/>
            <a:ext cx="38783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A8C4364-85F1-254F-A9AA-98B470DC415A}"/>
              </a:ext>
            </a:extLst>
          </p:cNvPr>
          <p:cNvCxnSpPr>
            <a:cxnSpLocks/>
          </p:cNvCxnSpPr>
          <p:nvPr/>
        </p:nvCxnSpPr>
        <p:spPr>
          <a:xfrm flipV="1">
            <a:off x="6440347" y="5212405"/>
            <a:ext cx="228821" cy="980491"/>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545" name="Google Shape;545;g8d5b788658_1_25"/>
          <p:cNvSpPr txBox="1">
            <a:spLocks noGrp="1"/>
          </p:cNvSpPr>
          <p:nvPr>
            <p:ph type="title"/>
          </p:nvPr>
        </p:nvSpPr>
        <p:spPr>
          <a:xfrm>
            <a:off x="0" y="-122762"/>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600" b="1" dirty="0">
                <a:solidFill>
                  <a:srgbClr val="0000CC"/>
                </a:solidFill>
              </a:rPr>
              <a:t>Simulating the Base Model of Viral Infection</a:t>
            </a:r>
            <a:endParaRPr sz="4000" dirty="0"/>
          </a:p>
        </p:txBody>
      </p:sp>
      <p:pic>
        <p:nvPicPr>
          <p:cNvPr id="546" name="Google Shape;546;g8d5b788658_1_25" descr="redblackblockiu"/>
          <p:cNvPicPr preferRelativeResize="0"/>
          <p:nvPr/>
        </p:nvPicPr>
        <p:blipFill rotWithShape="1">
          <a:blip r:embed="rId4">
            <a:alphaModFix/>
          </a:blip>
          <a:srcRect/>
          <a:stretch/>
        </p:blipFill>
        <p:spPr>
          <a:xfrm>
            <a:off x="0" y="6219825"/>
            <a:ext cx="484188" cy="638175"/>
          </a:xfrm>
          <a:prstGeom prst="rect">
            <a:avLst/>
          </a:prstGeom>
          <a:noFill/>
          <a:ln>
            <a:noFill/>
          </a:ln>
        </p:spPr>
      </p:pic>
      <p:pic>
        <p:nvPicPr>
          <p:cNvPr id="547" name="Google Shape;547;g8d5b788658_1_25" descr="Biocomplexity Logo"/>
          <p:cNvPicPr preferRelativeResize="0"/>
          <p:nvPr/>
        </p:nvPicPr>
        <p:blipFill rotWithShape="1">
          <a:blip r:embed="rId5">
            <a:alphaModFix/>
          </a:blip>
          <a:srcRect/>
          <a:stretch/>
        </p:blipFill>
        <p:spPr>
          <a:xfrm>
            <a:off x="8550275" y="6264275"/>
            <a:ext cx="593725" cy="593725"/>
          </a:xfrm>
          <a:prstGeom prst="rect">
            <a:avLst/>
          </a:prstGeom>
          <a:noFill/>
          <a:ln>
            <a:noFill/>
          </a:ln>
        </p:spPr>
      </p:pic>
      <p:sp>
        <p:nvSpPr>
          <p:cNvPr id="548" name="Google Shape;548;g8d5b788658_1_25"/>
          <p:cNvSpPr/>
          <p:nvPr/>
        </p:nvSpPr>
        <p:spPr>
          <a:xfrm>
            <a:off x="6656832" y="2103120"/>
            <a:ext cx="690300" cy="705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49" name="Google Shape;549;g8d5b788658_1_25"/>
          <p:cNvPicPr preferRelativeResize="0"/>
          <p:nvPr/>
        </p:nvPicPr>
        <p:blipFill>
          <a:blip r:embed="rId6">
            <a:alphaModFix/>
          </a:blip>
          <a:stretch>
            <a:fillRect/>
          </a:stretch>
        </p:blipFill>
        <p:spPr>
          <a:xfrm>
            <a:off x="691351" y="874570"/>
            <a:ext cx="7761286" cy="3681716"/>
          </a:xfrm>
          <a:prstGeom prst="rect">
            <a:avLst/>
          </a:prstGeom>
          <a:noFill/>
          <a:ln>
            <a:noFill/>
          </a:ln>
        </p:spPr>
      </p:pic>
      <p:pic>
        <p:nvPicPr>
          <p:cNvPr id="550" name="Google Shape;550;g8d5b788658_1_25"/>
          <p:cNvPicPr preferRelativeResize="0"/>
          <p:nvPr/>
        </p:nvPicPr>
        <p:blipFill>
          <a:blip r:embed="rId7">
            <a:alphaModFix/>
          </a:blip>
          <a:stretch>
            <a:fillRect/>
          </a:stretch>
        </p:blipFill>
        <p:spPr>
          <a:xfrm>
            <a:off x="3291796" y="4679078"/>
            <a:ext cx="2799868" cy="1996913"/>
          </a:xfrm>
          <a:prstGeom prst="rect">
            <a:avLst/>
          </a:prstGeom>
          <a:noFill/>
          <a:ln>
            <a:noFill/>
          </a:ln>
        </p:spPr>
      </p:pic>
      <p:pic>
        <p:nvPicPr>
          <p:cNvPr id="551" name="Google Shape;551;g8d5b788658_1_25"/>
          <p:cNvPicPr preferRelativeResize="0"/>
          <p:nvPr/>
        </p:nvPicPr>
        <p:blipFill>
          <a:blip r:embed="rId8">
            <a:alphaModFix/>
          </a:blip>
          <a:stretch>
            <a:fillRect/>
          </a:stretch>
        </p:blipFill>
        <p:spPr>
          <a:xfrm>
            <a:off x="480257" y="4736261"/>
            <a:ext cx="2811539" cy="1996914"/>
          </a:xfrm>
          <a:prstGeom prst="rect">
            <a:avLst/>
          </a:prstGeom>
          <a:noFill/>
          <a:ln>
            <a:noFill/>
          </a:ln>
        </p:spPr>
      </p:pic>
      <p:sp>
        <p:nvSpPr>
          <p:cNvPr id="552" name="Google Shape;552;g8d5b788658_1_25"/>
          <p:cNvSpPr/>
          <p:nvPr/>
        </p:nvSpPr>
        <p:spPr>
          <a:xfrm>
            <a:off x="1760475" y="2178600"/>
            <a:ext cx="2397300" cy="199500"/>
          </a:xfrm>
          <a:prstGeom prst="rect">
            <a:avLst/>
          </a:prstGeom>
          <a:solidFill>
            <a:srgbClr val="00B050">
              <a:alpha val="49800"/>
            </a:srgbClr>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5" name="Straight Connector 14">
            <a:extLst>
              <a:ext uri="{FF2B5EF4-FFF2-40B4-BE49-F238E27FC236}">
                <a16:creationId xmlns:a16="http://schemas.microsoft.com/office/drawing/2014/main" id="{57BB68C0-8B5E-F64D-A0B8-7BF1BDC649C7}"/>
              </a:ext>
            </a:extLst>
          </p:cNvPr>
          <p:cNvCxnSpPr>
            <a:cxnSpLocks/>
          </p:cNvCxnSpPr>
          <p:nvPr/>
        </p:nvCxnSpPr>
        <p:spPr>
          <a:xfrm flipV="1">
            <a:off x="3528677" y="6310238"/>
            <a:ext cx="413908" cy="14949"/>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83BBD40-792D-A74F-B882-8C69D196B85E}"/>
              </a:ext>
            </a:extLst>
          </p:cNvPr>
          <p:cNvCxnSpPr>
            <a:cxnSpLocks/>
          </p:cNvCxnSpPr>
          <p:nvPr/>
        </p:nvCxnSpPr>
        <p:spPr>
          <a:xfrm flipV="1">
            <a:off x="3920930" y="5212405"/>
            <a:ext cx="770800" cy="956552"/>
          </a:xfrm>
          <a:prstGeom prst="line">
            <a:avLst/>
          </a:prstGeom>
          <a:ln w="508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4000EEC5-B432-41AD-9C7A-629DC45A358F}"/>
                  </a:ext>
                </a:extLst>
              </p:cNvPr>
              <p:cNvSpPr/>
              <p:nvPr/>
            </p:nvSpPr>
            <p:spPr>
              <a:xfrm>
                <a:off x="4409755" y="2154822"/>
                <a:ext cx="1152944" cy="16609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𝑇</m:t>
                      </m:r>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𝛽</m:t>
                          </m:r>
                          <m:r>
                            <a:rPr lang="en-US" sz="2000" b="0" i="1" smtClean="0">
                              <a:latin typeface="Cambria Math" panose="02040503050406030204" pitchFamily="18" charset="0"/>
                            </a:rPr>
                            <m:t>𝑉𝑇</m:t>
                          </m:r>
                        </m:e>
                      </m:groupCh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1</m:t>
                          </m:r>
                        </m:sub>
                      </m:sSub>
                    </m:oMath>
                  </m:oMathPara>
                </a14:m>
                <a:endParaRPr lang="en-US" sz="2000" dirty="0"/>
              </a:p>
              <a:p>
                <a:pPr marL="0" indent="0">
                  <a:buNone/>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m:t>
                          </m:r>
                        </m:sub>
                      </m:sSub>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𝑘</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m:t>
                              </m:r>
                            </m:sub>
                          </m:sSub>
                        </m:e>
                      </m:groupChr>
                      <m:sSub>
                        <m:sSubPr>
                          <m:ctrlPr>
                            <a:rPr lang="en-US" sz="2000" b="0" i="1" smtClean="0">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2</m:t>
                          </m:r>
                        </m:sub>
                      </m:sSub>
                    </m:oMath>
                  </m:oMathPara>
                </a14:m>
                <a:endParaRPr lang="en-US" sz="2000" dirty="0"/>
              </a:p>
              <a:p>
                <a:pPr/>
                <a14:m>
                  <m:oMathPara xmlns:m="http://schemas.openxmlformats.org/officeDocument/2006/math">
                    <m:oMathParaPr>
                      <m:jc m:val="centerGroup"/>
                    </m:oMathParaPr>
                    <m:oMath xmlns:m="http://schemas.openxmlformats.org/officeDocument/2006/math">
                      <m:groupChr>
                        <m:groupChrPr>
                          <m:chr m:val="→"/>
                          <m:vertJc m:val="bot"/>
                          <m:ctrlPr>
                            <a:rPr lang="el-GR" sz="2000" i="1">
                              <a:latin typeface="Cambria Math" panose="02040503050406030204" pitchFamily="18" charset="0"/>
                            </a:rPr>
                          </m:ctrlPr>
                        </m:groupChrPr>
                        <m:e>
                          <m:r>
                            <m:rPr>
                              <m:brk m:alnAt="2"/>
                            </m:rPr>
                            <a:rPr lang="en-US" sz="2000" b="0" i="1" smtClean="0">
                              <a:latin typeface="Cambria Math" panose="02040503050406030204" pitchFamily="18" charset="0"/>
                            </a:rPr>
                            <m:t>𝑝</m:t>
                          </m:r>
                          <m:sSub>
                            <m:sSubPr>
                              <m:ctrlPr>
                                <a:rPr lang="en-US" sz="2000" b="0" i="1" smtClean="0">
                                  <a:latin typeface="Cambria Math" panose="02040503050406030204" pitchFamily="18" charset="0"/>
                                </a:rPr>
                              </m:ctrlPr>
                            </m:sSubPr>
                            <m:e>
                              <m:r>
                                <m:rPr>
                                  <m:brk m:alnAt="2"/>
                                </m:rPr>
                                <a:rPr lang="en-US" sz="2000" b="0" i="1" smtClean="0">
                                  <a:latin typeface="Cambria Math" panose="02040503050406030204" pitchFamily="18" charset="0"/>
                                </a:rPr>
                                <m:t>𝐼</m:t>
                              </m:r>
                            </m:e>
                            <m:sub>
                              <m:r>
                                <m:rPr>
                                  <m:brk m:alnAt="2"/>
                                </m:rPr>
                                <a:rPr lang="en-US" sz="2000" b="0" i="1" smtClean="0">
                                  <a:latin typeface="Cambria Math" panose="02040503050406030204" pitchFamily="18" charset="0"/>
                                </a:rPr>
                                <m:t>2</m:t>
                              </m:r>
                            </m:sub>
                          </m:sSub>
                        </m:e>
                      </m:groupChr>
                      <m:r>
                        <a:rPr lang="en-US" sz="2000" b="0" i="1" smtClean="0">
                          <a:latin typeface="Cambria Math" panose="02040503050406030204" pitchFamily="18" charset="0"/>
                        </a:rPr>
                        <m:t>𝑉</m:t>
                      </m:r>
                    </m:oMath>
                  </m:oMathPara>
                </a14:m>
                <a:endParaRPr lang="en-US" sz="2000" dirty="0"/>
              </a:p>
              <a:p>
                <a:pPr marL="0" indent="0">
                  <a:buNone/>
                </a:pPr>
                <a:endParaRPr lang="en-US" sz="2000" dirty="0"/>
              </a:p>
            </p:txBody>
          </p:sp>
        </mc:Choice>
        <mc:Fallback xmlns="">
          <p:sp>
            <p:nvSpPr>
              <p:cNvPr id="17" name="Rectangle 16">
                <a:extLst>
                  <a:ext uri="{FF2B5EF4-FFF2-40B4-BE49-F238E27FC236}">
                    <a16:creationId xmlns:a16="http://schemas.microsoft.com/office/drawing/2014/main" id="{4000EEC5-B432-41AD-9C7A-629DC45A358F}"/>
                  </a:ext>
                </a:extLst>
              </p:cNvPr>
              <p:cNvSpPr>
                <a:spLocks noRot="1" noChangeAspect="1" noMove="1" noResize="1" noEditPoints="1" noAdjustHandles="1" noChangeArrowheads="1" noChangeShapeType="1" noTextEdit="1"/>
              </p:cNvSpPr>
              <p:nvPr/>
            </p:nvSpPr>
            <p:spPr>
              <a:xfrm>
                <a:off x="4409755" y="2154822"/>
                <a:ext cx="1152944" cy="1660968"/>
              </a:xfrm>
              <a:prstGeom prst="rect">
                <a:avLst/>
              </a:prstGeom>
              <a:blipFill>
                <a:blip r:embed="rId9"/>
                <a:stretch>
                  <a:fillRect/>
                </a:stretch>
              </a:blipFill>
            </p:spPr>
            <p:txBody>
              <a:bodyPr/>
              <a:lstStyle/>
              <a:p>
                <a:r>
                  <a:rPr lang="en-US">
                    <a:noFill/>
                  </a:rPr>
                  <a:t> </a:t>
                </a:r>
              </a:p>
            </p:txBody>
          </p:sp>
        </mc:Fallback>
      </mc:AlternateContent>
      <p:graphicFrame>
        <p:nvGraphicFramePr>
          <p:cNvPr id="19" name="Table 18">
            <a:extLst>
              <a:ext uri="{FF2B5EF4-FFF2-40B4-BE49-F238E27FC236}">
                <a16:creationId xmlns:a16="http://schemas.microsoft.com/office/drawing/2014/main" id="{D48E7C6A-9991-DA4E-B5DF-C53A6658BA0E}"/>
              </a:ext>
            </a:extLst>
          </p:cNvPr>
          <p:cNvGraphicFramePr>
            <a:graphicFrameLocks noGrp="1"/>
          </p:cNvGraphicFramePr>
          <p:nvPr/>
        </p:nvGraphicFramePr>
        <p:xfrm>
          <a:off x="5601753" y="1838746"/>
          <a:ext cx="3245384" cy="1781285"/>
        </p:xfrm>
        <a:graphic>
          <a:graphicData uri="http://schemas.openxmlformats.org/drawingml/2006/table">
            <a:tbl>
              <a:tblPr firstRow="1" bandRow="1">
                <a:tableStyleId>{5C22544A-7EE6-4342-B048-85BDC9FD1C3A}</a:tableStyleId>
              </a:tblPr>
              <a:tblGrid>
                <a:gridCol w="1535629">
                  <a:extLst>
                    <a:ext uri="{9D8B030D-6E8A-4147-A177-3AD203B41FA5}">
                      <a16:colId xmlns:a16="http://schemas.microsoft.com/office/drawing/2014/main" val="3300867122"/>
                    </a:ext>
                  </a:extLst>
                </a:gridCol>
                <a:gridCol w="1709755">
                  <a:extLst>
                    <a:ext uri="{9D8B030D-6E8A-4147-A177-3AD203B41FA5}">
                      <a16:colId xmlns:a16="http://schemas.microsoft.com/office/drawing/2014/main" val="681751037"/>
                    </a:ext>
                  </a:extLst>
                </a:gridCol>
              </a:tblGrid>
              <a:tr h="281793">
                <a:tc>
                  <a:txBody>
                    <a:bodyPr/>
                    <a:lstStyle/>
                    <a:p>
                      <a:pPr algn="ctr"/>
                      <a:r>
                        <a:rPr lang="en-US" sz="900" dirty="0"/>
                        <a:t>Phase</a:t>
                      </a:r>
                    </a:p>
                  </a:txBody>
                  <a:tcPr/>
                </a:tc>
                <a:tc>
                  <a:txBody>
                    <a:bodyPr/>
                    <a:lstStyle/>
                    <a:p>
                      <a:pPr algn="ctr"/>
                      <a:r>
                        <a:rPr lang="en-US" sz="900" dirty="0"/>
                        <a:t>Rate</a:t>
                      </a:r>
                    </a:p>
                  </a:txBody>
                  <a:tcPr/>
                </a:tc>
                <a:extLst>
                  <a:ext uri="{0D108BD9-81ED-4DB2-BD59-A6C34878D82A}">
                    <a16:rowId xmlns:a16="http://schemas.microsoft.com/office/drawing/2014/main" val="617929306"/>
                  </a:ext>
                </a:extLst>
              </a:tr>
              <a:tr h="281793">
                <a:tc>
                  <a:txBody>
                    <a:bodyPr/>
                    <a:lstStyle/>
                    <a:p>
                      <a:pPr algn="ctr"/>
                      <a:r>
                        <a:rPr lang="en-US" sz="900" dirty="0"/>
                        <a:t>Eclipse Phase</a:t>
                      </a:r>
                    </a:p>
                  </a:txBody>
                  <a:tcPr/>
                </a:tc>
                <a:tc>
                  <a:txBody>
                    <a:bodyPr/>
                    <a:lstStyle/>
                    <a:p>
                      <a:pPr algn="ctr"/>
                      <a:r>
                        <a:rPr lang="en-US" sz="900" dirty="0"/>
                        <a:t>6 hours</a:t>
                      </a:r>
                    </a:p>
                  </a:txBody>
                  <a:tcPr/>
                </a:tc>
                <a:extLst>
                  <a:ext uri="{0D108BD9-81ED-4DB2-BD59-A6C34878D82A}">
                    <a16:rowId xmlns:a16="http://schemas.microsoft.com/office/drawing/2014/main" val="1162516766"/>
                  </a:ext>
                </a:extLst>
              </a:tr>
              <a:tr h="372320">
                <a:tc>
                  <a:txBody>
                    <a:bodyPr/>
                    <a:lstStyle/>
                    <a:p>
                      <a:pPr algn="ctr"/>
                      <a:r>
                        <a:rPr lang="en-US" sz="900" dirty="0"/>
                        <a:t>Exponential Growth Phase</a:t>
                      </a:r>
                    </a:p>
                  </a:txBody>
                  <a:tcPr/>
                </a:tc>
                <a:tc>
                  <a:txBody>
                    <a:bodyPr/>
                    <a:lstStyle/>
                    <a:p>
                      <a:pPr algn="ctr"/>
                      <a:r>
                        <a:rPr lang="en-US" sz="900" dirty="0"/>
                        <a:t>10-fold over 4 hours</a:t>
                      </a:r>
                    </a:p>
                  </a:txBody>
                  <a:tcPr/>
                </a:tc>
                <a:extLst>
                  <a:ext uri="{0D108BD9-81ED-4DB2-BD59-A6C34878D82A}">
                    <a16:rowId xmlns:a16="http://schemas.microsoft.com/office/drawing/2014/main" val="2007940332"/>
                  </a:ext>
                </a:extLst>
              </a:tr>
              <a:tr h="281793">
                <a:tc>
                  <a:txBody>
                    <a:bodyPr/>
                    <a:lstStyle/>
                    <a:p>
                      <a:pPr algn="ctr"/>
                      <a:r>
                        <a:rPr lang="en-US" sz="900" dirty="0"/>
                        <a:t>Saturation Phase</a:t>
                      </a:r>
                    </a:p>
                  </a:txBody>
                  <a:tcPr/>
                </a:tc>
                <a:tc>
                  <a:txBody>
                    <a:bodyPr/>
                    <a:lstStyle/>
                    <a:p>
                      <a:pPr algn="ctr"/>
                      <a:r>
                        <a:rPr lang="en-US" sz="900" dirty="0"/>
                        <a:t>10E6 at day 1</a:t>
                      </a:r>
                    </a:p>
                  </a:txBody>
                  <a:tcPr/>
                </a:tc>
                <a:extLst>
                  <a:ext uri="{0D108BD9-81ED-4DB2-BD59-A6C34878D82A}">
                    <a16:rowId xmlns:a16="http://schemas.microsoft.com/office/drawing/2014/main" val="4185142996"/>
                  </a:ext>
                </a:extLst>
              </a:tr>
              <a:tr h="281793">
                <a:tc>
                  <a:txBody>
                    <a:bodyPr/>
                    <a:lstStyle/>
                    <a:p>
                      <a:pPr algn="ctr"/>
                      <a:r>
                        <a:rPr lang="en-US" sz="900" dirty="0"/>
                        <a:t>Slow Clearance Phase</a:t>
                      </a:r>
                    </a:p>
                  </a:txBody>
                  <a:tcPr/>
                </a:tc>
                <a:tc>
                  <a:txBody>
                    <a:bodyPr/>
                    <a:lstStyle/>
                    <a:p>
                      <a:pPr algn="ctr"/>
                      <a:r>
                        <a:rPr lang="en-US" sz="900" dirty="0"/>
                        <a:t>10-fold over 5 days</a:t>
                      </a:r>
                    </a:p>
                  </a:txBody>
                  <a:tcPr/>
                </a:tc>
                <a:extLst>
                  <a:ext uri="{0D108BD9-81ED-4DB2-BD59-A6C34878D82A}">
                    <a16:rowId xmlns:a16="http://schemas.microsoft.com/office/drawing/2014/main" val="1807088825"/>
                  </a:ext>
                </a:extLst>
              </a:tr>
              <a:tr h="281793">
                <a:tc>
                  <a:txBody>
                    <a:bodyPr/>
                    <a:lstStyle/>
                    <a:p>
                      <a:pPr algn="ctr"/>
                      <a:r>
                        <a:rPr lang="en-US" sz="900" dirty="0"/>
                        <a:t>Rapid Clearance Phase </a:t>
                      </a:r>
                    </a:p>
                  </a:txBody>
                  <a:tcPr/>
                </a:tc>
                <a:tc>
                  <a:txBody>
                    <a:bodyPr/>
                    <a:lstStyle/>
                    <a:p>
                      <a:pPr algn="ctr"/>
                      <a:r>
                        <a:rPr lang="en-US" sz="900" dirty="0"/>
                        <a:t>10E5 over 2 days</a:t>
                      </a:r>
                    </a:p>
                  </a:txBody>
                  <a:tcPr/>
                </a:tc>
                <a:extLst>
                  <a:ext uri="{0D108BD9-81ED-4DB2-BD59-A6C34878D82A}">
                    <a16:rowId xmlns:a16="http://schemas.microsoft.com/office/drawing/2014/main" val="2340610118"/>
                  </a:ext>
                </a:extLst>
              </a:tr>
            </a:tbl>
          </a:graphicData>
        </a:graphic>
      </p:graphicFrame>
      <p:sp>
        <p:nvSpPr>
          <p:cNvPr id="18" name="Rectangle 17">
            <a:extLst>
              <a:ext uri="{FF2B5EF4-FFF2-40B4-BE49-F238E27FC236}">
                <a16:creationId xmlns:a16="http://schemas.microsoft.com/office/drawing/2014/main" id="{72A5C7FE-DFDA-4D0E-9D83-F561946984CD}"/>
              </a:ext>
            </a:extLst>
          </p:cNvPr>
          <p:cNvSpPr/>
          <p:nvPr/>
        </p:nvSpPr>
        <p:spPr>
          <a:xfrm>
            <a:off x="1800741" y="2740202"/>
            <a:ext cx="499875" cy="13703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6B971BBD-185B-435A-AFE5-9BB7923D10E3}"/>
              </a:ext>
            </a:extLst>
          </p:cNvPr>
          <p:cNvSpPr/>
          <p:nvPr/>
        </p:nvSpPr>
        <p:spPr>
          <a:xfrm>
            <a:off x="1800741" y="3057212"/>
            <a:ext cx="499875" cy="13703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443B6876-0E4B-4AA8-9FE1-DF74FAD299F7}"/>
              </a:ext>
            </a:extLst>
          </p:cNvPr>
          <p:cNvSpPr/>
          <p:nvPr/>
        </p:nvSpPr>
        <p:spPr>
          <a:xfrm>
            <a:off x="1800741" y="3620031"/>
            <a:ext cx="499875" cy="13703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49CDFBE8-5731-4F39-9D74-4E4C6D3377A1}"/>
              </a:ext>
            </a:extLst>
          </p:cNvPr>
          <p:cNvPicPr>
            <a:picLocks noChangeAspect="1"/>
          </p:cNvPicPr>
          <p:nvPr/>
        </p:nvPicPr>
        <p:blipFill>
          <a:blip r:embed="rId10">
            <a:clrChange>
              <a:clrFrom>
                <a:srgbClr val="FEF3B1"/>
              </a:clrFrom>
              <a:clrTo>
                <a:srgbClr val="FEF3B1">
                  <a:alpha val="0"/>
                </a:srgbClr>
              </a:clrTo>
            </a:clrChange>
          </a:blip>
          <a:stretch>
            <a:fillRect/>
          </a:stretch>
        </p:blipFill>
        <p:spPr>
          <a:xfrm>
            <a:off x="8550325" y="0"/>
            <a:ext cx="593675" cy="617861"/>
          </a:xfrm>
          <a:prstGeom prst="rect">
            <a:avLst/>
          </a:prstGeom>
        </p:spPr>
      </p:pic>
    </p:spTree>
    <p:extLst>
      <p:ext uri="{BB962C8B-B14F-4D97-AF65-F5344CB8AC3E}">
        <p14:creationId xmlns:p14="http://schemas.microsoft.com/office/powerpoint/2010/main" val="1983922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g8deadbbaaa_0_18"/>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sz="3900" b="1" dirty="0">
                <a:solidFill>
                  <a:srgbClr val="0000CC"/>
                </a:solidFill>
              </a:rPr>
              <a:t>Exercise 1.5.3: Exponential Growth of the Virus</a:t>
            </a:r>
            <a:endParaRPr dirty="0"/>
          </a:p>
        </p:txBody>
      </p:sp>
      <mc:AlternateContent xmlns:mc="http://schemas.openxmlformats.org/markup-compatibility/2006" xmlns:a14="http://schemas.microsoft.com/office/drawing/2010/main">
        <mc:Choice Requires="a14">
          <p:sp>
            <p:nvSpPr>
              <p:cNvPr id="537" name="Google Shape;537;g8deadbbaaa_0_18"/>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Autofit/>
              </a:bodyPr>
              <a:lstStyle/>
              <a:p>
                <a:pPr marL="0" lvl="0" indent="0">
                  <a:buNone/>
                </a:pPr>
                <a:r>
                  <a:rPr lang="en-US" sz="2800" dirty="0"/>
                  <a:t>Explore how the parameters (</a:t>
                </a:r>
                <a14:m>
                  <m:oMath xmlns:m="http://schemas.openxmlformats.org/officeDocument/2006/math">
                    <m:r>
                      <a:rPr lang="ar-AE" sz="2800" i="1">
                        <a:latin typeface="Cambria Math" panose="02040503050406030204" pitchFamily="18" charset="0"/>
                      </a:rPr>
                      <m:t>𝛽</m:t>
                    </m:r>
                  </m:oMath>
                </a14:m>
                <a:r>
                  <a:rPr lang="en-US" sz="2800" dirty="0"/>
                  <a:t>,</a:t>
                </a:r>
                <a:r>
                  <a:rPr lang="ar-AE" sz="2800" dirty="0"/>
                  <a:t> </a:t>
                </a:r>
                <a14:m>
                  <m:oMath xmlns:m="http://schemas.openxmlformats.org/officeDocument/2006/math">
                    <m:r>
                      <a:rPr lang="en-US" sz="2800" b="0" i="1" smtClean="0">
                        <a:latin typeface="Cambria Math" panose="02040503050406030204" pitchFamily="18" charset="0"/>
                      </a:rPr>
                      <m:t>𝑘</m:t>
                    </m:r>
                  </m:oMath>
                </a14:m>
                <a:r>
                  <a:rPr lang="en-US" sz="2800" dirty="0"/>
                  <a:t> and </a:t>
                </a:r>
                <a14:m>
                  <m:oMath xmlns:m="http://schemas.openxmlformats.org/officeDocument/2006/math">
                    <m:r>
                      <a:rPr lang="en-US" sz="2800" b="0" i="1" smtClean="0">
                        <a:latin typeface="Cambria Math" panose="02040503050406030204" pitchFamily="18" charset="0"/>
                      </a:rPr>
                      <m:t>𝑝</m:t>
                    </m:r>
                  </m:oMath>
                </a14:m>
                <a:r>
                  <a:rPr lang="en-US" sz="2800" dirty="0"/>
                  <a:t>) change the exponential growth phase of the viral curve. </a:t>
                </a:r>
              </a:p>
              <a:p>
                <a:pPr marL="0" lvl="0" indent="0">
                  <a:buNone/>
                </a:pPr>
                <a:r>
                  <a:rPr lang="en-US" sz="2800" dirty="0"/>
                  <a:t>Perform parameter sweeps and overlay the viral curve plots</a:t>
                </a:r>
              </a:p>
              <a:p>
                <a:pPr marL="0" lvl="0" indent="0">
                  <a:buNone/>
                </a:pPr>
                <a:r>
                  <a:rPr lang="en-US" sz="2800" dirty="0"/>
                  <a:t>1) Parameter sweep of the infectivity </a:t>
                </a:r>
                <a14:m>
                  <m:oMath xmlns:m="http://schemas.openxmlformats.org/officeDocument/2006/math">
                    <m:r>
                      <a:rPr lang="ar-AE" sz="2800" i="1">
                        <a:latin typeface="Cambria Math" panose="02040503050406030204" pitchFamily="18" charset="0"/>
                      </a:rPr>
                      <m:t>𝛽</m:t>
                    </m:r>
                  </m:oMath>
                </a14:m>
                <a:endParaRPr lang="en-US" sz="2800" dirty="0"/>
              </a:p>
              <a:p>
                <a:pPr marL="0" lvl="0" indent="0">
                  <a:buNone/>
                </a:pPr>
                <a:r>
                  <a:rPr lang="en-US" sz="2800" dirty="0"/>
                  <a:t>2) Parameter sweep of the eclipse phase </a:t>
                </a:r>
                <a14:m>
                  <m:oMath xmlns:m="http://schemas.openxmlformats.org/officeDocument/2006/math">
                    <m:r>
                      <a:rPr lang="en-US" sz="2800" i="1">
                        <a:latin typeface="Cambria Math" panose="02040503050406030204" pitchFamily="18" charset="0"/>
                      </a:rPr>
                      <m:t>𝑘</m:t>
                    </m:r>
                  </m:oMath>
                </a14:m>
                <a:endParaRPr lang="en-US" sz="2800" dirty="0"/>
              </a:p>
              <a:p>
                <a:pPr marL="0" indent="0">
                  <a:buNone/>
                </a:pPr>
                <a:r>
                  <a:rPr lang="en-US" sz="2800" dirty="0"/>
                  <a:t>3) Parameter sweep of the viral release by late infected cells </a:t>
                </a:r>
                <a14:m>
                  <m:oMath xmlns:m="http://schemas.openxmlformats.org/officeDocument/2006/math">
                    <m:r>
                      <a:rPr lang="en-US" sz="2800" b="0" i="1" smtClean="0">
                        <a:latin typeface="Cambria Math" panose="02040503050406030204" pitchFamily="18" charset="0"/>
                      </a:rPr>
                      <m:t>𝑝</m:t>
                    </m:r>
                  </m:oMath>
                </a14:m>
                <a:endParaRPr lang="en-US" sz="2800" dirty="0"/>
              </a:p>
              <a:p>
                <a:pPr marL="0" indent="0">
                  <a:buNone/>
                </a:pPr>
                <a:r>
                  <a:rPr lang="en-US" sz="2800" dirty="0"/>
                  <a:t>4) Try changing the infection rule to </a:t>
                </a:r>
                <a14:m>
                  <m:oMath xmlns:m="http://schemas.openxmlformats.org/officeDocument/2006/math">
                    <m:r>
                      <a:rPr lang="en-US" sz="2000" i="1">
                        <a:latin typeface="Cambria Math" panose="02040503050406030204" pitchFamily="18" charset="0"/>
                      </a:rPr>
                      <m:t>𝑇</m:t>
                    </m:r>
                    <m:r>
                      <a:rPr lang="en-US" sz="2000" i="1">
                        <a:latin typeface="Cambria Math" panose="02040503050406030204" pitchFamily="18" charset="0"/>
                      </a:rPr>
                      <m:t>+</m:t>
                    </m:r>
                    <m:r>
                      <a:rPr lang="en-US" sz="2000" i="1">
                        <a:latin typeface="Cambria Math" panose="02040503050406030204" pitchFamily="18" charset="0"/>
                      </a:rPr>
                      <m:t>𝑉</m:t>
                    </m:r>
                    <m:groupChr>
                      <m:groupChrPr>
                        <m:chr m:val="→"/>
                        <m:vertJc m:val="bot"/>
                        <m:ctrlPr>
                          <a:rPr lang="el-GR" sz="2000" i="1">
                            <a:latin typeface="Cambria Math" panose="02040503050406030204" pitchFamily="18" charset="0"/>
                          </a:rPr>
                        </m:ctrlPr>
                      </m:groupChrPr>
                      <m:e>
                        <m:r>
                          <a:rPr lang="en-US" sz="2000" i="1">
                            <a:latin typeface="Cambria Math" panose="02040503050406030204" pitchFamily="18" charset="0"/>
                          </a:rPr>
                          <m:t>𝛽</m:t>
                        </m:r>
                        <m:r>
                          <a:rPr lang="en-US" sz="2000" i="1">
                            <a:latin typeface="Cambria Math" panose="02040503050406030204" pitchFamily="18" charset="0"/>
                          </a:rPr>
                          <m:t>𝑇𝑉</m:t>
                        </m:r>
                      </m:e>
                    </m:groupChr>
                    <m:r>
                      <a:rPr lang="en-US" sz="2000" i="1">
                        <a:latin typeface="Cambria Math" panose="02040503050406030204" pitchFamily="18" charset="0"/>
                      </a:rPr>
                      <m:t>𝐼</m:t>
                    </m:r>
                    <m:r>
                      <a:rPr lang="en-US" sz="2000" i="1">
                        <a:latin typeface="Cambria Math" panose="02040503050406030204" pitchFamily="18" charset="0"/>
                      </a:rPr>
                      <m:t>1</m:t>
                    </m:r>
                  </m:oMath>
                </a14:m>
                <a:endParaRPr lang="en-US" sz="2800" dirty="0"/>
              </a:p>
              <a:p>
                <a:pPr marL="0" indent="0">
                  <a:buNone/>
                </a:pPr>
                <a:endParaRPr lang="en-US" sz="2800" dirty="0"/>
              </a:p>
              <a:p>
                <a:pPr marL="0" lvl="0" indent="0">
                  <a:buNone/>
                </a:pPr>
                <a:endParaRPr sz="2800" dirty="0"/>
              </a:p>
            </p:txBody>
          </p:sp>
        </mc:Choice>
        <mc:Fallback xmlns="">
          <p:sp>
            <p:nvSpPr>
              <p:cNvPr id="537" name="Google Shape;537;g8deadbbaaa_0_18"/>
              <p:cNvSpPr txBox="1">
                <a:spLocks noGrp="1" noRot="1" noChangeAspect="1" noMove="1" noResize="1" noEditPoints="1" noAdjustHandles="1" noChangeArrowheads="1" noChangeShapeType="1" noTextEdit="1"/>
              </p:cNvSpPr>
              <p:nvPr>
                <p:ph type="body" idx="1"/>
              </p:nvPr>
            </p:nvSpPr>
            <p:spPr>
              <a:xfrm>
                <a:off x="457200" y="1600200"/>
                <a:ext cx="8229600" cy="4526100"/>
              </a:xfrm>
              <a:prstGeom prst="rect">
                <a:avLst/>
              </a:prstGeom>
              <a:blipFill>
                <a:blip r:embed="rId3"/>
                <a:stretch>
                  <a:fillRect l="-1556" t="-270" r="-1852"/>
                </a:stretch>
              </a:blipFill>
            </p:spPr>
            <p:txBody>
              <a:bodyPr/>
              <a:lstStyle/>
              <a:p>
                <a:r>
                  <a:rPr lang="en-US">
                    <a:noFill/>
                  </a:rPr>
                  <a:t> </a:t>
                </a:r>
              </a:p>
            </p:txBody>
          </p:sp>
        </mc:Fallback>
      </mc:AlternateContent>
      <p:pic>
        <p:nvPicPr>
          <p:cNvPr id="538" name="Google Shape;538;g8deadbbaaa_0_18" descr="redblackblockiu"/>
          <p:cNvPicPr preferRelativeResize="0"/>
          <p:nvPr/>
        </p:nvPicPr>
        <p:blipFill rotWithShape="1">
          <a:blip r:embed="rId4">
            <a:alphaModFix/>
          </a:blip>
          <a:srcRect/>
          <a:stretch/>
        </p:blipFill>
        <p:spPr>
          <a:xfrm>
            <a:off x="0" y="6219825"/>
            <a:ext cx="484188" cy="638175"/>
          </a:xfrm>
          <a:prstGeom prst="rect">
            <a:avLst/>
          </a:prstGeom>
          <a:noFill/>
          <a:ln>
            <a:noFill/>
          </a:ln>
        </p:spPr>
      </p:pic>
      <p:pic>
        <p:nvPicPr>
          <p:cNvPr id="539" name="Google Shape;539;g8deadbbaaa_0_18" descr="Biocomplexity Logo"/>
          <p:cNvPicPr preferRelativeResize="0"/>
          <p:nvPr/>
        </p:nvPicPr>
        <p:blipFill rotWithShape="1">
          <a:blip r:embed="rId5">
            <a:alphaModFix/>
          </a:blip>
          <a:srcRect/>
          <a:stretch/>
        </p:blipFill>
        <p:spPr>
          <a:xfrm>
            <a:off x="8550275" y="6264275"/>
            <a:ext cx="593725" cy="593725"/>
          </a:xfrm>
          <a:prstGeom prst="rect">
            <a:avLst/>
          </a:prstGeom>
          <a:noFill/>
          <a:ln>
            <a:noFill/>
          </a:ln>
        </p:spPr>
      </p:pic>
      <p:pic>
        <p:nvPicPr>
          <p:cNvPr id="6" name="Picture 5">
            <a:extLst>
              <a:ext uri="{FF2B5EF4-FFF2-40B4-BE49-F238E27FC236}">
                <a16:creationId xmlns:a16="http://schemas.microsoft.com/office/drawing/2014/main" id="{2EAE3B5E-2E1C-4418-9848-6DCDFACF5711}"/>
              </a:ext>
            </a:extLst>
          </p:cNvPr>
          <p:cNvPicPr>
            <a:picLocks noChangeAspect="1"/>
          </p:cNvPicPr>
          <p:nvPr/>
        </p:nvPicPr>
        <p:blipFill>
          <a:blip r:embed="rId6">
            <a:clrChange>
              <a:clrFrom>
                <a:srgbClr val="FEF3B1"/>
              </a:clrFrom>
              <a:clrTo>
                <a:srgbClr val="FEF3B1">
                  <a:alpha val="0"/>
                </a:srgbClr>
              </a:clrTo>
            </a:clrChange>
          </a:blip>
          <a:stretch>
            <a:fillRect/>
          </a:stretch>
        </p:blipFill>
        <p:spPr>
          <a:xfrm>
            <a:off x="8550325" y="0"/>
            <a:ext cx="593675" cy="61786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g8d5b788658_1_38"/>
          <p:cNvSpPr txBox="1">
            <a:spLocks noGrp="1"/>
          </p:cNvSpPr>
          <p:nvPr>
            <p:ph type="title"/>
          </p:nvPr>
        </p:nvSpPr>
        <p:spPr>
          <a:xfrm>
            <a:off x="0" y="-122762"/>
            <a:ext cx="91440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dirty="0">
                <a:solidFill>
                  <a:srgbClr val="0000CC"/>
                </a:solidFill>
              </a:rPr>
              <a:t>Viral Decay and Removal</a:t>
            </a:r>
            <a:endParaRPr dirty="0"/>
          </a:p>
        </p:txBody>
      </p:sp>
      <mc:AlternateContent xmlns:mc="http://schemas.openxmlformats.org/markup-compatibility/2006" xmlns:a14="http://schemas.microsoft.com/office/drawing/2010/main">
        <mc:Choice Requires="a14">
          <p:sp>
            <p:nvSpPr>
              <p:cNvPr id="559" name="Google Shape;559;g8d5b788658_1_38"/>
              <p:cNvSpPr txBox="1">
                <a:spLocks noGrp="1"/>
              </p:cNvSpPr>
              <p:nvPr>
                <p:ph type="body" idx="1"/>
              </p:nvPr>
            </p:nvSpPr>
            <p:spPr>
              <a:xfrm>
                <a:off x="215900" y="1258075"/>
                <a:ext cx="4463500" cy="4868100"/>
              </a:xfrm>
              <a:prstGeom prst="rect">
                <a:avLst/>
              </a:prstGeom>
            </p:spPr>
            <p:txBody>
              <a:bodyPr spcFirstLastPara="1" wrap="square" lIns="91425" tIns="45700" rIns="91425" bIns="45700" anchor="t" anchorCtr="0">
                <a:noAutofit/>
              </a:bodyPr>
              <a:lstStyle/>
              <a:p>
                <a:pPr marL="0" lvl="0" indent="0" algn="l" rtl="0">
                  <a:spcBef>
                    <a:spcPts val="560"/>
                  </a:spcBef>
                  <a:spcAft>
                    <a:spcPts val="0"/>
                  </a:spcAft>
                  <a:buNone/>
                </a:pPr>
                <a:r>
                  <a:rPr lang="en-US" sz="2000" dirty="0"/>
                  <a:t>Extracellular virus has a lifespan during which it can infect cells and after which it degrades and its not longer infectious. It is also removed by phagocytosis by macrophages and neutrophils</a:t>
                </a:r>
              </a:p>
              <a:p>
                <a:pPr marL="0" lvl="0" indent="0" algn="l" rtl="0">
                  <a:spcBef>
                    <a:spcPts val="560"/>
                  </a:spcBef>
                  <a:spcAft>
                    <a:spcPts val="0"/>
                  </a:spcAft>
                  <a:buNone/>
                </a:pPr>
                <a:r>
                  <a:rPr lang="en-US" sz="2000" dirty="0"/>
                  <a:t>We next add a virus decay term that is proportional to the amount of extracellular virus and the clearance rate </a:t>
                </a:r>
                <a14:m>
                  <m:oMath xmlns:m="http://schemas.openxmlformats.org/officeDocument/2006/math">
                    <m:r>
                      <a:rPr lang="en-US" sz="2000" i="1" dirty="0" smtClean="0">
                        <a:latin typeface="Cambria Math" panose="02040503050406030204" pitchFamily="18" charset="0"/>
                      </a:rPr>
                      <m:t>𝑐</m:t>
                    </m:r>
                  </m:oMath>
                </a14:m>
                <a:r>
                  <a:rPr lang="en-US" sz="2000" dirty="0"/>
                  <a:t> which is the reciprocal of the lifetime of the virus in the tissue (which is about 2.5 hours) so </a:t>
                </a:r>
                <a14:m>
                  <m:oMath xmlns:m="http://schemas.openxmlformats.org/officeDocument/2006/math">
                    <m:r>
                      <a:rPr lang="en-US" sz="2000" i="1" dirty="0" smtClean="0">
                        <a:latin typeface="Cambria Math" panose="02040503050406030204" pitchFamily="18" charset="0"/>
                      </a:rPr>
                      <m:t>𝑐</m:t>
                    </m:r>
                    <m:r>
                      <a:rPr lang="en-US" sz="2000" i="1" dirty="0" smtClean="0">
                        <a:latin typeface="Cambria Math" panose="02040503050406030204" pitchFamily="18" charset="0"/>
                      </a:rPr>
                      <m:t> ≈</m:t>
                    </m:r>
                    <m:r>
                      <a:rPr lang="en-US" sz="2000" i="1" dirty="0" smtClean="0">
                        <a:latin typeface="Cambria Math" panose="02040503050406030204" pitchFamily="18" charset="0"/>
                      </a:rPr>
                      <m:t>9</m:t>
                    </m:r>
                    <m:r>
                      <a:rPr lang="en-US" sz="2000" i="1" dirty="0" smtClean="0">
                        <a:latin typeface="Cambria Math" panose="02040503050406030204" pitchFamily="18" charset="0"/>
                      </a:rPr>
                      <m:t>.</m:t>
                    </m:r>
                    <m:r>
                      <a:rPr lang="en-US" sz="2000" i="1" dirty="0" smtClean="0">
                        <a:latin typeface="Cambria Math" panose="02040503050406030204" pitchFamily="18" charset="0"/>
                      </a:rPr>
                      <m:t>4</m:t>
                    </m:r>
                    <m:r>
                      <a:rPr lang="en-US" sz="2000" i="1" dirty="0" smtClean="0">
                        <a:latin typeface="Cambria Math" panose="02040503050406030204" pitchFamily="18" charset="0"/>
                      </a:rPr>
                      <m:t> </m:t>
                    </m:r>
                    <m:r>
                      <m:rPr>
                        <m:sty m:val="p"/>
                      </m:rPr>
                      <a:rPr lang="en-US" sz="2000" b="0" i="0" dirty="0" smtClean="0">
                        <a:latin typeface="Cambria Math" panose="02040503050406030204" pitchFamily="18" charset="0"/>
                      </a:rPr>
                      <m:t>per</m:t>
                    </m:r>
                    <m:r>
                      <a:rPr lang="en-US" sz="2000" b="0" i="0" dirty="0" smtClean="0">
                        <a:latin typeface="Cambria Math" panose="02040503050406030204" pitchFamily="18" charset="0"/>
                      </a:rPr>
                      <m:t> </m:t>
                    </m:r>
                  </m:oMath>
                </a14:m>
                <a:r>
                  <a:rPr lang="en-US" sz="2000" dirty="0"/>
                  <a:t>day</a:t>
                </a:r>
              </a:p>
              <a:p>
                <a:pPr marL="0" lvl="0" indent="0" algn="l" rtl="0">
                  <a:spcBef>
                    <a:spcPts val="560"/>
                  </a:spcBef>
                  <a:spcAft>
                    <a:spcPts val="0"/>
                  </a:spcAft>
                  <a:buNone/>
                </a:pPr>
                <a:r>
                  <a:rPr lang="en-US" sz="2000" dirty="0"/>
                  <a:t>Adding the decay term will allow us to reproduce the viral load curves that the amount of extracellular virus reaches a plateau. </a:t>
                </a:r>
              </a:p>
              <a:p>
                <a:pPr marL="0" lvl="0" indent="0">
                  <a:buNone/>
                </a:pPr>
                <a14:m>
                  <m:oMathPara xmlns:m="http://schemas.openxmlformats.org/officeDocument/2006/math">
                    <m:oMathParaPr>
                      <m:jc m:val="centerGroup"/>
                    </m:oMathParaPr>
                    <m:oMath xmlns:m="http://schemas.openxmlformats.org/officeDocument/2006/math">
                      <m:f>
                        <m:fPr>
                          <m:ctrlPr>
                            <a:rPr lang="ar-AE" sz="2000" i="1">
                              <a:latin typeface="Cambria Math" panose="02040503050406030204" pitchFamily="18" charset="0"/>
                            </a:rPr>
                          </m:ctrlPr>
                        </m:fPr>
                        <m:num>
                          <m:r>
                            <a:rPr lang="ar-AE" sz="2000" i="1">
                              <a:latin typeface="Cambria Math" panose="02040503050406030204" pitchFamily="18" charset="0"/>
                            </a:rPr>
                            <m:t>𝑑𝑉</m:t>
                          </m:r>
                        </m:num>
                        <m:den>
                          <m:r>
                            <a:rPr lang="ar-AE" sz="2000" i="1">
                              <a:latin typeface="Cambria Math" panose="02040503050406030204" pitchFamily="18" charset="0"/>
                            </a:rPr>
                            <m:t>𝑑𝑡</m:t>
                          </m:r>
                        </m:den>
                      </m:f>
                      <m:r>
                        <a:rPr lang="ar-AE" sz="2000" i="1">
                          <a:latin typeface="Cambria Math" panose="02040503050406030204" pitchFamily="18" charset="0"/>
                        </a:rPr>
                        <m:t>=</m:t>
                      </m:r>
                      <m:r>
                        <a:rPr lang="ar-AE" sz="2000" i="1">
                          <a:latin typeface="Cambria Math" panose="02040503050406030204" pitchFamily="18" charset="0"/>
                        </a:rPr>
                        <m:t>𝑝</m:t>
                      </m:r>
                      <m:sSub>
                        <m:sSubPr>
                          <m:ctrlPr>
                            <a:rPr lang="ar-AE" sz="2000" i="1">
                              <a:latin typeface="Cambria Math" panose="02040503050406030204" pitchFamily="18" charset="0"/>
                            </a:rPr>
                          </m:ctrlPr>
                        </m:sSubPr>
                        <m:e>
                          <m:r>
                            <a:rPr lang="ar-AE" sz="2000" i="1">
                              <a:latin typeface="Cambria Math" panose="02040503050406030204" pitchFamily="18" charset="0"/>
                            </a:rPr>
                            <m:t>𝐼</m:t>
                          </m:r>
                        </m:e>
                        <m:sub>
                          <m:r>
                            <a:rPr lang="ar-AE" sz="2000" i="1">
                              <a:latin typeface="Cambria Math" panose="02040503050406030204" pitchFamily="18" charset="0"/>
                            </a:rPr>
                            <m:t>2</m:t>
                          </m:r>
                        </m:sub>
                      </m:sSub>
                      <m:r>
                        <a:rPr lang="ar-AE" sz="2000" b="0" i="1" smtClean="0">
                          <a:latin typeface="Cambria Math" panose="02040503050406030204" pitchFamily="18" charset="0"/>
                        </a:rPr>
                        <m:t>−</m:t>
                      </m:r>
                      <m:r>
                        <a:rPr lang="en-US" sz="2000" b="0" i="1" smtClean="0">
                          <a:latin typeface="Cambria Math" panose="02040503050406030204" pitchFamily="18" charset="0"/>
                        </a:rPr>
                        <m:t>𝑐𝑉</m:t>
                      </m:r>
                    </m:oMath>
                  </m:oMathPara>
                </a14:m>
                <a:endParaRPr lang="ar-AE" sz="2000" dirty="0"/>
              </a:p>
              <a:p>
                <a:pPr marL="0" lvl="0" indent="0" algn="l" rtl="0">
                  <a:spcBef>
                    <a:spcPts val="560"/>
                  </a:spcBef>
                  <a:spcAft>
                    <a:spcPts val="0"/>
                  </a:spcAft>
                  <a:buNone/>
                </a:pPr>
                <a:endParaRPr lang="ar-AE" sz="2000" dirty="0"/>
              </a:p>
              <a:p>
                <a:pPr marL="0" lvl="0" indent="0" algn="l" rtl="0">
                  <a:spcBef>
                    <a:spcPts val="560"/>
                  </a:spcBef>
                  <a:spcAft>
                    <a:spcPts val="0"/>
                  </a:spcAft>
                  <a:buNone/>
                </a:pPr>
                <a:endParaRPr lang="ar-AE" sz="2000" dirty="0"/>
              </a:p>
              <a:p>
                <a:pPr marL="0" lvl="0" indent="0" algn="l" rtl="0">
                  <a:spcBef>
                    <a:spcPts val="560"/>
                  </a:spcBef>
                  <a:spcAft>
                    <a:spcPts val="0"/>
                  </a:spcAft>
                  <a:buNone/>
                </a:pPr>
                <a:endParaRPr lang="ar-AE" sz="2000" dirty="0"/>
              </a:p>
              <a:p>
                <a:pPr marL="0" lvl="0" indent="0" algn="l" rtl="0">
                  <a:spcBef>
                    <a:spcPts val="560"/>
                  </a:spcBef>
                  <a:spcAft>
                    <a:spcPts val="0"/>
                  </a:spcAft>
                  <a:buNone/>
                </a:pPr>
                <a:endParaRPr sz="2000" dirty="0"/>
              </a:p>
            </p:txBody>
          </p:sp>
        </mc:Choice>
        <mc:Fallback xmlns="">
          <p:sp>
            <p:nvSpPr>
              <p:cNvPr id="559" name="Google Shape;559;g8d5b788658_1_38"/>
              <p:cNvSpPr txBox="1">
                <a:spLocks noGrp="1" noRot="1" noChangeAspect="1" noMove="1" noResize="1" noEditPoints="1" noAdjustHandles="1" noChangeArrowheads="1" noChangeShapeType="1" noTextEdit="1"/>
              </p:cNvSpPr>
              <p:nvPr>
                <p:ph type="body" idx="1"/>
              </p:nvPr>
            </p:nvSpPr>
            <p:spPr>
              <a:xfrm>
                <a:off x="215900" y="1258075"/>
                <a:ext cx="4463500" cy="4868100"/>
              </a:xfrm>
              <a:prstGeom prst="rect">
                <a:avLst/>
              </a:prstGeom>
              <a:blipFill>
                <a:blip r:embed="rId3"/>
                <a:stretch>
                  <a:fillRect l="-1364" r="-2456" b="-38048"/>
                </a:stretch>
              </a:blipFill>
            </p:spPr>
            <p:txBody>
              <a:bodyPr/>
              <a:lstStyle/>
              <a:p>
                <a:r>
                  <a:rPr lang="en-US">
                    <a:noFill/>
                  </a:rPr>
                  <a:t> </a:t>
                </a:r>
              </a:p>
            </p:txBody>
          </p:sp>
        </mc:Fallback>
      </mc:AlternateContent>
      <p:pic>
        <p:nvPicPr>
          <p:cNvPr id="560" name="Google Shape;560;g8d5b788658_1_38" descr="redblackblockiu"/>
          <p:cNvPicPr preferRelativeResize="0"/>
          <p:nvPr/>
        </p:nvPicPr>
        <p:blipFill rotWithShape="1">
          <a:blip r:embed="rId4">
            <a:alphaModFix/>
          </a:blip>
          <a:srcRect/>
          <a:stretch/>
        </p:blipFill>
        <p:spPr>
          <a:xfrm>
            <a:off x="0" y="6219825"/>
            <a:ext cx="484188" cy="638175"/>
          </a:xfrm>
          <a:prstGeom prst="rect">
            <a:avLst/>
          </a:prstGeom>
          <a:noFill/>
          <a:ln>
            <a:noFill/>
          </a:ln>
        </p:spPr>
      </p:pic>
      <p:pic>
        <p:nvPicPr>
          <p:cNvPr id="561" name="Google Shape;561;g8d5b788658_1_38" descr="Biocomplexity Logo"/>
          <p:cNvPicPr preferRelativeResize="0"/>
          <p:nvPr/>
        </p:nvPicPr>
        <p:blipFill rotWithShape="1">
          <a:blip r:embed="rId5">
            <a:alphaModFix/>
          </a:blip>
          <a:srcRect/>
          <a:stretch/>
        </p:blipFill>
        <p:spPr>
          <a:xfrm>
            <a:off x="8550275" y="6264275"/>
            <a:ext cx="593725" cy="593725"/>
          </a:xfrm>
          <a:prstGeom prst="rect">
            <a:avLst/>
          </a:prstGeom>
          <a:noFill/>
          <a:ln>
            <a:noFill/>
          </a:ln>
        </p:spPr>
      </p:pic>
      <p:pic>
        <p:nvPicPr>
          <p:cNvPr id="562" name="Google Shape;562;g8d5b788658_1_38"/>
          <p:cNvPicPr preferRelativeResize="0"/>
          <p:nvPr/>
        </p:nvPicPr>
        <p:blipFill>
          <a:blip r:embed="rId6">
            <a:alphaModFix/>
          </a:blip>
          <a:stretch>
            <a:fillRect/>
          </a:stretch>
        </p:blipFill>
        <p:spPr>
          <a:xfrm>
            <a:off x="4679400" y="2236988"/>
            <a:ext cx="4159800" cy="2810544"/>
          </a:xfrm>
          <a:prstGeom prst="rect">
            <a:avLst/>
          </a:prstGeom>
          <a:noFill/>
          <a:ln>
            <a:noFill/>
          </a:ln>
        </p:spPr>
      </p:pic>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EF769C79-8F8D-4933-A4D1-0402C60C6FCD}"/>
                  </a:ext>
                </a:extLst>
              </p:cNvPr>
              <p:cNvSpPr/>
              <p:nvPr/>
            </p:nvSpPr>
            <p:spPr>
              <a:xfrm>
                <a:off x="6817816" y="729076"/>
                <a:ext cx="1152944" cy="16609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𝑇</m:t>
                      </m:r>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𝛽</m:t>
                          </m:r>
                          <m:r>
                            <a:rPr lang="en-US" sz="2000" b="0" i="1" smtClean="0">
                              <a:latin typeface="Cambria Math" panose="02040503050406030204" pitchFamily="18" charset="0"/>
                            </a:rPr>
                            <m:t>𝑉𝑇</m:t>
                          </m:r>
                        </m:e>
                      </m:groupCh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1</m:t>
                          </m:r>
                        </m:sub>
                      </m:sSub>
                    </m:oMath>
                  </m:oMathPara>
                </a14:m>
                <a:endParaRPr lang="en-US" sz="2000" dirty="0"/>
              </a:p>
              <a:p>
                <a:pPr marL="0" indent="0">
                  <a:buNone/>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m:t>
                          </m:r>
                        </m:sub>
                      </m:sSub>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𝑘</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m:t>
                              </m:r>
                            </m:sub>
                          </m:sSub>
                        </m:e>
                      </m:groupChr>
                      <m:sSub>
                        <m:sSubPr>
                          <m:ctrlPr>
                            <a:rPr lang="en-US" sz="2000" b="0" i="1" smtClean="0">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2</m:t>
                          </m:r>
                        </m:sub>
                      </m:sSub>
                    </m:oMath>
                  </m:oMathPara>
                </a14:m>
                <a:endParaRPr lang="en-US" sz="2000" dirty="0"/>
              </a:p>
              <a:p>
                <a14:m>
                  <m:oMath xmlns:m="http://schemas.openxmlformats.org/officeDocument/2006/math">
                    <m:groupChr>
                      <m:groupChrPr>
                        <m:chr m:val="→"/>
                        <m:vertJc m:val="bot"/>
                        <m:ctrlPr>
                          <a:rPr lang="el-GR" sz="2000" i="1">
                            <a:latin typeface="Cambria Math" panose="02040503050406030204" pitchFamily="18" charset="0"/>
                          </a:rPr>
                        </m:ctrlPr>
                      </m:groupChrPr>
                      <m:e>
                        <m:r>
                          <m:rPr>
                            <m:brk m:alnAt="2"/>
                          </m:rPr>
                          <a:rPr lang="en-US" sz="2000" b="0" i="1" smtClean="0">
                            <a:latin typeface="Cambria Math" panose="02040503050406030204" pitchFamily="18" charset="0"/>
                          </a:rPr>
                          <m:t>𝑝</m:t>
                        </m:r>
                        <m:sSub>
                          <m:sSubPr>
                            <m:ctrlPr>
                              <a:rPr lang="en-US" sz="2000" b="0" i="1" smtClean="0">
                                <a:latin typeface="Cambria Math" panose="02040503050406030204" pitchFamily="18" charset="0"/>
                              </a:rPr>
                            </m:ctrlPr>
                          </m:sSubPr>
                          <m:e>
                            <m:r>
                              <m:rPr>
                                <m:brk m:alnAt="2"/>
                              </m:rPr>
                              <a:rPr lang="en-US" sz="2000" b="0" i="1" smtClean="0">
                                <a:latin typeface="Cambria Math" panose="02040503050406030204" pitchFamily="18" charset="0"/>
                              </a:rPr>
                              <m:t>𝐼</m:t>
                            </m:r>
                          </m:e>
                          <m:sub>
                            <m:r>
                              <m:rPr>
                                <m:brk m:alnAt="2"/>
                              </m:rPr>
                              <a:rPr lang="en-US" sz="2000" b="0" i="1" smtClean="0">
                                <a:latin typeface="Cambria Math" panose="02040503050406030204" pitchFamily="18" charset="0"/>
                              </a:rPr>
                              <m:t>2</m:t>
                            </m:r>
                          </m:sub>
                        </m:sSub>
                      </m:e>
                    </m:groupChr>
                    <m:r>
                      <a:rPr lang="en-US" sz="2000" b="0" i="1" smtClean="0">
                        <a:latin typeface="Cambria Math" panose="02040503050406030204" pitchFamily="18" charset="0"/>
                      </a:rPr>
                      <m:t>𝑉</m:t>
                    </m:r>
                  </m:oMath>
                </a14:m>
                <a:r>
                  <a:rPr lang="el-GR" sz="2000" dirty="0"/>
                  <a:t> </a:t>
                </a:r>
                <a14:m>
                  <m:oMath xmlns:m="http://schemas.openxmlformats.org/officeDocument/2006/math">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𝑐𝑉</m:t>
                        </m:r>
                      </m:e>
                    </m:groupChr>
                  </m:oMath>
                </a14:m>
                <a:endParaRPr lang="en-US" sz="2000" dirty="0"/>
              </a:p>
              <a:p>
                <a:pPr marL="0" indent="0">
                  <a:buNone/>
                </a:pPr>
                <a:endParaRPr lang="en-US" sz="2000" dirty="0"/>
              </a:p>
            </p:txBody>
          </p:sp>
        </mc:Choice>
        <mc:Fallback xmlns="">
          <p:sp>
            <p:nvSpPr>
              <p:cNvPr id="7" name="Rectangle 6">
                <a:extLst>
                  <a:ext uri="{FF2B5EF4-FFF2-40B4-BE49-F238E27FC236}">
                    <a16:creationId xmlns:a16="http://schemas.microsoft.com/office/drawing/2014/main" id="{EF769C79-8F8D-4933-A4D1-0402C60C6FCD}"/>
                  </a:ext>
                </a:extLst>
              </p:cNvPr>
              <p:cNvSpPr>
                <a:spLocks noRot="1" noChangeAspect="1" noMove="1" noResize="1" noEditPoints="1" noAdjustHandles="1" noChangeArrowheads="1" noChangeShapeType="1" noTextEdit="1"/>
              </p:cNvSpPr>
              <p:nvPr/>
            </p:nvSpPr>
            <p:spPr>
              <a:xfrm>
                <a:off x="6817816" y="729076"/>
                <a:ext cx="1152944" cy="166096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FFB4F1F-4C1C-8F45-9CC4-047EDC6225BF}"/>
                  </a:ext>
                </a:extLst>
              </p:cNvPr>
              <p:cNvSpPr/>
              <p:nvPr/>
            </p:nvSpPr>
            <p:spPr>
              <a:xfrm>
                <a:off x="4527548" y="5502015"/>
                <a:ext cx="3714222" cy="707886"/>
              </a:xfrm>
              <a:prstGeom prst="rect">
                <a:avLst/>
              </a:prstGeom>
            </p:spPr>
            <p:txBody>
              <a:bodyPr wrap="none">
                <a:spAutoFit/>
              </a:bodyPr>
              <a:lstStyle/>
              <a:p>
                <a:pPr algn="ctr"/>
                <a14:m>
                  <m:oMath xmlns:m="http://schemas.openxmlformats.org/officeDocument/2006/math">
                    <m:r>
                      <a:rPr lang="en-US" sz="2000" b="0" i="1" smtClean="0">
                        <a:latin typeface="Cambria Math" panose="02040503050406030204" pitchFamily="18" charset="0"/>
                      </a:rPr>
                      <m:t>𝑝</m:t>
                    </m:r>
                    <m:r>
                      <a:rPr lang="en-US" sz="2000" i="1">
                        <a:latin typeface="Cambria Math" panose="02040503050406030204" pitchFamily="18" charset="0"/>
                      </a:rPr>
                      <m:t>=</m:t>
                    </m:r>
                    <m:r>
                      <a:rPr lang="en-US" sz="2000" b="0" i="1" smtClean="0">
                        <a:latin typeface="Cambria Math" panose="02040503050406030204" pitchFamily="18" charset="0"/>
                      </a:rPr>
                      <m:t>1</m:t>
                    </m:r>
                    <m:r>
                      <a:rPr lang="en-US" sz="2000" i="1">
                        <a:latin typeface="Cambria Math" panose="02040503050406030204" pitchFamily="18" charset="0"/>
                      </a:rPr>
                      <m:t>.</m:t>
                    </m:r>
                    <m:r>
                      <a:rPr lang="en-US" sz="2000" i="1">
                        <a:latin typeface="Cambria Math" panose="02040503050406030204" pitchFamily="18" charset="0"/>
                      </a:rPr>
                      <m:t>0</m:t>
                    </m:r>
                  </m:oMath>
                </a14:m>
                <a:r>
                  <a:rPr lang="en-US" sz="2000" i="1" dirty="0">
                    <a:latin typeface="Cambria Math" panose="02040503050406030204" pitchFamily="18" charset="0"/>
                  </a:rPr>
                  <a:t> </a:t>
                </a:r>
                <a:r>
                  <a:rPr lang="en-US" sz="2000" dirty="0">
                    <a:latin typeface="Cambria Math" panose="02040503050406030204" pitchFamily="18" charset="0"/>
                  </a:rPr>
                  <a:t>TCID/epithelial cell/day</a:t>
                </a:r>
              </a:p>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𝑐</m:t>
                      </m:r>
                      <m:r>
                        <a:rPr lang="en-US" sz="2000" i="1">
                          <a:latin typeface="Cambria Math" panose="02040503050406030204" pitchFamily="18" charset="0"/>
                        </a:rPr>
                        <m:t>=</m:t>
                      </m:r>
                      <m:r>
                        <a:rPr lang="en-US" sz="2000" b="0" i="1" smtClean="0">
                          <a:latin typeface="Cambria Math" panose="02040503050406030204" pitchFamily="18" charset="0"/>
                        </a:rPr>
                        <m:t>9</m:t>
                      </m:r>
                      <m:r>
                        <a:rPr lang="en-US" sz="2000" i="1">
                          <a:latin typeface="Cambria Math" panose="02040503050406030204" pitchFamily="18" charset="0"/>
                        </a:rPr>
                        <m:t>.</m:t>
                      </m:r>
                      <m:r>
                        <a:rPr lang="en-US" sz="2000" b="0" i="1" smtClean="0">
                          <a:latin typeface="Cambria Math" panose="02040503050406030204" pitchFamily="18" charset="0"/>
                        </a:rPr>
                        <m:t>4</m:t>
                      </m:r>
                      <m:r>
                        <m:rPr>
                          <m:nor/>
                        </m:rPr>
                        <a:rPr lang="en-US" sz="2000" b="0" i="0" smtClean="0">
                          <a:latin typeface="Cambria Math" panose="02040503050406030204" pitchFamily="18" charset="0"/>
                        </a:rPr>
                        <m:t> </m:t>
                      </m:r>
                      <m:r>
                        <m:rPr>
                          <m:nor/>
                        </m:rPr>
                        <a:rPr lang="en-US" sz="2000" dirty="0"/>
                        <m:t>/</m:t>
                      </m:r>
                      <m:r>
                        <m:rPr>
                          <m:nor/>
                        </m:rPr>
                        <a:rPr lang="en-US" sz="2000" dirty="0"/>
                        <m:t>day</m:t>
                      </m:r>
                    </m:oMath>
                  </m:oMathPara>
                </a14:m>
                <a:endParaRPr lang="en-US" sz="2000" dirty="0"/>
              </a:p>
            </p:txBody>
          </p:sp>
        </mc:Choice>
        <mc:Fallback xmlns="">
          <p:sp>
            <p:nvSpPr>
              <p:cNvPr id="2" name="Rectangle 1">
                <a:extLst>
                  <a:ext uri="{FF2B5EF4-FFF2-40B4-BE49-F238E27FC236}">
                    <a16:creationId xmlns:a16="http://schemas.microsoft.com/office/drawing/2014/main" id="{8FFB4F1F-4C1C-8F45-9CC4-047EDC6225BF}"/>
                  </a:ext>
                </a:extLst>
              </p:cNvPr>
              <p:cNvSpPr>
                <a:spLocks noRot="1" noChangeAspect="1" noMove="1" noResize="1" noEditPoints="1" noAdjustHandles="1" noChangeArrowheads="1" noChangeShapeType="1" noTextEdit="1"/>
              </p:cNvSpPr>
              <p:nvPr/>
            </p:nvSpPr>
            <p:spPr>
              <a:xfrm>
                <a:off x="4527548" y="5502015"/>
                <a:ext cx="3714222" cy="707886"/>
              </a:xfrm>
              <a:prstGeom prst="rect">
                <a:avLst/>
              </a:prstGeom>
              <a:blipFill>
                <a:blip r:embed="rId8"/>
                <a:stretch>
                  <a:fillRect t="-5172" r="-1149" b="-8621"/>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g8d5b788658_1_68"/>
          <p:cNvSpPr txBox="1">
            <a:spLocks noGrp="1"/>
          </p:cNvSpPr>
          <p:nvPr>
            <p:ph type="title"/>
          </p:nvPr>
        </p:nvSpPr>
        <p:spPr>
          <a:xfrm>
            <a:off x="457200" y="-122762"/>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dirty="0">
                <a:solidFill>
                  <a:srgbClr val="0000CC"/>
                </a:solidFill>
              </a:rPr>
              <a:t>Viral Decay in Simulation</a:t>
            </a:r>
            <a:endParaRPr dirty="0"/>
          </a:p>
        </p:txBody>
      </p:sp>
      <p:pic>
        <p:nvPicPr>
          <p:cNvPr id="578" name="Google Shape;578;g8d5b788658_1_68" descr="redblackblockiu"/>
          <p:cNvPicPr preferRelativeResize="0"/>
          <p:nvPr/>
        </p:nvPicPr>
        <p:blipFill rotWithShape="1">
          <a:blip r:embed="rId3">
            <a:alphaModFix/>
          </a:blip>
          <a:srcRect/>
          <a:stretch/>
        </p:blipFill>
        <p:spPr>
          <a:xfrm>
            <a:off x="0" y="6219825"/>
            <a:ext cx="484188" cy="638175"/>
          </a:xfrm>
          <a:prstGeom prst="rect">
            <a:avLst/>
          </a:prstGeom>
          <a:noFill/>
          <a:ln>
            <a:noFill/>
          </a:ln>
        </p:spPr>
      </p:pic>
      <p:pic>
        <p:nvPicPr>
          <p:cNvPr id="579" name="Google Shape;579;g8d5b788658_1_68"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sp>
        <p:nvSpPr>
          <p:cNvPr id="580" name="Google Shape;580;g8d5b788658_1_68"/>
          <p:cNvSpPr/>
          <p:nvPr/>
        </p:nvSpPr>
        <p:spPr>
          <a:xfrm>
            <a:off x="6656832" y="2103120"/>
            <a:ext cx="690300" cy="705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81" name="Google Shape;581;g8d5b788658_1_68"/>
          <p:cNvPicPr preferRelativeResize="0"/>
          <p:nvPr/>
        </p:nvPicPr>
        <p:blipFill>
          <a:blip r:embed="rId5">
            <a:alphaModFix/>
          </a:blip>
          <a:stretch>
            <a:fillRect/>
          </a:stretch>
        </p:blipFill>
        <p:spPr>
          <a:xfrm>
            <a:off x="796188" y="843826"/>
            <a:ext cx="7551624" cy="3741976"/>
          </a:xfrm>
          <a:prstGeom prst="rect">
            <a:avLst/>
          </a:prstGeom>
          <a:noFill/>
          <a:ln>
            <a:noFill/>
          </a:ln>
        </p:spPr>
      </p:pic>
      <p:sp>
        <p:nvSpPr>
          <p:cNvPr id="584" name="Google Shape;584;g8d5b788658_1_68"/>
          <p:cNvSpPr/>
          <p:nvPr/>
        </p:nvSpPr>
        <p:spPr>
          <a:xfrm>
            <a:off x="1760475" y="2178600"/>
            <a:ext cx="2397300" cy="199500"/>
          </a:xfrm>
          <a:prstGeom prst="rect">
            <a:avLst/>
          </a:prstGeom>
          <a:solidFill>
            <a:srgbClr val="00B050">
              <a:alpha val="49800"/>
            </a:srgbClr>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5" name="Google Shape;439;g8d5b788658_0_98">
            <a:extLst>
              <a:ext uri="{FF2B5EF4-FFF2-40B4-BE49-F238E27FC236}">
                <a16:creationId xmlns:a16="http://schemas.microsoft.com/office/drawing/2014/main" id="{65290421-99AF-BB46-8E45-46CC041660A9}"/>
              </a:ext>
            </a:extLst>
          </p:cNvPr>
          <p:cNvPicPr preferRelativeResize="0">
            <a:picLocks noChangeAspect="1"/>
          </p:cNvPicPr>
          <p:nvPr/>
        </p:nvPicPr>
        <p:blipFill>
          <a:blip r:embed="rId6">
            <a:alphaModFix/>
          </a:blip>
          <a:stretch>
            <a:fillRect/>
          </a:stretch>
        </p:blipFill>
        <p:spPr>
          <a:xfrm>
            <a:off x="5781229" y="4638258"/>
            <a:ext cx="2743200" cy="2121469"/>
          </a:xfrm>
          <a:prstGeom prst="rect">
            <a:avLst/>
          </a:prstGeom>
          <a:noFill/>
          <a:ln>
            <a:noFill/>
          </a:ln>
        </p:spPr>
      </p:pic>
      <p:cxnSp>
        <p:nvCxnSpPr>
          <p:cNvPr id="19" name="Straight Connector 18">
            <a:extLst>
              <a:ext uri="{FF2B5EF4-FFF2-40B4-BE49-F238E27FC236}">
                <a16:creationId xmlns:a16="http://schemas.microsoft.com/office/drawing/2014/main" id="{EA826F1D-57F1-D34F-A520-2D7BC6FDF64B}"/>
              </a:ext>
            </a:extLst>
          </p:cNvPr>
          <p:cNvCxnSpPr>
            <a:cxnSpLocks/>
          </p:cNvCxnSpPr>
          <p:nvPr/>
        </p:nvCxnSpPr>
        <p:spPr>
          <a:xfrm>
            <a:off x="5781229" y="6269418"/>
            <a:ext cx="38783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A43408B-2D0E-C747-9644-667AA89AE83E}"/>
              </a:ext>
            </a:extLst>
          </p:cNvPr>
          <p:cNvCxnSpPr>
            <a:cxnSpLocks/>
          </p:cNvCxnSpPr>
          <p:nvPr/>
        </p:nvCxnSpPr>
        <p:spPr>
          <a:xfrm flipV="1">
            <a:off x="6169063" y="5171585"/>
            <a:ext cx="228821" cy="980491"/>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737AAFF-5943-454E-9DD6-6C4E4322D7D3}"/>
              </a:ext>
            </a:extLst>
          </p:cNvPr>
          <p:cNvCxnSpPr>
            <a:cxnSpLocks/>
          </p:cNvCxnSpPr>
          <p:nvPr/>
        </p:nvCxnSpPr>
        <p:spPr>
          <a:xfrm flipV="1">
            <a:off x="6397884" y="5007870"/>
            <a:ext cx="427919" cy="1"/>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9FE4EA0C-25E8-405F-97F9-84A65BA5DFEB}"/>
                  </a:ext>
                </a:extLst>
              </p:cNvPr>
              <p:cNvSpPr/>
              <p:nvPr/>
            </p:nvSpPr>
            <p:spPr>
              <a:xfrm>
                <a:off x="4379010" y="2153022"/>
                <a:ext cx="1152944" cy="16609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𝑇</m:t>
                      </m:r>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𝛽</m:t>
                          </m:r>
                          <m:r>
                            <a:rPr lang="en-US" sz="2000" b="0" i="1" smtClean="0">
                              <a:latin typeface="Cambria Math" panose="02040503050406030204" pitchFamily="18" charset="0"/>
                            </a:rPr>
                            <m:t>𝑉𝑇</m:t>
                          </m:r>
                        </m:e>
                      </m:groupCh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1</m:t>
                          </m:r>
                        </m:sub>
                      </m:sSub>
                    </m:oMath>
                  </m:oMathPara>
                </a14:m>
                <a:endParaRPr lang="en-US" sz="2000" dirty="0"/>
              </a:p>
              <a:p>
                <a:pPr marL="0" indent="0">
                  <a:buNone/>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m:t>
                          </m:r>
                        </m:sub>
                      </m:sSub>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𝑘</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m:t>
                              </m:r>
                            </m:sub>
                          </m:sSub>
                        </m:e>
                      </m:groupChr>
                      <m:sSub>
                        <m:sSubPr>
                          <m:ctrlPr>
                            <a:rPr lang="en-US" sz="2000" b="0" i="1" smtClean="0">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2</m:t>
                          </m:r>
                        </m:sub>
                      </m:sSub>
                    </m:oMath>
                  </m:oMathPara>
                </a14:m>
                <a:endParaRPr lang="en-US" sz="2000" dirty="0"/>
              </a:p>
              <a:p>
                <a14:m>
                  <m:oMath xmlns:m="http://schemas.openxmlformats.org/officeDocument/2006/math">
                    <m:groupChr>
                      <m:groupChrPr>
                        <m:chr m:val="→"/>
                        <m:vertJc m:val="bot"/>
                        <m:ctrlPr>
                          <a:rPr lang="el-GR" sz="2000" i="1">
                            <a:latin typeface="Cambria Math" panose="02040503050406030204" pitchFamily="18" charset="0"/>
                          </a:rPr>
                        </m:ctrlPr>
                      </m:groupChrPr>
                      <m:e>
                        <m:r>
                          <m:rPr>
                            <m:brk m:alnAt="2"/>
                          </m:rPr>
                          <a:rPr lang="en-US" sz="2000" b="0" i="1" smtClean="0">
                            <a:latin typeface="Cambria Math" panose="02040503050406030204" pitchFamily="18" charset="0"/>
                          </a:rPr>
                          <m:t>𝑝</m:t>
                        </m:r>
                        <m:sSub>
                          <m:sSubPr>
                            <m:ctrlPr>
                              <a:rPr lang="en-US" sz="2000" b="0" i="1" smtClean="0">
                                <a:latin typeface="Cambria Math" panose="02040503050406030204" pitchFamily="18" charset="0"/>
                              </a:rPr>
                            </m:ctrlPr>
                          </m:sSubPr>
                          <m:e>
                            <m:r>
                              <m:rPr>
                                <m:brk m:alnAt="2"/>
                              </m:rPr>
                              <a:rPr lang="en-US" sz="2000" b="0" i="1" smtClean="0">
                                <a:latin typeface="Cambria Math" panose="02040503050406030204" pitchFamily="18" charset="0"/>
                              </a:rPr>
                              <m:t>𝐼</m:t>
                            </m:r>
                          </m:e>
                          <m:sub>
                            <m:r>
                              <m:rPr>
                                <m:brk m:alnAt="2"/>
                              </m:rPr>
                              <a:rPr lang="en-US" sz="2000" b="0" i="1" smtClean="0">
                                <a:latin typeface="Cambria Math" panose="02040503050406030204" pitchFamily="18" charset="0"/>
                              </a:rPr>
                              <m:t>2</m:t>
                            </m:r>
                          </m:sub>
                        </m:sSub>
                      </m:e>
                    </m:groupChr>
                    <m:r>
                      <a:rPr lang="en-US" sz="2000" b="0" i="1" smtClean="0">
                        <a:latin typeface="Cambria Math" panose="02040503050406030204" pitchFamily="18" charset="0"/>
                      </a:rPr>
                      <m:t>𝑉</m:t>
                    </m:r>
                  </m:oMath>
                </a14:m>
                <a:r>
                  <a:rPr lang="el-GR" sz="2000" dirty="0"/>
                  <a:t> </a:t>
                </a:r>
                <a14:m>
                  <m:oMath xmlns:m="http://schemas.openxmlformats.org/officeDocument/2006/math">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𝑐𝑉</m:t>
                        </m:r>
                      </m:e>
                    </m:groupChr>
                  </m:oMath>
                </a14:m>
                <a:endParaRPr lang="en-US" sz="2000" dirty="0"/>
              </a:p>
              <a:p>
                <a:pPr marL="0" indent="0">
                  <a:buNone/>
                </a:pPr>
                <a:endParaRPr lang="en-US" sz="2000" dirty="0"/>
              </a:p>
            </p:txBody>
          </p:sp>
        </mc:Choice>
        <mc:Fallback xmlns="">
          <p:sp>
            <p:nvSpPr>
              <p:cNvPr id="17" name="Rectangle 16">
                <a:extLst>
                  <a:ext uri="{FF2B5EF4-FFF2-40B4-BE49-F238E27FC236}">
                    <a16:creationId xmlns:a16="http://schemas.microsoft.com/office/drawing/2014/main" id="{9FE4EA0C-25E8-405F-97F9-84A65BA5DFEB}"/>
                  </a:ext>
                </a:extLst>
              </p:cNvPr>
              <p:cNvSpPr>
                <a:spLocks noRot="1" noChangeAspect="1" noMove="1" noResize="1" noEditPoints="1" noAdjustHandles="1" noChangeArrowheads="1" noChangeShapeType="1" noTextEdit="1"/>
              </p:cNvSpPr>
              <p:nvPr/>
            </p:nvSpPr>
            <p:spPr>
              <a:xfrm>
                <a:off x="4379010" y="2153022"/>
                <a:ext cx="1152944" cy="1660968"/>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36438FF-C049-4479-967F-65D88726CF95}"/>
                  </a:ext>
                </a:extLst>
              </p:cNvPr>
              <p:cNvSpPr txBox="1"/>
              <p:nvPr/>
            </p:nvSpPr>
            <p:spPr>
              <a:xfrm>
                <a:off x="5562699" y="1647143"/>
                <a:ext cx="2692400" cy="2246769"/>
              </a:xfrm>
              <a:prstGeom prst="rect">
                <a:avLst/>
              </a:prstGeom>
              <a:noFill/>
            </p:spPr>
            <p:txBody>
              <a:bodyPr wrap="square" rtlCol="0">
                <a:spAutoFit/>
              </a:bodyPr>
              <a:lstStyle/>
              <a:p>
                <a:r>
                  <a:rPr lang="en-US" b="1" dirty="0">
                    <a:solidFill>
                      <a:srgbClr val="0070C0"/>
                    </a:solidFill>
                  </a:rPr>
                  <a:t>Changes to model from previous run</a:t>
                </a:r>
              </a:p>
              <a:p>
                <a:r>
                  <a:rPr lang="en-US" dirty="0">
                    <a:solidFill>
                      <a:srgbClr val="0070C0"/>
                    </a:solidFill>
                  </a:rPr>
                  <a:t>Will assume that the typical lifetime of virus in the tissue is </a:t>
                </a:r>
                <a14:m>
                  <m:oMath xmlns:m="http://schemas.openxmlformats.org/officeDocument/2006/math">
                    <m:r>
                      <a:rPr lang="en-US" i="1" dirty="0" smtClean="0">
                        <a:solidFill>
                          <a:srgbClr val="0070C0"/>
                        </a:solidFill>
                        <a:latin typeface="Cambria Math" panose="02040503050406030204" pitchFamily="18" charset="0"/>
                      </a:rPr>
                      <m:t>2</m:t>
                    </m:r>
                    <m:r>
                      <a:rPr lang="en-US" i="1" dirty="0" smtClean="0">
                        <a:solidFill>
                          <a:srgbClr val="0070C0"/>
                        </a:solidFill>
                        <a:latin typeface="Cambria Math" panose="02040503050406030204" pitchFamily="18" charset="0"/>
                      </a:rPr>
                      <m:t>.</m:t>
                    </m:r>
                    <m:r>
                      <a:rPr lang="en-US" i="1" dirty="0" smtClean="0">
                        <a:solidFill>
                          <a:srgbClr val="0070C0"/>
                        </a:solidFill>
                        <a:latin typeface="Cambria Math" panose="02040503050406030204" pitchFamily="18" charset="0"/>
                      </a:rPr>
                      <m:t>5</m:t>
                    </m:r>
                  </m:oMath>
                </a14:m>
                <a:r>
                  <a:rPr lang="en-US" dirty="0">
                    <a:solidFill>
                      <a:srgbClr val="0070C0"/>
                    </a:solidFill>
                  </a:rPr>
                  <a:t> hours which is </a:t>
                </a:r>
                <a14:m>
                  <m:oMath xmlns:m="http://schemas.openxmlformats.org/officeDocument/2006/math">
                    <m:r>
                      <a:rPr lang="en-US" i="1" dirty="0" smtClean="0">
                        <a:solidFill>
                          <a:srgbClr val="0070C0"/>
                        </a:solidFill>
                        <a:latin typeface="Cambria Math" panose="02040503050406030204" pitchFamily="18" charset="0"/>
                      </a:rPr>
                      <m:t>~</m:t>
                    </m:r>
                    <m:r>
                      <a:rPr lang="en-US" i="1" dirty="0" smtClean="0">
                        <a:solidFill>
                          <a:srgbClr val="0070C0"/>
                        </a:solidFill>
                        <a:latin typeface="Cambria Math" panose="02040503050406030204" pitchFamily="18" charset="0"/>
                      </a:rPr>
                      <m:t>1</m:t>
                    </m:r>
                    <m:r>
                      <a:rPr lang="en-US" i="1" dirty="0" smtClean="0">
                        <a:solidFill>
                          <a:srgbClr val="0070C0"/>
                        </a:solidFill>
                        <a:latin typeface="Cambria Math" panose="02040503050406030204" pitchFamily="18" charset="0"/>
                      </a:rPr>
                      <m:t>/</m:t>
                    </m:r>
                    <m:r>
                      <a:rPr lang="en-US" i="1" dirty="0" smtClean="0">
                        <a:solidFill>
                          <a:srgbClr val="0070C0"/>
                        </a:solidFill>
                        <a:latin typeface="Cambria Math" panose="02040503050406030204" pitchFamily="18" charset="0"/>
                      </a:rPr>
                      <m:t>10</m:t>
                    </m:r>
                    <m:r>
                      <a:rPr lang="en-US" i="1" dirty="0" smtClean="0">
                        <a:solidFill>
                          <a:srgbClr val="0070C0"/>
                        </a:solidFill>
                        <a:latin typeface="Cambria Math" panose="02040503050406030204" pitchFamily="18" charset="0"/>
                      </a:rPr>
                      <m:t>  </m:t>
                    </m:r>
                  </m:oMath>
                </a14:m>
                <a:r>
                  <a:rPr lang="en-US" dirty="0">
                    <a:solidFill>
                      <a:srgbClr val="0070C0"/>
                    </a:solidFill>
                  </a:rPr>
                  <a:t>of a day (from experimental studies)</a:t>
                </a:r>
              </a:p>
              <a:p>
                <a:r>
                  <a:rPr lang="en-US" dirty="0">
                    <a:solidFill>
                      <a:srgbClr val="0070C0"/>
                    </a:solidFill>
                  </a:rPr>
                  <a:t>So the rate of clearance is the reciprocal</a:t>
                </a:r>
              </a:p>
              <a:p>
                <a14:m>
                  <m:oMath xmlns:m="http://schemas.openxmlformats.org/officeDocument/2006/math">
                    <m:r>
                      <a:rPr lang="en-US" i="1" dirty="0" smtClean="0">
                        <a:solidFill>
                          <a:srgbClr val="0070C0"/>
                        </a:solidFill>
                        <a:latin typeface="Cambria Math" panose="02040503050406030204" pitchFamily="18" charset="0"/>
                      </a:rPr>
                      <m:t>𝑐</m:t>
                    </m:r>
                    <m:r>
                      <a:rPr lang="en-US" i="1" dirty="0" smtClean="0">
                        <a:solidFill>
                          <a:srgbClr val="0070C0"/>
                        </a:solidFill>
                        <a:latin typeface="Cambria Math" panose="02040503050406030204" pitchFamily="18" charset="0"/>
                      </a:rPr>
                      <m:t>=</m:t>
                    </m:r>
                    <m:r>
                      <a:rPr lang="en-US" i="1" dirty="0" smtClean="0">
                        <a:solidFill>
                          <a:srgbClr val="0070C0"/>
                        </a:solidFill>
                        <a:latin typeface="Cambria Math" panose="02040503050406030204" pitchFamily="18" charset="0"/>
                      </a:rPr>
                      <m:t>9</m:t>
                    </m:r>
                    <m:r>
                      <a:rPr lang="en-US" i="1" dirty="0" smtClean="0">
                        <a:solidFill>
                          <a:srgbClr val="0070C0"/>
                        </a:solidFill>
                        <a:latin typeface="Cambria Math" panose="02040503050406030204" pitchFamily="18" charset="0"/>
                      </a:rPr>
                      <m:t>.</m:t>
                    </m:r>
                    <m:r>
                      <a:rPr lang="en-US" i="1" dirty="0" smtClean="0">
                        <a:solidFill>
                          <a:srgbClr val="0070C0"/>
                        </a:solidFill>
                        <a:latin typeface="Cambria Math" panose="02040503050406030204" pitchFamily="18" charset="0"/>
                      </a:rPr>
                      <m:t>4</m:t>
                    </m:r>
                    <m:r>
                      <a:rPr lang="en-US" i="1" dirty="0" smtClean="0">
                        <a:solidFill>
                          <a:srgbClr val="0070C0"/>
                        </a:solidFill>
                        <a:latin typeface="Cambria Math" panose="02040503050406030204" pitchFamily="18" charset="0"/>
                      </a:rPr>
                      <m:t> </m:t>
                    </m:r>
                  </m:oMath>
                </a14:m>
                <a:r>
                  <a:rPr lang="en-US" dirty="0">
                    <a:solidFill>
                      <a:srgbClr val="0070C0"/>
                    </a:solidFill>
                  </a:rPr>
                  <a:t>per day (from Amber Smith)</a:t>
                </a:r>
              </a:p>
            </p:txBody>
          </p:sp>
        </mc:Choice>
        <mc:Fallback xmlns="">
          <p:sp>
            <p:nvSpPr>
              <p:cNvPr id="21" name="TextBox 20">
                <a:extLst>
                  <a:ext uri="{FF2B5EF4-FFF2-40B4-BE49-F238E27FC236}">
                    <a16:creationId xmlns:a16="http://schemas.microsoft.com/office/drawing/2014/main" id="{F36438FF-C049-4479-967F-65D88726CF95}"/>
                  </a:ext>
                </a:extLst>
              </p:cNvPr>
              <p:cNvSpPr txBox="1">
                <a:spLocks noRot="1" noChangeAspect="1" noMove="1" noResize="1" noEditPoints="1" noAdjustHandles="1" noChangeArrowheads="1" noChangeShapeType="1" noTextEdit="1"/>
              </p:cNvSpPr>
              <p:nvPr/>
            </p:nvSpPr>
            <p:spPr>
              <a:xfrm>
                <a:off x="5562699" y="1647143"/>
                <a:ext cx="2692400" cy="2246769"/>
              </a:xfrm>
              <a:prstGeom prst="rect">
                <a:avLst/>
              </a:prstGeom>
              <a:blipFill>
                <a:blip r:embed="rId10"/>
                <a:stretch>
                  <a:fillRect l="-680" t="-542" b="-1897"/>
                </a:stretch>
              </a:blipFill>
            </p:spPr>
            <p:txBody>
              <a:bodyPr/>
              <a:lstStyle/>
              <a:p>
                <a:r>
                  <a:rPr lang="en-US">
                    <a:noFill/>
                  </a:rPr>
                  <a:t> </a:t>
                </a:r>
              </a:p>
            </p:txBody>
          </p:sp>
        </mc:Fallback>
      </mc:AlternateContent>
      <p:sp>
        <p:nvSpPr>
          <p:cNvPr id="22" name="Rectangle 21">
            <a:extLst>
              <a:ext uri="{FF2B5EF4-FFF2-40B4-BE49-F238E27FC236}">
                <a16:creationId xmlns:a16="http://schemas.microsoft.com/office/drawing/2014/main" id="{772C97CB-E64A-4BE8-A4FD-2CF980EE3142}"/>
              </a:ext>
            </a:extLst>
          </p:cNvPr>
          <p:cNvSpPr/>
          <p:nvPr/>
        </p:nvSpPr>
        <p:spPr>
          <a:xfrm>
            <a:off x="1908691" y="2846471"/>
            <a:ext cx="499875" cy="13703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A51B345B-A343-4525-9AE8-93F49BDD3581}"/>
              </a:ext>
            </a:extLst>
          </p:cNvPr>
          <p:cNvSpPr txBox="1"/>
          <p:nvPr/>
        </p:nvSpPr>
        <p:spPr>
          <a:xfrm>
            <a:off x="691351" y="4838700"/>
            <a:ext cx="3791749" cy="307777"/>
          </a:xfrm>
          <a:prstGeom prst="rect">
            <a:avLst/>
          </a:prstGeom>
          <a:noFill/>
        </p:spPr>
        <p:txBody>
          <a:bodyPr wrap="square" rtlCol="0">
            <a:spAutoFit/>
          </a:bodyPr>
          <a:lstStyle/>
          <a:p>
            <a:r>
              <a:rPr lang="en-US" b="1" dirty="0">
                <a:solidFill>
                  <a:srgbClr val="0070C0"/>
                </a:solidFill>
              </a:rPr>
              <a:t>Exercise—Run it!</a:t>
            </a:r>
          </a:p>
        </p:txBody>
      </p:sp>
      <p:pic>
        <p:nvPicPr>
          <p:cNvPr id="16" name="Picture 15">
            <a:extLst>
              <a:ext uri="{FF2B5EF4-FFF2-40B4-BE49-F238E27FC236}">
                <a16:creationId xmlns:a16="http://schemas.microsoft.com/office/drawing/2014/main" id="{5BAEEDC9-31F0-4492-9B60-389C1DE1A71B}"/>
              </a:ext>
            </a:extLst>
          </p:cNvPr>
          <p:cNvPicPr>
            <a:picLocks noChangeAspect="1"/>
          </p:cNvPicPr>
          <p:nvPr/>
        </p:nvPicPr>
        <p:blipFill>
          <a:blip r:embed="rId11">
            <a:clrChange>
              <a:clrFrom>
                <a:srgbClr val="FEF3B1"/>
              </a:clrFrom>
              <a:clrTo>
                <a:srgbClr val="FEF3B1">
                  <a:alpha val="0"/>
                </a:srgbClr>
              </a:clrTo>
            </a:clrChange>
          </a:blip>
          <a:stretch>
            <a:fillRect/>
          </a:stretch>
        </p:blipFill>
        <p:spPr>
          <a:xfrm>
            <a:off x="8550325" y="0"/>
            <a:ext cx="593675" cy="617861"/>
          </a:xfrm>
          <a:prstGeom prst="rect">
            <a:avLst/>
          </a:prstGeom>
        </p:spPr>
      </p:pic>
    </p:spTree>
    <p:extLst>
      <p:ext uri="{BB962C8B-B14F-4D97-AF65-F5344CB8AC3E}">
        <p14:creationId xmlns:p14="http://schemas.microsoft.com/office/powerpoint/2010/main" val="1045294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g8d5b788658_1_68"/>
          <p:cNvSpPr txBox="1">
            <a:spLocks noGrp="1"/>
          </p:cNvSpPr>
          <p:nvPr>
            <p:ph type="title"/>
          </p:nvPr>
        </p:nvSpPr>
        <p:spPr>
          <a:xfrm>
            <a:off x="457200" y="-122762"/>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dirty="0">
                <a:solidFill>
                  <a:srgbClr val="0000CC"/>
                </a:solidFill>
              </a:rPr>
              <a:t>Viral Decay in Simulation</a:t>
            </a:r>
            <a:endParaRPr dirty="0"/>
          </a:p>
        </p:txBody>
      </p:sp>
      <p:pic>
        <p:nvPicPr>
          <p:cNvPr id="578" name="Google Shape;578;g8d5b788658_1_68" descr="redblackblockiu"/>
          <p:cNvPicPr preferRelativeResize="0"/>
          <p:nvPr/>
        </p:nvPicPr>
        <p:blipFill rotWithShape="1">
          <a:blip r:embed="rId3">
            <a:alphaModFix/>
          </a:blip>
          <a:srcRect/>
          <a:stretch/>
        </p:blipFill>
        <p:spPr>
          <a:xfrm>
            <a:off x="0" y="6219825"/>
            <a:ext cx="484188" cy="638175"/>
          </a:xfrm>
          <a:prstGeom prst="rect">
            <a:avLst/>
          </a:prstGeom>
          <a:noFill/>
          <a:ln>
            <a:noFill/>
          </a:ln>
        </p:spPr>
      </p:pic>
      <p:pic>
        <p:nvPicPr>
          <p:cNvPr id="579" name="Google Shape;579;g8d5b788658_1_68"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sp>
        <p:nvSpPr>
          <p:cNvPr id="580" name="Google Shape;580;g8d5b788658_1_68"/>
          <p:cNvSpPr/>
          <p:nvPr/>
        </p:nvSpPr>
        <p:spPr>
          <a:xfrm>
            <a:off x="6656832" y="2103120"/>
            <a:ext cx="690300" cy="705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81" name="Google Shape;581;g8d5b788658_1_68"/>
          <p:cNvPicPr preferRelativeResize="0"/>
          <p:nvPr/>
        </p:nvPicPr>
        <p:blipFill>
          <a:blip r:embed="rId5">
            <a:alphaModFix/>
          </a:blip>
          <a:stretch>
            <a:fillRect/>
          </a:stretch>
        </p:blipFill>
        <p:spPr>
          <a:xfrm>
            <a:off x="796188" y="843826"/>
            <a:ext cx="7551624" cy="3741976"/>
          </a:xfrm>
          <a:prstGeom prst="rect">
            <a:avLst/>
          </a:prstGeom>
          <a:noFill/>
          <a:ln>
            <a:noFill/>
          </a:ln>
        </p:spPr>
      </p:pic>
      <p:pic>
        <p:nvPicPr>
          <p:cNvPr id="582" name="Google Shape;582;g8d5b788658_1_68"/>
          <p:cNvPicPr preferRelativeResize="0"/>
          <p:nvPr/>
        </p:nvPicPr>
        <p:blipFill>
          <a:blip r:embed="rId6">
            <a:alphaModFix/>
          </a:blip>
          <a:stretch>
            <a:fillRect/>
          </a:stretch>
        </p:blipFill>
        <p:spPr>
          <a:xfrm>
            <a:off x="2976792" y="4703145"/>
            <a:ext cx="2804437" cy="1967398"/>
          </a:xfrm>
          <a:prstGeom prst="rect">
            <a:avLst/>
          </a:prstGeom>
          <a:noFill/>
          <a:ln>
            <a:noFill/>
          </a:ln>
        </p:spPr>
      </p:pic>
      <p:pic>
        <p:nvPicPr>
          <p:cNvPr id="583" name="Google Shape;583;g8d5b788658_1_68"/>
          <p:cNvPicPr preferRelativeResize="0"/>
          <p:nvPr/>
        </p:nvPicPr>
        <p:blipFill>
          <a:blip r:embed="rId7">
            <a:alphaModFix/>
          </a:blip>
          <a:stretch>
            <a:fillRect/>
          </a:stretch>
        </p:blipFill>
        <p:spPr>
          <a:xfrm>
            <a:off x="426357" y="4705954"/>
            <a:ext cx="2752942" cy="1967398"/>
          </a:xfrm>
          <a:prstGeom prst="rect">
            <a:avLst/>
          </a:prstGeom>
          <a:noFill/>
          <a:ln>
            <a:noFill/>
          </a:ln>
        </p:spPr>
      </p:pic>
      <p:sp>
        <p:nvSpPr>
          <p:cNvPr id="584" name="Google Shape;584;g8d5b788658_1_68"/>
          <p:cNvSpPr/>
          <p:nvPr/>
        </p:nvSpPr>
        <p:spPr>
          <a:xfrm>
            <a:off x="1760475" y="2178600"/>
            <a:ext cx="2397300" cy="199500"/>
          </a:xfrm>
          <a:prstGeom prst="rect">
            <a:avLst/>
          </a:prstGeom>
          <a:solidFill>
            <a:srgbClr val="00B050">
              <a:alpha val="49800"/>
            </a:srgbClr>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5" name="Straight Connector 4">
            <a:extLst>
              <a:ext uri="{FF2B5EF4-FFF2-40B4-BE49-F238E27FC236}">
                <a16:creationId xmlns:a16="http://schemas.microsoft.com/office/drawing/2014/main" id="{CDDC7359-F2DD-48B2-A2A8-E6E74DE15A18}"/>
              </a:ext>
            </a:extLst>
          </p:cNvPr>
          <p:cNvCxnSpPr/>
          <p:nvPr/>
        </p:nvCxnSpPr>
        <p:spPr>
          <a:xfrm flipV="1">
            <a:off x="3795954" y="5324343"/>
            <a:ext cx="723900" cy="749300"/>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15" name="Google Shape;439;g8d5b788658_0_98">
            <a:extLst>
              <a:ext uri="{FF2B5EF4-FFF2-40B4-BE49-F238E27FC236}">
                <a16:creationId xmlns:a16="http://schemas.microsoft.com/office/drawing/2014/main" id="{65290421-99AF-BB46-8E45-46CC041660A9}"/>
              </a:ext>
            </a:extLst>
          </p:cNvPr>
          <p:cNvPicPr preferRelativeResize="0">
            <a:picLocks noChangeAspect="1"/>
          </p:cNvPicPr>
          <p:nvPr/>
        </p:nvPicPr>
        <p:blipFill>
          <a:blip r:embed="rId8">
            <a:alphaModFix/>
          </a:blip>
          <a:stretch>
            <a:fillRect/>
          </a:stretch>
        </p:blipFill>
        <p:spPr>
          <a:xfrm>
            <a:off x="5781229" y="4638258"/>
            <a:ext cx="2743200" cy="2121469"/>
          </a:xfrm>
          <a:prstGeom prst="rect">
            <a:avLst/>
          </a:prstGeom>
          <a:noFill/>
          <a:ln>
            <a:noFill/>
          </a:ln>
        </p:spPr>
      </p:pic>
      <p:cxnSp>
        <p:nvCxnSpPr>
          <p:cNvPr id="19" name="Straight Connector 18">
            <a:extLst>
              <a:ext uri="{FF2B5EF4-FFF2-40B4-BE49-F238E27FC236}">
                <a16:creationId xmlns:a16="http://schemas.microsoft.com/office/drawing/2014/main" id="{EA826F1D-57F1-D34F-A520-2D7BC6FDF64B}"/>
              </a:ext>
            </a:extLst>
          </p:cNvPr>
          <p:cNvCxnSpPr>
            <a:cxnSpLocks/>
          </p:cNvCxnSpPr>
          <p:nvPr/>
        </p:nvCxnSpPr>
        <p:spPr>
          <a:xfrm>
            <a:off x="5781229" y="6269418"/>
            <a:ext cx="38783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A43408B-2D0E-C747-9644-667AA89AE83E}"/>
              </a:ext>
            </a:extLst>
          </p:cNvPr>
          <p:cNvCxnSpPr>
            <a:cxnSpLocks/>
          </p:cNvCxnSpPr>
          <p:nvPr/>
        </p:nvCxnSpPr>
        <p:spPr>
          <a:xfrm flipV="1">
            <a:off x="6169063" y="5171585"/>
            <a:ext cx="228821" cy="980491"/>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737AAFF-5943-454E-9DD6-6C4E4322D7D3}"/>
              </a:ext>
            </a:extLst>
          </p:cNvPr>
          <p:cNvCxnSpPr>
            <a:cxnSpLocks/>
          </p:cNvCxnSpPr>
          <p:nvPr/>
        </p:nvCxnSpPr>
        <p:spPr>
          <a:xfrm flipV="1">
            <a:off x="6397884" y="5007870"/>
            <a:ext cx="427919" cy="1"/>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16C7A8B-67AB-7F45-AA6A-C6F2F2607959}"/>
              </a:ext>
            </a:extLst>
          </p:cNvPr>
          <p:cNvCxnSpPr>
            <a:cxnSpLocks/>
          </p:cNvCxnSpPr>
          <p:nvPr/>
        </p:nvCxnSpPr>
        <p:spPr>
          <a:xfrm>
            <a:off x="4624148" y="5171585"/>
            <a:ext cx="989048" cy="1"/>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3DC77CA-3436-5842-938B-4B12C6FB16E7}"/>
              </a:ext>
            </a:extLst>
          </p:cNvPr>
          <p:cNvCxnSpPr>
            <a:cxnSpLocks/>
          </p:cNvCxnSpPr>
          <p:nvPr/>
        </p:nvCxnSpPr>
        <p:spPr>
          <a:xfrm>
            <a:off x="3205145" y="6264276"/>
            <a:ext cx="494524" cy="0"/>
          </a:xfrm>
          <a:prstGeom prst="line">
            <a:avLst/>
          </a:prstGeom>
          <a:ln w="508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9FE4EA0C-25E8-405F-97F9-84A65BA5DFEB}"/>
                  </a:ext>
                </a:extLst>
              </p:cNvPr>
              <p:cNvSpPr/>
              <p:nvPr/>
            </p:nvSpPr>
            <p:spPr>
              <a:xfrm>
                <a:off x="4379010" y="2153022"/>
                <a:ext cx="1152944" cy="16609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𝑇</m:t>
                      </m:r>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𝛽</m:t>
                          </m:r>
                          <m:r>
                            <a:rPr lang="en-US" sz="2000" b="0" i="1" smtClean="0">
                              <a:latin typeface="Cambria Math" panose="02040503050406030204" pitchFamily="18" charset="0"/>
                            </a:rPr>
                            <m:t>𝑉𝑇</m:t>
                          </m:r>
                        </m:e>
                      </m:groupCh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1</m:t>
                          </m:r>
                        </m:sub>
                      </m:sSub>
                    </m:oMath>
                  </m:oMathPara>
                </a14:m>
                <a:endParaRPr lang="en-US" sz="2000" dirty="0"/>
              </a:p>
              <a:p>
                <a:pPr marL="0" indent="0">
                  <a:buNone/>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m:t>
                          </m:r>
                        </m:sub>
                      </m:sSub>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𝑘</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m:t>
                              </m:r>
                            </m:sub>
                          </m:sSub>
                        </m:e>
                      </m:groupChr>
                      <m:sSub>
                        <m:sSubPr>
                          <m:ctrlPr>
                            <a:rPr lang="en-US" sz="2000" b="0" i="1" smtClean="0">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2</m:t>
                          </m:r>
                        </m:sub>
                      </m:sSub>
                    </m:oMath>
                  </m:oMathPara>
                </a14:m>
                <a:endParaRPr lang="en-US" sz="2000" dirty="0"/>
              </a:p>
              <a:p>
                <a14:m>
                  <m:oMath xmlns:m="http://schemas.openxmlformats.org/officeDocument/2006/math">
                    <m:groupChr>
                      <m:groupChrPr>
                        <m:chr m:val="→"/>
                        <m:vertJc m:val="bot"/>
                        <m:ctrlPr>
                          <a:rPr lang="el-GR" sz="2000" i="1">
                            <a:latin typeface="Cambria Math" panose="02040503050406030204" pitchFamily="18" charset="0"/>
                          </a:rPr>
                        </m:ctrlPr>
                      </m:groupChrPr>
                      <m:e>
                        <m:r>
                          <m:rPr>
                            <m:brk m:alnAt="2"/>
                          </m:rPr>
                          <a:rPr lang="en-US" sz="2000" b="0" i="1" smtClean="0">
                            <a:latin typeface="Cambria Math" panose="02040503050406030204" pitchFamily="18" charset="0"/>
                          </a:rPr>
                          <m:t>𝑝</m:t>
                        </m:r>
                        <m:sSub>
                          <m:sSubPr>
                            <m:ctrlPr>
                              <a:rPr lang="en-US" sz="2000" b="0" i="1" smtClean="0">
                                <a:latin typeface="Cambria Math" panose="02040503050406030204" pitchFamily="18" charset="0"/>
                              </a:rPr>
                            </m:ctrlPr>
                          </m:sSubPr>
                          <m:e>
                            <m:r>
                              <m:rPr>
                                <m:brk m:alnAt="2"/>
                              </m:rPr>
                              <a:rPr lang="en-US" sz="2000" b="0" i="1" smtClean="0">
                                <a:latin typeface="Cambria Math" panose="02040503050406030204" pitchFamily="18" charset="0"/>
                              </a:rPr>
                              <m:t>𝐼</m:t>
                            </m:r>
                          </m:e>
                          <m:sub>
                            <m:r>
                              <m:rPr>
                                <m:brk m:alnAt="2"/>
                              </m:rPr>
                              <a:rPr lang="en-US" sz="2000" b="0" i="1" smtClean="0">
                                <a:latin typeface="Cambria Math" panose="02040503050406030204" pitchFamily="18" charset="0"/>
                              </a:rPr>
                              <m:t>2</m:t>
                            </m:r>
                          </m:sub>
                        </m:sSub>
                      </m:e>
                    </m:groupChr>
                    <m:r>
                      <a:rPr lang="en-US" sz="2000" b="0" i="1" smtClean="0">
                        <a:latin typeface="Cambria Math" panose="02040503050406030204" pitchFamily="18" charset="0"/>
                      </a:rPr>
                      <m:t>𝑉</m:t>
                    </m:r>
                  </m:oMath>
                </a14:m>
                <a:r>
                  <a:rPr lang="el-GR" sz="2000" dirty="0"/>
                  <a:t> </a:t>
                </a:r>
                <a14:m>
                  <m:oMath xmlns:m="http://schemas.openxmlformats.org/officeDocument/2006/math">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𝑐𝑉</m:t>
                        </m:r>
                      </m:e>
                    </m:groupChr>
                  </m:oMath>
                </a14:m>
                <a:endParaRPr lang="en-US" sz="2000" dirty="0"/>
              </a:p>
              <a:p>
                <a:pPr marL="0" indent="0">
                  <a:buNone/>
                </a:pPr>
                <a:endParaRPr lang="en-US" sz="2000" dirty="0"/>
              </a:p>
            </p:txBody>
          </p:sp>
        </mc:Choice>
        <mc:Fallback xmlns="">
          <p:sp>
            <p:nvSpPr>
              <p:cNvPr id="17" name="Rectangle 16">
                <a:extLst>
                  <a:ext uri="{FF2B5EF4-FFF2-40B4-BE49-F238E27FC236}">
                    <a16:creationId xmlns:a16="http://schemas.microsoft.com/office/drawing/2014/main" id="{9FE4EA0C-25E8-405F-97F9-84A65BA5DFEB}"/>
                  </a:ext>
                </a:extLst>
              </p:cNvPr>
              <p:cNvSpPr>
                <a:spLocks noRot="1" noChangeAspect="1" noMove="1" noResize="1" noEditPoints="1" noAdjustHandles="1" noChangeArrowheads="1" noChangeShapeType="1" noTextEdit="1"/>
              </p:cNvSpPr>
              <p:nvPr/>
            </p:nvSpPr>
            <p:spPr>
              <a:xfrm>
                <a:off x="4379010" y="2153022"/>
                <a:ext cx="1152944" cy="1660968"/>
              </a:xfrm>
              <a:prstGeom prst="rect">
                <a:avLst/>
              </a:prstGeom>
              <a:blipFill>
                <a:blip r:embed="rId9"/>
                <a:stretch>
                  <a:fillRect/>
                </a:stretch>
              </a:blipFill>
            </p:spPr>
            <p:txBody>
              <a:bodyPr/>
              <a:lstStyle/>
              <a:p>
                <a:r>
                  <a:rPr lang="en-US">
                    <a:noFill/>
                  </a:rPr>
                  <a:t> </a:t>
                </a:r>
              </a:p>
            </p:txBody>
          </p:sp>
        </mc:Fallback>
      </mc:AlternateContent>
      <p:graphicFrame>
        <p:nvGraphicFramePr>
          <p:cNvPr id="18" name="Table 17">
            <a:extLst>
              <a:ext uri="{FF2B5EF4-FFF2-40B4-BE49-F238E27FC236}">
                <a16:creationId xmlns:a16="http://schemas.microsoft.com/office/drawing/2014/main" id="{68778D3B-F51E-5E48-BA1B-027B90A51451}"/>
              </a:ext>
            </a:extLst>
          </p:cNvPr>
          <p:cNvGraphicFramePr>
            <a:graphicFrameLocks noGrp="1"/>
          </p:cNvGraphicFramePr>
          <p:nvPr>
            <p:extLst>
              <p:ext uri="{D42A27DB-BD31-4B8C-83A1-F6EECF244321}">
                <p14:modId xmlns:p14="http://schemas.microsoft.com/office/powerpoint/2010/main" val="1495566331"/>
              </p:ext>
            </p:extLst>
          </p:nvPr>
        </p:nvGraphicFramePr>
        <p:xfrm>
          <a:off x="5664867" y="1933887"/>
          <a:ext cx="3245384" cy="1781285"/>
        </p:xfrm>
        <a:graphic>
          <a:graphicData uri="http://schemas.openxmlformats.org/drawingml/2006/table">
            <a:tbl>
              <a:tblPr firstRow="1" bandRow="1">
                <a:tableStyleId>{5C22544A-7EE6-4342-B048-85BDC9FD1C3A}</a:tableStyleId>
              </a:tblPr>
              <a:tblGrid>
                <a:gridCol w="1535629">
                  <a:extLst>
                    <a:ext uri="{9D8B030D-6E8A-4147-A177-3AD203B41FA5}">
                      <a16:colId xmlns:a16="http://schemas.microsoft.com/office/drawing/2014/main" val="3300867122"/>
                    </a:ext>
                  </a:extLst>
                </a:gridCol>
                <a:gridCol w="1709755">
                  <a:extLst>
                    <a:ext uri="{9D8B030D-6E8A-4147-A177-3AD203B41FA5}">
                      <a16:colId xmlns:a16="http://schemas.microsoft.com/office/drawing/2014/main" val="681751037"/>
                    </a:ext>
                  </a:extLst>
                </a:gridCol>
              </a:tblGrid>
              <a:tr h="281793">
                <a:tc>
                  <a:txBody>
                    <a:bodyPr/>
                    <a:lstStyle/>
                    <a:p>
                      <a:pPr algn="ctr"/>
                      <a:r>
                        <a:rPr lang="en-US" sz="900" dirty="0"/>
                        <a:t>Phase</a:t>
                      </a:r>
                    </a:p>
                  </a:txBody>
                  <a:tcPr/>
                </a:tc>
                <a:tc>
                  <a:txBody>
                    <a:bodyPr/>
                    <a:lstStyle/>
                    <a:p>
                      <a:pPr algn="ctr"/>
                      <a:r>
                        <a:rPr lang="en-US" sz="900" dirty="0"/>
                        <a:t>Rate</a:t>
                      </a:r>
                    </a:p>
                  </a:txBody>
                  <a:tcPr/>
                </a:tc>
                <a:extLst>
                  <a:ext uri="{0D108BD9-81ED-4DB2-BD59-A6C34878D82A}">
                    <a16:rowId xmlns:a16="http://schemas.microsoft.com/office/drawing/2014/main" val="617929306"/>
                  </a:ext>
                </a:extLst>
              </a:tr>
              <a:tr h="281793">
                <a:tc>
                  <a:txBody>
                    <a:bodyPr/>
                    <a:lstStyle/>
                    <a:p>
                      <a:pPr algn="ctr"/>
                      <a:r>
                        <a:rPr lang="en-US" sz="900" dirty="0"/>
                        <a:t>Eclipse Phase</a:t>
                      </a:r>
                    </a:p>
                  </a:txBody>
                  <a:tcPr/>
                </a:tc>
                <a:tc>
                  <a:txBody>
                    <a:bodyPr/>
                    <a:lstStyle/>
                    <a:p>
                      <a:pPr algn="ctr"/>
                      <a:r>
                        <a:rPr lang="en-US" sz="900" dirty="0"/>
                        <a:t>6 hours</a:t>
                      </a:r>
                    </a:p>
                  </a:txBody>
                  <a:tcPr/>
                </a:tc>
                <a:extLst>
                  <a:ext uri="{0D108BD9-81ED-4DB2-BD59-A6C34878D82A}">
                    <a16:rowId xmlns:a16="http://schemas.microsoft.com/office/drawing/2014/main" val="1162516766"/>
                  </a:ext>
                </a:extLst>
              </a:tr>
              <a:tr h="372320">
                <a:tc>
                  <a:txBody>
                    <a:bodyPr/>
                    <a:lstStyle/>
                    <a:p>
                      <a:pPr algn="ctr"/>
                      <a:r>
                        <a:rPr lang="en-US" sz="900" dirty="0"/>
                        <a:t>Exponential Growth Phase</a:t>
                      </a:r>
                    </a:p>
                  </a:txBody>
                  <a:tcPr/>
                </a:tc>
                <a:tc>
                  <a:txBody>
                    <a:bodyPr/>
                    <a:lstStyle/>
                    <a:p>
                      <a:pPr algn="ctr"/>
                      <a:r>
                        <a:rPr lang="en-US" sz="900" dirty="0"/>
                        <a:t>10-fold over 4 hours</a:t>
                      </a:r>
                    </a:p>
                  </a:txBody>
                  <a:tcPr/>
                </a:tc>
                <a:extLst>
                  <a:ext uri="{0D108BD9-81ED-4DB2-BD59-A6C34878D82A}">
                    <a16:rowId xmlns:a16="http://schemas.microsoft.com/office/drawing/2014/main" val="2007940332"/>
                  </a:ext>
                </a:extLst>
              </a:tr>
              <a:tr h="281793">
                <a:tc>
                  <a:txBody>
                    <a:bodyPr/>
                    <a:lstStyle/>
                    <a:p>
                      <a:pPr algn="ctr"/>
                      <a:r>
                        <a:rPr lang="en-US" sz="900" dirty="0"/>
                        <a:t>Saturation Phase</a:t>
                      </a:r>
                    </a:p>
                  </a:txBody>
                  <a:tcPr/>
                </a:tc>
                <a:tc>
                  <a:txBody>
                    <a:bodyPr/>
                    <a:lstStyle/>
                    <a:p>
                      <a:pPr algn="ctr"/>
                      <a:r>
                        <a:rPr lang="en-US" sz="900" dirty="0"/>
                        <a:t>10E6 at day 1</a:t>
                      </a:r>
                    </a:p>
                  </a:txBody>
                  <a:tcPr/>
                </a:tc>
                <a:extLst>
                  <a:ext uri="{0D108BD9-81ED-4DB2-BD59-A6C34878D82A}">
                    <a16:rowId xmlns:a16="http://schemas.microsoft.com/office/drawing/2014/main" val="4185142996"/>
                  </a:ext>
                </a:extLst>
              </a:tr>
              <a:tr h="281793">
                <a:tc>
                  <a:txBody>
                    <a:bodyPr/>
                    <a:lstStyle/>
                    <a:p>
                      <a:pPr algn="ctr"/>
                      <a:r>
                        <a:rPr lang="en-US" sz="900" dirty="0"/>
                        <a:t>Slow Clearance Phase</a:t>
                      </a:r>
                    </a:p>
                  </a:txBody>
                  <a:tcPr/>
                </a:tc>
                <a:tc>
                  <a:txBody>
                    <a:bodyPr/>
                    <a:lstStyle/>
                    <a:p>
                      <a:pPr algn="ctr"/>
                      <a:r>
                        <a:rPr lang="en-US" sz="900" dirty="0"/>
                        <a:t>10-fold over 5 days</a:t>
                      </a:r>
                    </a:p>
                  </a:txBody>
                  <a:tcPr/>
                </a:tc>
                <a:extLst>
                  <a:ext uri="{0D108BD9-81ED-4DB2-BD59-A6C34878D82A}">
                    <a16:rowId xmlns:a16="http://schemas.microsoft.com/office/drawing/2014/main" val="1807088825"/>
                  </a:ext>
                </a:extLst>
              </a:tr>
              <a:tr h="281793">
                <a:tc>
                  <a:txBody>
                    <a:bodyPr/>
                    <a:lstStyle/>
                    <a:p>
                      <a:pPr algn="ctr"/>
                      <a:r>
                        <a:rPr lang="en-US" sz="900" dirty="0"/>
                        <a:t>Rapid Clearance Phase </a:t>
                      </a:r>
                    </a:p>
                  </a:txBody>
                  <a:tcPr/>
                </a:tc>
                <a:tc>
                  <a:txBody>
                    <a:bodyPr/>
                    <a:lstStyle/>
                    <a:p>
                      <a:pPr algn="ctr"/>
                      <a:r>
                        <a:rPr lang="en-US" sz="900" dirty="0"/>
                        <a:t>10E5 over 2 days</a:t>
                      </a:r>
                    </a:p>
                  </a:txBody>
                  <a:tcPr/>
                </a:tc>
                <a:extLst>
                  <a:ext uri="{0D108BD9-81ED-4DB2-BD59-A6C34878D82A}">
                    <a16:rowId xmlns:a16="http://schemas.microsoft.com/office/drawing/2014/main" val="2340610118"/>
                  </a:ext>
                </a:extLst>
              </a:tr>
            </a:tbl>
          </a:graphicData>
        </a:graphic>
      </p:graphicFrame>
      <p:pic>
        <p:nvPicPr>
          <p:cNvPr id="21" name="Picture 20">
            <a:extLst>
              <a:ext uri="{FF2B5EF4-FFF2-40B4-BE49-F238E27FC236}">
                <a16:creationId xmlns:a16="http://schemas.microsoft.com/office/drawing/2014/main" id="{4F383027-F18E-4028-A43A-0723A3D5E08E}"/>
              </a:ext>
            </a:extLst>
          </p:cNvPr>
          <p:cNvPicPr>
            <a:picLocks noChangeAspect="1"/>
          </p:cNvPicPr>
          <p:nvPr/>
        </p:nvPicPr>
        <p:blipFill>
          <a:blip r:embed="rId10">
            <a:clrChange>
              <a:clrFrom>
                <a:srgbClr val="FEF3B1"/>
              </a:clrFrom>
              <a:clrTo>
                <a:srgbClr val="FEF3B1">
                  <a:alpha val="0"/>
                </a:srgbClr>
              </a:clrTo>
            </a:clrChange>
          </a:blip>
          <a:stretch>
            <a:fillRect/>
          </a:stretch>
        </p:blipFill>
        <p:spPr>
          <a:xfrm>
            <a:off x="8550325" y="0"/>
            <a:ext cx="593675" cy="61786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g8deadbbaaa_0_18"/>
          <p:cNvSpPr txBox="1">
            <a:spLocks noGrp="1"/>
          </p:cNvSpPr>
          <p:nvPr>
            <p:ph type="title"/>
          </p:nvPr>
        </p:nvSpPr>
        <p:spPr>
          <a:xfrm>
            <a:off x="-25400" y="0"/>
            <a:ext cx="8575675" cy="838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sz="3600" b="1" dirty="0">
                <a:solidFill>
                  <a:srgbClr val="0000CC"/>
                </a:solidFill>
              </a:rPr>
              <a:t>Exercise 1.5.4: Saturation of the Viral Load</a:t>
            </a:r>
            <a:endParaRPr sz="4000" dirty="0"/>
          </a:p>
        </p:txBody>
      </p:sp>
      <mc:AlternateContent xmlns:mc="http://schemas.openxmlformats.org/markup-compatibility/2006" xmlns:a14="http://schemas.microsoft.com/office/drawing/2010/main">
        <mc:Choice Requires="a14">
          <p:sp>
            <p:nvSpPr>
              <p:cNvPr id="537" name="Google Shape;537;g8deadbbaaa_0_18"/>
              <p:cNvSpPr txBox="1">
                <a:spLocks noGrp="1"/>
              </p:cNvSpPr>
              <p:nvPr>
                <p:ph type="body" idx="1"/>
              </p:nvPr>
            </p:nvSpPr>
            <p:spPr>
              <a:xfrm>
                <a:off x="402432" y="971550"/>
                <a:ext cx="8229600" cy="5354392"/>
              </a:xfrm>
              <a:prstGeom prst="rect">
                <a:avLst/>
              </a:prstGeom>
            </p:spPr>
            <p:txBody>
              <a:bodyPr spcFirstLastPara="1" wrap="square" lIns="91425" tIns="45700" rIns="91425" bIns="45700" anchor="t" anchorCtr="0">
                <a:noAutofit/>
              </a:bodyPr>
              <a:lstStyle/>
              <a:p>
                <a:pPr marL="0" lvl="0" indent="0">
                  <a:buNone/>
                </a:pPr>
                <a:r>
                  <a:rPr lang="en-US" dirty="0"/>
                  <a:t>Explore how the parameters (</a:t>
                </a:r>
                <a14:m>
                  <m:oMath xmlns:m="http://schemas.openxmlformats.org/officeDocument/2006/math">
                    <m:r>
                      <a:rPr lang="ar-AE" i="1">
                        <a:latin typeface="Cambria Math" panose="02040503050406030204" pitchFamily="18" charset="0"/>
                      </a:rPr>
                      <m:t>𝛽</m:t>
                    </m:r>
                  </m:oMath>
                </a14:m>
                <a:r>
                  <a:rPr lang="en-US" dirty="0"/>
                  <a:t>,</a:t>
                </a:r>
                <a:r>
                  <a:rPr lang="ar-AE" dirty="0"/>
                  <a:t> </a:t>
                </a:r>
                <a14:m>
                  <m:oMath xmlns:m="http://schemas.openxmlformats.org/officeDocument/2006/math">
                    <m:r>
                      <a:rPr lang="en-US" b="0" i="1" smtClean="0">
                        <a:latin typeface="Cambria Math" panose="02040503050406030204" pitchFamily="18" charset="0"/>
                      </a:rPr>
                      <m:t>𝑘</m:t>
                    </m:r>
                    <m:r>
                      <a:rPr lang="en-US" b="0" i="0" smtClean="0">
                        <a:latin typeface="Cambria Math" panose="02040503050406030204" pitchFamily="18" charset="0"/>
                      </a:rPr>
                      <m:t>,</m:t>
                    </m:r>
                  </m:oMath>
                </a14:m>
                <a:r>
                  <a:rPr lang="en-US" dirty="0"/>
                  <a:t> </a:t>
                </a:r>
                <a14:m>
                  <m:oMath xmlns:m="http://schemas.openxmlformats.org/officeDocument/2006/math">
                    <m:r>
                      <a:rPr lang="en-US" b="0" i="1" smtClean="0">
                        <a:latin typeface="Cambria Math" panose="02040503050406030204" pitchFamily="18" charset="0"/>
                      </a:rPr>
                      <m:t>𝑝</m:t>
                    </m:r>
                  </m:oMath>
                </a14:m>
                <a:r>
                  <a:rPr lang="en-US" dirty="0"/>
                  <a:t> and </a:t>
                </a:r>
                <a14:m>
                  <m:oMath xmlns:m="http://schemas.openxmlformats.org/officeDocument/2006/math">
                    <m:r>
                      <a:rPr lang="en-US" b="0" i="1" smtClean="0">
                        <a:latin typeface="Cambria Math" panose="02040503050406030204" pitchFamily="18" charset="0"/>
                      </a:rPr>
                      <m:t>𝑐</m:t>
                    </m:r>
                  </m:oMath>
                </a14:m>
                <a:r>
                  <a:rPr lang="en-US" dirty="0"/>
                  <a:t>) change saturation of the viral curve. </a:t>
                </a:r>
              </a:p>
              <a:p>
                <a:pPr marL="0" lvl="0" indent="0">
                  <a:buNone/>
                </a:pPr>
                <a:r>
                  <a:rPr lang="en-US" dirty="0"/>
                  <a:t>Perform parameter sweeps and overlay the viral curve plots</a:t>
                </a:r>
              </a:p>
              <a:p>
                <a:pPr marL="0" lvl="0" indent="0">
                  <a:buNone/>
                </a:pPr>
                <a:r>
                  <a:rPr lang="en-US" dirty="0"/>
                  <a:t>1) Parameter sweep of the infectivity </a:t>
                </a:r>
                <a14:m>
                  <m:oMath xmlns:m="http://schemas.openxmlformats.org/officeDocument/2006/math">
                    <m:r>
                      <a:rPr lang="ar-AE" i="1">
                        <a:latin typeface="Cambria Math" panose="02040503050406030204" pitchFamily="18" charset="0"/>
                      </a:rPr>
                      <m:t>𝛽</m:t>
                    </m:r>
                  </m:oMath>
                </a14:m>
                <a:endParaRPr lang="en-US" dirty="0"/>
              </a:p>
              <a:p>
                <a:pPr marL="0" lvl="0" indent="0">
                  <a:buNone/>
                </a:pPr>
                <a:r>
                  <a:rPr lang="en-US" dirty="0"/>
                  <a:t>2) Parameter sweep of the eclipse phase </a:t>
                </a:r>
                <a14:m>
                  <m:oMath xmlns:m="http://schemas.openxmlformats.org/officeDocument/2006/math">
                    <m:r>
                      <a:rPr lang="en-US" i="1">
                        <a:latin typeface="Cambria Math" panose="02040503050406030204" pitchFamily="18" charset="0"/>
                      </a:rPr>
                      <m:t>𝑘</m:t>
                    </m:r>
                  </m:oMath>
                </a14:m>
                <a:endParaRPr lang="en-US" dirty="0"/>
              </a:p>
              <a:p>
                <a:pPr marL="0" indent="0">
                  <a:buNone/>
                </a:pPr>
                <a:r>
                  <a:rPr lang="en-US" dirty="0"/>
                  <a:t>3) Parameter sweep of the viral release by late infected cells </a:t>
                </a:r>
                <a14:m>
                  <m:oMath xmlns:m="http://schemas.openxmlformats.org/officeDocument/2006/math">
                    <m:r>
                      <a:rPr lang="en-US" b="0" i="1" smtClean="0">
                        <a:latin typeface="Cambria Math" panose="02040503050406030204" pitchFamily="18" charset="0"/>
                      </a:rPr>
                      <m:t>𝑝</m:t>
                    </m:r>
                  </m:oMath>
                </a14:m>
                <a:endParaRPr lang="en-US" dirty="0"/>
              </a:p>
              <a:p>
                <a:pPr marL="0" indent="0">
                  <a:buNone/>
                </a:pPr>
                <a:r>
                  <a:rPr lang="en-US" dirty="0"/>
                  <a:t>4) Parameter sweep of the viral decay </a:t>
                </a:r>
                <a14:m>
                  <m:oMath xmlns:m="http://schemas.openxmlformats.org/officeDocument/2006/math">
                    <m:r>
                      <a:rPr lang="en-US" b="0" i="1" smtClean="0">
                        <a:latin typeface="Cambria Math" panose="02040503050406030204" pitchFamily="18" charset="0"/>
                      </a:rPr>
                      <m:t>𝑐</m:t>
                    </m:r>
                  </m:oMath>
                </a14:m>
                <a:endParaRPr lang="en-US" dirty="0"/>
              </a:p>
              <a:p>
                <a:pPr marL="0" indent="0">
                  <a:buNone/>
                </a:pPr>
                <a:endParaRPr lang="en-US" dirty="0"/>
              </a:p>
              <a:p>
                <a:pPr marL="0" lvl="0" indent="0">
                  <a:buNone/>
                </a:pPr>
                <a:endParaRPr dirty="0"/>
              </a:p>
            </p:txBody>
          </p:sp>
        </mc:Choice>
        <mc:Fallback xmlns="">
          <p:sp>
            <p:nvSpPr>
              <p:cNvPr id="537" name="Google Shape;537;g8deadbbaaa_0_18"/>
              <p:cNvSpPr txBox="1">
                <a:spLocks noGrp="1" noRot="1" noChangeAspect="1" noMove="1" noResize="1" noEditPoints="1" noAdjustHandles="1" noChangeArrowheads="1" noChangeShapeType="1" noTextEdit="1"/>
              </p:cNvSpPr>
              <p:nvPr>
                <p:ph type="body" idx="1"/>
              </p:nvPr>
            </p:nvSpPr>
            <p:spPr>
              <a:xfrm>
                <a:off x="402432" y="971550"/>
                <a:ext cx="8229600" cy="5354392"/>
              </a:xfrm>
              <a:prstGeom prst="rect">
                <a:avLst/>
              </a:prstGeom>
              <a:blipFill>
                <a:blip r:embed="rId3"/>
                <a:stretch>
                  <a:fillRect l="-1852" t="-455" r="-2296"/>
                </a:stretch>
              </a:blipFill>
            </p:spPr>
            <p:txBody>
              <a:bodyPr/>
              <a:lstStyle/>
              <a:p>
                <a:r>
                  <a:rPr lang="en-US">
                    <a:noFill/>
                  </a:rPr>
                  <a:t> </a:t>
                </a:r>
              </a:p>
            </p:txBody>
          </p:sp>
        </mc:Fallback>
      </mc:AlternateContent>
      <p:pic>
        <p:nvPicPr>
          <p:cNvPr id="538" name="Google Shape;538;g8deadbbaaa_0_18" descr="redblackblockiu"/>
          <p:cNvPicPr preferRelativeResize="0"/>
          <p:nvPr/>
        </p:nvPicPr>
        <p:blipFill rotWithShape="1">
          <a:blip r:embed="rId4">
            <a:alphaModFix/>
          </a:blip>
          <a:srcRect/>
          <a:stretch/>
        </p:blipFill>
        <p:spPr>
          <a:xfrm>
            <a:off x="0" y="6219825"/>
            <a:ext cx="484188" cy="638175"/>
          </a:xfrm>
          <a:prstGeom prst="rect">
            <a:avLst/>
          </a:prstGeom>
          <a:noFill/>
          <a:ln>
            <a:noFill/>
          </a:ln>
        </p:spPr>
      </p:pic>
      <p:pic>
        <p:nvPicPr>
          <p:cNvPr id="539" name="Google Shape;539;g8deadbbaaa_0_18" descr="Biocomplexity Logo"/>
          <p:cNvPicPr preferRelativeResize="0"/>
          <p:nvPr/>
        </p:nvPicPr>
        <p:blipFill rotWithShape="1">
          <a:blip r:embed="rId5">
            <a:alphaModFix/>
          </a:blip>
          <a:srcRect/>
          <a:stretch/>
        </p:blipFill>
        <p:spPr>
          <a:xfrm>
            <a:off x="8550275" y="6264275"/>
            <a:ext cx="593725" cy="593725"/>
          </a:xfrm>
          <a:prstGeom prst="rect">
            <a:avLst/>
          </a:prstGeom>
          <a:noFill/>
          <a:ln>
            <a:noFill/>
          </a:ln>
        </p:spPr>
      </p:pic>
      <p:pic>
        <p:nvPicPr>
          <p:cNvPr id="6" name="Picture 5">
            <a:extLst>
              <a:ext uri="{FF2B5EF4-FFF2-40B4-BE49-F238E27FC236}">
                <a16:creationId xmlns:a16="http://schemas.microsoft.com/office/drawing/2014/main" id="{966F8E86-9321-450F-97DA-CF141797E5AA}"/>
              </a:ext>
            </a:extLst>
          </p:cNvPr>
          <p:cNvPicPr>
            <a:picLocks noChangeAspect="1"/>
          </p:cNvPicPr>
          <p:nvPr/>
        </p:nvPicPr>
        <p:blipFill>
          <a:blip r:embed="rId6">
            <a:clrChange>
              <a:clrFrom>
                <a:srgbClr val="FEF3B1"/>
              </a:clrFrom>
              <a:clrTo>
                <a:srgbClr val="FEF3B1">
                  <a:alpha val="0"/>
                </a:srgbClr>
              </a:clrTo>
            </a:clrChange>
          </a:blip>
          <a:stretch>
            <a:fillRect/>
          </a:stretch>
        </p:blipFill>
        <p:spPr>
          <a:xfrm>
            <a:off x="8550325" y="0"/>
            <a:ext cx="593675" cy="617861"/>
          </a:xfrm>
          <a:prstGeom prst="rect">
            <a:avLst/>
          </a:prstGeom>
        </p:spPr>
      </p:pic>
    </p:spTree>
    <p:extLst>
      <p:ext uri="{BB962C8B-B14F-4D97-AF65-F5344CB8AC3E}">
        <p14:creationId xmlns:p14="http://schemas.microsoft.com/office/powerpoint/2010/main" val="3372984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xfrm>
            <a:off x="152400" y="991674"/>
            <a:ext cx="8839200" cy="5363090"/>
          </a:xfrm>
        </p:spPr>
        <p:txBody>
          <a:bodyPr>
            <a:normAutofit/>
          </a:bodyPr>
          <a:lstStyle/>
          <a:p>
            <a:r>
              <a:rPr lang="en-US" sz="2400" dirty="0"/>
              <a:t>Review of 1.5A</a:t>
            </a:r>
          </a:p>
          <a:p>
            <a:r>
              <a:rPr lang="en-US" sz="2400" dirty="0"/>
              <a:t>Principles of Modeling</a:t>
            </a:r>
          </a:p>
          <a:p>
            <a:pPr lvl="1"/>
            <a:r>
              <a:rPr lang="en-US" sz="2000" dirty="0"/>
              <a:t>Limiting Cases</a:t>
            </a:r>
          </a:p>
          <a:p>
            <a:pPr lvl="1"/>
            <a:r>
              <a:rPr lang="en-US" sz="2000" dirty="0"/>
              <a:t>First Order Kinetics, Mass Action</a:t>
            </a:r>
          </a:p>
          <a:p>
            <a:pPr lvl="1"/>
            <a:r>
              <a:rPr lang="en-US" sz="2000" dirty="0"/>
              <a:t>Saturation, Michaelis-Menten Kinetics, Hill Equations</a:t>
            </a:r>
          </a:p>
          <a:p>
            <a:r>
              <a:rPr lang="en-US" sz="2400" dirty="0"/>
              <a:t>Modeling Viral Infection</a:t>
            </a:r>
          </a:p>
          <a:p>
            <a:pPr lvl="1"/>
            <a:r>
              <a:rPr lang="en-US" sz="2400" dirty="0"/>
              <a:t>Innate Immune Clearance</a:t>
            </a:r>
          </a:p>
          <a:p>
            <a:pPr lvl="1"/>
            <a:r>
              <a:rPr lang="en-US" sz="2400" dirty="0"/>
              <a:t>Adaptive Immune Clearance</a:t>
            </a:r>
          </a:p>
        </p:txBody>
      </p:sp>
      <p:sp>
        <p:nvSpPr>
          <p:cNvPr id="15363" name="Rectangle 3"/>
          <p:cNvSpPr>
            <a:spLocks noGrp="1" noChangeArrowheads="1"/>
          </p:cNvSpPr>
          <p:nvPr>
            <p:ph type="title"/>
          </p:nvPr>
        </p:nvSpPr>
        <p:spPr>
          <a:xfrm>
            <a:off x="0" y="1"/>
            <a:ext cx="9144000" cy="868362"/>
          </a:xfrm>
        </p:spPr>
        <p:txBody>
          <a:bodyPr>
            <a:normAutofit/>
          </a:bodyPr>
          <a:lstStyle/>
          <a:p>
            <a:pPr eaLnBrk="1" hangingPunct="1"/>
            <a:r>
              <a:rPr lang="en-US" b="1" dirty="0">
                <a:solidFill>
                  <a:srgbClr val="0000CC"/>
                </a:solidFill>
              </a:rPr>
              <a:t>Module 1.5B Topics</a:t>
            </a:r>
          </a:p>
        </p:txBody>
      </p:sp>
      <p:pic>
        <p:nvPicPr>
          <p:cNvPr id="15367" name="Picture 17" descr="Biocomplexity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0275" y="6264275"/>
            <a:ext cx="59372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redblackblocki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19825"/>
            <a:ext cx="48418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EBEA0E5B-B520-419F-9894-D7668D00EDB0}"/>
              </a:ext>
            </a:extLst>
          </p:cNvPr>
          <p:cNvPicPr>
            <a:picLocks noChangeAspect="1"/>
          </p:cNvPicPr>
          <p:nvPr/>
        </p:nvPicPr>
        <p:blipFill>
          <a:blip r:embed="rId5">
            <a:clrChange>
              <a:clrFrom>
                <a:srgbClr val="FEF3B1"/>
              </a:clrFrom>
              <a:clrTo>
                <a:srgbClr val="FEF3B1">
                  <a:alpha val="0"/>
                </a:srgbClr>
              </a:clrTo>
            </a:clrChange>
          </a:blip>
          <a:stretch>
            <a:fillRect/>
          </a:stretch>
        </p:blipFill>
        <p:spPr>
          <a:xfrm>
            <a:off x="8550325" y="0"/>
            <a:ext cx="593675" cy="617861"/>
          </a:xfrm>
          <a:prstGeom prst="rect">
            <a:avLst/>
          </a:prstGeom>
        </p:spPr>
      </p:pic>
    </p:spTree>
    <p:extLst>
      <p:ext uri="{BB962C8B-B14F-4D97-AF65-F5344CB8AC3E}">
        <p14:creationId xmlns:p14="http://schemas.microsoft.com/office/powerpoint/2010/main" val="3846876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g8d5b788658_1_82"/>
          <p:cNvSpPr txBox="1">
            <a:spLocks noGrp="1"/>
          </p:cNvSpPr>
          <p:nvPr>
            <p:ph type="title"/>
          </p:nvPr>
        </p:nvSpPr>
        <p:spPr>
          <a:xfrm>
            <a:off x="343650" y="0"/>
            <a:ext cx="84567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dirty="0">
                <a:solidFill>
                  <a:srgbClr val="0000CC"/>
                </a:solidFill>
              </a:rPr>
              <a:t>Infected Cell Death due to Viral Infection and Innate Immune Response</a:t>
            </a:r>
            <a:endParaRPr dirty="0"/>
          </a:p>
        </p:txBody>
      </p:sp>
      <mc:AlternateContent xmlns:mc="http://schemas.openxmlformats.org/markup-compatibility/2006" xmlns:a14="http://schemas.microsoft.com/office/drawing/2010/main">
        <mc:Choice Requires="a14">
          <p:sp>
            <p:nvSpPr>
              <p:cNvPr id="591" name="Google Shape;591;g8d5b788658_1_82"/>
              <p:cNvSpPr txBox="1">
                <a:spLocks noGrp="1"/>
              </p:cNvSpPr>
              <p:nvPr>
                <p:ph type="body" idx="1"/>
              </p:nvPr>
            </p:nvSpPr>
            <p:spPr>
              <a:xfrm>
                <a:off x="217192" y="1035825"/>
                <a:ext cx="4938681" cy="5599800"/>
              </a:xfrm>
              <a:prstGeom prst="rect">
                <a:avLst/>
              </a:prstGeom>
            </p:spPr>
            <p:txBody>
              <a:bodyPr spcFirstLastPara="1" wrap="square" lIns="91425" tIns="45700" rIns="91425" bIns="45700" anchor="t" anchorCtr="0">
                <a:noAutofit/>
              </a:bodyPr>
              <a:lstStyle/>
              <a:p>
                <a:pPr marL="0" lvl="0" indent="0" algn="l" rtl="0">
                  <a:spcBef>
                    <a:spcPts val="560"/>
                  </a:spcBef>
                  <a:spcAft>
                    <a:spcPts val="0"/>
                  </a:spcAft>
                  <a:buNone/>
                </a:pPr>
                <a:r>
                  <a:rPr lang="en-US" sz="1800" dirty="0"/>
                  <a:t>Infected cells have an average lifespan before they die from viral infection (from complex cell death pathways) or innate immune response (</a:t>
                </a:r>
                <a:r>
                  <a:rPr lang="en-US" sz="1800" i="1" dirty="0"/>
                  <a:t>e.g.</a:t>
                </a:r>
                <a:r>
                  <a:rPr lang="en-US" sz="1800" dirty="0"/>
                  <a:t> killing by NK cells)</a:t>
                </a:r>
              </a:p>
              <a:p>
                <a:pPr marL="0" lvl="0" indent="0" algn="l" rtl="0">
                  <a:spcBef>
                    <a:spcPts val="560"/>
                  </a:spcBef>
                  <a:spcAft>
                    <a:spcPts val="0"/>
                  </a:spcAft>
                  <a:buNone/>
                </a:pPr>
                <a:endParaRPr lang="en-US" sz="1800" dirty="0"/>
              </a:p>
              <a:p>
                <a:pPr marL="0" lvl="0" indent="0">
                  <a:buNone/>
                </a:pPr>
                <a:r>
                  <a:rPr lang="en-US" sz="1800" dirty="0"/>
                  <a:t>We can approximate the death rate in our population to be first-order in the number of late infected cells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i="1">
                            <a:latin typeface="Cambria Math" panose="02040503050406030204" pitchFamily="18" charset="0"/>
                          </a:rPr>
                          <m:t>2</m:t>
                        </m:r>
                      </m:sub>
                    </m:sSub>
                  </m:oMath>
                </a14:m>
                <a:r>
                  <a:rPr lang="en-US" sz="1800" dirty="0"/>
                  <a:t>) and the death rate (</a:t>
                </a:r>
                <a14:m>
                  <m:oMath xmlns:m="http://schemas.openxmlformats.org/officeDocument/2006/math">
                    <m:r>
                      <a:rPr lang="en-US" sz="1800" b="0" i="1" smtClean="0">
                        <a:latin typeface="Cambria Math" panose="02040503050406030204" pitchFamily="18" charset="0"/>
                      </a:rPr>
                      <m:t>𝑑</m:t>
                    </m:r>
                  </m:oMath>
                </a14:m>
                <a:r>
                  <a:rPr lang="en-US" sz="1800" dirty="0"/>
                  <a:t>). We will assume the lifetime of the late infected cells is about 4 days, which gives a rate of death of </a:t>
                </a:r>
                <a14:m>
                  <m:oMath xmlns:m="http://schemas.openxmlformats.org/officeDocument/2006/math">
                    <m:r>
                      <a:rPr lang="en-US" sz="1800" i="1" dirty="0" smtClean="0">
                        <a:latin typeface="Cambria Math" panose="02040503050406030204" pitchFamily="18" charset="0"/>
                      </a:rPr>
                      <m:t>𝑑</m:t>
                    </m:r>
                    <m:r>
                      <a:rPr lang="en-US" sz="1800" i="1" dirty="0" smtClean="0">
                        <a:latin typeface="Cambria Math" panose="02040503050406030204" pitchFamily="18" charset="0"/>
                      </a:rPr>
                      <m:t>= </m:t>
                    </m:r>
                    <m:r>
                      <a:rPr lang="en-US" sz="1800" i="1" dirty="0" smtClean="0">
                        <a:latin typeface="Cambria Math" panose="02040503050406030204" pitchFamily="18" charset="0"/>
                      </a:rPr>
                      <m:t>0</m:t>
                    </m:r>
                    <m:r>
                      <a:rPr lang="en-US" sz="1800" i="1" dirty="0" smtClean="0">
                        <a:latin typeface="Cambria Math" panose="02040503050406030204" pitchFamily="18" charset="0"/>
                      </a:rPr>
                      <m:t>.</m:t>
                    </m:r>
                    <m:r>
                      <a:rPr lang="en-US" sz="1800" i="1" dirty="0" smtClean="0">
                        <a:latin typeface="Cambria Math" panose="02040503050406030204" pitchFamily="18" charset="0"/>
                      </a:rPr>
                      <m:t>24</m:t>
                    </m:r>
                    <m:r>
                      <a:rPr lang="en-US" sz="1800" i="1" dirty="0" smtClean="0">
                        <a:latin typeface="Cambria Math" panose="02040503050406030204" pitchFamily="18" charset="0"/>
                      </a:rPr>
                      <m:t> </m:t>
                    </m:r>
                  </m:oMath>
                </a14:m>
                <a:r>
                  <a:rPr lang="en-US" sz="1800" dirty="0"/>
                  <a:t>/day for SARS-CoV-2 the lifetime is about 2 days so </a:t>
                </a:r>
                <a14:m>
                  <m:oMath xmlns:m="http://schemas.openxmlformats.org/officeDocument/2006/math">
                    <m:r>
                      <a:rPr lang="en-US" sz="1800" i="1" dirty="0" smtClean="0">
                        <a:latin typeface="Cambria Math" panose="02040503050406030204" pitchFamily="18" charset="0"/>
                      </a:rPr>
                      <m:t>𝑑</m:t>
                    </m:r>
                    <m:r>
                      <a:rPr lang="en-US" sz="1800" i="1" dirty="0" smtClean="0">
                        <a:latin typeface="Cambria Math" panose="02040503050406030204" pitchFamily="18" charset="0"/>
                      </a:rPr>
                      <m:t> ≈</m:t>
                    </m:r>
                    <m:r>
                      <a:rPr lang="en-US" sz="1800" i="1" dirty="0" smtClean="0">
                        <a:latin typeface="Cambria Math" panose="02040503050406030204" pitchFamily="18" charset="0"/>
                      </a:rPr>
                      <m:t>0</m:t>
                    </m:r>
                    <m:r>
                      <a:rPr lang="en-US" sz="1800" i="1" dirty="0" smtClean="0">
                        <a:latin typeface="Cambria Math" panose="02040503050406030204" pitchFamily="18" charset="0"/>
                      </a:rPr>
                      <m:t>.</m:t>
                    </m:r>
                    <m:r>
                      <a:rPr lang="en-US" sz="1800" i="1" dirty="0" smtClean="0">
                        <a:latin typeface="Cambria Math" panose="02040503050406030204" pitchFamily="18" charset="0"/>
                      </a:rPr>
                      <m:t>5</m:t>
                    </m:r>
                  </m:oMath>
                </a14:m>
                <a:r>
                  <a:rPr lang="en-US" sz="1800" dirty="0"/>
                  <a:t> /day</a:t>
                </a:r>
              </a:p>
              <a:p>
                <a:pPr marL="0" indent="0">
                  <a:buNone/>
                </a:pPr>
                <a:endParaRPr lang="en-US" sz="1800" dirty="0"/>
              </a:p>
              <a:p>
                <a:pPr marL="0" lvl="0" indent="0">
                  <a:buNone/>
                </a:pPr>
                <a14:m>
                  <m:oMathPara xmlns:m="http://schemas.openxmlformats.org/officeDocument/2006/math">
                    <m:oMathParaPr>
                      <m:jc m:val="centerGroup"/>
                    </m:oMathParaPr>
                    <m:oMath xmlns:m="http://schemas.openxmlformats.org/officeDocument/2006/math">
                      <m:f>
                        <m:fPr>
                          <m:ctrlPr>
                            <a:rPr lang="ar-AE" sz="1800" i="1">
                              <a:latin typeface="Cambria Math" panose="02040503050406030204" pitchFamily="18" charset="0"/>
                            </a:rPr>
                          </m:ctrlPr>
                        </m:fPr>
                        <m:num>
                          <m:r>
                            <a:rPr lang="ar-AE" sz="1800" i="1">
                              <a:latin typeface="Cambria Math" panose="02040503050406030204" pitchFamily="18" charset="0"/>
                            </a:rPr>
                            <m:t>𝑑</m:t>
                          </m:r>
                          <m:sSub>
                            <m:sSubPr>
                              <m:ctrlPr>
                                <a:rPr lang="ar-AE" sz="1800" i="1">
                                  <a:latin typeface="Cambria Math" panose="02040503050406030204" pitchFamily="18" charset="0"/>
                                </a:rPr>
                              </m:ctrlPr>
                            </m:sSubPr>
                            <m:e>
                              <m:r>
                                <a:rPr lang="ar-AE" sz="1800" i="1">
                                  <a:latin typeface="Cambria Math" panose="02040503050406030204" pitchFamily="18" charset="0"/>
                                </a:rPr>
                                <m:t>𝐼</m:t>
                              </m:r>
                            </m:e>
                            <m:sub>
                              <m:r>
                                <a:rPr lang="ar-AE" sz="1800" i="1">
                                  <a:latin typeface="Cambria Math" panose="02040503050406030204" pitchFamily="18" charset="0"/>
                                </a:rPr>
                                <m:t>2</m:t>
                              </m:r>
                            </m:sub>
                          </m:sSub>
                        </m:num>
                        <m:den>
                          <m:r>
                            <a:rPr lang="ar-AE" sz="1800" i="1">
                              <a:latin typeface="Cambria Math" panose="02040503050406030204" pitchFamily="18" charset="0"/>
                            </a:rPr>
                            <m:t>𝑑𝑡</m:t>
                          </m:r>
                        </m:den>
                      </m:f>
                      <m:r>
                        <a:rPr lang="ar-AE" sz="1800" i="1">
                          <a:latin typeface="Cambria Math" panose="02040503050406030204" pitchFamily="18" charset="0"/>
                        </a:rPr>
                        <m:t>=</m:t>
                      </m:r>
                      <m:r>
                        <a:rPr lang="ar-AE" sz="1800" i="1">
                          <a:latin typeface="Cambria Math" panose="02040503050406030204" pitchFamily="18" charset="0"/>
                        </a:rPr>
                        <m:t>𝑘</m:t>
                      </m:r>
                      <m:sSub>
                        <m:sSubPr>
                          <m:ctrlPr>
                            <a:rPr lang="ar-AE" sz="1800" i="1">
                              <a:latin typeface="Cambria Math" panose="02040503050406030204" pitchFamily="18" charset="0"/>
                            </a:rPr>
                          </m:ctrlPr>
                        </m:sSubPr>
                        <m:e>
                          <m:r>
                            <a:rPr lang="ar-AE" sz="1800" i="1">
                              <a:latin typeface="Cambria Math" panose="02040503050406030204" pitchFamily="18" charset="0"/>
                            </a:rPr>
                            <m:t>𝐼</m:t>
                          </m:r>
                        </m:e>
                        <m:sub>
                          <m:r>
                            <a:rPr lang="ar-AE" sz="1800" i="1">
                              <a:latin typeface="Cambria Math" panose="02040503050406030204" pitchFamily="18" charset="0"/>
                            </a:rPr>
                            <m:t>1</m:t>
                          </m:r>
                        </m:sub>
                      </m:sSub>
                      <m:r>
                        <a:rPr lang="ar-AE" sz="1800" b="0" i="1" smtClean="0">
                          <a:latin typeface="Cambria Math" panose="02040503050406030204" pitchFamily="18" charset="0"/>
                        </a:rPr>
                        <m:t>−</m:t>
                      </m:r>
                      <m:r>
                        <a:rPr lang="en-US" sz="1800" b="0" i="1" smtClean="0">
                          <a:latin typeface="Cambria Math" panose="02040503050406030204" pitchFamily="18" charset="0"/>
                        </a:rPr>
                        <m:t>𝑑</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2</m:t>
                          </m:r>
                        </m:sub>
                      </m:sSub>
                      <m:r>
                        <a:rPr lang="ar-AE" sz="1800" i="1">
                          <a:latin typeface="Cambria Math" panose="02040503050406030204" pitchFamily="18" charset="0"/>
                        </a:rPr>
                        <m:t>,</m:t>
                      </m:r>
                      <m:r>
                        <a:rPr lang="en-US" sz="1800" b="0" i="1" smtClean="0">
                          <a:latin typeface="Cambria Math" panose="02040503050406030204" pitchFamily="18" charset="0"/>
                        </a:rPr>
                        <m:t>  </m:t>
                      </m:r>
                      <m:f>
                        <m:fPr>
                          <m:ctrlPr>
                            <a:rPr lang="ar-AE" sz="1800" i="1">
                              <a:latin typeface="Cambria Math" panose="02040503050406030204" pitchFamily="18" charset="0"/>
                            </a:rPr>
                          </m:ctrlPr>
                        </m:fPr>
                        <m:num>
                          <m:r>
                            <a:rPr lang="ar-AE" sz="1800" i="1">
                              <a:latin typeface="Cambria Math" panose="02040503050406030204" pitchFamily="18" charset="0"/>
                            </a:rPr>
                            <m:t>𝑑</m:t>
                          </m:r>
                          <m:r>
                            <a:rPr lang="en-US" sz="1800" b="0" i="1" smtClean="0">
                              <a:latin typeface="Cambria Math" panose="02040503050406030204" pitchFamily="18" charset="0"/>
                            </a:rPr>
                            <m:t>𝐷</m:t>
                          </m:r>
                        </m:num>
                        <m:den>
                          <m:r>
                            <a:rPr lang="ar-AE" sz="1800" i="1">
                              <a:latin typeface="Cambria Math" panose="02040503050406030204" pitchFamily="18" charset="0"/>
                            </a:rPr>
                            <m:t>𝑑𝑡</m:t>
                          </m:r>
                        </m:den>
                      </m:f>
                      <m:r>
                        <a:rPr lang="ar-AE" sz="1800" i="1">
                          <a:latin typeface="Cambria Math" panose="02040503050406030204" pitchFamily="18" charset="0"/>
                        </a:rPr>
                        <m:t>=</m:t>
                      </m:r>
                      <m:r>
                        <a:rPr lang="en-US" sz="1800" i="1">
                          <a:latin typeface="Cambria Math" panose="02040503050406030204" pitchFamily="18" charset="0"/>
                        </a:rPr>
                        <m:t>𝑑</m:t>
                      </m:r>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i="1">
                              <a:latin typeface="Cambria Math" panose="02040503050406030204" pitchFamily="18" charset="0"/>
                            </a:rPr>
                            <m:t>2</m:t>
                          </m:r>
                        </m:sub>
                      </m:sSub>
                    </m:oMath>
                  </m:oMathPara>
                </a14:m>
                <a:endParaRPr lang="ar-AE" sz="1800" dirty="0"/>
              </a:p>
              <a:p>
                <a:pPr marL="0" lvl="0" indent="0" algn="l" rtl="0">
                  <a:spcBef>
                    <a:spcPts val="560"/>
                  </a:spcBef>
                  <a:spcAft>
                    <a:spcPts val="0"/>
                  </a:spcAft>
                  <a:buNone/>
                </a:pPr>
                <a:endParaRPr lang="en-US" sz="1800" dirty="0"/>
              </a:p>
              <a:p>
                <a:pPr marL="0" lvl="0" indent="0" algn="l" rtl="0">
                  <a:spcBef>
                    <a:spcPts val="560"/>
                  </a:spcBef>
                  <a:spcAft>
                    <a:spcPts val="0"/>
                  </a:spcAft>
                  <a:buNone/>
                </a:pPr>
                <a:r>
                  <a:rPr lang="en-US" sz="1800" dirty="0"/>
                  <a:t>Now we can model the slow decay in the viral curve</a:t>
                </a:r>
              </a:p>
              <a:p>
                <a:pPr marL="0" lvl="0" indent="0" algn="l" rtl="0">
                  <a:spcBef>
                    <a:spcPts val="560"/>
                  </a:spcBef>
                  <a:spcAft>
                    <a:spcPts val="0"/>
                  </a:spcAft>
                  <a:buNone/>
                </a:pPr>
                <a:endParaRPr lang="en-US" sz="1800" dirty="0"/>
              </a:p>
              <a:p>
                <a:pPr marL="0" lvl="0" indent="0" algn="l" rtl="0">
                  <a:spcBef>
                    <a:spcPts val="560"/>
                  </a:spcBef>
                  <a:spcAft>
                    <a:spcPts val="0"/>
                  </a:spcAft>
                  <a:buNone/>
                </a:pPr>
                <a:endParaRPr lang="en-US" sz="1800" dirty="0"/>
              </a:p>
              <a:p>
                <a:pPr marL="0" lvl="0" indent="0" algn="l" rtl="0">
                  <a:spcBef>
                    <a:spcPts val="560"/>
                  </a:spcBef>
                  <a:spcAft>
                    <a:spcPts val="0"/>
                  </a:spcAft>
                  <a:buNone/>
                </a:pPr>
                <a:endParaRPr lang="en-US" sz="1800" dirty="0"/>
              </a:p>
              <a:p>
                <a:pPr marL="0" lvl="0" indent="0" algn="l" rtl="0">
                  <a:spcBef>
                    <a:spcPts val="560"/>
                  </a:spcBef>
                  <a:spcAft>
                    <a:spcPts val="0"/>
                  </a:spcAft>
                  <a:buNone/>
                </a:pPr>
                <a:endParaRPr lang="en-US" sz="1800" dirty="0"/>
              </a:p>
              <a:p>
                <a:pPr marL="0" lvl="0" indent="0" algn="l" rtl="0">
                  <a:spcBef>
                    <a:spcPts val="560"/>
                  </a:spcBef>
                  <a:spcAft>
                    <a:spcPts val="0"/>
                  </a:spcAft>
                  <a:buNone/>
                </a:pPr>
                <a:endParaRPr lang="en-US" sz="1800" dirty="0"/>
              </a:p>
              <a:p>
                <a:pPr marL="0" lvl="0" indent="0" algn="l" rtl="0">
                  <a:spcBef>
                    <a:spcPts val="560"/>
                  </a:spcBef>
                  <a:spcAft>
                    <a:spcPts val="0"/>
                  </a:spcAft>
                  <a:buNone/>
                </a:pPr>
                <a:endParaRPr sz="1800" dirty="0"/>
              </a:p>
            </p:txBody>
          </p:sp>
        </mc:Choice>
        <mc:Fallback xmlns="">
          <p:sp>
            <p:nvSpPr>
              <p:cNvPr id="591" name="Google Shape;591;g8d5b788658_1_82"/>
              <p:cNvSpPr txBox="1">
                <a:spLocks noGrp="1" noRot="1" noChangeAspect="1" noMove="1" noResize="1" noEditPoints="1" noAdjustHandles="1" noChangeArrowheads="1" noChangeShapeType="1" noTextEdit="1"/>
              </p:cNvSpPr>
              <p:nvPr>
                <p:ph type="body" idx="1"/>
              </p:nvPr>
            </p:nvSpPr>
            <p:spPr>
              <a:xfrm>
                <a:off x="217192" y="1035825"/>
                <a:ext cx="4938681" cy="5599800"/>
              </a:xfrm>
              <a:prstGeom prst="rect">
                <a:avLst/>
              </a:prstGeom>
              <a:blipFill>
                <a:blip r:embed="rId3"/>
                <a:stretch>
                  <a:fillRect l="-1111" r="-1975"/>
                </a:stretch>
              </a:blipFill>
            </p:spPr>
            <p:txBody>
              <a:bodyPr/>
              <a:lstStyle/>
              <a:p>
                <a:r>
                  <a:rPr lang="en-US">
                    <a:noFill/>
                  </a:rPr>
                  <a:t> </a:t>
                </a:r>
              </a:p>
            </p:txBody>
          </p:sp>
        </mc:Fallback>
      </mc:AlternateContent>
      <p:pic>
        <p:nvPicPr>
          <p:cNvPr id="592" name="Google Shape;592;g8d5b788658_1_82" descr="redblackblockiu"/>
          <p:cNvPicPr preferRelativeResize="0"/>
          <p:nvPr/>
        </p:nvPicPr>
        <p:blipFill rotWithShape="1">
          <a:blip r:embed="rId4">
            <a:alphaModFix/>
          </a:blip>
          <a:srcRect/>
          <a:stretch/>
        </p:blipFill>
        <p:spPr>
          <a:xfrm>
            <a:off x="0" y="6219825"/>
            <a:ext cx="484188" cy="638175"/>
          </a:xfrm>
          <a:prstGeom prst="rect">
            <a:avLst/>
          </a:prstGeom>
          <a:noFill/>
          <a:ln>
            <a:noFill/>
          </a:ln>
        </p:spPr>
      </p:pic>
      <p:pic>
        <p:nvPicPr>
          <p:cNvPr id="593" name="Google Shape;593;g8d5b788658_1_82" descr="Biocomplexity Logo"/>
          <p:cNvPicPr preferRelativeResize="0"/>
          <p:nvPr/>
        </p:nvPicPr>
        <p:blipFill rotWithShape="1">
          <a:blip r:embed="rId5">
            <a:alphaModFix/>
          </a:blip>
          <a:srcRect/>
          <a:stretch/>
        </p:blipFill>
        <p:spPr>
          <a:xfrm>
            <a:off x="8550275" y="6264275"/>
            <a:ext cx="593725" cy="593725"/>
          </a:xfrm>
          <a:prstGeom prst="rect">
            <a:avLst/>
          </a:prstGeom>
          <a:noFill/>
          <a:ln>
            <a:noFill/>
          </a:ln>
        </p:spPr>
      </p:pic>
      <p:pic>
        <p:nvPicPr>
          <p:cNvPr id="594" name="Google Shape;594;g8d5b788658_1_82"/>
          <p:cNvPicPr preferRelativeResize="0"/>
          <p:nvPr/>
        </p:nvPicPr>
        <p:blipFill>
          <a:blip r:embed="rId6">
            <a:alphaModFix/>
          </a:blip>
          <a:stretch>
            <a:fillRect/>
          </a:stretch>
        </p:blipFill>
        <p:spPr>
          <a:xfrm>
            <a:off x="5155873" y="2559825"/>
            <a:ext cx="3975599" cy="1967342"/>
          </a:xfrm>
          <a:prstGeom prst="rect">
            <a:avLst/>
          </a:prstGeom>
          <a:noFill/>
          <a:ln>
            <a:noFill/>
          </a:ln>
        </p:spPr>
      </p:pic>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26D473A-1723-43F4-8DC9-FF7BD02651F8}"/>
                  </a:ext>
                </a:extLst>
              </p:cNvPr>
              <p:cNvSpPr/>
              <p:nvPr/>
            </p:nvSpPr>
            <p:spPr>
              <a:xfrm>
                <a:off x="6957774" y="1258075"/>
                <a:ext cx="1538947" cy="13542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𝑇</m:t>
                      </m:r>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𝛽</m:t>
                          </m:r>
                          <m:r>
                            <a:rPr lang="en-US" sz="2000" b="0" i="1" smtClean="0">
                              <a:latin typeface="Cambria Math" panose="02040503050406030204" pitchFamily="18" charset="0"/>
                            </a:rPr>
                            <m:t>𝑉𝑇</m:t>
                          </m:r>
                        </m:e>
                      </m:groupCh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1</m:t>
                          </m:r>
                        </m:sub>
                      </m:sSub>
                    </m:oMath>
                  </m:oMathPara>
                </a14:m>
                <a:endParaRPr lang="en-US" sz="2000" dirty="0"/>
              </a:p>
              <a:p>
                <a:pPr marL="0" indent="0">
                  <a:buNone/>
                </a:pP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m:t>
                        </m:r>
                      </m:sub>
                    </m:sSub>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𝑘</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m:t>
                            </m:r>
                          </m:sub>
                        </m:sSub>
                      </m:e>
                    </m:groupChr>
                    <m:sSub>
                      <m:sSubPr>
                        <m:ctrlPr>
                          <a:rPr lang="en-US" sz="2000" b="0" i="1" smtClean="0">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2</m:t>
                        </m:r>
                      </m:sub>
                    </m:sSub>
                  </m:oMath>
                </a14:m>
                <a:r>
                  <a:rPr lang="en-US" sz="2000" dirty="0"/>
                  <a:t> </a:t>
                </a:r>
                <a14:m>
                  <m:oMath xmlns:m="http://schemas.openxmlformats.org/officeDocument/2006/math">
                    <m:groupChr>
                      <m:groupChrPr>
                        <m:chr m:val="→"/>
                        <m:vertJc m:val="bot"/>
                        <m:ctrlPr>
                          <a:rPr lang="el-GR" sz="2000" i="1">
                            <a:latin typeface="Cambria Math" panose="02040503050406030204" pitchFamily="18" charset="0"/>
                          </a:rPr>
                        </m:ctrlPr>
                      </m:groupChrPr>
                      <m:e>
                        <m:r>
                          <m:rPr>
                            <m:brk m:alnAt="2"/>
                          </m:rPr>
                          <a:rPr lang="en-US" sz="2000" b="0" i="1" smtClean="0">
                            <a:latin typeface="Cambria Math" panose="02040503050406030204" pitchFamily="18" charset="0"/>
                          </a:rPr>
                          <m:t>𝑑</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2</m:t>
                            </m:r>
                          </m:sub>
                        </m:sSub>
                      </m:e>
                    </m:groupChr>
                    <m:r>
                      <a:rPr lang="en-US" sz="2000" b="0" i="1" smtClean="0">
                        <a:latin typeface="Cambria Math" panose="02040503050406030204" pitchFamily="18" charset="0"/>
                      </a:rPr>
                      <m:t>𝐷</m:t>
                    </m:r>
                  </m:oMath>
                </a14:m>
                <a:endParaRPr lang="en-US" sz="2000" dirty="0"/>
              </a:p>
              <a:p>
                <a:pPr/>
                <a14:m>
                  <m:oMathPara xmlns:m="http://schemas.openxmlformats.org/officeDocument/2006/math">
                    <m:oMathParaPr>
                      <m:jc m:val="centerGroup"/>
                    </m:oMathParaPr>
                    <m:oMath xmlns:m="http://schemas.openxmlformats.org/officeDocument/2006/math">
                      <m:groupChr>
                        <m:groupChrPr>
                          <m:chr m:val="→"/>
                          <m:vertJc m:val="bot"/>
                          <m:ctrlPr>
                            <a:rPr lang="el-GR" sz="2000" i="1">
                              <a:latin typeface="Cambria Math" panose="02040503050406030204" pitchFamily="18" charset="0"/>
                            </a:rPr>
                          </m:ctrlPr>
                        </m:groupChrPr>
                        <m:e>
                          <m:r>
                            <m:rPr>
                              <m:brk m:alnAt="2"/>
                            </m:rPr>
                            <a:rPr lang="en-US" sz="2000" b="0" i="1" smtClean="0">
                              <a:latin typeface="Cambria Math" panose="02040503050406030204" pitchFamily="18" charset="0"/>
                            </a:rPr>
                            <m:t>𝑝</m:t>
                          </m:r>
                          <m:sSub>
                            <m:sSubPr>
                              <m:ctrlPr>
                                <a:rPr lang="en-US" sz="2000" b="0" i="1" smtClean="0">
                                  <a:latin typeface="Cambria Math" panose="02040503050406030204" pitchFamily="18" charset="0"/>
                                </a:rPr>
                              </m:ctrlPr>
                            </m:sSubPr>
                            <m:e>
                              <m:r>
                                <m:rPr>
                                  <m:brk m:alnAt="2"/>
                                </m:rPr>
                                <a:rPr lang="en-US" sz="2000" b="0" i="1" smtClean="0">
                                  <a:latin typeface="Cambria Math" panose="02040503050406030204" pitchFamily="18" charset="0"/>
                                </a:rPr>
                                <m:t>𝐼</m:t>
                              </m:r>
                            </m:e>
                            <m:sub>
                              <m:r>
                                <m:rPr>
                                  <m:brk m:alnAt="2"/>
                                </m:rPr>
                                <a:rPr lang="en-US" sz="2000" b="0" i="1" smtClean="0">
                                  <a:latin typeface="Cambria Math" panose="02040503050406030204" pitchFamily="18" charset="0"/>
                                </a:rPr>
                                <m:t>2</m:t>
                              </m:r>
                            </m:sub>
                          </m:sSub>
                        </m:e>
                      </m:groupChr>
                      <m:r>
                        <a:rPr lang="en-US" sz="2000" b="0" i="1" smtClean="0">
                          <a:latin typeface="Cambria Math" panose="02040503050406030204" pitchFamily="18" charset="0"/>
                        </a:rPr>
                        <m:t>𝑉</m:t>
                      </m:r>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𝑐𝑉</m:t>
                          </m:r>
                        </m:e>
                      </m:groupChr>
                    </m:oMath>
                  </m:oMathPara>
                </a14:m>
                <a:endParaRPr lang="en-US" sz="2000" dirty="0"/>
              </a:p>
            </p:txBody>
          </p:sp>
        </mc:Choice>
        <mc:Fallback xmlns="">
          <p:sp>
            <p:nvSpPr>
              <p:cNvPr id="7" name="Rectangle 6">
                <a:extLst>
                  <a:ext uri="{FF2B5EF4-FFF2-40B4-BE49-F238E27FC236}">
                    <a16:creationId xmlns:a16="http://schemas.microsoft.com/office/drawing/2014/main" id="{126D473A-1723-43F4-8DC9-FF7BD02651F8}"/>
                  </a:ext>
                </a:extLst>
              </p:cNvPr>
              <p:cNvSpPr>
                <a:spLocks noRot="1" noChangeAspect="1" noMove="1" noResize="1" noEditPoints="1" noAdjustHandles="1" noChangeArrowheads="1" noChangeShapeType="1" noTextEdit="1"/>
              </p:cNvSpPr>
              <p:nvPr/>
            </p:nvSpPr>
            <p:spPr>
              <a:xfrm>
                <a:off x="6957774" y="1258075"/>
                <a:ext cx="1538947" cy="135428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4ECCA9C8-51D2-4F22-B783-00227EA12A10}"/>
                  </a:ext>
                </a:extLst>
              </p:cNvPr>
              <p:cNvSpPr txBox="1"/>
              <p:nvPr/>
            </p:nvSpPr>
            <p:spPr>
              <a:xfrm>
                <a:off x="4946650" y="5010150"/>
                <a:ext cx="3727450" cy="954107"/>
              </a:xfrm>
              <a:prstGeom prst="rect">
                <a:avLst/>
              </a:prstGeom>
              <a:noFill/>
            </p:spPr>
            <p:txBody>
              <a:bodyPr wrap="square" rtlCol="0">
                <a:spAutoFit/>
              </a:bodyPr>
              <a:lstStyle/>
              <a:p>
                <a:r>
                  <a:rPr lang="en-US" b="1" dirty="0">
                    <a:solidFill>
                      <a:srgbClr val="FF0000"/>
                    </a:solidFill>
                  </a:rPr>
                  <a:t>The infected cell lifetime for influenza is probably shorter (12 hours) in which case </a:t>
                </a:r>
                <a14:m>
                  <m:oMath xmlns:m="http://schemas.openxmlformats.org/officeDocument/2006/math">
                    <m:r>
                      <a:rPr lang="en-US" b="1" i="1" dirty="0" smtClean="0">
                        <a:solidFill>
                          <a:srgbClr val="FF0000"/>
                        </a:solidFill>
                        <a:latin typeface="Cambria Math" panose="02040503050406030204" pitchFamily="18" charset="0"/>
                      </a:rPr>
                      <m:t>𝒅</m:t>
                    </m:r>
                    <m:r>
                      <a:rPr lang="en-US" b="1" i="1" dirty="0" smtClean="0">
                        <a:solidFill>
                          <a:srgbClr val="FF0000"/>
                        </a:solidFill>
                        <a:latin typeface="Cambria Math" panose="02040503050406030204" pitchFamily="18" charset="0"/>
                      </a:rPr>
                      <m:t> = </m:t>
                    </m:r>
                    <m:r>
                      <a:rPr lang="en-US" b="1" i="1" dirty="0" smtClean="0">
                        <a:solidFill>
                          <a:srgbClr val="FF0000"/>
                        </a:solidFill>
                        <a:latin typeface="Cambria Math" panose="02040503050406030204" pitchFamily="18" charset="0"/>
                      </a:rPr>
                      <m:t>𝟐</m:t>
                    </m:r>
                  </m:oMath>
                </a14:m>
                <a:r>
                  <a:rPr lang="en-US" b="1" dirty="0">
                    <a:solidFill>
                      <a:srgbClr val="FF0000"/>
                    </a:solidFill>
                  </a:rPr>
                  <a:t> /day. You can try this and see what the difference is</a:t>
                </a:r>
              </a:p>
            </p:txBody>
          </p:sp>
        </mc:Choice>
        <mc:Fallback xmlns="">
          <p:sp>
            <p:nvSpPr>
              <p:cNvPr id="2" name="TextBox 1">
                <a:extLst>
                  <a:ext uri="{FF2B5EF4-FFF2-40B4-BE49-F238E27FC236}">
                    <a16:creationId xmlns:a16="http://schemas.microsoft.com/office/drawing/2014/main" id="{4ECCA9C8-51D2-4F22-B783-00227EA12A10}"/>
                  </a:ext>
                </a:extLst>
              </p:cNvPr>
              <p:cNvSpPr txBox="1">
                <a:spLocks noRot="1" noChangeAspect="1" noMove="1" noResize="1" noEditPoints="1" noAdjustHandles="1" noChangeArrowheads="1" noChangeShapeType="1" noTextEdit="1"/>
              </p:cNvSpPr>
              <p:nvPr/>
            </p:nvSpPr>
            <p:spPr>
              <a:xfrm>
                <a:off x="4946650" y="5010150"/>
                <a:ext cx="3727450" cy="954107"/>
              </a:xfrm>
              <a:prstGeom prst="rect">
                <a:avLst/>
              </a:prstGeom>
              <a:blipFill>
                <a:blip r:embed="rId8"/>
                <a:stretch>
                  <a:fillRect l="-490" t="-1282" r="-1144" b="-5769"/>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90532F4C-D079-49AD-AE26-5B375EAB6EDA}"/>
              </a:ext>
            </a:extLst>
          </p:cNvPr>
          <p:cNvPicPr>
            <a:picLocks noChangeAspect="1"/>
          </p:cNvPicPr>
          <p:nvPr/>
        </p:nvPicPr>
        <p:blipFill>
          <a:blip r:embed="rId9">
            <a:clrChange>
              <a:clrFrom>
                <a:srgbClr val="FEF3B1"/>
              </a:clrFrom>
              <a:clrTo>
                <a:srgbClr val="FEF3B1">
                  <a:alpha val="0"/>
                </a:srgbClr>
              </a:clrTo>
            </a:clrChange>
          </a:blip>
          <a:stretch>
            <a:fillRect/>
          </a:stretch>
        </p:blipFill>
        <p:spPr>
          <a:xfrm>
            <a:off x="8550325" y="0"/>
            <a:ext cx="593675" cy="61786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g8d5b788658_1_99"/>
          <p:cNvSpPr txBox="1">
            <a:spLocks noGrp="1"/>
          </p:cNvSpPr>
          <p:nvPr>
            <p:ph type="title"/>
          </p:nvPr>
        </p:nvSpPr>
        <p:spPr>
          <a:xfrm>
            <a:off x="343650" y="0"/>
            <a:ext cx="84567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a:solidFill>
                  <a:srgbClr val="0000CC"/>
                </a:solidFill>
              </a:rPr>
              <a:t>Infected Cell Death due to Viral Infection and Innate Immune Response</a:t>
            </a:r>
            <a:endParaRPr/>
          </a:p>
        </p:txBody>
      </p:sp>
      <p:pic>
        <p:nvPicPr>
          <p:cNvPr id="601" name="Google Shape;601;g8d5b788658_1_99" descr="redblackblockiu"/>
          <p:cNvPicPr preferRelativeResize="0"/>
          <p:nvPr/>
        </p:nvPicPr>
        <p:blipFill rotWithShape="1">
          <a:blip r:embed="rId3">
            <a:alphaModFix/>
          </a:blip>
          <a:srcRect/>
          <a:stretch/>
        </p:blipFill>
        <p:spPr>
          <a:xfrm>
            <a:off x="0" y="6219825"/>
            <a:ext cx="484188" cy="638175"/>
          </a:xfrm>
          <a:prstGeom prst="rect">
            <a:avLst/>
          </a:prstGeom>
          <a:noFill/>
          <a:ln>
            <a:noFill/>
          </a:ln>
        </p:spPr>
      </p:pic>
      <p:pic>
        <p:nvPicPr>
          <p:cNvPr id="602" name="Google Shape;602;g8d5b788658_1_99"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pic>
        <p:nvPicPr>
          <p:cNvPr id="603" name="Google Shape;603;g8d5b788658_1_99"/>
          <p:cNvPicPr preferRelativeResize="0"/>
          <p:nvPr/>
        </p:nvPicPr>
        <p:blipFill rotWithShape="1">
          <a:blip r:embed="rId5">
            <a:alphaModFix/>
          </a:blip>
          <a:srcRect l="12049" t="21179" r="25222" b="16654"/>
          <a:stretch/>
        </p:blipFill>
        <p:spPr>
          <a:xfrm>
            <a:off x="1476825" y="1382276"/>
            <a:ext cx="6804566" cy="3563775"/>
          </a:xfrm>
          <a:prstGeom prst="rect">
            <a:avLst/>
          </a:prstGeom>
          <a:noFill/>
          <a:ln>
            <a:noFill/>
          </a:ln>
        </p:spPr>
      </p:pic>
      <p:sp>
        <p:nvSpPr>
          <p:cNvPr id="604" name="Google Shape;604;g8d5b788658_1_99"/>
          <p:cNvSpPr/>
          <p:nvPr/>
        </p:nvSpPr>
        <p:spPr>
          <a:xfrm>
            <a:off x="1806500" y="2255300"/>
            <a:ext cx="6370800" cy="199500"/>
          </a:xfrm>
          <a:prstGeom prst="rect">
            <a:avLst/>
          </a:prstGeom>
          <a:solidFill>
            <a:srgbClr val="00B050">
              <a:alpha val="49800"/>
            </a:srgbClr>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0" name="Google Shape;439;g8d5b788658_0_98">
            <a:extLst>
              <a:ext uri="{FF2B5EF4-FFF2-40B4-BE49-F238E27FC236}">
                <a16:creationId xmlns:a16="http://schemas.microsoft.com/office/drawing/2014/main" id="{2ECA8E13-4492-1F47-807B-31830048356A}"/>
              </a:ext>
            </a:extLst>
          </p:cNvPr>
          <p:cNvPicPr preferRelativeResize="0">
            <a:picLocks noChangeAspect="1"/>
          </p:cNvPicPr>
          <p:nvPr/>
        </p:nvPicPr>
        <p:blipFill>
          <a:blip r:embed="rId6">
            <a:alphaModFix/>
          </a:blip>
          <a:stretch>
            <a:fillRect/>
          </a:stretch>
        </p:blipFill>
        <p:spPr>
          <a:xfrm>
            <a:off x="5956774" y="4908887"/>
            <a:ext cx="2576250" cy="1992357"/>
          </a:xfrm>
          <a:prstGeom prst="rect">
            <a:avLst/>
          </a:prstGeom>
          <a:noFill/>
          <a:ln>
            <a:noFill/>
          </a:ln>
        </p:spPr>
      </p:pic>
      <p:cxnSp>
        <p:nvCxnSpPr>
          <p:cNvPr id="11" name="Straight Connector 10">
            <a:extLst>
              <a:ext uri="{FF2B5EF4-FFF2-40B4-BE49-F238E27FC236}">
                <a16:creationId xmlns:a16="http://schemas.microsoft.com/office/drawing/2014/main" id="{56B739C0-128E-D940-8FE9-99C4C88A6071}"/>
              </a:ext>
            </a:extLst>
          </p:cNvPr>
          <p:cNvCxnSpPr>
            <a:cxnSpLocks/>
          </p:cNvCxnSpPr>
          <p:nvPr/>
        </p:nvCxnSpPr>
        <p:spPr>
          <a:xfrm>
            <a:off x="6032639" y="6524996"/>
            <a:ext cx="38783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387062D-DE89-F24E-A0F7-4EC068D8BD29}"/>
              </a:ext>
            </a:extLst>
          </p:cNvPr>
          <p:cNvCxnSpPr>
            <a:cxnSpLocks/>
          </p:cNvCxnSpPr>
          <p:nvPr/>
        </p:nvCxnSpPr>
        <p:spPr>
          <a:xfrm flipV="1">
            <a:off x="6354078" y="5414819"/>
            <a:ext cx="228821" cy="980491"/>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63E1385-F864-C14B-B6D3-2D81A5EC3924}"/>
              </a:ext>
            </a:extLst>
          </p:cNvPr>
          <p:cNvCxnSpPr>
            <a:cxnSpLocks/>
          </p:cNvCxnSpPr>
          <p:nvPr/>
        </p:nvCxnSpPr>
        <p:spPr>
          <a:xfrm>
            <a:off x="6516575" y="5285132"/>
            <a:ext cx="354521" cy="1"/>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FCB4799-7C7D-E94A-B340-B7E7C02978D9}"/>
              </a:ext>
            </a:extLst>
          </p:cNvPr>
          <p:cNvCxnSpPr>
            <a:cxnSpLocks/>
          </p:cNvCxnSpPr>
          <p:nvPr/>
        </p:nvCxnSpPr>
        <p:spPr>
          <a:xfrm>
            <a:off x="6941803" y="5285132"/>
            <a:ext cx="1202611" cy="238337"/>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71D57C5D-AF17-4AFA-AED2-340C6E113F8D}"/>
                  </a:ext>
                </a:extLst>
              </p:cNvPr>
              <p:cNvSpPr/>
              <p:nvPr/>
            </p:nvSpPr>
            <p:spPr>
              <a:xfrm>
                <a:off x="3974579" y="3209209"/>
                <a:ext cx="1538947" cy="13542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𝑇</m:t>
                      </m:r>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𝛽</m:t>
                          </m:r>
                          <m:r>
                            <a:rPr lang="en-US" sz="2000" b="0" i="1" smtClean="0">
                              <a:latin typeface="Cambria Math" panose="02040503050406030204" pitchFamily="18" charset="0"/>
                            </a:rPr>
                            <m:t>𝑉𝑇</m:t>
                          </m:r>
                        </m:e>
                      </m:groupCh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1</m:t>
                          </m:r>
                        </m:sub>
                      </m:sSub>
                    </m:oMath>
                  </m:oMathPara>
                </a14:m>
                <a:endParaRPr lang="en-US" sz="2000" dirty="0"/>
              </a:p>
              <a:p>
                <a:pPr marL="0" indent="0">
                  <a:buNone/>
                </a:pP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m:t>
                        </m:r>
                      </m:sub>
                    </m:sSub>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𝑘</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m:t>
                            </m:r>
                          </m:sub>
                        </m:sSub>
                      </m:e>
                    </m:groupChr>
                    <m:sSub>
                      <m:sSubPr>
                        <m:ctrlPr>
                          <a:rPr lang="en-US" sz="2000" b="0" i="1" smtClean="0">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2</m:t>
                        </m:r>
                      </m:sub>
                    </m:sSub>
                  </m:oMath>
                </a14:m>
                <a:r>
                  <a:rPr lang="en-US" sz="2000" dirty="0"/>
                  <a:t> </a:t>
                </a:r>
                <a14:m>
                  <m:oMath xmlns:m="http://schemas.openxmlformats.org/officeDocument/2006/math">
                    <m:groupChr>
                      <m:groupChrPr>
                        <m:chr m:val="→"/>
                        <m:vertJc m:val="bot"/>
                        <m:ctrlPr>
                          <a:rPr lang="el-GR" sz="2000" i="1">
                            <a:latin typeface="Cambria Math" panose="02040503050406030204" pitchFamily="18" charset="0"/>
                          </a:rPr>
                        </m:ctrlPr>
                      </m:groupChrPr>
                      <m:e>
                        <m:r>
                          <m:rPr>
                            <m:brk m:alnAt="2"/>
                          </m:rPr>
                          <a:rPr lang="en-US" sz="2000" b="0" i="1" smtClean="0">
                            <a:latin typeface="Cambria Math" panose="02040503050406030204" pitchFamily="18" charset="0"/>
                          </a:rPr>
                          <m:t>𝑑</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2</m:t>
                            </m:r>
                          </m:sub>
                        </m:sSub>
                      </m:e>
                    </m:groupChr>
                    <m:r>
                      <a:rPr lang="en-US" sz="2000" b="0" i="1" smtClean="0">
                        <a:latin typeface="Cambria Math" panose="02040503050406030204" pitchFamily="18" charset="0"/>
                      </a:rPr>
                      <m:t>𝐷</m:t>
                    </m:r>
                  </m:oMath>
                </a14:m>
                <a:endParaRPr lang="en-US" sz="2000" dirty="0"/>
              </a:p>
              <a:p>
                <a:pPr/>
                <a14:m>
                  <m:oMathPara xmlns:m="http://schemas.openxmlformats.org/officeDocument/2006/math">
                    <m:oMathParaPr>
                      <m:jc m:val="centerGroup"/>
                    </m:oMathParaPr>
                    <m:oMath xmlns:m="http://schemas.openxmlformats.org/officeDocument/2006/math">
                      <m:groupChr>
                        <m:groupChrPr>
                          <m:chr m:val="→"/>
                          <m:vertJc m:val="bot"/>
                          <m:ctrlPr>
                            <a:rPr lang="el-GR" sz="2000" i="1">
                              <a:latin typeface="Cambria Math" panose="02040503050406030204" pitchFamily="18" charset="0"/>
                            </a:rPr>
                          </m:ctrlPr>
                        </m:groupChrPr>
                        <m:e>
                          <m:r>
                            <m:rPr>
                              <m:brk m:alnAt="2"/>
                            </m:rPr>
                            <a:rPr lang="en-US" sz="2000" b="0" i="1" smtClean="0">
                              <a:latin typeface="Cambria Math" panose="02040503050406030204" pitchFamily="18" charset="0"/>
                            </a:rPr>
                            <m:t>𝑝</m:t>
                          </m:r>
                          <m:sSub>
                            <m:sSubPr>
                              <m:ctrlPr>
                                <a:rPr lang="en-US" sz="2000" b="0" i="1" smtClean="0">
                                  <a:latin typeface="Cambria Math" panose="02040503050406030204" pitchFamily="18" charset="0"/>
                                </a:rPr>
                              </m:ctrlPr>
                            </m:sSubPr>
                            <m:e>
                              <m:r>
                                <m:rPr>
                                  <m:brk m:alnAt="2"/>
                                </m:rPr>
                                <a:rPr lang="en-US" sz="2000" b="0" i="1" smtClean="0">
                                  <a:latin typeface="Cambria Math" panose="02040503050406030204" pitchFamily="18" charset="0"/>
                                </a:rPr>
                                <m:t>𝐼</m:t>
                              </m:r>
                            </m:e>
                            <m:sub>
                              <m:r>
                                <m:rPr>
                                  <m:brk m:alnAt="2"/>
                                </m:rPr>
                                <a:rPr lang="en-US" sz="2000" b="0" i="1" smtClean="0">
                                  <a:latin typeface="Cambria Math" panose="02040503050406030204" pitchFamily="18" charset="0"/>
                                </a:rPr>
                                <m:t>2</m:t>
                              </m:r>
                            </m:sub>
                          </m:sSub>
                        </m:e>
                      </m:groupChr>
                      <m:r>
                        <a:rPr lang="en-US" sz="2000" b="0" i="1" smtClean="0">
                          <a:latin typeface="Cambria Math" panose="02040503050406030204" pitchFamily="18" charset="0"/>
                        </a:rPr>
                        <m:t>𝑉</m:t>
                      </m:r>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𝑐𝑉</m:t>
                          </m:r>
                        </m:e>
                      </m:groupChr>
                    </m:oMath>
                  </m:oMathPara>
                </a14:m>
                <a:endParaRPr lang="en-US" sz="2000" dirty="0"/>
              </a:p>
            </p:txBody>
          </p:sp>
        </mc:Choice>
        <mc:Fallback xmlns="">
          <p:sp>
            <p:nvSpPr>
              <p:cNvPr id="18" name="Rectangle 17">
                <a:extLst>
                  <a:ext uri="{FF2B5EF4-FFF2-40B4-BE49-F238E27FC236}">
                    <a16:creationId xmlns:a16="http://schemas.microsoft.com/office/drawing/2014/main" id="{71D57C5D-AF17-4AFA-AED2-340C6E113F8D}"/>
                  </a:ext>
                </a:extLst>
              </p:cNvPr>
              <p:cNvSpPr>
                <a:spLocks noRot="1" noChangeAspect="1" noMove="1" noResize="1" noEditPoints="1" noAdjustHandles="1" noChangeArrowheads="1" noChangeShapeType="1" noTextEdit="1"/>
              </p:cNvSpPr>
              <p:nvPr/>
            </p:nvSpPr>
            <p:spPr>
              <a:xfrm>
                <a:off x="3974579" y="3209209"/>
                <a:ext cx="1538947" cy="1354282"/>
              </a:xfrm>
              <a:prstGeom prst="rect">
                <a:avLst/>
              </a:prstGeom>
              <a:blipFill>
                <a:blip r:embed="rId9"/>
                <a:stretch>
                  <a:fillRect/>
                </a:stretch>
              </a:blipFill>
            </p:spPr>
            <p:txBody>
              <a:bodyPr/>
              <a:lstStyle/>
              <a:p>
                <a:r>
                  <a:rPr lang="en-US">
                    <a:noFill/>
                  </a:rPr>
                  <a:t> </a:t>
                </a:r>
              </a:p>
            </p:txBody>
          </p:sp>
        </mc:Fallback>
      </mc:AlternateContent>
      <p:sp>
        <p:nvSpPr>
          <p:cNvPr id="23" name="Rectangle 22">
            <a:extLst>
              <a:ext uri="{FF2B5EF4-FFF2-40B4-BE49-F238E27FC236}">
                <a16:creationId xmlns:a16="http://schemas.microsoft.com/office/drawing/2014/main" id="{711E4080-B5F7-44C8-9AEB-DA8F2F40DEE9}"/>
              </a:ext>
            </a:extLst>
          </p:cNvPr>
          <p:cNvSpPr/>
          <p:nvPr/>
        </p:nvSpPr>
        <p:spPr>
          <a:xfrm>
            <a:off x="1806500" y="3445889"/>
            <a:ext cx="898600" cy="19950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E9FB9158-2D2F-4F65-8250-572CD4C99514}"/>
                  </a:ext>
                </a:extLst>
              </p:cNvPr>
              <p:cNvSpPr txBox="1"/>
              <p:nvPr/>
            </p:nvSpPr>
            <p:spPr>
              <a:xfrm>
                <a:off x="5513526" y="2568886"/>
                <a:ext cx="3059808" cy="2462213"/>
              </a:xfrm>
              <a:prstGeom prst="rect">
                <a:avLst/>
              </a:prstGeom>
              <a:noFill/>
            </p:spPr>
            <p:txBody>
              <a:bodyPr wrap="square" rtlCol="0">
                <a:spAutoFit/>
              </a:bodyPr>
              <a:lstStyle/>
              <a:p>
                <a:r>
                  <a:rPr lang="en-US" dirty="0">
                    <a:solidFill>
                      <a:srgbClr val="0070C0"/>
                    </a:solidFill>
                  </a:rPr>
                  <a:t>Will assume that the typical lifetime of infected virus releasing cells is about 4 days. So the rate of clearance is the reciprocal </a:t>
                </a:r>
                <a14:m>
                  <m:oMath xmlns:m="http://schemas.openxmlformats.org/officeDocument/2006/math">
                    <m:r>
                      <a:rPr lang="en-US" b="0" i="1" dirty="0" smtClean="0">
                        <a:solidFill>
                          <a:srgbClr val="0070C0"/>
                        </a:solidFill>
                        <a:latin typeface="Cambria Math" panose="02040503050406030204" pitchFamily="18" charset="0"/>
                      </a:rPr>
                      <m:t>𝑑</m:t>
                    </m:r>
                    <m:r>
                      <a:rPr lang="en-US" i="1" dirty="0" smtClean="0">
                        <a:solidFill>
                          <a:srgbClr val="0070C0"/>
                        </a:solidFill>
                        <a:latin typeface="Cambria Math" panose="02040503050406030204" pitchFamily="18" charset="0"/>
                      </a:rPr>
                      <m:t>=</m:t>
                    </m:r>
                    <m:r>
                      <a:rPr lang="en-US" b="0" i="1" dirty="0" smtClean="0">
                        <a:solidFill>
                          <a:srgbClr val="0070C0"/>
                        </a:solidFill>
                        <a:latin typeface="Cambria Math" panose="02040503050406030204" pitchFamily="18" charset="0"/>
                      </a:rPr>
                      <m:t>0</m:t>
                    </m:r>
                    <m:r>
                      <a:rPr lang="en-US" b="0" i="1" dirty="0" smtClean="0">
                        <a:solidFill>
                          <a:srgbClr val="0070C0"/>
                        </a:solidFill>
                        <a:latin typeface="Cambria Math" panose="02040503050406030204" pitchFamily="18" charset="0"/>
                      </a:rPr>
                      <m:t>.</m:t>
                    </m:r>
                    <m:r>
                      <a:rPr lang="en-US" b="0" i="1" dirty="0" smtClean="0">
                        <a:solidFill>
                          <a:srgbClr val="0070C0"/>
                        </a:solidFill>
                        <a:latin typeface="Cambria Math" panose="02040503050406030204" pitchFamily="18" charset="0"/>
                      </a:rPr>
                      <m:t>24</m:t>
                    </m:r>
                    <m:r>
                      <a:rPr lang="en-US" b="0" i="1" dirty="0" smtClean="0">
                        <a:solidFill>
                          <a:srgbClr val="0070C0"/>
                        </a:solidFill>
                        <a:latin typeface="Cambria Math" panose="02040503050406030204" pitchFamily="18" charset="0"/>
                      </a:rPr>
                      <m:t> </m:t>
                    </m:r>
                  </m:oMath>
                </a14:m>
                <a:r>
                  <a:rPr lang="en-US" dirty="0">
                    <a:solidFill>
                      <a:srgbClr val="0070C0"/>
                    </a:solidFill>
                  </a:rPr>
                  <a:t>per day</a:t>
                </a:r>
              </a:p>
              <a:p>
                <a:r>
                  <a:rPr lang="en-US" b="1" dirty="0">
                    <a:solidFill>
                      <a:srgbClr val="FF0000"/>
                    </a:solidFill>
                  </a:rPr>
                  <a:t>The infected cell lifetime for influenza is probably shorter (12 hours) in which case </a:t>
                </a:r>
                <a14:m>
                  <m:oMath xmlns:m="http://schemas.openxmlformats.org/officeDocument/2006/math">
                    <m:r>
                      <a:rPr lang="en-US" b="1" i="1" dirty="0">
                        <a:solidFill>
                          <a:srgbClr val="FF0000"/>
                        </a:solidFill>
                        <a:latin typeface="Cambria Math" panose="02040503050406030204" pitchFamily="18" charset="0"/>
                      </a:rPr>
                      <m:t>𝒅</m:t>
                    </m:r>
                    <m:r>
                      <a:rPr lang="en-US" b="1" i="1" dirty="0">
                        <a:solidFill>
                          <a:srgbClr val="FF0000"/>
                        </a:solidFill>
                        <a:latin typeface="Cambria Math" panose="02040503050406030204" pitchFamily="18" charset="0"/>
                      </a:rPr>
                      <m:t> = </m:t>
                    </m:r>
                    <m:r>
                      <a:rPr lang="en-US" b="1" i="1" dirty="0">
                        <a:solidFill>
                          <a:srgbClr val="FF0000"/>
                        </a:solidFill>
                        <a:latin typeface="Cambria Math" panose="02040503050406030204" pitchFamily="18" charset="0"/>
                      </a:rPr>
                      <m:t>𝟐</m:t>
                    </m:r>
                  </m:oMath>
                </a14:m>
                <a:r>
                  <a:rPr lang="en-US" b="1" dirty="0">
                    <a:solidFill>
                      <a:srgbClr val="FF0000"/>
                    </a:solidFill>
                  </a:rPr>
                  <a:t> /day. You can try this and see what the difference is</a:t>
                </a:r>
              </a:p>
              <a:p>
                <a:endParaRPr lang="en-US" dirty="0">
                  <a:solidFill>
                    <a:srgbClr val="0070C0"/>
                  </a:solidFill>
                </a:endParaRPr>
              </a:p>
            </p:txBody>
          </p:sp>
        </mc:Choice>
        <mc:Fallback xmlns="">
          <p:sp>
            <p:nvSpPr>
              <p:cNvPr id="24" name="TextBox 23">
                <a:extLst>
                  <a:ext uri="{FF2B5EF4-FFF2-40B4-BE49-F238E27FC236}">
                    <a16:creationId xmlns:a16="http://schemas.microsoft.com/office/drawing/2014/main" id="{E9FB9158-2D2F-4F65-8250-572CD4C99514}"/>
                  </a:ext>
                </a:extLst>
              </p:cNvPr>
              <p:cNvSpPr txBox="1">
                <a:spLocks noRot="1" noChangeAspect="1" noMove="1" noResize="1" noEditPoints="1" noAdjustHandles="1" noChangeArrowheads="1" noChangeShapeType="1" noTextEdit="1"/>
              </p:cNvSpPr>
              <p:nvPr/>
            </p:nvSpPr>
            <p:spPr>
              <a:xfrm>
                <a:off x="5513526" y="2568886"/>
                <a:ext cx="3059808" cy="2462213"/>
              </a:xfrm>
              <a:prstGeom prst="rect">
                <a:avLst/>
              </a:prstGeom>
              <a:blipFill>
                <a:blip r:embed="rId10"/>
                <a:stretch>
                  <a:fillRect l="-598" t="-248"/>
                </a:stretch>
              </a:blipFill>
            </p:spPr>
            <p:txBody>
              <a:bodyPr/>
              <a:lstStyle/>
              <a:p>
                <a:r>
                  <a:rPr lang="en-US">
                    <a:noFill/>
                  </a:rPr>
                  <a:t> </a:t>
                </a:r>
              </a:p>
            </p:txBody>
          </p:sp>
        </mc:Fallback>
      </mc:AlternateContent>
      <p:sp>
        <p:nvSpPr>
          <p:cNvPr id="25" name="TextBox 24">
            <a:extLst>
              <a:ext uri="{FF2B5EF4-FFF2-40B4-BE49-F238E27FC236}">
                <a16:creationId xmlns:a16="http://schemas.microsoft.com/office/drawing/2014/main" id="{97AED18D-CB22-4CC7-AED5-93C49668178E}"/>
              </a:ext>
            </a:extLst>
          </p:cNvPr>
          <p:cNvSpPr txBox="1"/>
          <p:nvPr/>
        </p:nvSpPr>
        <p:spPr>
          <a:xfrm>
            <a:off x="761665" y="5081320"/>
            <a:ext cx="3791749" cy="307777"/>
          </a:xfrm>
          <a:prstGeom prst="rect">
            <a:avLst/>
          </a:prstGeom>
          <a:noFill/>
        </p:spPr>
        <p:txBody>
          <a:bodyPr wrap="square" rtlCol="0">
            <a:spAutoFit/>
          </a:bodyPr>
          <a:lstStyle/>
          <a:p>
            <a:r>
              <a:rPr lang="en-US" b="1" dirty="0">
                <a:solidFill>
                  <a:srgbClr val="0070C0"/>
                </a:solidFill>
              </a:rPr>
              <a:t>Exercise—Run it!</a:t>
            </a:r>
          </a:p>
        </p:txBody>
      </p:sp>
      <p:pic>
        <p:nvPicPr>
          <p:cNvPr id="16" name="Picture 15">
            <a:extLst>
              <a:ext uri="{FF2B5EF4-FFF2-40B4-BE49-F238E27FC236}">
                <a16:creationId xmlns:a16="http://schemas.microsoft.com/office/drawing/2014/main" id="{622C1E95-89B7-450C-B205-904A5E5A9145}"/>
              </a:ext>
            </a:extLst>
          </p:cNvPr>
          <p:cNvPicPr>
            <a:picLocks noChangeAspect="1"/>
          </p:cNvPicPr>
          <p:nvPr/>
        </p:nvPicPr>
        <p:blipFill>
          <a:blip r:embed="rId11">
            <a:clrChange>
              <a:clrFrom>
                <a:srgbClr val="FEF3B1"/>
              </a:clrFrom>
              <a:clrTo>
                <a:srgbClr val="FEF3B1">
                  <a:alpha val="0"/>
                </a:srgbClr>
              </a:clrTo>
            </a:clrChange>
          </a:blip>
          <a:stretch>
            <a:fillRect/>
          </a:stretch>
        </p:blipFill>
        <p:spPr>
          <a:xfrm>
            <a:off x="8550325" y="0"/>
            <a:ext cx="593675" cy="617861"/>
          </a:xfrm>
          <a:prstGeom prst="rect">
            <a:avLst/>
          </a:prstGeom>
        </p:spPr>
      </p:pic>
    </p:spTree>
    <p:extLst>
      <p:ext uri="{BB962C8B-B14F-4D97-AF65-F5344CB8AC3E}">
        <p14:creationId xmlns:p14="http://schemas.microsoft.com/office/powerpoint/2010/main" val="2278244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g8d5b788658_1_99"/>
          <p:cNvSpPr txBox="1">
            <a:spLocks noGrp="1"/>
          </p:cNvSpPr>
          <p:nvPr>
            <p:ph type="title"/>
          </p:nvPr>
        </p:nvSpPr>
        <p:spPr>
          <a:xfrm>
            <a:off x="343650" y="0"/>
            <a:ext cx="84567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a:solidFill>
                  <a:srgbClr val="0000CC"/>
                </a:solidFill>
              </a:rPr>
              <a:t>Infected Cell Death due to Viral Infection and Innate Immune Response</a:t>
            </a:r>
            <a:endParaRPr/>
          </a:p>
        </p:txBody>
      </p:sp>
      <p:pic>
        <p:nvPicPr>
          <p:cNvPr id="601" name="Google Shape;601;g8d5b788658_1_99" descr="redblackblockiu"/>
          <p:cNvPicPr preferRelativeResize="0"/>
          <p:nvPr/>
        </p:nvPicPr>
        <p:blipFill rotWithShape="1">
          <a:blip r:embed="rId3">
            <a:alphaModFix/>
          </a:blip>
          <a:srcRect/>
          <a:stretch/>
        </p:blipFill>
        <p:spPr>
          <a:xfrm>
            <a:off x="0" y="6219825"/>
            <a:ext cx="484188" cy="638175"/>
          </a:xfrm>
          <a:prstGeom prst="rect">
            <a:avLst/>
          </a:prstGeom>
          <a:noFill/>
          <a:ln>
            <a:noFill/>
          </a:ln>
        </p:spPr>
      </p:pic>
      <p:pic>
        <p:nvPicPr>
          <p:cNvPr id="602" name="Google Shape;602;g8d5b788658_1_99"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pic>
        <p:nvPicPr>
          <p:cNvPr id="603" name="Google Shape;603;g8d5b788658_1_99"/>
          <p:cNvPicPr preferRelativeResize="0"/>
          <p:nvPr/>
        </p:nvPicPr>
        <p:blipFill rotWithShape="1">
          <a:blip r:embed="rId5">
            <a:alphaModFix/>
          </a:blip>
          <a:srcRect l="12049" t="21179" r="25222" b="16654"/>
          <a:stretch/>
        </p:blipFill>
        <p:spPr>
          <a:xfrm>
            <a:off x="1476825" y="1382276"/>
            <a:ext cx="6804566" cy="3563775"/>
          </a:xfrm>
          <a:prstGeom prst="rect">
            <a:avLst/>
          </a:prstGeom>
          <a:noFill/>
          <a:ln>
            <a:noFill/>
          </a:ln>
        </p:spPr>
      </p:pic>
      <p:sp>
        <p:nvSpPr>
          <p:cNvPr id="604" name="Google Shape;604;g8d5b788658_1_99"/>
          <p:cNvSpPr/>
          <p:nvPr/>
        </p:nvSpPr>
        <p:spPr>
          <a:xfrm>
            <a:off x="1806500" y="2255300"/>
            <a:ext cx="6370800" cy="199500"/>
          </a:xfrm>
          <a:prstGeom prst="rect">
            <a:avLst/>
          </a:prstGeom>
          <a:solidFill>
            <a:srgbClr val="00B050">
              <a:alpha val="49800"/>
            </a:srgbClr>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605" name="Google Shape;605;g8d5b788658_1_99"/>
          <p:cNvPicPr preferRelativeResize="0"/>
          <p:nvPr/>
        </p:nvPicPr>
        <p:blipFill>
          <a:blip r:embed="rId6">
            <a:alphaModFix/>
          </a:blip>
          <a:stretch>
            <a:fillRect/>
          </a:stretch>
        </p:blipFill>
        <p:spPr>
          <a:xfrm>
            <a:off x="3226793" y="4908887"/>
            <a:ext cx="2688979" cy="1902475"/>
          </a:xfrm>
          <a:prstGeom prst="rect">
            <a:avLst/>
          </a:prstGeom>
          <a:noFill/>
          <a:ln>
            <a:noFill/>
          </a:ln>
        </p:spPr>
      </p:pic>
      <p:pic>
        <p:nvPicPr>
          <p:cNvPr id="606" name="Google Shape;606;g8d5b788658_1_99"/>
          <p:cNvPicPr preferRelativeResize="0"/>
          <p:nvPr/>
        </p:nvPicPr>
        <p:blipFill>
          <a:blip r:embed="rId7">
            <a:alphaModFix/>
          </a:blip>
          <a:stretch>
            <a:fillRect/>
          </a:stretch>
        </p:blipFill>
        <p:spPr>
          <a:xfrm>
            <a:off x="609541" y="4946049"/>
            <a:ext cx="2760781" cy="1902475"/>
          </a:xfrm>
          <a:prstGeom prst="rect">
            <a:avLst/>
          </a:prstGeom>
          <a:noFill/>
          <a:ln>
            <a:noFill/>
          </a:ln>
        </p:spPr>
      </p:pic>
      <p:pic>
        <p:nvPicPr>
          <p:cNvPr id="10" name="Google Shape;439;g8d5b788658_0_98">
            <a:extLst>
              <a:ext uri="{FF2B5EF4-FFF2-40B4-BE49-F238E27FC236}">
                <a16:creationId xmlns:a16="http://schemas.microsoft.com/office/drawing/2014/main" id="{2ECA8E13-4492-1F47-807B-31830048356A}"/>
              </a:ext>
            </a:extLst>
          </p:cNvPr>
          <p:cNvPicPr preferRelativeResize="0">
            <a:picLocks noChangeAspect="1"/>
          </p:cNvPicPr>
          <p:nvPr/>
        </p:nvPicPr>
        <p:blipFill>
          <a:blip r:embed="rId8">
            <a:alphaModFix/>
          </a:blip>
          <a:stretch>
            <a:fillRect/>
          </a:stretch>
        </p:blipFill>
        <p:spPr>
          <a:xfrm>
            <a:off x="5956774" y="4908887"/>
            <a:ext cx="2576250" cy="1992357"/>
          </a:xfrm>
          <a:prstGeom prst="rect">
            <a:avLst/>
          </a:prstGeom>
          <a:noFill/>
          <a:ln>
            <a:noFill/>
          </a:ln>
        </p:spPr>
      </p:pic>
      <p:cxnSp>
        <p:nvCxnSpPr>
          <p:cNvPr id="11" name="Straight Connector 10">
            <a:extLst>
              <a:ext uri="{FF2B5EF4-FFF2-40B4-BE49-F238E27FC236}">
                <a16:creationId xmlns:a16="http://schemas.microsoft.com/office/drawing/2014/main" id="{56B739C0-128E-D940-8FE9-99C4C88A6071}"/>
              </a:ext>
            </a:extLst>
          </p:cNvPr>
          <p:cNvCxnSpPr>
            <a:cxnSpLocks/>
          </p:cNvCxnSpPr>
          <p:nvPr/>
        </p:nvCxnSpPr>
        <p:spPr>
          <a:xfrm>
            <a:off x="6032639" y="6524996"/>
            <a:ext cx="38783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387062D-DE89-F24E-A0F7-4EC068D8BD29}"/>
              </a:ext>
            </a:extLst>
          </p:cNvPr>
          <p:cNvCxnSpPr>
            <a:cxnSpLocks/>
          </p:cNvCxnSpPr>
          <p:nvPr/>
        </p:nvCxnSpPr>
        <p:spPr>
          <a:xfrm flipV="1">
            <a:off x="6354078" y="5414819"/>
            <a:ext cx="228821" cy="980491"/>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63E1385-F864-C14B-B6D3-2D81A5EC3924}"/>
              </a:ext>
            </a:extLst>
          </p:cNvPr>
          <p:cNvCxnSpPr>
            <a:cxnSpLocks/>
          </p:cNvCxnSpPr>
          <p:nvPr/>
        </p:nvCxnSpPr>
        <p:spPr>
          <a:xfrm>
            <a:off x="6516575" y="5285132"/>
            <a:ext cx="354521" cy="1"/>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FCB4799-7C7D-E94A-B340-B7E7C02978D9}"/>
              </a:ext>
            </a:extLst>
          </p:cNvPr>
          <p:cNvCxnSpPr>
            <a:cxnSpLocks/>
          </p:cNvCxnSpPr>
          <p:nvPr/>
        </p:nvCxnSpPr>
        <p:spPr>
          <a:xfrm>
            <a:off x="6941803" y="5285132"/>
            <a:ext cx="1202611" cy="238337"/>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5EDF3A1-DF48-274B-B4A8-598A1F08FCA7}"/>
              </a:ext>
            </a:extLst>
          </p:cNvPr>
          <p:cNvCxnSpPr>
            <a:cxnSpLocks/>
          </p:cNvCxnSpPr>
          <p:nvPr/>
        </p:nvCxnSpPr>
        <p:spPr>
          <a:xfrm flipV="1">
            <a:off x="3648256" y="5535212"/>
            <a:ext cx="238739" cy="77565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2BA0EA1-AAB1-A945-A8B6-CB31512EBB2A}"/>
              </a:ext>
            </a:extLst>
          </p:cNvPr>
          <p:cNvCxnSpPr>
            <a:cxnSpLocks/>
          </p:cNvCxnSpPr>
          <p:nvPr/>
        </p:nvCxnSpPr>
        <p:spPr>
          <a:xfrm flipV="1">
            <a:off x="3767625" y="5384922"/>
            <a:ext cx="413908" cy="14949"/>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BF54744-7EF1-6D4A-8894-C1006280F5A7}"/>
              </a:ext>
            </a:extLst>
          </p:cNvPr>
          <p:cNvCxnSpPr>
            <a:cxnSpLocks/>
          </p:cNvCxnSpPr>
          <p:nvPr/>
        </p:nvCxnSpPr>
        <p:spPr>
          <a:xfrm>
            <a:off x="3411324" y="6446211"/>
            <a:ext cx="317902"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41FDD29-9322-9443-923E-607A3100CAAB}"/>
              </a:ext>
            </a:extLst>
          </p:cNvPr>
          <p:cNvCxnSpPr>
            <a:cxnSpLocks/>
          </p:cNvCxnSpPr>
          <p:nvPr/>
        </p:nvCxnSpPr>
        <p:spPr>
          <a:xfrm>
            <a:off x="4341905" y="5407346"/>
            <a:ext cx="1372562" cy="127866"/>
          </a:xfrm>
          <a:prstGeom prst="line">
            <a:avLst/>
          </a:prstGeom>
          <a:ln w="508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71D57C5D-AF17-4AFA-AED2-340C6E113F8D}"/>
                  </a:ext>
                </a:extLst>
              </p:cNvPr>
              <p:cNvSpPr/>
              <p:nvPr/>
            </p:nvSpPr>
            <p:spPr>
              <a:xfrm>
                <a:off x="3974579" y="3209209"/>
                <a:ext cx="1538947" cy="13542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𝑇</m:t>
                      </m:r>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𝛽</m:t>
                          </m:r>
                          <m:r>
                            <a:rPr lang="en-US" sz="2000" b="0" i="1" smtClean="0">
                              <a:latin typeface="Cambria Math" panose="02040503050406030204" pitchFamily="18" charset="0"/>
                            </a:rPr>
                            <m:t>𝑉𝑇</m:t>
                          </m:r>
                        </m:e>
                      </m:groupCh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1</m:t>
                          </m:r>
                        </m:sub>
                      </m:sSub>
                    </m:oMath>
                  </m:oMathPara>
                </a14:m>
                <a:endParaRPr lang="en-US" sz="2000" dirty="0"/>
              </a:p>
              <a:p>
                <a:pPr marL="0" indent="0">
                  <a:buNone/>
                </a:pP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m:t>
                        </m:r>
                      </m:sub>
                    </m:sSub>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𝑘</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m:t>
                            </m:r>
                          </m:sub>
                        </m:sSub>
                      </m:e>
                    </m:groupChr>
                    <m:sSub>
                      <m:sSubPr>
                        <m:ctrlPr>
                          <a:rPr lang="en-US" sz="2000" b="0" i="1" smtClean="0">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2</m:t>
                        </m:r>
                      </m:sub>
                    </m:sSub>
                  </m:oMath>
                </a14:m>
                <a:r>
                  <a:rPr lang="en-US" sz="2000" dirty="0"/>
                  <a:t> </a:t>
                </a:r>
                <a14:m>
                  <m:oMath xmlns:m="http://schemas.openxmlformats.org/officeDocument/2006/math">
                    <m:groupChr>
                      <m:groupChrPr>
                        <m:chr m:val="→"/>
                        <m:vertJc m:val="bot"/>
                        <m:ctrlPr>
                          <a:rPr lang="el-GR" sz="2000" i="1">
                            <a:latin typeface="Cambria Math" panose="02040503050406030204" pitchFamily="18" charset="0"/>
                          </a:rPr>
                        </m:ctrlPr>
                      </m:groupChrPr>
                      <m:e>
                        <m:r>
                          <m:rPr>
                            <m:brk m:alnAt="2"/>
                          </m:rPr>
                          <a:rPr lang="en-US" sz="2000" b="0" i="1" smtClean="0">
                            <a:latin typeface="Cambria Math" panose="02040503050406030204" pitchFamily="18" charset="0"/>
                          </a:rPr>
                          <m:t>𝑑</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2</m:t>
                            </m:r>
                          </m:sub>
                        </m:sSub>
                      </m:e>
                    </m:groupChr>
                    <m:r>
                      <a:rPr lang="en-US" sz="2000" b="0" i="1" smtClean="0">
                        <a:latin typeface="Cambria Math" panose="02040503050406030204" pitchFamily="18" charset="0"/>
                      </a:rPr>
                      <m:t>𝐷</m:t>
                    </m:r>
                  </m:oMath>
                </a14:m>
                <a:endParaRPr lang="en-US" sz="2000" dirty="0"/>
              </a:p>
              <a:p>
                <a:pPr/>
                <a14:m>
                  <m:oMathPara xmlns:m="http://schemas.openxmlformats.org/officeDocument/2006/math">
                    <m:oMathParaPr>
                      <m:jc m:val="centerGroup"/>
                    </m:oMathParaPr>
                    <m:oMath xmlns:m="http://schemas.openxmlformats.org/officeDocument/2006/math">
                      <m:groupChr>
                        <m:groupChrPr>
                          <m:chr m:val="→"/>
                          <m:vertJc m:val="bot"/>
                          <m:ctrlPr>
                            <a:rPr lang="el-GR" sz="2000" i="1">
                              <a:latin typeface="Cambria Math" panose="02040503050406030204" pitchFamily="18" charset="0"/>
                            </a:rPr>
                          </m:ctrlPr>
                        </m:groupChrPr>
                        <m:e>
                          <m:r>
                            <m:rPr>
                              <m:brk m:alnAt="2"/>
                            </m:rPr>
                            <a:rPr lang="en-US" sz="2000" b="0" i="1" smtClean="0">
                              <a:latin typeface="Cambria Math" panose="02040503050406030204" pitchFamily="18" charset="0"/>
                            </a:rPr>
                            <m:t>𝑝</m:t>
                          </m:r>
                          <m:sSub>
                            <m:sSubPr>
                              <m:ctrlPr>
                                <a:rPr lang="en-US" sz="2000" b="0" i="1" smtClean="0">
                                  <a:latin typeface="Cambria Math" panose="02040503050406030204" pitchFamily="18" charset="0"/>
                                </a:rPr>
                              </m:ctrlPr>
                            </m:sSubPr>
                            <m:e>
                              <m:r>
                                <m:rPr>
                                  <m:brk m:alnAt="2"/>
                                </m:rPr>
                                <a:rPr lang="en-US" sz="2000" b="0" i="1" smtClean="0">
                                  <a:latin typeface="Cambria Math" panose="02040503050406030204" pitchFamily="18" charset="0"/>
                                </a:rPr>
                                <m:t>𝐼</m:t>
                              </m:r>
                            </m:e>
                            <m:sub>
                              <m:r>
                                <m:rPr>
                                  <m:brk m:alnAt="2"/>
                                </m:rPr>
                                <a:rPr lang="en-US" sz="2000" b="0" i="1" smtClean="0">
                                  <a:latin typeface="Cambria Math" panose="02040503050406030204" pitchFamily="18" charset="0"/>
                                </a:rPr>
                                <m:t>2</m:t>
                              </m:r>
                            </m:sub>
                          </m:sSub>
                        </m:e>
                      </m:groupChr>
                      <m:r>
                        <a:rPr lang="en-US" sz="2000" b="0" i="1" smtClean="0">
                          <a:latin typeface="Cambria Math" panose="02040503050406030204" pitchFamily="18" charset="0"/>
                        </a:rPr>
                        <m:t>𝑉</m:t>
                      </m:r>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𝑐𝑉</m:t>
                          </m:r>
                        </m:e>
                      </m:groupChr>
                    </m:oMath>
                  </m:oMathPara>
                </a14:m>
                <a:endParaRPr lang="en-US" sz="2000" dirty="0"/>
              </a:p>
            </p:txBody>
          </p:sp>
        </mc:Choice>
        <mc:Fallback xmlns="">
          <p:sp>
            <p:nvSpPr>
              <p:cNvPr id="18" name="Rectangle 17">
                <a:extLst>
                  <a:ext uri="{FF2B5EF4-FFF2-40B4-BE49-F238E27FC236}">
                    <a16:creationId xmlns:a16="http://schemas.microsoft.com/office/drawing/2014/main" id="{71D57C5D-AF17-4AFA-AED2-340C6E113F8D}"/>
                  </a:ext>
                </a:extLst>
              </p:cNvPr>
              <p:cNvSpPr>
                <a:spLocks noRot="1" noChangeAspect="1" noMove="1" noResize="1" noEditPoints="1" noAdjustHandles="1" noChangeArrowheads="1" noChangeShapeType="1" noTextEdit="1"/>
              </p:cNvSpPr>
              <p:nvPr/>
            </p:nvSpPr>
            <p:spPr>
              <a:xfrm>
                <a:off x="3974579" y="3209209"/>
                <a:ext cx="1538947" cy="1354282"/>
              </a:xfrm>
              <a:prstGeom prst="rect">
                <a:avLst/>
              </a:prstGeom>
              <a:blipFill>
                <a:blip r:embed="rId9"/>
                <a:stretch>
                  <a:fillRect/>
                </a:stretch>
              </a:blipFill>
            </p:spPr>
            <p:txBody>
              <a:bodyPr/>
              <a:lstStyle/>
              <a:p>
                <a:r>
                  <a:rPr lang="en-US">
                    <a:noFill/>
                  </a:rPr>
                  <a:t> </a:t>
                </a:r>
              </a:p>
            </p:txBody>
          </p:sp>
        </mc:Fallback>
      </mc:AlternateContent>
      <p:graphicFrame>
        <p:nvGraphicFramePr>
          <p:cNvPr id="22" name="Table 21">
            <a:extLst>
              <a:ext uri="{FF2B5EF4-FFF2-40B4-BE49-F238E27FC236}">
                <a16:creationId xmlns:a16="http://schemas.microsoft.com/office/drawing/2014/main" id="{54587C64-F2A4-D64A-ABDE-81DA04F2B1AE}"/>
              </a:ext>
            </a:extLst>
          </p:cNvPr>
          <p:cNvGraphicFramePr>
            <a:graphicFrameLocks noGrp="1"/>
          </p:cNvGraphicFramePr>
          <p:nvPr>
            <p:extLst>
              <p:ext uri="{D42A27DB-BD31-4B8C-83A1-F6EECF244321}">
                <p14:modId xmlns:p14="http://schemas.microsoft.com/office/powerpoint/2010/main" val="4237532876"/>
              </p:ext>
            </p:extLst>
          </p:nvPr>
        </p:nvGraphicFramePr>
        <p:xfrm>
          <a:off x="5622207" y="2836588"/>
          <a:ext cx="3245384" cy="1781285"/>
        </p:xfrm>
        <a:graphic>
          <a:graphicData uri="http://schemas.openxmlformats.org/drawingml/2006/table">
            <a:tbl>
              <a:tblPr firstRow="1" bandRow="1">
                <a:tableStyleId>{5C22544A-7EE6-4342-B048-85BDC9FD1C3A}</a:tableStyleId>
              </a:tblPr>
              <a:tblGrid>
                <a:gridCol w="1535629">
                  <a:extLst>
                    <a:ext uri="{9D8B030D-6E8A-4147-A177-3AD203B41FA5}">
                      <a16:colId xmlns:a16="http://schemas.microsoft.com/office/drawing/2014/main" val="3300867122"/>
                    </a:ext>
                  </a:extLst>
                </a:gridCol>
                <a:gridCol w="1709755">
                  <a:extLst>
                    <a:ext uri="{9D8B030D-6E8A-4147-A177-3AD203B41FA5}">
                      <a16:colId xmlns:a16="http://schemas.microsoft.com/office/drawing/2014/main" val="681751037"/>
                    </a:ext>
                  </a:extLst>
                </a:gridCol>
              </a:tblGrid>
              <a:tr h="281793">
                <a:tc>
                  <a:txBody>
                    <a:bodyPr/>
                    <a:lstStyle/>
                    <a:p>
                      <a:pPr algn="ctr"/>
                      <a:r>
                        <a:rPr lang="en-US" sz="900" dirty="0"/>
                        <a:t>Phase</a:t>
                      </a:r>
                    </a:p>
                  </a:txBody>
                  <a:tcPr/>
                </a:tc>
                <a:tc>
                  <a:txBody>
                    <a:bodyPr/>
                    <a:lstStyle/>
                    <a:p>
                      <a:pPr algn="ctr"/>
                      <a:r>
                        <a:rPr lang="en-US" sz="900" dirty="0"/>
                        <a:t>Rate</a:t>
                      </a:r>
                    </a:p>
                  </a:txBody>
                  <a:tcPr/>
                </a:tc>
                <a:extLst>
                  <a:ext uri="{0D108BD9-81ED-4DB2-BD59-A6C34878D82A}">
                    <a16:rowId xmlns:a16="http://schemas.microsoft.com/office/drawing/2014/main" val="617929306"/>
                  </a:ext>
                </a:extLst>
              </a:tr>
              <a:tr h="281793">
                <a:tc>
                  <a:txBody>
                    <a:bodyPr/>
                    <a:lstStyle/>
                    <a:p>
                      <a:pPr algn="ctr"/>
                      <a:r>
                        <a:rPr lang="en-US" sz="900" dirty="0"/>
                        <a:t>Eclipse Phase</a:t>
                      </a:r>
                    </a:p>
                  </a:txBody>
                  <a:tcPr/>
                </a:tc>
                <a:tc>
                  <a:txBody>
                    <a:bodyPr/>
                    <a:lstStyle/>
                    <a:p>
                      <a:pPr algn="ctr"/>
                      <a:r>
                        <a:rPr lang="en-US" sz="900" dirty="0"/>
                        <a:t>6 hours</a:t>
                      </a:r>
                    </a:p>
                  </a:txBody>
                  <a:tcPr/>
                </a:tc>
                <a:extLst>
                  <a:ext uri="{0D108BD9-81ED-4DB2-BD59-A6C34878D82A}">
                    <a16:rowId xmlns:a16="http://schemas.microsoft.com/office/drawing/2014/main" val="1162516766"/>
                  </a:ext>
                </a:extLst>
              </a:tr>
              <a:tr h="372320">
                <a:tc>
                  <a:txBody>
                    <a:bodyPr/>
                    <a:lstStyle/>
                    <a:p>
                      <a:pPr algn="ctr"/>
                      <a:r>
                        <a:rPr lang="en-US" sz="900" dirty="0"/>
                        <a:t>Exponential Growth Phase</a:t>
                      </a:r>
                    </a:p>
                  </a:txBody>
                  <a:tcPr/>
                </a:tc>
                <a:tc>
                  <a:txBody>
                    <a:bodyPr/>
                    <a:lstStyle/>
                    <a:p>
                      <a:pPr algn="ctr"/>
                      <a:r>
                        <a:rPr lang="en-US" sz="900" dirty="0"/>
                        <a:t>10-fold over 4 hours</a:t>
                      </a:r>
                    </a:p>
                  </a:txBody>
                  <a:tcPr/>
                </a:tc>
                <a:extLst>
                  <a:ext uri="{0D108BD9-81ED-4DB2-BD59-A6C34878D82A}">
                    <a16:rowId xmlns:a16="http://schemas.microsoft.com/office/drawing/2014/main" val="2007940332"/>
                  </a:ext>
                </a:extLst>
              </a:tr>
              <a:tr h="281793">
                <a:tc>
                  <a:txBody>
                    <a:bodyPr/>
                    <a:lstStyle/>
                    <a:p>
                      <a:pPr algn="ctr"/>
                      <a:r>
                        <a:rPr lang="en-US" sz="900" dirty="0"/>
                        <a:t>Saturation Phase</a:t>
                      </a:r>
                    </a:p>
                  </a:txBody>
                  <a:tcPr/>
                </a:tc>
                <a:tc>
                  <a:txBody>
                    <a:bodyPr/>
                    <a:lstStyle/>
                    <a:p>
                      <a:pPr algn="ctr"/>
                      <a:r>
                        <a:rPr lang="en-US" sz="900" dirty="0"/>
                        <a:t>10E6 at day 1</a:t>
                      </a:r>
                    </a:p>
                  </a:txBody>
                  <a:tcPr/>
                </a:tc>
                <a:extLst>
                  <a:ext uri="{0D108BD9-81ED-4DB2-BD59-A6C34878D82A}">
                    <a16:rowId xmlns:a16="http://schemas.microsoft.com/office/drawing/2014/main" val="4185142996"/>
                  </a:ext>
                </a:extLst>
              </a:tr>
              <a:tr h="281793">
                <a:tc>
                  <a:txBody>
                    <a:bodyPr/>
                    <a:lstStyle/>
                    <a:p>
                      <a:pPr algn="ctr"/>
                      <a:r>
                        <a:rPr lang="en-US" sz="900" dirty="0"/>
                        <a:t>Slow Clearance Phase</a:t>
                      </a:r>
                    </a:p>
                  </a:txBody>
                  <a:tcPr/>
                </a:tc>
                <a:tc>
                  <a:txBody>
                    <a:bodyPr/>
                    <a:lstStyle/>
                    <a:p>
                      <a:pPr algn="ctr"/>
                      <a:r>
                        <a:rPr lang="en-US" sz="900" dirty="0"/>
                        <a:t>10-fold over 5 days</a:t>
                      </a:r>
                    </a:p>
                  </a:txBody>
                  <a:tcPr/>
                </a:tc>
                <a:extLst>
                  <a:ext uri="{0D108BD9-81ED-4DB2-BD59-A6C34878D82A}">
                    <a16:rowId xmlns:a16="http://schemas.microsoft.com/office/drawing/2014/main" val="1807088825"/>
                  </a:ext>
                </a:extLst>
              </a:tr>
              <a:tr h="281793">
                <a:tc>
                  <a:txBody>
                    <a:bodyPr/>
                    <a:lstStyle/>
                    <a:p>
                      <a:pPr algn="ctr"/>
                      <a:r>
                        <a:rPr lang="en-US" sz="900" dirty="0"/>
                        <a:t>Rapid Clearance Phase </a:t>
                      </a:r>
                    </a:p>
                  </a:txBody>
                  <a:tcPr/>
                </a:tc>
                <a:tc>
                  <a:txBody>
                    <a:bodyPr/>
                    <a:lstStyle/>
                    <a:p>
                      <a:pPr algn="ctr"/>
                      <a:r>
                        <a:rPr lang="en-US" sz="900" dirty="0"/>
                        <a:t>10E5 over 2 days</a:t>
                      </a:r>
                    </a:p>
                  </a:txBody>
                  <a:tcPr/>
                </a:tc>
                <a:extLst>
                  <a:ext uri="{0D108BD9-81ED-4DB2-BD59-A6C34878D82A}">
                    <a16:rowId xmlns:a16="http://schemas.microsoft.com/office/drawing/2014/main" val="2340610118"/>
                  </a:ext>
                </a:extLst>
              </a:tr>
            </a:tbl>
          </a:graphicData>
        </a:graphic>
      </p:graphicFrame>
      <p:pic>
        <p:nvPicPr>
          <p:cNvPr id="23" name="Picture 22">
            <a:extLst>
              <a:ext uri="{FF2B5EF4-FFF2-40B4-BE49-F238E27FC236}">
                <a16:creationId xmlns:a16="http://schemas.microsoft.com/office/drawing/2014/main" id="{3B7AF07F-07CE-4B56-B421-3AC78D2A35C3}"/>
              </a:ext>
            </a:extLst>
          </p:cNvPr>
          <p:cNvPicPr>
            <a:picLocks noChangeAspect="1"/>
          </p:cNvPicPr>
          <p:nvPr/>
        </p:nvPicPr>
        <p:blipFill>
          <a:blip r:embed="rId10">
            <a:clrChange>
              <a:clrFrom>
                <a:srgbClr val="FEF3B1"/>
              </a:clrFrom>
              <a:clrTo>
                <a:srgbClr val="FEF3B1">
                  <a:alpha val="0"/>
                </a:srgbClr>
              </a:clrTo>
            </a:clrChange>
          </a:blip>
          <a:stretch>
            <a:fillRect/>
          </a:stretch>
        </p:blipFill>
        <p:spPr>
          <a:xfrm>
            <a:off x="8550325" y="0"/>
            <a:ext cx="593675" cy="617861"/>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g8d5b788658_1_99"/>
          <p:cNvSpPr txBox="1">
            <a:spLocks noGrp="1"/>
          </p:cNvSpPr>
          <p:nvPr>
            <p:ph type="title"/>
          </p:nvPr>
        </p:nvSpPr>
        <p:spPr>
          <a:xfrm>
            <a:off x="0" y="0"/>
            <a:ext cx="880035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600" b="1" dirty="0">
                <a:solidFill>
                  <a:srgbClr val="0000CC"/>
                </a:solidFill>
              </a:rPr>
              <a:t>Principles of Modeling—Phenomenological Rate Laws</a:t>
            </a:r>
            <a:endParaRPr sz="4000" dirty="0"/>
          </a:p>
        </p:txBody>
      </p:sp>
      <p:pic>
        <p:nvPicPr>
          <p:cNvPr id="601" name="Google Shape;601;g8d5b788658_1_99" descr="redblackblockiu"/>
          <p:cNvPicPr preferRelativeResize="0"/>
          <p:nvPr/>
        </p:nvPicPr>
        <p:blipFill rotWithShape="1">
          <a:blip r:embed="rId3">
            <a:alphaModFix/>
          </a:blip>
          <a:srcRect/>
          <a:stretch/>
        </p:blipFill>
        <p:spPr>
          <a:xfrm>
            <a:off x="0" y="6219825"/>
            <a:ext cx="484188" cy="638175"/>
          </a:xfrm>
          <a:prstGeom prst="rect">
            <a:avLst/>
          </a:prstGeom>
          <a:noFill/>
          <a:ln>
            <a:noFill/>
          </a:ln>
        </p:spPr>
      </p:pic>
      <p:pic>
        <p:nvPicPr>
          <p:cNvPr id="602" name="Google Shape;602;g8d5b788658_1_99"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mc:AlternateContent xmlns:mc="http://schemas.openxmlformats.org/markup-compatibility/2006">
        <mc:Choice xmlns:a14="http://schemas.microsoft.com/office/drawing/2010/main" Requires="a14">
          <p:sp>
            <p:nvSpPr>
              <p:cNvPr id="18" name="Rectangle 17">
                <a:extLst>
                  <a:ext uri="{FF2B5EF4-FFF2-40B4-BE49-F238E27FC236}">
                    <a16:creationId xmlns:a16="http://schemas.microsoft.com/office/drawing/2014/main" id="{71D57C5D-AF17-4AFA-AED2-340C6E113F8D}"/>
                  </a:ext>
                </a:extLst>
              </p:cNvPr>
              <p:cNvSpPr/>
              <p:nvPr/>
            </p:nvSpPr>
            <p:spPr>
              <a:xfrm>
                <a:off x="7308190" y="3004271"/>
                <a:ext cx="1538947" cy="13542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𝑇</m:t>
                      </m:r>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𝛽</m:t>
                          </m:r>
                          <m:r>
                            <a:rPr lang="en-US" sz="2000" b="0" i="1" smtClean="0">
                              <a:latin typeface="Cambria Math" panose="02040503050406030204" pitchFamily="18" charset="0"/>
                            </a:rPr>
                            <m:t>𝑉𝑇</m:t>
                          </m:r>
                        </m:e>
                      </m:groupCh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1</m:t>
                          </m:r>
                        </m:sub>
                      </m:sSub>
                    </m:oMath>
                  </m:oMathPara>
                </a14:m>
                <a:endParaRPr lang="en-US" sz="2000" dirty="0"/>
              </a:p>
              <a:p>
                <a:pPr marL="0" indent="0">
                  <a:buNone/>
                </a:pP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m:t>
                        </m:r>
                      </m:sub>
                    </m:sSub>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𝑘</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m:t>
                            </m:r>
                          </m:sub>
                        </m:sSub>
                      </m:e>
                    </m:groupChr>
                    <m:sSub>
                      <m:sSubPr>
                        <m:ctrlPr>
                          <a:rPr lang="en-US" sz="2000" b="0" i="1" smtClean="0">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2</m:t>
                        </m:r>
                      </m:sub>
                    </m:sSub>
                  </m:oMath>
                </a14:m>
                <a:r>
                  <a:rPr lang="en-US" sz="2000" dirty="0"/>
                  <a:t> </a:t>
                </a:r>
                <a14:m>
                  <m:oMath xmlns:m="http://schemas.openxmlformats.org/officeDocument/2006/math">
                    <m:groupChr>
                      <m:groupChrPr>
                        <m:chr m:val="→"/>
                        <m:vertJc m:val="bot"/>
                        <m:ctrlPr>
                          <a:rPr lang="el-GR" sz="2000" i="1">
                            <a:latin typeface="Cambria Math" panose="02040503050406030204" pitchFamily="18" charset="0"/>
                          </a:rPr>
                        </m:ctrlPr>
                      </m:groupChrPr>
                      <m:e>
                        <m:r>
                          <m:rPr>
                            <m:brk m:alnAt="2"/>
                          </m:rPr>
                          <a:rPr lang="en-US" sz="2000" b="0" i="1" smtClean="0">
                            <a:latin typeface="Cambria Math" panose="02040503050406030204" pitchFamily="18" charset="0"/>
                          </a:rPr>
                          <m:t>𝑑</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2</m:t>
                            </m:r>
                          </m:sub>
                        </m:sSub>
                      </m:e>
                    </m:groupChr>
                    <m:r>
                      <a:rPr lang="en-US" sz="2000" b="0" i="1" smtClean="0">
                        <a:latin typeface="Cambria Math" panose="02040503050406030204" pitchFamily="18" charset="0"/>
                      </a:rPr>
                      <m:t>𝐷</m:t>
                    </m:r>
                  </m:oMath>
                </a14:m>
                <a:endParaRPr lang="en-US" sz="2000" dirty="0"/>
              </a:p>
              <a:p>
                <a:pPr/>
                <a14:m>
                  <m:oMathPara xmlns:m="http://schemas.openxmlformats.org/officeDocument/2006/math">
                    <m:oMathParaPr>
                      <m:jc m:val="centerGroup"/>
                    </m:oMathParaPr>
                    <m:oMath xmlns:m="http://schemas.openxmlformats.org/officeDocument/2006/math">
                      <m:groupChr>
                        <m:groupChrPr>
                          <m:chr m:val="→"/>
                          <m:vertJc m:val="bot"/>
                          <m:ctrlPr>
                            <a:rPr lang="el-GR" sz="2000" i="1">
                              <a:latin typeface="Cambria Math" panose="02040503050406030204" pitchFamily="18" charset="0"/>
                            </a:rPr>
                          </m:ctrlPr>
                        </m:groupChrPr>
                        <m:e>
                          <m:r>
                            <m:rPr>
                              <m:brk m:alnAt="2"/>
                            </m:rPr>
                            <a:rPr lang="en-US" sz="2000" b="0" i="1" smtClean="0">
                              <a:latin typeface="Cambria Math" panose="02040503050406030204" pitchFamily="18" charset="0"/>
                            </a:rPr>
                            <m:t>𝑝</m:t>
                          </m:r>
                          <m:sSub>
                            <m:sSubPr>
                              <m:ctrlPr>
                                <a:rPr lang="en-US" sz="2000" b="0" i="1" smtClean="0">
                                  <a:latin typeface="Cambria Math" panose="02040503050406030204" pitchFamily="18" charset="0"/>
                                </a:rPr>
                              </m:ctrlPr>
                            </m:sSubPr>
                            <m:e>
                              <m:r>
                                <m:rPr>
                                  <m:brk m:alnAt="2"/>
                                </m:rPr>
                                <a:rPr lang="en-US" sz="2000" b="0" i="1" smtClean="0">
                                  <a:latin typeface="Cambria Math" panose="02040503050406030204" pitchFamily="18" charset="0"/>
                                </a:rPr>
                                <m:t>𝐼</m:t>
                              </m:r>
                            </m:e>
                            <m:sub>
                              <m:r>
                                <m:rPr>
                                  <m:brk m:alnAt="2"/>
                                </m:rPr>
                                <a:rPr lang="en-US" sz="2000" b="0" i="1" smtClean="0">
                                  <a:latin typeface="Cambria Math" panose="02040503050406030204" pitchFamily="18" charset="0"/>
                                </a:rPr>
                                <m:t>2</m:t>
                              </m:r>
                            </m:sub>
                          </m:sSub>
                        </m:e>
                      </m:groupChr>
                      <m:r>
                        <a:rPr lang="en-US" sz="2000" b="0" i="1" smtClean="0">
                          <a:latin typeface="Cambria Math" panose="02040503050406030204" pitchFamily="18" charset="0"/>
                        </a:rPr>
                        <m:t>𝑉</m:t>
                      </m:r>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𝑐𝑉</m:t>
                          </m:r>
                        </m:e>
                      </m:groupChr>
                    </m:oMath>
                  </m:oMathPara>
                </a14:m>
                <a:endParaRPr lang="en-US" sz="2000" dirty="0"/>
              </a:p>
            </p:txBody>
          </p:sp>
        </mc:Choice>
        <mc:Fallback>
          <p:sp>
            <p:nvSpPr>
              <p:cNvPr id="18" name="Rectangle 17">
                <a:extLst>
                  <a:ext uri="{FF2B5EF4-FFF2-40B4-BE49-F238E27FC236}">
                    <a16:creationId xmlns:a16="http://schemas.microsoft.com/office/drawing/2014/main" id="{71D57C5D-AF17-4AFA-AED2-340C6E113F8D}"/>
                  </a:ext>
                </a:extLst>
              </p:cNvPr>
              <p:cNvSpPr>
                <a:spLocks noRot="1" noChangeAspect="1" noMove="1" noResize="1" noEditPoints="1" noAdjustHandles="1" noChangeArrowheads="1" noChangeShapeType="1" noTextEdit="1"/>
              </p:cNvSpPr>
              <p:nvPr/>
            </p:nvSpPr>
            <p:spPr>
              <a:xfrm>
                <a:off x="7308190" y="3004271"/>
                <a:ext cx="1538947" cy="1354282"/>
              </a:xfrm>
              <a:prstGeom prst="rect">
                <a:avLst/>
              </a:prstGeom>
              <a:blipFill>
                <a:blip r:embed="rId5"/>
                <a:stretch>
                  <a:fillRect/>
                </a:stretch>
              </a:blipFill>
            </p:spPr>
            <p:txBody>
              <a:bodyPr/>
              <a:lstStyle/>
              <a:p>
                <a:r>
                  <a:rPr lang="en-US">
                    <a:noFill/>
                  </a:rPr>
                  <a:t> </a:t>
                </a:r>
              </a:p>
            </p:txBody>
          </p:sp>
        </mc:Fallback>
      </mc:AlternateContent>
      <p:pic>
        <p:nvPicPr>
          <p:cNvPr id="23" name="Picture 22">
            <a:extLst>
              <a:ext uri="{FF2B5EF4-FFF2-40B4-BE49-F238E27FC236}">
                <a16:creationId xmlns:a16="http://schemas.microsoft.com/office/drawing/2014/main" id="{3B7AF07F-07CE-4B56-B421-3AC78D2A35C3}"/>
              </a:ext>
            </a:extLst>
          </p:cNvPr>
          <p:cNvPicPr>
            <a:picLocks noChangeAspect="1"/>
          </p:cNvPicPr>
          <p:nvPr/>
        </p:nvPicPr>
        <p:blipFill>
          <a:blip r:embed="rId6">
            <a:clrChange>
              <a:clrFrom>
                <a:srgbClr val="FEF3B1"/>
              </a:clrFrom>
              <a:clrTo>
                <a:srgbClr val="FEF3B1">
                  <a:alpha val="0"/>
                </a:srgbClr>
              </a:clrTo>
            </a:clrChange>
          </a:blip>
          <a:stretch>
            <a:fillRect/>
          </a:stretch>
        </p:blipFill>
        <p:spPr>
          <a:xfrm>
            <a:off x="8550325" y="0"/>
            <a:ext cx="593675" cy="617861"/>
          </a:xfrm>
          <a:prstGeom prst="rect">
            <a:avLst/>
          </a:prstGeom>
        </p:spPr>
      </p:pic>
      <p:pic>
        <p:nvPicPr>
          <p:cNvPr id="27" name="Google Shape;594;g8d5b788658_1_82">
            <a:extLst>
              <a:ext uri="{FF2B5EF4-FFF2-40B4-BE49-F238E27FC236}">
                <a16:creationId xmlns:a16="http://schemas.microsoft.com/office/drawing/2014/main" id="{D4E9549E-D42C-4B39-AFA2-965F1DC057C9}"/>
              </a:ext>
            </a:extLst>
          </p:cNvPr>
          <p:cNvPicPr preferRelativeResize="0">
            <a:picLocks noChangeAspect="1"/>
          </p:cNvPicPr>
          <p:nvPr/>
        </p:nvPicPr>
        <p:blipFill>
          <a:blip r:embed="rId7">
            <a:alphaModFix/>
          </a:blip>
          <a:stretch>
            <a:fillRect/>
          </a:stretch>
        </p:blipFill>
        <p:spPr>
          <a:xfrm>
            <a:off x="6921500" y="1558251"/>
            <a:ext cx="2082972" cy="1030768"/>
          </a:xfrm>
          <a:prstGeom prst="rect">
            <a:avLst/>
          </a:prstGeom>
          <a:noFill/>
          <a:ln>
            <a:noFill/>
          </a:ln>
        </p:spPr>
      </p:pic>
      <p:sp>
        <p:nvSpPr>
          <p:cNvPr id="29" name="Google Shape;591;g8d5b788658_1_82">
            <a:extLst>
              <a:ext uri="{FF2B5EF4-FFF2-40B4-BE49-F238E27FC236}">
                <a16:creationId xmlns:a16="http://schemas.microsoft.com/office/drawing/2014/main" id="{E5B48682-30D2-43E5-BB6E-37B73564DEDC}"/>
              </a:ext>
            </a:extLst>
          </p:cNvPr>
          <p:cNvSpPr txBox="1">
            <a:spLocks noGrp="1"/>
          </p:cNvSpPr>
          <p:nvPr>
            <p:ph type="body" idx="1"/>
          </p:nvPr>
        </p:nvSpPr>
        <p:spPr>
          <a:xfrm>
            <a:off x="139528" y="1258200"/>
            <a:ext cx="6310608" cy="5599800"/>
          </a:xfrm>
          <a:prstGeom prst="rect">
            <a:avLst/>
          </a:prstGeom>
        </p:spPr>
        <p:txBody>
          <a:bodyPr spcFirstLastPara="1" wrap="square" lIns="91425" tIns="45700" rIns="91425" bIns="45700" anchor="t" anchorCtr="0">
            <a:noAutofit/>
          </a:bodyPr>
          <a:lstStyle/>
          <a:p>
            <a:pPr marL="285750" indent="-285750"/>
            <a:r>
              <a:rPr lang="en-US" sz="2200" dirty="0"/>
              <a:t>Yesterday we wrote a lot of phenomenological rate laws for transitions: from uninfected to infected, early to late infected, rate of viral release,…</a:t>
            </a:r>
          </a:p>
          <a:p>
            <a:pPr marL="285750" indent="-285750"/>
            <a:r>
              <a:rPr lang="en-US" sz="2200" dirty="0"/>
              <a:t>No detailed experimental data on the form or values of any of these rate laws, but the simple model reproduces the experimental viral load pretty well</a:t>
            </a:r>
          </a:p>
          <a:p>
            <a:pPr marL="285750" indent="-285750"/>
            <a:r>
              <a:rPr lang="en-US" sz="2200" dirty="0"/>
              <a:t>In chemical reactions, we have physics-based and empirical rules which let us determine the form of rate laws. These principles don’t apply for populations, but the forms are the same. Why?</a:t>
            </a:r>
          </a:p>
          <a:p>
            <a:pPr marL="285750" indent="-285750"/>
            <a:r>
              <a:rPr lang="en-US" sz="2200" dirty="0"/>
              <a:t>How do we know what phenomenological rate laws to start with when we have no empirical information?</a:t>
            </a:r>
          </a:p>
          <a:p>
            <a:pPr marL="0" lvl="0" indent="0" algn="l" rtl="0">
              <a:spcBef>
                <a:spcPts val="560"/>
              </a:spcBef>
              <a:spcAft>
                <a:spcPts val="0"/>
              </a:spcAft>
              <a:buNone/>
            </a:pPr>
            <a:endParaRPr lang="en-US" sz="1800" dirty="0"/>
          </a:p>
          <a:p>
            <a:pPr marL="0" lvl="0" indent="0" algn="l" rtl="0">
              <a:spcBef>
                <a:spcPts val="560"/>
              </a:spcBef>
              <a:spcAft>
                <a:spcPts val="0"/>
              </a:spcAft>
              <a:buNone/>
            </a:pPr>
            <a:endParaRPr lang="en-US" sz="1800" dirty="0"/>
          </a:p>
          <a:p>
            <a:pPr marL="0" lvl="0" indent="0" algn="l" rtl="0">
              <a:spcBef>
                <a:spcPts val="560"/>
              </a:spcBef>
              <a:spcAft>
                <a:spcPts val="0"/>
              </a:spcAft>
              <a:buNone/>
            </a:pPr>
            <a:endParaRPr lang="en-US" sz="1800" dirty="0"/>
          </a:p>
          <a:p>
            <a:pPr marL="0" lvl="0" indent="0" algn="l" rtl="0">
              <a:spcBef>
                <a:spcPts val="560"/>
              </a:spcBef>
              <a:spcAft>
                <a:spcPts val="0"/>
              </a:spcAft>
              <a:buNone/>
            </a:pPr>
            <a:endParaRPr lang="en-US" sz="1800" dirty="0"/>
          </a:p>
          <a:p>
            <a:pPr marL="0" lvl="0" indent="0" algn="l" rtl="0">
              <a:spcBef>
                <a:spcPts val="560"/>
              </a:spcBef>
              <a:spcAft>
                <a:spcPts val="0"/>
              </a:spcAft>
              <a:buNone/>
            </a:pPr>
            <a:endParaRPr lang="en-US" sz="1800" dirty="0"/>
          </a:p>
          <a:p>
            <a:pPr marL="0" lvl="0" indent="0" algn="l" rtl="0">
              <a:spcBef>
                <a:spcPts val="560"/>
              </a:spcBef>
              <a:spcAft>
                <a:spcPts val="0"/>
              </a:spcAft>
              <a:buNone/>
            </a:pPr>
            <a:endParaRPr lang="en-US" sz="1800" dirty="0"/>
          </a:p>
          <a:p>
            <a:pPr marL="0" lvl="0" indent="0" algn="l" rtl="0">
              <a:spcBef>
                <a:spcPts val="560"/>
              </a:spcBef>
              <a:spcAft>
                <a:spcPts val="0"/>
              </a:spcAft>
              <a:buNone/>
            </a:pPr>
            <a:endParaRPr sz="1800" dirty="0"/>
          </a:p>
        </p:txBody>
      </p:sp>
    </p:spTree>
    <p:extLst>
      <p:ext uri="{BB962C8B-B14F-4D97-AF65-F5344CB8AC3E}">
        <p14:creationId xmlns:p14="http://schemas.microsoft.com/office/powerpoint/2010/main" val="3805875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g8d5b788658_1_99"/>
          <p:cNvSpPr txBox="1">
            <a:spLocks noGrp="1"/>
          </p:cNvSpPr>
          <p:nvPr>
            <p:ph type="title"/>
          </p:nvPr>
        </p:nvSpPr>
        <p:spPr>
          <a:xfrm>
            <a:off x="0" y="0"/>
            <a:ext cx="880035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600" b="1" dirty="0">
                <a:solidFill>
                  <a:srgbClr val="0000CC"/>
                </a:solidFill>
              </a:rPr>
              <a:t>Principles of Modeling—Phenomenological Rate Laws, Limiting Cases</a:t>
            </a:r>
            <a:endParaRPr sz="4000" dirty="0"/>
          </a:p>
        </p:txBody>
      </p:sp>
      <p:pic>
        <p:nvPicPr>
          <p:cNvPr id="601" name="Google Shape;601;g8d5b788658_1_99" descr="redblackblockiu"/>
          <p:cNvPicPr preferRelativeResize="0"/>
          <p:nvPr/>
        </p:nvPicPr>
        <p:blipFill rotWithShape="1">
          <a:blip r:embed="rId3">
            <a:alphaModFix/>
          </a:blip>
          <a:srcRect/>
          <a:stretch/>
        </p:blipFill>
        <p:spPr>
          <a:xfrm>
            <a:off x="0" y="6219825"/>
            <a:ext cx="484188" cy="638175"/>
          </a:xfrm>
          <a:prstGeom prst="rect">
            <a:avLst/>
          </a:prstGeom>
          <a:noFill/>
          <a:ln>
            <a:noFill/>
          </a:ln>
        </p:spPr>
      </p:pic>
      <p:pic>
        <p:nvPicPr>
          <p:cNvPr id="602" name="Google Shape;602;g8d5b788658_1_99"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mc:AlternateContent xmlns:mc="http://schemas.openxmlformats.org/markup-compatibility/2006">
        <mc:Choice xmlns:a14="http://schemas.microsoft.com/office/drawing/2010/main" Requires="a14">
          <p:sp>
            <p:nvSpPr>
              <p:cNvPr id="18" name="Rectangle 17">
                <a:extLst>
                  <a:ext uri="{FF2B5EF4-FFF2-40B4-BE49-F238E27FC236}">
                    <a16:creationId xmlns:a16="http://schemas.microsoft.com/office/drawing/2014/main" id="{71D57C5D-AF17-4AFA-AED2-340C6E113F8D}"/>
                  </a:ext>
                </a:extLst>
              </p:cNvPr>
              <p:cNvSpPr/>
              <p:nvPr/>
            </p:nvSpPr>
            <p:spPr>
              <a:xfrm>
                <a:off x="7308190" y="3004271"/>
                <a:ext cx="1538947" cy="13542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𝑇</m:t>
                      </m:r>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𝛽</m:t>
                          </m:r>
                          <m:r>
                            <a:rPr lang="en-US" sz="2000" b="0" i="1" smtClean="0">
                              <a:latin typeface="Cambria Math" panose="02040503050406030204" pitchFamily="18" charset="0"/>
                            </a:rPr>
                            <m:t>𝑉𝑇</m:t>
                          </m:r>
                        </m:e>
                      </m:groupCh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1</m:t>
                          </m:r>
                        </m:sub>
                      </m:sSub>
                    </m:oMath>
                  </m:oMathPara>
                </a14:m>
                <a:endParaRPr lang="en-US" sz="2000" dirty="0"/>
              </a:p>
              <a:p>
                <a:pPr marL="0" indent="0">
                  <a:buNone/>
                </a:pP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m:t>
                        </m:r>
                      </m:sub>
                    </m:sSub>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𝑘</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m:t>
                            </m:r>
                          </m:sub>
                        </m:sSub>
                      </m:e>
                    </m:groupChr>
                    <m:sSub>
                      <m:sSubPr>
                        <m:ctrlPr>
                          <a:rPr lang="en-US" sz="2000" b="0" i="1" smtClean="0">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2</m:t>
                        </m:r>
                      </m:sub>
                    </m:sSub>
                  </m:oMath>
                </a14:m>
                <a:r>
                  <a:rPr lang="en-US" sz="2000" dirty="0"/>
                  <a:t> </a:t>
                </a:r>
                <a14:m>
                  <m:oMath xmlns:m="http://schemas.openxmlformats.org/officeDocument/2006/math">
                    <m:groupChr>
                      <m:groupChrPr>
                        <m:chr m:val="→"/>
                        <m:vertJc m:val="bot"/>
                        <m:ctrlPr>
                          <a:rPr lang="el-GR" sz="2000" i="1">
                            <a:latin typeface="Cambria Math" panose="02040503050406030204" pitchFamily="18" charset="0"/>
                          </a:rPr>
                        </m:ctrlPr>
                      </m:groupChrPr>
                      <m:e>
                        <m:r>
                          <m:rPr>
                            <m:brk m:alnAt="2"/>
                          </m:rPr>
                          <a:rPr lang="en-US" sz="2000" b="0" i="1" smtClean="0">
                            <a:latin typeface="Cambria Math" panose="02040503050406030204" pitchFamily="18" charset="0"/>
                          </a:rPr>
                          <m:t>𝑑</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2</m:t>
                            </m:r>
                          </m:sub>
                        </m:sSub>
                      </m:e>
                    </m:groupChr>
                    <m:r>
                      <a:rPr lang="en-US" sz="2000" b="0" i="1" smtClean="0">
                        <a:latin typeface="Cambria Math" panose="02040503050406030204" pitchFamily="18" charset="0"/>
                      </a:rPr>
                      <m:t>𝐷</m:t>
                    </m:r>
                  </m:oMath>
                </a14:m>
                <a:endParaRPr lang="en-US" sz="2000" dirty="0"/>
              </a:p>
              <a:p>
                <a:pPr/>
                <a14:m>
                  <m:oMathPara xmlns:m="http://schemas.openxmlformats.org/officeDocument/2006/math">
                    <m:oMathParaPr>
                      <m:jc m:val="centerGroup"/>
                    </m:oMathParaPr>
                    <m:oMath xmlns:m="http://schemas.openxmlformats.org/officeDocument/2006/math">
                      <m:groupChr>
                        <m:groupChrPr>
                          <m:chr m:val="→"/>
                          <m:vertJc m:val="bot"/>
                          <m:ctrlPr>
                            <a:rPr lang="el-GR" sz="2000" i="1">
                              <a:latin typeface="Cambria Math" panose="02040503050406030204" pitchFamily="18" charset="0"/>
                            </a:rPr>
                          </m:ctrlPr>
                        </m:groupChrPr>
                        <m:e>
                          <m:r>
                            <m:rPr>
                              <m:brk m:alnAt="2"/>
                            </m:rPr>
                            <a:rPr lang="en-US" sz="2000" b="0" i="1" smtClean="0">
                              <a:latin typeface="Cambria Math" panose="02040503050406030204" pitchFamily="18" charset="0"/>
                            </a:rPr>
                            <m:t>𝑝</m:t>
                          </m:r>
                          <m:sSub>
                            <m:sSubPr>
                              <m:ctrlPr>
                                <a:rPr lang="en-US" sz="2000" b="0" i="1" smtClean="0">
                                  <a:latin typeface="Cambria Math" panose="02040503050406030204" pitchFamily="18" charset="0"/>
                                </a:rPr>
                              </m:ctrlPr>
                            </m:sSubPr>
                            <m:e>
                              <m:r>
                                <m:rPr>
                                  <m:brk m:alnAt="2"/>
                                </m:rPr>
                                <a:rPr lang="en-US" sz="2000" b="0" i="1" smtClean="0">
                                  <a:latin typeface="Cambria Math" panose="02040503050406030204" pitchFamily="18" charset="0"/>
                                </a:rPr>
                                <m:t>𝐼</m:t>
                              </m:r>
                            </m:e>
                            <m:sub>
                              <m:r>
                                <m:rPr>
                                  <m:brk m:alnAt="2"/>
                                </m:rPr>
                                <a:rPr lang="en-US" sz="2000" b="0" i="1" smtClean="0">
                                  <a:latin typeface="Cambria Math" panose="02040503050406030204" pitchFamily="18" charset="0"/>
                                </a:rPr>
                                <m:t>2</m:t>
                              </m:r>
                            </m:sub>
                          </m:sSub>
                        </m:e>
                      </m:groupChr>
                      <m:r>
                        <a:rPr lang="en-US" sz="2000" b="0" i="1" smtClean="0">
                          <a:latin typeface="Cambria Math" panose="02040503050406030204" pitchFamily="18" charset="0"/>
                        </a:rPr>
                        <m:t>𝑉</m:t>
                      </m:r>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𝑐𝑉</m:t>
                          </m:r>
                        </m:e>
                      </m:groupChr>
                    </m:oMath>
                  </m:oMathPara>
                </a14:m>
                <a:endParaRPr lang="en-US" sz="2000" dirty="0"/>
              </a:p>
            </p:txBody>
          </p:sp>
        </mc:Choice>
        <mc:Fallback>
          <p:sp>
            <p:nvSpPr>
              <p:cNvPr id="18" name="Rectangle 17">
                <a:extLst>
                  <a:ext uri="{FF2B5EF4-FFF2-40B4-BE49-F238E27FC236}">
                    <a16:creationId xmlns:a16="http://schemas.microsoft.com/office/drawing/2014/main" id="{71D57C5D-AF17-4AFA-AED2-340C6E113F8D}"/>
                  </a:ext>
                </a:extLst>
              </p:cNvPr>
              <p:cNvSpPr>
                <a:spLocks noRot="1" noChangeAspect="1" noMove="1" noResize="1" noEditPoints="1" noAdjustHandles="1" noChangeArrowheads="1" noChangeShapeType="1" noTextEdit="1"/>
              </p:cNvSpPr>
              <p:nvPr/>
            </p:nvSpPr>
            <p:spPr>
              <a:xfrm>
                <a:off x="7308190" y="3004271"/>
                <a:ext cx="1538947" cy="1354282"/>
              </a:xfrm>
              <a:prstGeom prst="rect">
                <a:avLst/>
              </a:prstGeom>
              <a:blipFill>
                <a:blip r:embed="rId5"/>
                <a:stretch>
                  <a:fillRect/>
                </a:stretch>
              </a:blipFill>
            </p:spPr>
            <p:txBody>
              <a:bodyPr/>
              <a:lstStyle/>
              <a:p>
                <a:r>
                  <a:rPr lang="en-US">
                    <a:noFill/>
                  </a:rPr>
                  <a:t> </a:t>
                </a:r>
              </a:p>
            </p:txBody>
          </p:sp>
        </mc:Fallback>
      </mc:AlternateContent>
      <p:pic>
        <p:nvPicPr>
          <p:cNvPr id="23" name="Picture 22">
            <a:extLst>
              <a:ext uri="{FF2B5EF4-FFF2-40B4-BE49-F238E27FC236}">
                <a16:creationId xmlns:a16="http://schemas.microsoft.com/office/drawing/2014/main" id="{3B7AF07F-07CE-4B56-B421-3AC78D2A35C3}"/>
              </a:ext>
            </a:extLst>
          </p:cNvPr>
          <p:cNvPicPr>
            <a:picLocks noChangeAspect="1"/>
          </p:cNvPicPr>
          <p:nvPr/>
        </p:nvPicPr>
        <p:blipFill>
          <a:blip r:embed="rId6">
            <a:clrChange>
              <a:clrFrom>
                <a:srgbClr val="FEF3B1"/>
              </a:clrFrom>
              <a:clrTo>
                <a:srgbClr val="FEF3B1">
                  <a:alpha val="0"/>
                </a:srgbClr>
              </a:clrTo>
            </a:clrChange>
          </a:blip>
          <a:stretch>
            <a:fillRect/>
          </a:stretch>
        </p:blipFill>
        <p:spPr>
          <a:xfrm>
            <a:off x="8550325" y="0"/>
            <a:ext cx="593675" cy="617861"/>
          </a:xfrm>
          <a:prstGeom prst="rect">
            <a:avLst/>
          </a:prstGeom>
        </p:spPr>
      </p:pic>
      <p:pic>
        <p:nvPicPr>
          <p:cNvPr id="27" name="Google Shape;594;g8d5b788658_1_82">
            <a:extLst>
              <a:ext uri="{FF2B5EF4-FFF2-40B4-BE49-F238E27FC236}">
                <a16:creationId xmlns:a16="http://schemas.microsoft.com/office/drawing/2014/main" id="{D4E9549E-D42C-4B39-AFA2-965F1DC057C9}"/>
              </a:ext>
            </a:extLst>
          </p:cNvPr>
          <p:cNvPicPr preferRelativeResize="0">
            <a:picLocks noChangeAspect="1"/>
          </p:cNvPicPr>
          <p:nvPr/>
        </p:nvPicPr>
        <p:blipFill>
          <a:blip r:embed="rId7">
            <a:alphaModFix/>
          </a:blip>
          <a:stretch>
            <a:fillRect/>
          </a:stretch>
        </p:blipFill>
        <p:spPr>
          <a:xfrm>
            <a:off x="6921500" y="1558251"/>
            <a:ext cx="2082972" cy="1030768"/>
          </a:xfrm>
          <a:prstGeom prst="rect">
            <a:avLst/>
          </a:prstGeom>
          <a:noFill/>
          <a:ln>
            <a:noFill/>
          </a:ln>
        </p:spPr>
      </p:pic>
      <p:sp>
        <p:nvSpPr>
          <p:cNvPr id="29" name="Google Shape;591;g8d5b788658_1_82">
            <a:extLst>
              <a:ext uri="{FF2B5EF4-FFF2-40B4-BE49-F238E27FC236}">
                <a16:creationId xmlns:a16="http://schemas.microsoft.com/office/drawing/2014/main" id="{E5B48682-30D2-43E5-BB6E-37B73564DEDC}"/>
              </a:ext>
            </a:extLst>
          </p:cNvPr>
          <p:cNvSpPr txBox="1">
            <a:spLocks noGrp="1"/>
          </p:cNvSpPr>
          <p:nvPr>
            <p:ph type="body" idx="1"/>
          </p:nvPr>
        </p:nvSpPr>
        <p:spPr>
          <a:xfrm>
            <a:off x="139528" y="1258200"/>
            <a:ext cx="6310608" cy="5599800"/>
          </a:xfrm>
          <a:prstGeom prst="rect">
            <a:avLst/>
          </a:prstGeom>
        </p:spPr>
        <p:txBody>
          <a:bodyPr spcFirstLastPara="1" wrap="square" lIns="91425" tIns="45700" rIns="91425" bIns="45700" anchor="t" anchorCtr="0">
            <a:noAutofit/>
          </a:bodyPr>
          <a:lstStyle/>
          <a:p>
            <a:pPr indent="-457200"/>
            <a:r>
              <a:rPr lang="en-US" dirty="0"/>
              <a:t>How do we know what phenomenological rate laws to start with when we have no empirical information?</a:t>
            </a:r>
          </a:p>
          <a:p>
            <a:pPr indent="-457200"/>
            <a:r>
              <a:rPr lang="en-US" dirty="0"/>
              <a:t>Often looking at </a:t>
            </a:r>
            <a:r>
              <a:rPr lang="en-US" i="1" dirty="0"/>
              <a:t>Limiting Cases </a:t>
            </a:r>
            <a:r>
              <a:rPr lang="en-US" dirty="0"/>
              <a:t>(what happens when one or more components of a reaction are very large, very small, or zero) can get us a long way</a:t>
            </a:r>
          </a:p>
          <a:p>
            <a:pPr indent="-457200"/>
            <a:r>
              <a:rPr lang="en-US" dirty="0"/>
              <a:t>(The next step will be to think about “rate limitation”)</a:t>
            </a:r>
          </a:p>
          <a:p>
            <a:pPr indent="-457200"/>
            <a:endParaRPr lang="en-US" dirty="0"/>
          </a:p>
          <a:p>
            <a:pPr indent="-457200"/>
            <a:endParaRPr lang="en-US" dirty="0"/>
          </a:p>
          <a:p>
            <a:pPr indent="-457200"/>
            <a:endParaRPr lang="en-US" dirty="0"/>
          </a:p>
          <a:p>
            <a:pPr indent="-457200"/>
            <a:endParaRPr lang="en-US" dirty="0"/>
          </a:p>
          <a:p>
            <a:pPr indent="-457200"/>
            <a:endParaRPr lang="en-US" dirty="0"/>
          </a:p>
          <a:p>
            <a:pPr indent="-457200"/>
            <a:endParaRPr dirty="0"/>
          </a:p>
        </p:txBody>
      </p:sp>
      <p:grpSp>
        <p:nvGrpSpPr>
          <p:cNvPr id="9" name="Group 8">
            <a:extLst>
              <a:ext uri="{FF2B5EF4-FFF2-40B4-BE49-F238E27FC236}">
                <a16:creationId xmlns:a16="http://schemas.microsoft.com/office/drawing/2014/main" id="{0E0F7636-CC9F-49BC-BC5C-4D98DD6706C5}"/>
              </a:ext>
            </a:extLst>
          </p:cNvPr>
          <p:cNvGrpSpPr/>
          <p:nvPr/>
        </p:nvGrpSpPr>
        <p:grpSpPr>
          <a:xfrm>
            <a:off x="7011438" y="4672362"/>
            <a:ext cx="1717404" cy="1254773"/>
            <a:chOff x="6553200" y="3124200"/>
            <a:chExt cx="1717404" cy="1254773"/>
          </a:xfrm>
        </p:grpSpPr>
        <p:grpSp>
          <p:nvGrpSpPr>
            <p:cNvPr id="10" name="Group 9">
              <a:extLst>
                <a:ext uri="{FF2B5EF4-FFF2-40B4-BE49-F238E27FC236}">
                  <a16:creationId xmlns:a16="http://schemas.microsoft.com/office/drawing/2014/main" id="{89A948CF-2D2D-4C39-915D-0FBC1D36F5A5}"/>
                </a:ext>
              </a:extLst>
            </p:cNvPr>
            <p:cNvGrpSpPr/>
            <p:nvPr/>
          </p:nvGrpSpPr>
          <p:grpSpPr>
            <a:xfrm>
              <a:off x="6553200" y="3124200"/>
              <a:ext cx="1717404" cy="1254773"/>
              <a:chOff x="2221414" y="2672593"/>
              <a:chExt cx="1717404" cy="1254773"/>
            </a:xfrm>
          </p:grpSpPr>
          <p:grpSp>
            <p:nvGrpSpPr>
              <p:cNvPr id="16" name="Group 15">
                <a:extLst>
                  <a:ext uri="{FF2B5EF4-FFF2-40B4-BE49-F238E27FC236}">
                    <a16:creationId xmlns:a16="http://schemas.microsoft.com/office/drawing/2014/main" id="{BAE61BBF-92E5-4A4A-9F21-8DDA9DD41007}"/>
                  </a:ext>
                </a:extLst>
              </p:cNvPr>
              <p:cNvGrpSpPr/>
              <p:nvPr/>
            </p:nvGrpSpPr>
            <p:grpSpPr>
              <a:xfrm>
                <a:off x="2221414" y="2672593"/>
                <a:ext cx="1656397" cy="914400"/>
                <a:chOff x="2221414" y="2672593"/>
                <a:chExt cx="1656397" cy="914400"/>
              </a:xfrm>
            </p:grpSpPr>
            <p:grpSp>
              <p:nvGrpSpPr>
                <p:cNvPr id="19" name="Group 18">
                  <a:extLst>
                    <a:ext uri="{FF2B5EF4-FFF2-40B4-BE49-F238E27FC236}">
                      <a16:creationId xmlns:a16="http://schemas.microsoft.com/office/drawing/2014/main" id="{51D0673C-8857-41A9-B625-9D165274D0EC}"/>
                    </a:ext>
                  </a:extLst>
                </p:cNvPr>
                <p:cNvGrpSpPr/>
                <p:nvPr/>
              </p:nvGrpSpPr>
              <p:grpSpPr>
                <a:xfrm>
                  <a:off x="2658611" y="2672593"/>
                  <a:ext cx="1219200" cy="914400"/>
                  <a:chOff x="2658611" y="2672593"/>
                  <a:chExt cx="1219200" cy="914400"/>
                </a:xfrm>
              </p:grpSpPr>
              <p:cxnSp>
                <p:nvCxnSpPr>
                  <p:cNvPr id="21" name="Straight Arrow Connector 20">
                    <a:extLst>
                      <a:ext uri="{FF2B5EF4-FFF2-40B4-BE49-F238E27FC236}">
                        <a16:creationId xmlns:a16="http://schemas.microsoft.com/office/drawing/2014/main" id="{00156B4B-5A36-4FE1-818C-930C34317A4F}"/>
                      </a:ext>
                    </a:extLst>
                  </p:cNvPr>
                  <p:cNvCxnSpPr/>
                  <p:nvPr/>
                </p:nvCxnSpPr>
                <p:spPr>
                  <a:xfrm flipV="1">
                    <a:off x="2667000" y="2672593"/>
                    <a:ext cx="0" cy="9144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F73A2A3-BE17-40FC-B490-547CFD4560CC}"/>
                      </a:ext>
                    </a:extLst>
                  </p:cNvPr>
                  <p:cNvCxnSpPr/>
                  <p:nvPr/>
                </p:nvCxnSpPr>
                <p:spPr>
                  <a:xfrm rot="5400000" flipV="1">
                    <a:off x="3268211" y="2963411"/>
                    <a:ext cx="0" cy="12192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DF70564D-2D6D-44CF-B57D-212B2CC73E8B}"/>
                    </a:ext>
                  </a:extLst>
                </p:cNvPr>
                <p:cNvSpPr txBox="1"/>
                <p:nvPr/>
              </p:nvSpPr>
              <p:spPr>
                <a:xfrm>
                  <a:off x="2221414" y="2828300"/>
                  <a:ext cx="461665" cy="665118"/>
                </a:xfrm>
                <a:prstGeom prst="rect">
                  <a:avLst/>
                </a:prstGeom>
                <a:noFill/>
              </p:spPr>
              <p:txBody>
                <a:bodyPr vert="vert270" wrap="none" rtlCol="0">
                  <a:spAutoFit/>
                </a:bodyPr>
                <a:lstStyle/>
                <a:p>
                  <a:r>
                    <a:rPr lang="en-US" dirty="0">
                      <a:solidFill>
                        <a:srgbClr val="0000CC"/>
                      </a:solidFill>
                    </a:rPr>
                    <a:t>Value</a:t>
                  </a:r>
                </a:p>
              </p:txBody>
            </p:sp>
          </p:grpSp>
          <p:sp>
            <p:nvSpPr>
              <p:cNvPr id="17" name="TextBox 16">
                <a:extLst>
                  <a:ext uri="{FF2B5EF4-FFF2-40B4-BE49-F238E27FC236}">
                    <a16:creationId xmlns:a16="http://schemas.microsoft.com/office/drawing/2014/main" id="{365914D6-2B41-483F-A710-4E2983C67662}"/>
                  </a:ext>
                </a:extLst>
              </p:cNvPr>
              <p:cNvSpPr txBox="1"/>
              <p:nvPr/>
            </p:nvSpPr>
            <p:spPr>
              <a:xfrm>
                <a:off x="2597603" y="3558034"/>
                <a:ext cx="1341215" cy="369332"/>
              </a:xfrm>
              <a:prstGeom prst="rect">
                <a:avLst/>
              </a:prstGeom>
              <a:noFill/>
            </p:spPr>
            <p:txBody>
              <a:bodyPr wrap="square" rtlCol="0">
                <a:spAutoFit/>
              </a:bodyPr>
              <a:lstStyle/>
              <a:p>
                <a:r>
                  <a:rPr lang="en-US" dirty="0">
                    <a:solidFill>
                      <a:srgbClr val="0000CC"/>
                    </a:solidFill>
                  </a:rPr>
                  <a:t>parameter</a:t>
                </a:r>
              </a:p>
            </p:txBody>
          </p:sp>
        </p:grpSp>
        <p:cxnSp>
          <p:nvCxnSpPr>
            <p:cNvPr id="11" name="Straight Arrow Connector 10">
              <a:extLst>
                <a:ext uri="{FF2B5EF4-FFF2-40B4-BE49-F238E27FC236}">
                  <a16:creationId xmlns:a16="http://schemas.microsoft.com/office/drawing/2014/main" id="{9C557E10-F20F-424A-A5C5-F82A45A8EC2F}"/>
                </a:ext>
              </a:extLst>
            </p:cNvPr>
            <p:cNvCxnSpPr/>
            <p:nvPr/>
          </p:nvCxnSpPr>
          <p:spPr>
            <a:xfrm>
              <a:off x="7014865" y="3981377"/>
              <a:ext cx="609600" cy="0"/>
            </a:xfrm>
            <a:prstGeom prst="straightConnector1">
              <a:avLst/>
            </a:prstGeom>
            <a:ln w="38100">
              <a:solidFill>
                <a:srgbClr val="0000CC"/>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D9D153E-6757-4B22-8D89-4F4EC76BBC89}"/>
                </a:ext>
              </a:extLst>
            </p:cNvPr>
            <p:cNvCxnSpPr/>
            <p:nvPr/>
          </p:nvCxnSpPr>
          <p:spPr>
            <a:xfrm>
              <a:off x="7002981" y="3403612"/>
              <a:ext cx="609600" cy="0"/>
            </a:xfrm>
            <a:prstGeom prst="straightConnector1">
              <a:avLst/>
            </a:prstGeom>
            <a:ln w="38100">
              <a:solidFill>
                <a:srgbClr val="0000CC"/>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82041C9-A0EF-47E3-B5FF-B25549B9A935}"/>
                </a:ext>
              </a:extLst>
            </p:cNvPr>
            <p:cNvCxnSpPr/>
            <p:nvPr/>
          </p:nvCxnSpPr>
          <p:spPr>
            <a:xfrm flipV="1">
              <a:off x="7002981" y="3197536"/>
              <a:ext cx="585131" cy="206077"/>
            </a:xfrm>
            <a:prstGeom prst="straightConnector1">
              <a:avLst/>
            </a:prstGeom>
            <a:ln w="3810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72B3865-EC02-424D-85E4-0510CCCE7DE8}"/>
                </a:ext>
              </a:extLst>
            </p:cNvPr>
            <p:cNvCxnSpPr/>
            <p:nvPr/>
          </p:nvCxnSpPr>
          <p:spPr>
            <a:xfrm flipV="1">
              <a:off x="7014865" y="3801269"/>
              <a:ext cx="585131" cy="192998"/>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4831B99-DE71-4A2C-A249-253D1B6EEC0B}"/>
                </a:ext>
              </a:extLst>
            </p:cNvPr>
            <p:cNvCxnSpPr/>
            <p:nvPr/>
          </p:nvCxnSpPr>
          <p:spPr>
            <a:xfrm>
              <a:off x="7023254" y="3404048"/>
              <a:ext cx="564858" cy="179673"/>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96934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g8d5b788658_1_99"/>
          <p:cNvSpPr txBox="1">
            <a:spLocks noGrp="1"/>
          </p:cNvSpPr>
          <p:nvPr>
            <p:ph type="title"/>
          </p:nvPr>
        </p:nvSpPr>
        <p:spPr>
          <a:xfrm>
            <a:off x="0" y="0"/>
            <a:ext cx="8550275"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600" b="1" dirty="0">
                <a:solidFill>
                  <a:srgbClr val="0000CC"/>
                </a:solidFill>
              </a:rPr>
              <a:t>Phenomenological Rate Laws, Limiting Cases, Lower Bounds</a:t>
            </a:r>
            <a:endParaRPr sz="4000" dirty="0"/>
          </a:p>
        </p:txBody>
      </p:sp>
      <p:pic>
        <p:nvPicPr>
          <p:cNvPr id="601" name="Google Shape;601;g8d5b788658_1_99" descr="redblackblockiu"/>
          <p:cNvPicPr preferRelativeResize="0"/>
          <p:nvPr/>
        </p:nvPicPr>
        <p:blipFill rotWithShape="1">
          <a:blip r:embed="rId3">
            <a:alphaModFix/>
          </a:blip>
          <a:srcRect/>
          <a:stretch/>
        </p:blipFill>
        <p:spPr>
          <a:xfrm>
            <a:off x="0" y="6219825"/>
            <a:ext cx="484188" cy="638175"/>
          </a:xfrm>
          <a:prstGeom prst="rect">
            <a:avLst/>
          </a:prstGeom>
          <a:noFill/>
          <a:ln>
            <a:noFill/>
          </a:ln>
        </p:spPr>
      </p:pic>
      <p:pic>
        <p:nvPicPr>
          <p:cNvPr id="602" name="Google Shape;602;g8d5b788658_1_99"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mc:AlternateContent xmlns:mc="http://schemas.openxmlformats.org/markup-compatibility/2006">
        <mc:Choice xmlns:a14="http://schemas.microsoft.com/office/drawing/2010/main" Requires="a14">
          <p:sp>
            <p:nvSpPr>
              <p:cNvPr id="18" name="Rectangle 17">
                <a:extLst>
                  <a:ext uri="{FF2B5EF4-FFF2-40B4-BE49-F238E27FC236}">
                    <a16:creationId xmlns:a16="http://schemas.microsoft.com/office/drawing/2014/main" id="{71D57C5D-AF17-4AFA-AED2-340C6E113F8D}"/>
                  </a:ext>
                </a:extLst>
              </p:cNvPr>
              <p:cNvSpPr/>
              <p:nvPr/>
            </p:nvSpPr>
            <p:spPr>
              <a:xfrm>
                <a:off x="7308190" y="3004271"/>
                <a:ext cx="1538947" cy="13542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𝑇</m:t>
                      </m:r>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𝛽</m:t>
                          </m:r>
                          <m:r>
                            <a:rPr lang="en-US" sz="2000" b="0" i="1" smtClean="0">
                              <a:latin typeface="Cambria Math" panose="02040503050406030204" pitchFamily="18" charset="0"/>
                            </a:rPr>
                            <m:t>𝑉𝑇</m:t>
                          </m:r>
                        </m:e>
                      </m:groupCh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1</m:t>
                          </m:r>
                        </m:sub>
                      </m:sSub>
                    </m:oMath>
                  </m:oMathPara>
                </a14:m>
                <a:endParaRPr lang="en-US" sz="2000" dirty="0"/>
              </a:p>
              <a:p>
                <a:pPr marL="0" indent="0">
                  <a:buNone/>
                </a:pP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m:t>
                        </m:r>
                      </m:sub>
                    </m:sSub>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𝑘</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m:t>
                            </m:r>
                          </m:sub>
                        </m:sSub>
                      </m:e>
                    </m:groupChr>
                    <m:sSub>
                      <m:sSubPr>
                        <m:ctrlPr>
                          <a:rPr lang="en-US" sz="2000" b="0" i="1" smtClean="0">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2</m:t>
                        </m:r>
                      </m:sub>
                    </m:sSub>
                  </m:oMath>
                </a14:m>
                <a:r>
                  <a:rPr lang="en-US" sz="2000" dirty="0"/>
                  <a:t> </a:t>
                </a:r>
                <a14:m>
                  <m:oMath xmlns:m="http://schemas.openxmlformats.org/officeDocument/2006/math">
                    <m:groupChr>
                      <m:groupChrPr>
                        <m:chr m:val="→"/>
                        <m:vertJc m:val="bot"/>
                        <m:ctrlPr>
                          <a:rPr lang="el-GR" sz="2000" i="1">
                            <a:latin typeface="Cambria Math" panose="02040503050406030204" pitchFamily="18" charset="0"/>
                          </a:rPr>
                        </m:ctrlPr>
                      </m:groupChrPr>
                      <m:e>
                        <m:r>
                          <m:rPr>
                            <m:brk m:alnAt="2"/>
                          </m:rPr>
                          <a:rPr lang="en-US" sz="2000" b="0" i="1" smtClean="0">
                            <a:latin typeface="Cambria Math" panose="02040503050406030204" pitchFamily="18" charset="0"/>
                          </a:rPr>
                          <m:t>𝑑</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2</m:t>
                            </m:r>
                          </m:sub>
                        </m:sSub>
                      </m:e>
                    </m:groupChr>
                    <m:r>
                      <a:rPr lang="en-US" sz="2000" b="0" i="1" smtClean="0">
                        <a:latin typeface="Cambria Math" panose="02040503050406030204" pitchFamily="18" charset="0"/>
                      </a:rPr>
                      <m:t>𝐷</m:t>
                    </m:r>
                  </m:oMath>
                </a14:m>
                <a:endParaRPr lang="en-US" sz="2000" dirty="0"/>
              </a:p>
              <a:p>
                <a:pPr/>
                <a14:m>
                  <m:oMathPara xmlns:m="http://schemas.openxmlformats.org/officeDocument/2006/math">
                    <m:oMathParaPr>
                      <m:jc m:val="centerGroup"/>
                    </m:oMathParaPr>
                    <m:oMath xmlns:m="http://schemas.openxmlformats.org/officeDocument/2006/math">
                      <m:groupChr>
                        <m:groupChrPr>
                          <m:chr m:val="→"/>
                          <m:vertJc m:val="bot"/>
                          <m:ctrlPr>
                            <a:rPr lang="el-GR" sz="2000" i="1">
                              <a:latin typeface="Cambria Math" panose="02040503050406030204" pitchFamily="18" charset="0"/>
                            </a:rPr>
                          </m:ctrlPr>
                        </m:groupChrPr>
                        <m:e>
                          <m:r>
                            <m:rPr>
                              <m:brk m:alnAt="2"/>
                            </m:rPr>
                            <a:rPr lang="en-US" sz="2000" b="0" i="1" smtClean="0">
                              <a:latin typeface="Cambria Math" panose="02040503050406030204" pitchFamily="18" charset="0"/>
                            </a:rPr>
                            <m:t>𝑝</m:t>
                          </m:r>
                          <m:sSub>
                            <m:sSubPr>
                              <m:ctrlPr>
                                <a:rPr lang="en-US" sz="2000" b="0" i="1" smtClean="0">
                                  <a:latin typeface="Cambria Math" panose="02040503050406030204" pitchFamily="18" charset="0"/>
                                </a:rPr>
                              </m:ctrlPr>
                            </m:sSubPr>
                            <m:e>
                              <m:r>
                                <m:rPr>
                                  <m:brk m:alnAt="2"/>
                                </m:rPr>
                                <a:rPr lang="en-US" sz="2000" b="0" i="1" smtClean="0">
                                  <a:latin typeface="Cambria Math" panose="02040503050406030204" pitchFamily="18" charset="0"/>
                                </a:rPr>
                                <m:t>𝐼</m:t>
                              </m:r>
                            </m:e>
                            <m:sub>
                              <m:r>
                                <m:rPr>
                                  <m:brk m:alnAt="2"/>
                                </m:rPr>
                                <a:rPr lang="en-US" sz="2000" b="0" i="1" smtClean="0">
                                  <a:latin typeface="Cambria Math" panose="02040503050406030204" pitchFamily="18" charset="0"/>
                                </a:rPr>
                                <m:t>2</m:t>
                              </m:r>
                            </m:sub>
                          </m:sSub>
                        </m:e>
                      </m:groupChr>
                      <m:r>
                        <a:rPr lang="en-US" sz="2000" b="0" i="1" smtClean="0">
                          <a:latin typeface="Cambria Math" panose="02040503050406030204" pitchFamily="18" charset="0"/>
                        </a:rPr>
                        <m:t>𝑉</m:t>
                      </m:r>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𝑐𝑉</m:t>
                          </m:r>
                        </m:e>
                      </m:groupChr>
                    </m:oMath>
                  </m:oMathPara>
                </a14:m>
                <a:endParaRPr lang="en-US" sz="2000" dirty="0"/>
              </a:p>
            </p:txBody>
          </p:sp>
        </mc:Choice>
        <mc:Fallback>
          <p:sp>
            <p:nvSpPr>
              <p:cNvPr id="18" name="Rectangle 17">
                <a:extLst>
                  <a:ext uri="{FF2B5EF4-FFF2-40B4-BE49-F238E27FC236}">
                    <a16:creationId xmlns:a16="http://schemas.microsoft.com/office/drawing/2014/main" id="{71D57C5D-AF17-4AFA-AED2-340C6E113F8D}"/>
                  </a:ext>
                </a:extLst>
              </p:cNvPr>
              <p:cNvSpPr>
                <a:spLocks noRot="1" noChangeAspect="1" noMove="1" noResize="1" noEditPoints="1" noAdjustHandles="1" noChangeArrowheads="1" noChangeShapeType="1" noTextEdit="1"/>
              </p:cNvSpPr>
              <p:nvPr/>
            </p:nvSpPr>
            <p:spPr>
              <a:xfrm>
                <a:off x="7308190" y="3004271"/>
                <a:ext cx="1538947" cy="1354282"/>
              </a:xfrm>
              <a:prstGeom prst="rect">
                <a:avLst/>
              </a:prstGeom>
              <a:blipFill>
                <a:blip r:embed="rId5"/>
                <a:stretch>
                  <a:fillRect/>
                </a:stretch>
              </a:blipFill>
            </p:spPr>
            <p:txBody>
              <a:bodyPr/>
              <a:lstStyle/>
              <a:p>
                <a:r>
                  <a:rPr lang="en-US">
                    <a:noFill/>
                  </a:rPr>
                  <a:t> </a:t>
                </a:r>
              </a:p>
            </p:txBody>
          </p:sp>
        </mc:Fallback>
      </mc:AlternateContent>
      <p:pic>
        <p:nvPicPr>
          <p:cNvPr id="23" name="Picture 22">
            <a:extLst>
              <a:ext uri="{FF2B5EF4-FFF2-40B4-BE49-F238E27FC236}">
                <a16:creationId xmlns:a16="http://schemas.microsoft.com/office/drawing/2014/main" id="{3B7AF07F-07CE-4B56-B421-3AC78D2A35C3}"/>
              </a:ext>
            </a:extLst>
          </p:cNvPr>
          <p:cNvPicPr>
            <a:picLocks noChangeAspect="1"/>
          </p:cNvPicPr>
          <p:nvPr/>
        </p:nvPicPr>
        <p:blipFill>
          <a:blip r:embed="rId6">
            <a:clrChange>
              <a:clrFrom>
                <a:srgbClr val="FEF3B1"/>
              </a:clrFrom>
              <a:clrTo>
                <a:srgbClr val="FEF3B1">
                  <a:alpha val="0"/>
                </a:srgbClr>
              </a:clrTo>
            </a:clrChange>
          </a:blip>
          <a:stretch>
            <a:fillRect/>
          </a:stretch>
        </p:blipFill>
        <p:spPr>
          <a:xfrm>
            <a:off x="8550325" y="0"/>
            <a:ext cx="593675" cy="617861"/>
          </a:xfrm>
          <a:prstGeom prst="rect">
            <a:avLst/>
          </a:prstGeom>
        </p:spPr>
      </p:pic>
      <p:pic>
        <p:nvPicPr>
          <p:cNvPr id="27" name="Google Shape;594;g8d5b788658_1_82">
            <a:extLst>
              <a:ext uri="{FF2B5EF4-FFF2-40B4-BE49-F238E27FC236}">
                <a16:creationId xmlns:a16="http://schemas.microsoft.com/office/drawing/2014/main" id="{D4E9549E-D42C-4B39-AFA2-965F1DC057C9}"/>
              </a:ext>
            </a:extLst>
          </p:cNvPr>
          <p:cNvPicPr preferRelativeResize="0">
            <a:picLocks noChangeAspect="1"/>
          </p:cNvPicPr>
          <p:nvPr/>
        </p:nvPicPr>
        <p:blipFill>
          <a:blip r:embed="rId7">
            <a:alphaModFix/>
          </a:blip>
          <a:stretch>
            <a:fillRect/>
          </a:stretch>
        </p:blipFill>
        <p:spPr>
          <a:xfrm>
            <a:off x="6921500" y="1558251"/>
            <a:ext cx="2082972" cy="1030768"/>
          </a:xfrm>
          <a:prstGeom prst="rect">
            <a:avLst/>
          </a:prstGeom>
          <a:noFill/>
          <a:ln>
            <a:noFill/>
          </a:ln>
        </p:spPr>
      </p:pic>
      <mc:AlternateContent xmlns:mc="http://schemas.openxmlformats.org/markup-compatibility/2006">
        <mc:Choice xmlns:a14="http://schemas.microsoft.com/office/drawing/2010/main" Requires="a14">
          <p:sp>
            <p:nvSpPr>
              <p:cNvPr id="29" name="Google Shape;591;g8d5b788658_1_82">
                <a:extLst>
                  <a:ext uri="{FF2B5EF4-FFF2-40B4-BE49-F238E27FC236}">
                    <a16:creationId xmlns:a16="http://schemas.microsoft.com/office/drawing/2014/main" id="{E5B48682-30D2-43E5-BB6E-37B73564DEDC}"/>
                  </a:ext>
                </a:extLst>
              </p:cNvPr>
              <p:cNvSpPr txBox="1">
                <a:spLocks noGrp="1"/>
              </p:cNvSpPr>
              <p:nvPr>
                <p:ph type="body" idx="1"/>
              </p:nvPr>
            </p:nvSpPr>
            <p:spPr>
              <a:xfrm>
                <a:off x="139528" y="1258200"/>
                <a:ext cx="6310608" cy="5599800"/>
              </a:xfrm>
              <a:prstGeom prst="rect">
                <a:avLst/>
              </a:prstGeom>
            </p:spPr>
            <p:txBody>
              <a:bodyPr spcFirstLastPara="1" wrap="square" lIns="91425" tIns="45700" rIns="91425" bIns="45700" anchor="t" anchorCtr="0">
                <a:noAutofit/>
              </a:bodyPr>
              <a:lstStyle/>
              <a:p>
                <a:pPr marL="0" lvl="0" indent="0" algn="l" rtl="0">
                  <a:spcBef>
                    <a:spcPts val="560"/>
                  </a:spcBef>
                  <a:spcAft>
                    <a:spcPts val="0"/>
                  </a:spcAft>
                  <a:buNone/>
                </a:pPr>
                <a:r>
                  <a:rPr lang="en-US" sz="1800" dirty="0"/>
                  <a:t>Always start by thinking about what happens when the amount of a species is 0 and when it is </a:t>
                </a:r>
                <a14:m>
                  <m:oMath xmlns:m="http://schemas.openxmlformats.org/officeDocument/2006/math">
                    <m:r>
                      <a:rPr lang="en-US" sz="1800" i="1" dirty="0" smtClean="0">
                        <a:latin typeface="Cambria Math" panose="02040503050406030204" pitchFamily="18" charset="0"/>
                      </a:rPr>
                      <m:t>&gt;</m:t>
                    </m:r>
                    <m:r>
                      <a:rPr lang="en-US" sz="1800" i="1" dirty="0" smtClean="0">
                        <a:latin typeface="Cambria Math" panose="02040503050406030204" pitchFamily="18" charset="0"/>
                      </a:rPr>
                      <m:t>0</m:t>
                    </m:r>
                  </m:oMath>
                </a14:m>
                <a:r>
                  <a:rPr lang="en-US" sz="1800" dirty="0"/>
                  <a:t> but very small</a:t>
                </a:r>
              </a:p>
              <a:p>
                <a:pPr marL="0" lvl="0" indent="0" algn="l" rtl="0">
                  <a:spcBef>
                    <a:spcPts val="560"/>
                  </a:spcBef>
                  <a:spcAft>
                    <a:spcPts val="0"/>
                  </a:spcAft>
                  <a:buNone/>
                </a:pPr>
                <a:r>
                  <a:rPr lang="en-US" sz="1800" dirty="0"/>
                  <a:t>If we have no </a:t>
                </a:r>
                <a14:m>
                  <m:oMath xmlns:m="http://schemas.openxmlformats.org/officeDocument/2006/math">
                    <m:sSub>
                      <m:sSubPr>
                        <m:ctrlPr>
                          <a:rPr lang="en-US" sz="1800" i="1" dirty="0" smtClean="0">
                            <a:latin typeface="Cambria Math" panose="02040503050406030204" pitchFamily="18" charset="0"/>
                          </a:rPr>
                        </m:ctrlPr>
                      </m:sSubPr>
                      <m:e>
                        <m:r>
                          <a:rPr lang="en-US" sz="1800" i="1" dirty="0" smtClean="0">
                            <a:latin typeface="Cambria Math" panose="02040503050406030204" pitchFamily="18" charset="0"/>
                          </a:rPr>
                          <m:t>𝐼</m:t>
                        </m:r>
                      </m:e>
                      <m:sub>
                        <m:r>
                          <a:rPr lang="en-US" sz="1800" i="1" dirty="0" smtClean="0">
                            <a:latin typeface="Cambria Math" panose="02040503050406030204" pitchFamily="18" charset="0"/>
                          </a:rPr>
                          <m:t>1</m:t>
                        </m:r>
                      </m:sub>
                    </m:sSub>
                  </m:oMath>
                </a14:m>
                <a:r>
                  <a:rPr lang="en-US" sz="1800" dirty="0"/>
                  <a:t> early infected cells, clearly the rate at which early infected cells become late infected cells </a:t>
                </a:r>
                <a14:m>
                  <m:oMath xmlns:m="http://schemas.openxmlformats.org/officeDocument/2006/math">
                    <m:sSub>
                      <m:sSubPr>
                        <m:ctrlPr>
                          <a:rPr lang="en-US" sz="1800" b="0" i="1" dirty="0" smtClean="0">
                            <a:latin typeface="Cambria Math" panose="02040503050406030204" pitchFamily="18" charset="0"/>
                          </a:rPr>
                        </m:ctrlPr>
                      </m:sSubPr>
                      <m:e>
                        <m:r>
                          <a:rPr lang="en-US" sz="1800" i="1" dirty="0" smtClean="0">
                            <a:latin typeface="Cambria Math" panose="02040503050406030204" pitchFamily="18" charset="0"/>
                          </a:rPr>
                          <m:t>𝐼</m:t>
                        </m:r>
                      </m:e>
                      <m:sub>
                        <m:r>
                          <a:rPr lang="en-US" sz="1800" i="1" dirty="0" smtClean="0">
                            <a:latin typeface="Cambria Math" panose="02040503050406030204" pitchFamily="18" charset="0"/>
                          </a:rPr>
                          <m:t>1</m:t>
                        </m:r>
                      </m:sub>
                    </m:sSub>
                    <m:r>
                      <a:rPr lang="en-US" sz="1800" i="1" dirty="0" smtClean="0">
                        <a:latin typeface="Cambria Math" panose="02040503050406030204" pitchFamily="18" charset="0"/>
                      </a:rPr>
                      <m:t>→</m:t>
                    </m:r>
                    <m:sSub>
                      <m:sSubPr>
                        <m:ctrlPr>
                          <a:rPr lang="en-US" sz="1800" b="0" i="1" dirty="0" smtClean="0">
                            <a:latin typeface="Cambria Math" panose="02040503050406030204" pitchFamily="18" charset="0"/>
                          </a:rPr>
                        </m:ctrlPr>
                      </m:sSubPr>
                      <m:e>
                        <m:r>
                          <a:rPr lang="en-US" sz="1800" i="1" dirty="0" smtClean="0">
                            <a:latin typeface="Cambria Math" panose="02040503050406030204" pitchFamily="18" charset="0"/>
                          </a:rPr>
                          <m:t>𝐼</m:t>
                        </m:r>
                      </m:e>
                      <m:sub>
                        <m:r>
                          <a:rPr lang="en-US" sz="1800" i="1" dirty="0" smtClean="0">
                            <a:latin typeface="Cambria Math" panose="02040503050406030204" pitchFamily="18" charset="0"/>
                          </a:rPr>
                          <m:t>2</m:t>
                        </m:r>
                      </m:sub>
                    </m:sSub>
                  </m:oMath>
                </a14:m>
                <a:r>
                  <a:rPr lang="en-US" sz="1800" dirty="0"/>
                  <a:t> must be zero</a:t>
                </a:r>
              </a:p>
              <a:p>
                <a:pPr marL="0" lvl="0" indent="0" algn="l" rtl="0">
                  <a:spcBef>
                    <a:spcPts val="560"/>
                  </a:spcBef>
                  <a:spcAft>
                    <a:spcPts val="0"/>
                  </a:spcAft>
                  <a:buNone/>
                </a:pPr>
                <a:r>
                  <a:rPr lang="en-US" sz="1800" dirty="0"/>
                  <a:t>Similarly, if we have no virus, the rate of infection at which </a:t>
                </a:r>
                <a14:m>
                  <m:oMath xmlns:m="http://schemas.openxmlformats.org/officeDocument/2006/math">
                    <m:r>
                      <a:rPr lang="en-US" sz="1800" i="1" dirty="0" smtClean="0">
                        <a:latin typeface="Cambria Math" panose="02040503050406030204" pitchFamily="18" charset="0"/>
                      </a:rPr>
                      <m:t>𝑇</m:t>
                    </m:r>
                    <m:r>
                      <a:rPr lang="en-US" sz="1800" i="1" dirty="0" smtClean="0">
                        <a:latin typeface="Cambria Math" panose="02040503050406030204" pitchFamily="18" charset="0"/>
                      </a:rPr>
                      <m:t>→</m:t>
                    </m:r>
                    <m:sSub>
                      <m:sSubPr>
                        <m:ctrlPr>
                          <a:rPr lang="en-US" sz="1800" i="1" dirty="0" smtClean="0">
                            <a:latin typeface="Cambria Math" panose="02040503050406030204" pitchFamily="18" charset="0"/>
                          </a:rPr>
                        </m:ctrlPr>
                      </m:sSubPr>
                      <m:e>
                        <m:r>
                          <a:rPr lang="en-US" sz="1800" i="1" dirty="0" smtClean="0">
                            <a:latin typeface="Cambria Math" panose="02040503050406030204" pitchFamily="18" charset="0"/>
                          </a:rPr>
                          <m:t>𝐼</m:t>
                        </m:r>
                      </m:e>
                      <m:sub>
                        <m:r>
                          <a:rPr lang="en-US" sz="1800" i="1" dirty="0" smtClean="0">
                            <a:latin typeface="Cambria Math" panose="02040503050406030204" pitchFamily="18" charset="0"/>
                          </a:rPr>
                          <m:t>1</m:t>
                        </m:r>
                      </m:sub>
                    </m:sSub>
                  </m:oMath>
                </a14:m>
                <a:r>
                  <a:rPr lang="en-US" sz="1800" dirty="0"/>
                  <a:t> must be zero</a:t>
                </a:r>
              </a:p>
              <a:p>
                <a:pPr marL="0" lvl="0" indent="0">
                  <a:buNone/>
                </a:pPr>
                <a:r>
                  <a:rPr lang="en-US" sz="1800" dirty="0"/>
                  <a:t>And if we have no uninfected cells, the rate the rate of infection at which </a:t>
                </a:r>
                <a14:m>
                  <m:oMath xmlns:m="http://schemas.openxmlformats.org/officeDocument/2006/math">
                    <m:r>
                      <a:rPr lang="en-US" sz="1800" i="1" dirty="0" smtClean="0">
                        <a:latin typeface="Cambria Math" panose="02040503050406030204" pitchFamily="18" charset="0"/>
                      </a:rPr>
                      <m:t>𝑇</m:t>
                    </m:r>
                    <m:r>
                      <a:rPr lang="en-US" sz="1800" i="1" dirty="0" smtClean="0">
                        <a:latin typeface="Cambria Math" panose="02040503050406030204" pitchFamily="18" charset="0"/>
                      </a:rPr>
                      <m:t>→</m:t>
                    </m:r>
                    <m:sSub>
                      <m:sSubPr>
                        <m:ctrlPr>
                          <a:rPr lang="en-US" sz="1800" i="1" dirty="0" smtClean="0">
                            <a:latin typeface="Cambria Math" panose="02040503050406030204" pitchFamily="18" charset="0"/>
                          </a:rPr>
                        </m:ctrlPr>
                      </m:sSubPr>
                      <m:e>
                        <m:r>
                          <a:rPr lang="en-US" sz="1800" i="1" dirty="0" smtClean="0">
                            <a:latin typeface="Cambria Math" panose="02040503050406030204" pitchFamily="18" charset="0"/>
                          </a:rPr>
                          <m:t>𝐼</m:t>
                        </m:r>
                      </m:e>
                      <m:sub>
                        <m:r>
                          <a:rPr lang="en-US" sz="1800" i="1" dirty="0" smtClean="0">
                            <a:latin typeface="Cambria Math" panose="02040503050406030204" pitchFamily="18" charset="0"/>
                          </a:rPr>
                          <m:t>1</m:t>
                        </m:r>
                      </m:sub>
                    </m:sSub>
                  </m:oMath>
                </a14:m>
                <a:r>
                  <a:rPr lang="en-US" sz="1800" dirty="0"/>
                  <a:t> must also be zero</a:t>
                </a:r>
              </a:p>
              <a:p>
                <a:pPr marL="0" lvl="0" indent="0">
                  <a:buNone/>
                </a:pPr>
                <a:r>
                  <a:rPr lang="en-US" sz="1800" dirty="0"/>
                  <a:t>It also makes sense that for small amounts of a species, increasing the amount of that species also increases the rate (monotonicity with non-zero slope at 0)</a:t>
                </a:r>
              </a:p>
              <a:p>
                <a:pPr marL="0" lvl="0" indent="0">
                  <a:buNone/>
                </a:pPr>
                <a:r>
                  <a:rPr lang="en-US" sz="1800" dirty="0">
                    <a:solidFill>
                      <a:srgbClr val="FF0000"/>
                    </a:solidFill>
                  </a:rPr>
                  <a:t>If the slope of the rate law at zero is zero, then things are a little more complicated (Hill equations)</a:t>
                </a:r>
              </a:p>
              <a:p>
                <a:pPr marL="0" lvl="0" indent="0">
                  <a:buNone/>
                </a:pPr>
                <a:r>
                  <a:rPr lang="en-US" sz="1800" dirty="0"/>
                  <a:t>These two rules, by themselves give us the first approximation for a phenomenological rate law</a:t>
                </a:r>
              </a:p>
              <a:p>
                <a:pPr marL="0" lvl="0" indent="0" algn="l" rtl="0">
                  <a:spcBef>
                    <a:spcPts val="560"/>
                  </a:spcBef>
                  <a:spcAft>
                    <a:spcPts val="0"/>
                  </a:spcAft>
                  <a:buNone/>
                </a:pPr>
                <a:endParaRPr lang="en-US" sz="1800" dirty="0"/>
              </a:p>
              <a:p>
                <a:pPr marL="0" lvl="0" indent="0" algn="l" rtl="0">
                  <a:spcBef>
                    <a:spcPts val="560"/>
                  </a:spcBef>
                  <a:spcAft>
                    <a:spcPts val="0"/>
                  </a:spcAft>
                  <a:buNone/>
                </a:pPr>
                <a:endParaRPr lang="en-US" sz="1800" dirty="0"/>
              </a:p>
              <a:p>
                <a:pPr marL="0" lvl="0" indent="0" algn="l" rtl="0">
                  <a:spcBef>
                    <a:spcPts val="560"/>
                  </a:spcBef>
                  <a:spcAft>
                    <a:spcPts val="0"/>
                  </a:spcAft>
                  <a:buNone/>
                </a:pPr>
                <a:endParaRPr lang="en-US" sz="1800" dirty="0"/>
              </a:p>
              <a:p>
                <a:pPr marL="0" lvl="0" indent="0" algn="l" rtl="0">
                  <a:spcBef>
                    <a:spcPts val="560"/>
                  </a:spcBef>
                  <a:spcAft>
                    <a:spcPts val="0"/>
                  </a:spcAft>
                  <a:buNone/>
                </a:pPr>
                <a:endParaRPr lang="en-US" sz="1800" dirty="0"/>
              </a:p>
              <a:p>
                <a:pPr marL="0" lvl="0" indent="0" algn="l" rtl="0">
                  <a:spcBef>
                    <a:spcPts val="560"/>
                  </a:spcBef>
                  <a:spcAft>
                    <a:spcPts val="0"/>
                  </a:spcAft>
                  <a:buNone/>
                </a:pPr>
                <a:endParaRPr lang="en-US" sz="1800" dirty="0"/>
              </a:p>
              <a:p>
                <a:pPr marL="0" lvl="0" indent="0" algn="l" rtl="0">
                  <a:spcBef>
                    <a:spcPts val="560"/>
                  </a:spcBef>
                  <a:spcAft>
                    <a:spcPts val="0"/>
                  </a:spcAft>
                  <a:buNone/>
                </a:pPr>
                <a:endParaRPr sz="1800" dirty="0"/>
              </a:p>
            </p:txBody>
          </p:sp>
        </mc:Choice>
        <mc:Fallback>
          <p:sp>
            <p:nvSpPr>
              <p:cNvPr id="29" name="Google Shape;591;g8d5b788658_1_82">
                <a:extLst>
                  <a:ext uri="{FF2B5EF4-FFF2-40B4-BE49-F238E27FC236}">
                    <a16:creationId xmlns:a16="http://schemas.microsoft.com/office/drawing/2014/main" id="{E5B48682-30D2-43E5-BB6E-37B73564DEDC}"/>
                  </a:ext>
                </a:extLst>
              </p:cNvPr>
              <p:cNvSpPr txBox="1">
                <a:spLocks noGrp="1" noRot="1" noChangeAspect="1" noMove="1" noResize="1" noEditPoints="1" noAdjustHandles="1" noChangeArrowheads="1" noChangeShapeType="1" noTextEdit="1"/>
              </p:cNvSpPr>
              <p:nvPr>
                <p:ph type="body" idx="1"/>
              </p:nvPr>
            </p:nvSpPr>
            <p:spPr>
              <a:xfrm>
                <a:off x="139528" y="1258200"/>
                <a:ext cx="6310608" cy="5599800"/>
              </a:xfrm>
              <a:prstGeom prst="rect">
                <a:avLst/>
              </a:prstGeom>
              <a:blipFill>
                <a:blip r:embed="rId8"/>
                <a:stretch>
                  <a:fillRect l="-870" r="-1546"/>
                </a:stretch>
              </a:blipFill>
            </p:spPr>
            <p:txBody>
              <a:bodyPr/>
              <a:lstStyle/>
              <a:p>
                <a:r>
                  <a:rPr lang="en-US">
                    <a:noFill/>
                  </a:rPr>
                  <a:t> </a:t>
                </a:r>
              </a:p>
            </p:txBody>
          </p:sp>
        </mc:Fallback>
      </mc:AlternateContent>
    </p:spTree>
    <p:extLst>
      <p:ext uri="{BB962C8B-B14F-4D97-AF65-F5344CB8AC3E}">
        <p14:creationId xmlns:p14="http://schemas.microsoft.com/office/powerpoint/2010/main" val="40061216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g8d5b788658_1_99"/>
          <p:cNvSpPr txBox="1">
            <a:spLocks noGrp="1"/>
          </p:cNvSpPr>
          <p:nvPr>
            <p:ph type="title"/>
          </p:nvPr>
        </p:nvSpPr>
        <p:spPr>
          <a:xfrm>
            <a:off x="0" y="0"/>
            <a:ext cx="8550275" cy="1030768"/>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600" b="1" dirty="0">
                <a:solidFill>
                  <a:srgbClr val="0000CC"/>
                </a:solidFill>
              </a:rPr>
              <a:t>Phenomenological Rate Laws, Single Species, First Order Kinetics</a:t>
            </a:r>
            <a:endParaRPr sz="4000" dirty="0"/>
          </a:p>
        </p:txBody>
      </p:sp>
      <p:pic>
        <p:nvPicPr>
          <p:cNvPr id="601" name="Google Shape;601;g8d5b788658_1_99" descr="redblackblockiu"/>
          <p:cNvPicPr preferRelativeResize="0"/>
          <p:nvPr/>
        </p:nvPicPr>
        <p:blipFill rotWithShape="1">
          <a:blip r:embed="rId3">
            <a:alphaModFix/>
          </a:blip>
          <a:srcRect/>
          <a:stretch/>
        </p:blipFill>
        <p:spPr>
          <a:xfrm>
            <a:off x="0" y="6219825"/>
            <a:ext cx="484188" cy="638175"/>
          </a:xfrm>
          <a:prstGeom prst="rect">
            <a:avLst/>
          </a:prstGeom>
          <a:noFill/>
          <a:ln>
            <a:noFill/>
          </a:ln>
        </p:spPr>
      </p:pic>
      <p:pic>
        <p:nvPicPr>
          <p:cNvPr id="602" name="Google Shape;602;g8d5b788658_1_99"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mc:AlternateContent xmlns:mc="http://schemas.openxmlformats.org/markup-compatibility/2006">
        <mc:Choice xmlns:a14="http://schemas.microsoft.com/office/drawing/2010/main" Requires="a14">
          <p:sp>
            <p:nvSpPr>
              <p:cNvPr id="18" name="Rectangle 17">
                <a:extLst>
                  <a:ext uri="{FF2B5EF4-FFF2-40B4-BE49-F238E27FC236}">
                    <a16:creationId xmlns:a16="http://schemas.microsoft.com/office/drawing/2014/main" id="{71D57C5D-AF17-4AFA-AED2-340C6E113F8D}"/>
                  </a:ext>
                </a:extLst>
              </p:cNvPr>
              <p:cNvSpPr/>
              <p:nvPr/>
            </p:nvSpPr>
            <p:spPr>
              <a:xfrm>
                <a:off x="7308190" y="3004271"/>
                <a:ext cx="1538947" cy="13542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𝑇</m:t>
                      </m:r>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𝛽</m:t>
                          </m:r>
                          <m:r>
                            <a:rPr lang="en-US" sz="2000" b="0" i="1" smtClean="0">
                              <a:latin typeface="Cambria Math" panose="02040503050406030204" pitchFamily="18" charset="0"/>
                            </a:rPr>
                            <m:t>𝑉𝑇</m:t>
                          </m:r>
                        </m:e>
                      </m:groupCh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1</m:t>
                          </m:r>
                        </m:sub>
                      </m:sSub>
                    </m:oMath>
                  </m:oMathPara>
                </a14:m>
                <a:endParaRPr lang="en-US" sz="2000" dirty="0"/>
              </a:p>
              <a:p>
                <a:pPr marL="0" indent="0">
                  <a:buNone/>
                </a:pP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m:t>
                        </m:r>
                      </m:sub>
                    </m:sSub>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𝑘</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m:t>
                            </m:r>
                          </m:sub>
                        </m:sSub>
                      </m:e>
                    </m:groupChr>
                    <m:sSub>
                      <m:sSubPr>
                        <m:ctrlPr>
                          <a:rPr lang="en-US" sz="2000" b="0" i="1" smtClean="0">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2</m:t>
                        </m:r>
                      </m:sub>
                    </m:sSub>
                  </m:oMath>
                </a14:m>
                <a:r>
                  <a:rPr lang="en-US" sz="2000" dirty="0"/>
                  <a:t> </a:t>
                </a:r>
                <a14:m>
                  <m:oMath xmlns:m="http://schemas.openxmlformats.org/officeDocument/2006/math">
                    <m:groupChr>
                      <m:groupChrPr>
                        <m:chr m:val="→"/>
                        <m:vertJc m:val="bot"/>
                        <m:ctrlPr>
                          <a:rPr lang="el-GR" sz="2000" i="1">
                            <a:latin typeface="Cambria Math" panose="02040503050406030204" pitchFamily="18" charset="0"/>
                          </a:rPr>
                        </m:ctrlPr>
                      </m:groupChrPr>
                      <m:e>
                        <m:r>
                          <m:rPr>
                            <m:brk m:alnAt="2"/>
                          </m:rPr>
                          <a:rPr lang="en-US" sz="2000" b="0" i="1" smtClean="0">
                            <a:latin typeface="Cambria Math" panose="02040503050406030204" pitchFamily="18" charset="0"/>
                          </a:rPr>
                          <m:t>𝑑</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2</m:t>
                            </m:r>
                          </m:sub>
                        </m:sSub>
                      </m:e>
                    </m:groupChr>
                    <m:r>
                      <a:rPr lang="en-US" sz="2000" b="0" i="1" smtClean="0">
                        <a:latin typeface="Cambria Math" panose="02040503050406030204" pitchFamily="18" charset="0"/>
                      </a:rPr>
                      <m:t>𝐷</m:t>
                    </m:r>
                  </m:oMath>
                </a14:m>
                <a:endParaRPr lang="en-US" sz="2000" dirty="0"/>
              </a:p>
              <a:p>
                <a:pPr/>
                <a14:m>
                  <m:oMathPara xmlns:m="http://schemas.openxmlformats.org/officeDocument/2006/math">
                    <m:oMathParaPr>
                      <m:jc m:val="centerGroup"/>
                    </m:oMathParaPr>
                    <m:oMath xmlns:m="http://schemas.openxmlformats.org/officeDocument/2006/math">
                      <m:groupChr>
                        <m:groupChrPr>
                          <m:chr m:val="→"/>
                          <m:vertJc m:val="bot"/>
                          <m:ctrlPr>
                            <a:rPr lang="el-GR" sz="2000" i="1">
                              <a:latin typeface="Cambria Math" panose="02040503050406030204" pitchFamily="18" charset="0"/>
                            </a:rPr>
                          </m:ctrlPr>
                        </m:groupChrPr>
                        <m:e>
                          <m:r>
                            <m:rPr>
                              <m:brk m:alnAt="2"/>
                            </m:rPr>
                            <a:rPr lang="en-US" sz="2000" b="0" i="1" smtClean="0">
                              <a:latin typeface="Cambria Math" panose="02040503050406030204" pitchFamily="18" charset="0"/>
                            </a:rPr>
                            <m:t>𝑝</m:t>
                          </m:r>
                          <m:sSub>
                            <m:sSubPr>
                              <m:ctrlPr>
                                <a:rPr lang="en-US" sz="2000" b="0" i="1" smtClean="0">
                                  <a:latin typeface="Cambria Math" panose="02040503050406030204" pitchFamily="18" charset="0"/>
                                </a:rPr>
                              </m:ctrlPr>
                            </m:sSubPr>
                            <m:e>
                              <m:r>
                                <m:rPr>
                                  <m:brk m:alnAt="2"/>
                                </m:rPr>
                                <a:rPr lang="en-US" sz="2000" b="0" i="1" smtClean="0">
                                  <a:latin typeface="Cambria Math" panose="02040503050406030204" pitchFamily="18" charset="0"/>
                                </a:rPr>
                                <m:t>𝐼</m:t>
                              </m:r>
                            </m:e>
                            <m:sub>
                              <m:r>
                                <m:rPr>
                                  <m:brk m:alnAt="2"/>
                                </m:rPr>
                                <a:rPr lang="en-US" sz="2000" b="0" i="1" smtClean="0">
                                  <a:latin typeface="Cambria Math" panose="02040503050406030204" pitchFamily="18" charset="0"/>
                                </a:rPr>
                                <m:t>2</m:t>
                              </m:r>
                            </m:sub>
                          </m:sSub>
                        </m:e>
                      </m:groupChr>
                      <m:r>
                        <a:rPr lang="en-US" sz="2000" b="0" i="1" smtClean="0">
                          <a:latin typeface="Cambria Math" panose="02040503050406030204" pitchFamily="18" charset="0"/>
                        </a:rPr>
                        <m:t>𝑉</m:t>
                      </m:r>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𝑐𝑉</m:t>
                          </m:r>
                        </m:e>
                      </m:groupChr>
                    </m:oMath>
                  </m:oMathPara>
                </a14:m>
                <a:endParaRPr lang="en-US" sz="2000" dirty="0"/>
              </a:p>
            </p:txBody>
          </p:sp>
        </mc:Choice>
        <mc:Fallback>
          <p:sp>
            <p:nvSpPr>
              <p:cNvPr id="18" name="Rectangle 17">
                <a:extLst>
                  <a:ext uri="{FF2B5EF4-FFF2-40B4-BE49-F238E27FC236}">
                    <a16:creationId xmlns:a16="http://schemas.microsoft.com/office/drawing/2014/main" id="{71D57C5D-AF17-4AFA-AED2-340C6E113F8D}"/>
                  </a:ext>
                </a:extLst>
              </p:cNvPr>
              <p:cNvSpPr>
                <a:spLocks noRot="1" noChangeAspect="1" noMove="1" noResize="1" noEditPoints="1" noAdjustHandles="1" noChangeArrowheads="1" noChangeShapeType="1" noTextEdit="1"/>
              </p:cNvSpPr>
              <p:nvPr/>
            </p:nvSpPr>
            <p:spPr>
              <a:xfrm>
                <a:off x="7308190" y="3004271"/>
                <a:ext cx="1538947" cy="1354282"/>
              </a:xfrm>
              <a:prstGeom prst="rect">
                <a:avLst/>
              </a:prstGeom>
              <a:blipFill>
                <a:blip r:embed="rId5"/>
                <a:stretch>
                  <a:fillRect/>
                </a:stretch>
              </a:blipFill>
            </p:spPr>
            <p:txBody>
              <a:bodyPr/>
              <a:lstStyle/>
              <a:p>
                <a:r>
                  <a:rPr lang="en-US">
                    <a:noFill/>
                  </a:rPr>
                  <a:t> </a:t>
                </a:r>
              </a:p>
            </p:txBody>
          </p:sp>
        </mc:Fallback>
      </mc:AlternateContent>
      <p:pic>
        <p:nvPicPr>
          <p:cNvPr id="23" name="Picture 22">
            <a:extLst>
              <a:ext uri="{FF2B5EF4-FFF2-40B4-BE49-F238E27FC236}">
                <a16:creationId xmlns:a16="http://schemas.microsoft.com/office/drawing/2014/main" id="{3B7AF07F-07CE-4B56-B421-3AC78D2A35C3}"/>
              </a:ext>
            </a:extLst>
          </p:cNvPr>
          <p:cNvPicPr>
            <a:picLocks noChangeAspect="1"/>
          </p:cNvPicPr>
          <p:nvPr/>
        </p:nvPicPr>
        <p:blipFill>
          <a:blip r:embed="rId6">
            <a:clrChange>
              <a:clrFrom>
                <a:srgbClr val="FEF3B1"/>
              </a:clrFrom>
              <a:clrTo>
                <a:srgbClr val="FEF3B1">
                  <a:alpha val="0"/>
                </a:srgbClr>
              </a:clrTo>
            </a:clrChange>
          </a:blip>
          <a:stretch>
            <a:fillRect/>
          </a:stretch>
        </p:blipFill>
        <p:spPr>
          <a:xfrm>
            <a:off x="8550325" y="0"/>
            <a:ext cx="593675" cy="617861"/>
          </a:xfrm>
          <a:prstGeom prst="rect">
            <a:avLst/>
          </a:prstGeom>
        </p:spPr>
      </p:pic>
      <p:pic>
        <p:nvPicPr>
          <p:cNvPr id="27" name="Google Shape;594;g8d5b788658_1_82">
            <a:extLst>
              <a:ext uri="{FF2B5EF4-FFF2-40B4-BE49-F238E27FC236}">
                <a16:creationId xmlns:a16="http://schemas.microsoft.com/office/drawing/2014/main" id="{D4E9549E-D42C-4B39-AFA2-965F1DC057C9}"/>
              </a:ext>
            </a:extLst>
          </p:cNvPr>
          <p:cNvPicPr preferRelativeResize="0">
            <a:picLocks noChangeAspect="1"/>
          </p:cNvPicPr>
          <p:nvPr/>
        </p:nvPicPr>
        <p:blipFill>
          <a:blip r:embed="rId7">
            <a:alphaModFix/>
          </a:blip>
          <a:stretch>
            <a:fillRect/>
          </a:stretch>
        </p:blipFill>
        <p:spPr>
          <a:xfrm>
            <a:off x="6921500" y="1558251"/>
            <a:ext cx="2082972" cy="1030768"/>
          </a:xfrm>
          <a:prstGeom prst="rect">
            <a:avLst/>
          </a:prstGeom>
          <a:noFill/>
          <a:ln>
            <a:noFill/>
          </a:ln>
        </p:spPr>
      </p:pic>
      <mc:AlternateContent xmlns:mc="http://schemas.openxmlformats.org/markup-compatibility/2006">
        <mc:Choice xmlns:a14="http://schemas.microsoft.com/office/drawing/2010/main" Requires="a14">
          <p:sp>
            <p:nvSpPr>
              <p:cNvPr id="29" name="Google Shape;591;g8d5b788658_1_82">
                <a:extLst>
                  <a:ext uri="{FF2B5EF4-FFF2-40B4-BE49-F238E27FC236}">
                    <a16:creationId xmlns:a16="http://schemas.microsoft.com/office/drawing/2014/main" id="{E5B48682-30D2-43E5-BB6E-37B73564DEDC}"/>
                  </a:ext>
                </a:extLst>
              </p:cNvPr>
              <p:cNvSpPr txBox="1">
                <a:spLocks noGrp="1"/>
              </p:cNvSpPr>
              <p:nvPr>
                <p:ph type="body" idx="1"/>
              </p:nvPr>
            </p:nvSpPr>
            <p:spPr>
              <a:xfrm>
                <a:off x="139528" y="939112"/>
                <a:ext cx="6310608" cy="5599800"/>
              </a:xfrm>
              <a:prstGeom prst="rect">
                <a:avLst/>
              </a:prstGeom>
            </p:spPr>
            <p:txBody>
              <a:bodyPr spcFirstLastPara="1" wrap="square" lIns="91425" tIns="45700" rIns="91425" bIns="45700" anchor="t" anchorCtr="0">
                <a:noAutofit/>
              </a:bodyPr>
              <a:lstStyle/>
              <a:p>
                <a:pPr marL="0" lvl="0" indent="0" algn="l" rtl="0">
                  <a:spcBef>
                    <a:spcPts val="560"/>
                  </a:spcBef>
                  <a:spcAft>
                    <a:spcPts val="0"/>
                  </a:spcAft>
                  <a:buNone/>
                </a:pPr>
                <a:r>
                  <a:rPr lang="en-US" sz="1800" dirty="0"/>
                  <a:t>1) When the amount of a species is 0, the rate must be zero</a:t>
                </a:r>
              </a:p>
              <a:p>
                <a:pPr marL="0" lvl="0" indent="0">
                  <a:buNone/>
                </a:pPr>
                <a:r>
                  <a:rPr lang="en-US" sz="1800" dirty="0"/>
                  <a:t>2) For small amounts of a species, increasing the amount of that species also increases the rate (monotonicity with non-zero slope at 0)</a:t>
                </a:r>
              </a:p>
              <a:p>
                <a:pPr marL="0" lvl="0" indent="0">
                  <a:buNone/>
                </a:pPr>
                <a:r>
                  <a:rPr lang="en-US" sz="1800" dirty="0"/>
                  <a:t>These two rules, by themselves give us the first approximation for a phenomenological rate law</a:t>
                </a:r>
              </a:p>
              <a:p>
                <a:pPr marL="0" lvl="0" indent="0">
                  <a:buNone/>
                </a:pPr>
                <a:r>
                  <a:rPr lang="en-US" sz="1800" dirty="0"/>
                  <a:t>Suppose the rate law for a single species is some arbitrary function of </a:t>
                </a:r>
                <a14:m>
                  <m:oMath xmlns:m="http://schemas.openxmlformats.org/officeDocument/2006/math">
                    <m:r>
                      <a:rPr lang="en-US" sz="1800" i="1" dirty="0" smtClean="0">
                        <a:latin typeface="Cambria Math" panose="02040503050406030204" pitchFamily="18" charset="0"/>
                      </a:rPr>
                      <m:t>𝑥</m:t>
                    </m:r>
                    <m:r>
                      <a:rPr lang="en-US" sz="1800" i="1" dirty="0" smtClean="0">
                        <a:latin typeface="Cambria Math" panose="02040503050406030204" pitchFamily="18" charset="0"/>
                      </a:rPr>
                      <m:t>, </m:t>
                    </m:r>
                    <m:r>
                      <a:rPr lang="en-US" sz="1800" i="1" dirty="0" smtClean="0">
                        <a:latin typeface="Cambria Math" panose="02040503050406030204" pitchFamily="18" charset="0"/>
                      </a:rPr>
                      <m:t>𝑓</m:t>
                    </m:r>
                    <m:r>
                      <a:rPr lang="en-US" sz="1800" i="1" dirty="0" smtClean="0">
                        <a:latin typeface="Cambria Math" panose="02040503050406030204" pitchFamily="18" charset="0"/>
                      </a:rPr>
                      <m:t>(</m:t>
                    </m:r>
                    <m:r>
                      <a:rPr lang="en-US" sz="1800" i="1" dirty="0" smtClean="0">
                        <a:latin typeface="Cambria Math" panose="02040503050406030204" pitchFamily="18" charset="0"/>
                      </a:rPr>
                      <m:t>𝑥</m:t>
                    </m:r>
                    <m:r>
                      <a:rPr lang="en-US" sz="1800" i="1" dirty="0" smtClean="0">
                        <a:latin typeface="Cambria Math" panose="02040503050406030204" pitchFamily="18" charset="0"/>
                      </a:rPr>
                      <m:t>)</m:t>
                    </m:r>
                  </m:oMath>
                </a14:m>
                <a:endParaRPr lang="en-US" sz="1800" dirty="0"/>
              </a:p>
              <a:p>
                <a:pPr marL="0" lvl="0" indent="0">
                  <a:buNone/>
                </a:pPr>
                <a:r>
                  <a:rPr lang="en-US" sz="1800" dirty="0"/>
                  <a:t>Since </a:t>
                </a:r>
                <a14:m>
                  <m:oMath xmlns:m="http://schemas.openxmlformats.org/officeDocument/2006/math">
                    <m:r>
                      <a:rPr lang="en-US" sz="1800" i="1" dirty="0" smtClean="0">
                        <a:latin typeface="Cambria Math" panose="02040503050406030204" pitchFamily="18" charset="0"/>
                      </a:rPr>
                      <m:t>𝑥</m:t>
                    </m:r>
                  </m:oMath>
                </a14:m>
                <a:r>
                  <a:rPr lang="en-US" sz="1800" dirty="0"/>
                  <a:t> is small, Taylor expand </a:t>
                </a:r>
                <a14:m>
                  <m:oMath xmlns:m="http://schemas.openxmlformats.org/officeDocument/2006/math">
                    <m:r>
                      <a:rPr lang="en-US" sz="1800" i="1" dirty="0" smtClean="0">
                        <a:latin typeface="Cambria Math" panose="02040503050406030204" pitchFamily="18" charset="0"/>
                      </a:rPr>
                      <m:t>𝑓</m:t>
                    </m:r>
                    <m:r>
                      <a:rPr lang="en-US" sz="1800" i="1" dirty="0" smtClean="0">
                        <a:latin typeface="Cambria Math" panose="02040503050406030204" pitchFamily="18" charset="0"/>
                      </a:rPr>
                      <m:t>(</m:t>
                    </m:r>
                    <m:r>
                      <a:rPr lang="en-US" sz="1800" i="1" dirty="0" smtClean="0">
                        <a:latin typeface="Cambria Math" panose="02040503050406030204" pitchFamily="18" charset="0"/>
                      </a:rPr>
                      <m:t>𝑥</m:t>
                    </m:r>
                    <m:r>
                      <a:rPr lang="en-US" sz="1800" i="1" dirty="0" smtClean="0">
                        <a:latin typeface="Cambria Math" panose="02040503050406030204" pitchFamily="18" charset="0"/>
                      </a:rPr>
                      <m:t>)</m:t>
                    </m:r>
                  </m:oMath>
                </a14:m>
                <a:r>
                  <a:rPr lang="en-US" sz="1800" dirty="0"/>
                  <a:t> around </a:t>
                </a:r>
                <a14:m>
                  <m:oMath xmlns:m="http://schemas.openxmlformats.org/officeDocument/2006/math">
                    <m:r>
                      <a:rPr lang="en-US" sz="1800" i="1" dirty="0" smtClean="0">
                        <a:latin typeface="Cambria Math" panose="02040503050406030204" pitchFamily="18" charset="0"/>
                      </a:rPr>
                      <m:t>𝑥</m:t>
                    </m:r>
                    <m:r>
                      <a:rPr lang="en-US" sz="1800" i="1" dirty="0" smtClean="0">
                        <a:latin typeface="Cambria Math" panose="02040503050406030204" pitchFamily="18" charset="0"/>
                      </a:rPr>
                      <m:t>=</m:t>
                    </m:r>
                    <m:r>
                      <a:rPr lang="en-US" sz="1800" i="1" dirty="0">
                        <a:latin typeface="Cambria Math" panose="02040503050406030204" pitchFamily="18" charset="0"/>
                      </a:rPr>
                      <m:t>0</m:t>
                    </m:r>
                  </m:oMath>
                </a14:m>
                <a:endParaRPr lang="en-US" sz="1800" dirty="0"/>
              </a:p>
              <a:p>
                <a:pPr marL="0" lvl="0" indent="0">
                  <a:buNone/>
                </a:pPr>
                <a14:m>
                  <m:oMathPara xmlns:m="http://schemas.openxmlformats.org/officeDocument/2006/math">
                    <m:oMathParaPr>
                      <m:jc m:val="centerGroup"/>
                    </m:oMathParaPr>
                    <m:oMath xmlns:m="http://schemas.openxmlformats.org/officeDocument/2006/math">
                      <m:r>
                        <a:rPr lang="en-US" sz="1800" i="1" dirty="0">
                          <a:latin typeface="Cambria Math" panose="02040503050406030204" pitchFamily="18" charset="0"/>
                        </a:rPr>
                        <m:t>𝑓</m:t>
                      </m:r>
                      <m:d>
                        <m:dPr>
                          <m:ctrlPr>
                            <a:rPr lang="en-US" sz="1800" i="1" dirty="0">
                              <a:latin typeface="Cambria Math" panose="02040503050406030204" pitchFamily="18" charset="0"/>
                            </a:rPr>
                          </m:ctrlPr>
                        </m:dPr>
                        <m:e>
                          <m:r>
                            <a:rPr lang="en-US" sz="1800" i="1" dirty="0">
                              <a:latin typeface="Cambria Math" panose="02040503050406030204" pitchFamily="18" charset="0"/>
                            </a:rPr>
                            <m:t>𝑥</m:t>
                          </m:r>
                        </m:e>
                      </m:d>
                      <m:r>
                        <a:rPr lang="en-US" sz="1800" b="0" i="1" dirty="0" smtClean="0">
                          <a:latin typeface="Cambria Math" panose="02040503050406030204" pitchFamily="18" charset="0"/>
                        </a:rPr>
                        <m:t>=</m:t>
                      </m:r>
                      <m:r>
                        <a:rPr lang="en-US" sz="1800" b="0" i="1" dirty="0" smtClean="0">
                          <a:latin typeface="Cambria Math" panose="02040503050406030204" pitchFamily="18" charset="0"/>
                        </a:rPr>
                        <m:t>𝑓</m:t>
                      </m:r>
                      <m:d>
                        <m:dPr>
                          <m:ctrlPr>
                            <a:rPr lang="en-US" sz="1800" b="0" i="1" dirty="0" smtClean="0">
                              <a:latin typeface="Cambria Math" panose="02040503050406030204" pitchFamily="18" charset="0"/>
                            </a:rPr>
                          </m:ctrlPr>
                        </m:dPr>
                        <m:e>
                          <m:r>
                            <a:rPr lang="en-US" sz="1800" b="0" i="1" dirty="0" smtClean="0">
                              <a:latin typeface="Cambria Math" panose="02040503050406030204" pitchFamily="18" charset="0"/>
                            </a:rPr>
                            <m:t>0</m:t>
                          </m:r>
                        </m:e>
                      </m:d>
                      <m:r>
                        <a:rPr lang="en-US" sz="1800" b="0" i="1" dirty="0" smtClean="0">
                          <a:latin typeface="Cambria Math" panose="02040503050406030204" pitchFamily="18" charset="0"/>
                        </a:rPr>
                        <m:t>+</m:t>
                      </m:r>
                      <m:r>
                        <a:rPr lang="en-US" sz="1800" b="0" i="1" dirty="0" smtClean="0">
                          <a:latin typeface="Cambria Math" panose="02040503050406030204" pitchFamily="18" charset="0"/>
                        </a:rPr>
                        <m:t>𝑥</m:t>
                      </m:r>
                      <m:sSup>
                        <m:sSupPr>
                          <m:ctrlPr>
                            <a:rPr lang="en-US" sz="1800" b="0" i="1" dirty="0" smtClean="0">
                              <a:latin typeface="Cambria Math" panose="02040503050406030204" pitchFamily="18" charset="0"/>
                            </a:rPr>
                          </m:ctrlPr>
                        </m:sSupPr>
                        <m:e>
                          <m:r>
                            <a:rPr lang="en-US" sz="1800" b="0" i="1" dirty="0" smtClean="0">
                              <a:latin typeface="Cambria Math" panose="02040503050406030204" pitchFamily="18" charset="0"/>
                            </a:rPr>
                            <m:t>𝑓</m:t>
                          </m:r>
                        </m:e>
                        <m:sup>
                          <m:r>
                            <a:rPr lang="en-US" sz="1800" b="0" i="1" dirty="0" smtClean="0">
                              <a:latin typeface="Cambria Math" panose="02040503050406030204" pitchFamily="18" charset="0"/>
                            </a:rPr>
                            <m:t>′</m:t>
                          </m:r>
                        </m:sup>
                      </m:sSup>
                      <m:d>
                        <m:dPr>
                          <m:ctrlPr>
                            <a:rPr lang="en-US" sz="1800" b="0" i="1" dirty="0" smtClean="0">
                              <a:latin typeface="Cambria Math" panose="02040503050406030204" pitchFamily="18" charset="0"/>
                            </a:rPr>
                          </m:ctrlPr>
                        </m:dPr>
                        <m:e>
                          <m:r>
                            <a:rPr lang="en-US" sz="1800" b="0" i="1" dirty="0" smtClean="0">
                              <a:latin typeface="Cambria Math" panose="02040503050406030204" pitchFamily="18" charset="0"/>
                            </a:rPr>
                            <m:t>0</m:t>
                          </m:r>
                        </m:e>
                      </m:d>
                      <m:r>
                        <a:rPr lang="en-US" sz="1800" b="0" i="1" dirty="0" smtClean="0">
                          <a:latin typeface="Cambria Math" panose="02040503050406030204" pitchFamily="18" charset="0"/>
                        </a:rPr>
                        <m:t>+</m:t>
                      </m:r>
                      <m:f>
                        <m:fPr>
                          <m:ctrlPr>
                            <a:rPr lang="en-US" sz="1800" b="0" i="1" dirty="0" smtClean="0">
                              <a:latin typeface="Cambria Math" panose="02040503050406030204" pitchFamily="18" charset="0"/>
                            </a:rPr>
                          </m:ctrlPr>
                        </m:fPr>
                        <m:num>
                          <m:r>
                            <a:rPr lang="en-US" sz="1800" b="0" i="1" dirty="0" smtClean="0">
                              <a:latin typeface="Cambria Math" panose="02040503050406030204" pitchFamily="18" charset="0"/>
                            </a:rPr>
                            <m:t>1</m:t>
                          </m:r>
                        </m:num>
                        <m:den>
                          <m:r>
                            <a:rPr lang="en-US" sz="1800" b="0" i="1" dirty="0" smtClean="0">
                              <a:latin typeface="Cambria Math" panose="02040503050406030204" pitchFamily="18" charset="0"/>
                            </a:rPr>
                            <m:t>2</m:t>
                          </m:r>
                        </m:den>
                      </m:f>
                      <m:sSup>
                        <m:sSupPr>
                          <m:ctrlPr>
                            <a:rPr lang="en-US" sz="1800" b="0" i="1" dirty="0" smtClean="0">
                              <a:latin typeface="Cambria Math" panose="02040503050406030204" pitchFamily="18" charset="0"/>
                            </a:rPr>
                          </m:ctrlPr>
                        </m:sSupPr>
                        <m:e>
                          <m:r>
                            <a:rPr lang="en-US" sz="1800" b="0" i="1" dirty="0" smtClean="0">
                              <a:latin typeface="Cambria Math" panose="02040503050406030204" pitchFamily="18" charset="0"/>
                            </a:rPr>
                            <m:t>𝑥</m:t>
                          </m:r>
                        </m:e>
                        <m:sup>
                          <m:r>
                            <a:rPr lang="en-US" sz="1800" b="0" i="1" dirty="0" smtClean="0">
                              <a:latin typeface="Cambria Math" panose="02040503050406030204" pitchFamily="18" charset="0"/>
                            </a:rPr>
                            <m:t>2</m:t>
                          </m:r>
                        </m:sup>
                      </m:sSup>
                      <m:sSup>
                        <m:sSupPr>
                          <m:ctrlPr>
                            <a:rPr lang="en-US" sz="1800" b="0" i="1" dirty="0" smtClean="0">
                              <a:latin typeface="Cambria Math" panose="02040503050406030204" pitchFamily="18" charset="0"/>
                            </a:rPr>
                          </m:ctrlPr>
                        </m:sSupPr>
                        <m:e>
                          <m:r>
                            <a:rPr lang="en-US" sz="1800" b="0" i="1" dirty="0" smtClean="0">
                              <a:latin typeface="Cambria Math" panose="02040503050406030204" pitchFamily="18" charset="0"/>
                            </a:rPr>
                            <m:t>𝑓</m:t>
                          </m:r>
                        </m:e>
                        <m:sup>
                          <m:r>
                            <a:rPr lang="en-US" sz="1800" b="0" i="1" dirty="0" smtClean="0">
                              <a:latin typeface="Cambria Math" panose="02040503050406030204" pitchFamily="18" charset="0"/>
                            </a:rPr>
                            <m:t>′′</m:t>
                          </m:r>
                        </m:sup>
                      </m:sSup>
                      <m:d>
                        <m:dPr>
                          <m:ctrlPr>
                            <a:rPr lang="en-US" sz="1800" b="0" i="1" dirty="0" smtClean="0">
                              <a:latin typeface="Cambria Math" panose="02040503050406030204" pitchFamily="18" charset="0"/>
                            </a:rPr>
                          </m:ctrlPr>
                        </m:dPr>
                        <m:e>
                          <m:r>
                            <a:rPr lang="en-US" sz="1800" b="0" i="1" dirty="0" smtClean="0">
                              <a:latin typeface="Cambria Math" panose="02040503050406030204" pitchFamily="18" charset="0"/>
                            </a:rPr>
                            <m:t>0</m:t>
                          </m:r>
                        </m:e>
                      </m:d>
                      <m:r>
                        <a:rPr lang="en-US" sz="1800" b="0" i="1" dirty="0" smtClean="0">
                          <a:latin typeface="Cambria Math" panose="02040503050406030204" pitchFamily="18" charset="0"/>
                        </a:rPr>
                        <m:t>+</m:t>
                      </m:r>
                      <m:f>
                        <m:fPr>
                          <m:ctrlPr>
                            <a:rPr lang="en-US" sz="1800" b="0" i="1" dirty="0" smtClean="0">
                              <a:latin typeface="Cambria Math" panose="02040503050406030204" pitchFamily="18" charset="0"/>
                            </a:rPr>
                          </m:ctrlPr>
                        </m:fPr>
                        <m:num>
                          <m:r>
                            <a:rPr lang="en-US" sz="1800" b="0" i="1" dirty="0" smtClean="0">
                              <a:latin typeface="Cambria Math" panose="02040503050406030204" pitchFamily="18" charset="0"/>
                            </a:rPr>
                            <m:t>1</m:t>
                          </m:r>
                        </m:num>
                        <m:den>
                          <m:r>
                            <a:rPr lang="en-US" sz="1800" b="0" i="1" dirty="0" smtClean="0">
                              <a:latin typeface="Cambria Math" panose="02040503050406030204" pitchFamily="18" charset="0"/>
                            </a:rPr>
                            <m:t>6</m:t>
                          </m:r>
                        </m:den>
                      </m:f>
                      <m:sSup>
                        <m:sSupPr>
                          <m:ctrlPr>
                            <a:rPr lang="en-US" sz="1800" b="0" i="1" dirty="0" smtClean="0">
                              <a:latin typeface="Cambria Math" panose="02040503050406030204" pitchFamily="18" charset="0"/>
                            </a:rPr>
                          </m:ctrlPr>
                        </m:sSupPr>
                        <m:e>
                          <m:r>
                            <a:rPr lang="en-US" sz="1800" b="0" i="1" dirty="0" smtClean="0">
                              <a:latin typeface="Cambria Math" panose="02040503050406030204" pitchFamily="18" charset="0"/>
                            </a:rPr>
                            <m:t>𝑥</m:t>
                          </m:r>
                        </m:e>
                        <m:sup>
                          <m:r>
                            <a:rPr lang="en-US" sz="1800" b="0" i="1" dirty="0" smtClean="0">
                              <a:latin typeface="Cambria Math" panose="02040503050406030204" pitchFamily="18" charset="0"/>
                            </a:rPr>
                            <m:t>3</m:t>
                          </m:r>
                        </m:sup>
                      </m:sSup>
                      <m:sSup>
                        <m:sSupPr>
                          <m:ctrlPr>
                            <a:rPr lang="en-US" sz="1800" b="0" i="1" dirty="0" smtClean="0">
                              <a:latin typeface="Cambria Math" panose="02040503050406030204" pitchFamily="18" charset="0"/>
                            </a:rPr>
                          </m:ctrlPr>
                        </m:sSupPr>
                        <m:e>
                          <m:r>
                            <a:rPr lang="en-US" sz="1800" b="0" i="1" dirty="0" smtClean="0">
                              <a:latin typeface="Cambria Math" panose="02040503050406030204" pitchFamily="18" charset="0"/>
                            </a:rPr>
                            <m:t>𝑓</m:t>
                          </m:r>
                        </m:e>
                        <m:sup>
                          <m:r>
                            <a:rPr lang="en-US" sz="1800" b="0" i="1" dirty="0" smtClean="0">
                              <a:latin typeface="Cambria Math" panose="02040503050406030204" pitchFamily="18" charset="0"/>
                            </a:rPr>
                            <m:t>′′′</m:t>
                          </m:r>
                        </m:sup>
                      </m:sSup>
                      <m:d>
                        <m:dPr>
                          <m:ctrlPr>
                            <a:rPr lang="en-US" sz="1800" b="0" i="1" dirty="0" smtClean="0">
                              <a:latin typeface="Cambria Math" panose="02040503050406030204" pitchFamily="18" charset="0"/>
                            </a:rPr>
                          </m:ctrlPr>
                        </m:dPr>
                        <m:e>
                          <m:r>
                            <a:rPr lang="en-US" sz="1800" b="0" i="1" dirty="0" smtClean="0">
                              <a:latin typeface="Cambria Math" panose="02040503050406030204" pitchFamily="18" charset="0"/>
                            </a:rPr>
                            <m:t>0</m:t>
                          </m:r>
                        </m:e>
                      </m:d>
                      <m:r>
                        <a:rPr lang="en-US" sz="1800" b="0" i="1" dirty="0" smtClean="0">
                          <a:latin typeface="Cambria Math" panose="02040503050406030204" pitchFamily="18" charset="0"/>
                        </a:rPr>
                        <m:t>+…</m:t>
                      </m:r>
                    </m:oMath>
                  </m:oMathPara>
                </a14:m>
                <a:endParaRPr lang="en-US" sz="1800" dirty="0"/>
              </a:p>
              <a:p>
                <a:pPr marL="0" lvl="0" indent="0">
                  <a:buNone/>
                </a:pPr>
                <a:r>
                  <a:rPr lang="en-US" sz="1800" dirty="0"/>
                  <a:t>Rule 1 says that </a:t>
                </a:r>
                <a14:m>
                  <m:oMath xmlns:m="http://schemas.openxmlformats.org/officeDocument/2006/math">
                    <m:r>
                      <a:rPr lang="en-US" sz="1800" i="1" dirty="0">
                        <a:latin typeface="Cambria Math" panose="02040503050406030204" pitchFamily="18" charset="0"/>
                      </a:rPr>
                      <m:t>𝑓</m:t>
                    </m:r>
                    <m:d>
                      <m:dPr>
                        <m:ctrlPr>
                          <a:rPr lang="en-US" sz="1800" i="1" dirty="0">
                            <a:latin typeface="Cambria Math" panose="02040503050406030204" pitchFamily="18" charset="0"/>
                          </a:rPr>
                        </m:ctrlPr>
                      </m:dPr>
                      <m:e>
                        <m:r>
                          <a:rPr lang="en-US" sz="1800" i="1" dirty="0">
                            <a:latin typeface="Cambria Math" panose="02040503050406030204" pitchFamily="18" charset="0"/>
                          </a:rPr>
                          <m:t>0</m:t>
                        </m:r>
                      </m:e>
                    </m:d>
                    <m:r>
                      <a:rPr lang="en-US" sz="1800" b="0" i="0" dirty="0" smtClean="0">
                        <a:latin typeface="Cambria Math" panose="02040503050406030204" pitchFamily="18" charset="0"/>
                      </a:rPr>
                      <m:t>=</m:t>
                    </m:r>
                    <m:r>
                      <a:rPr lang="en-US" sz="1800" b="0" i="0" dirty="0" smtClean="0">
                        <a:latin typeface="Cambria Math" panose="02040503050406030204" pitchFamily="18" charset="0"/>
                      </a:rPr>
                      <m:t>0</m:t>
                    </m:r>
                  </m:oMath>
                </a14:m>
                <a:r>
                  <a:rPr lang="en-US" sz="1800" dirty="0"/>
                  <a:t> or rate wouldn’t be 0 for </a:t>
                </a:r>
                <a14:m>
                  <m:oMath xmlns:m="http://schemas.openxmlformats.org/officeDocument/2006/math">
                    <m:r>
                      <a:rPr lang="en-US" sz="1800" i="1" dirty="0" smtClean="0">
                        <a:latin typeface="Cambria Math" panose="02040503050406030204" pitchFamily="18" charset="0"/>
                      </a:rPr>
                      <m:t>𝑥</m:t>
                    </m:r>
                    <m:r>
                      <a:rPr lang="en-US" sz="1800" i="1" dirty="0" smtClean="0">
                        <a:latin typeface="Cambria Math" panose="02040503050406030204" pitchFamily="18" charset="0"/>
                      </a:rPr>
                      <m:t>=</m:t>
                    </m:r>
                    <m:r>
                      <a:rPr lang="en-US" sz="1800" i="1" dirty="0" smtClean="0">
                        <a:latin typeface="Cambria Math" panose="02040503050406030204" pitchFamily="18" charset="0"/>
                      </a:rPr>
                      <m:t>0</m:t>
                    </m:r>
                  </m:oMath>
                </a14:m>
                <a:endParaRPr lang="en-US" sz="1800" dirty="0"/>
              </a:p>
              <a:p>
                <a:pPr marL="0" indent="0">
                  <a:buNone/>
                </a:pPr>
                <a14:m>
                  <m:oMathPara xmlns:m="http://schemas.openxmlformats.org/officeDocument/2006/math">
                    <m:oMathParaPr>
                      <m:jc m:val="centerGroup"/>
                    </m:oMathParaPr>
                    <m:oMath xmlns:m="http://schemas.openxmlformats.org/officeDocument/2006/math">
                      <m:r>
                        <a:rPr lang="en-US" sz="1800" i="1" dirty="0">
                          <a:latin typeface="Cambria Math" panose="02040503050406030204" pitchFamily="18" charset="0"/>
                        </a:rPr>
                        <m:t>𝑓</m:t>
                      </m:r>
                      <m:d>
                        <m:dPr>
                          <m:ctrlPr>
                            <a:rPr lang="en-US" sz="1800" i="1" dirty="0">
                              <a:latin typeface="Cambria Math" panose="02040503050406030204" pitchFamily="18" charset="0"/>
                            </a:rPr>
                          </m:ctrlPr>
                        </m:dPr>
                        <m:e>
                          <m:r>
                            <a:rPr lang="en-US" sz="1800" i="1" dirty="0">
                              <a:latin typeface="Cambria Math" panose="02040503050406030204" pitchFamily="18" charset="0"/>
                            </a:rPr>
                            <m:t>𝑥</m:t>
                          </m:r>
                        </m:e>
                      </m:d>
                      <m:r>
                        <a:rPr lang="en-US" sz="1800" i="1" dirty="0">
                          <a:latin typeface="Cambria Math" panose="02040503050406030204" pitchFamily="18" charset="0"/>
                        </a:rPr>
                        <m:t>=</m:t>
                      </m:r>
                      <m:r>
                        <a:rPr lang="en-US" sz="1800" i="1" dirty="0">
                          <a:latin typeface="Cambria Math" panose="02040503050406030204" pitchFamily="18" charset="0"/>
                        </a:rPr>
                        <m:t>𝑥</m:t>
                      </m:r>
                      <m:sSup>
                        <m:sSupPr>
                          <m:ctrlPr>
                            <a:rPr lang="en-US" sz="1800" i="1" dirty="0">
                              <a:latin typeface="Cambria Math" panose="02040503050406030204" pitchFamily="18" charset="0"/>
                            </a:rPr>
                          </m:ctrlPr>
                        </m:sSupPr>
                        <m:e>
                          <m:r>
                            <a:rPr lang="en-US" sz="1800" i="1" dirty="0">
                              <a:latin typeface="Cambria Math" panose="02040503050406030204" pitchFamily="18" charset="0"/>
                            </a:rPr>
                            <m:t>𝑓</m:t>
                          </m:r>
                        </m:e>
                        <m:sup>
                          <m:r>
                            <a:rPr lang="en-US" sz="1800" i="1" dirty="0">
                              <a:latin typeface="Cambria Math" panose="02040503050406030204" pitchFamily="18" charset="0"/>
                            </a:rPr>
                            <m:t>′</m:t>
                          </m:r>
                        </m:sup>
                      </m:sSup>
                      <m:d>
                        <m:dPr>
                          <m:ctrlPr>
                            <a:rPr lang="en-US" sz="1800" i="1" dirty="0">
                              <a:latin typeface="Cambria Math" panose="02040503050406030204" pitchFamily="18" charset="0"/>
                            </a:rPr>
                          </m:ctrlPr>
                        </m:dPr>
                        <m:e>
                          <m:r>
                            <a:rPr lang="en-US" sz="1800" i="1" dirty="0">
                              <a:latin typeface="Cambria Math" panose="02040503050406030204" pitchFamily="18" charset="0"/>
                            </a:rPr>
                            <m:t>0</m:t>
                          </m:r>
                        </m:e>
                      </m:d>
                      <m:r>
                        <a:rPr lang="en-US" sz="1800" i="1" dirty="0">
                          <a:latin typeface="Cambria Math" panose="02040503050406030204" pitchFamily="18" charset="0"/>
                        </a:rPr>
                        <m:t>+</m:t>
                      </m:r>
                      <m:f>
                        <m:fPr>
                          <m:ctrlPr>
                            <a:rPr lang="en-US" sz="1800" i="1" dirty="0">
                              <a:latin typeface="Cambria Math" panose="02040503050406030204" pitchFamily="18" charset="0"/>
                            </a:rPr>
                          </m:ctrlPr>
                        </m:fPr>
                        <m:num>
                          <m:r>
                            <a:rPr lang="en-US" sz="1800" i="1" dirty="0">
                              <a:latin typeface="Cambria Math" panose="02040503050406030204" pitchFamily="18" charset="0"/>
                            </a:rPr>
                            <m:t>1</m:t>
                          </m:r>
                        </m:num>
                        <m:den>
                          <m:r>
                            <a:rPr lang="en-US" sz="1800" i="1" dirty="0">
                              <a:latin typeface="Cambria Math" panose="02040503050406030204" pitchFamily="18" charset="0"/>
                            </a:rPr>
                            <m:t>2</m:t>
                          </m:r>
                        </m:den>
                      </m:f>
                      <m:sSup>
                        <m:sSupPr>
                          <m:ctrlPr>
                            <a:rPr lang="en-US" sz="1800" i="1" dirty="0">
                              <a:latin typeface="Cambria Math" panose="02040503050406030204" pitchFamily="18" charset="0"/>
                            </a:rPr>
                          </m:ctrlPr>
                        </m:sSupPr>
                        <m:e>
                          <m:r>
                            <a:rPr lang="en-US" sz="1800" i="1" dirty="0">
                              <a:latin typeface="Cambria Math" panose="02040503050406030204" pitchFamily="18" charset="0"/>
                            </a:rPr>
                            <m:t>𝑥</m:t>
                          </m:r>
                        </m:e>
                        <m:sup>
                          <m:r>
                            <a:rPr lang="en-US" sz="1800" i="1" dirty="0">
                              <a:latin typeface="Cambria Math" panose="02040503050406030204" pitchFamily="18" charset="0"/>
                            </a:rPr>
                            <m:t>2</m:t>
                          </m:r>
                        </m:sup>
                      </m:sSup>
                      <m:sSup>
                        <m:sSupPr>
                          <m:ctrlPr>
                            <a:rPr lang="en-US" sz="1800" i="1" dirty="0">
                              <a:latin typeface="Cambria Math" panose="02040503050406030204" pitchFamily="18" charset="0"/>
                            </a:rPr>
                          </m:ctrlPr>
                        </m:sSupPr>
                        <m:e>
                          <m:r>
                            <a:rPr lang="en-US" sz="1800" i="1" dirty="0">
                              <a:latin typeface="Cambria Math" panose="02040503050406030204" pitchFamily="18" charset="0"/>
                            </a:rPr>
                            <m:t>𝑓</m:t>
                          </m:r>
                        </m:e>
                        <m:sup>
                          <m:r>
                            <a:rPr lang="en-US" sz="1800" i="1" dirty="0">
                              <a:latin typeface="Cambria Math" panose="02040503050406030204" pitchFamily="18" charset="0"/>
                            </a:rPr>
                            <m:t>′′</m:t>
                          </m:r>
                        </m:sup>
                      </m:sSup>
                      <m:d>
                        <m:dPr>
                          <m:ctrlPr>
                            <a:rPr lang="en-US" sz="1800" i="1" dirty="0">
                              <a:latin typeface="Cambria Math" panose="02040503050406030204" pitchFamily="18" charset="0"/>
                            </a:rPr>
                          </m:ctrlPr>
                        </m:dPr>
                        <m:e>
                          <m:r>
                            <a:rPr lang="en-US" sz="1800" i="1" dirty="0">
                              <a:latin typeface="Cambria Math" panose="02040503050406030204" pitchFamily="18" charset="0"/>
                            </a:rPr>
                            <m:t>0</m:t>
                          </m:r>
                        </m:e>
                      </m:d>
                      <m:r>
                        <a:rPr lang="en-US" sz="1800" i="1" dirty="0">
                          <a:latin typeface="Cambria Math" panose="02040503050406030204" pitchFamily="18" charset="0"/>
                        </a:rPr>
                        <m:t>+</m:t>
                      </m:r>
                      <m:f>
                        <m:fPr>
                          <m:ctrlPr>
                            <a:rPr lang="en-US" sz="1800" i="1" dirty="0">
                              <a:latin typeface="Cambria Math" panose="02040503050406030204" pitchFamily="18" charset="0"/>
                            </a:rPr>
                          </m:ctrlPr>
                        </m:fPr>
                        <m:num>
                          <m:r>
                            <a:rPr lang="en-US" sz="1800" i="1" dirty="0">
                              <a:latin typeface="Cambria Math" panose="02040503050406030204" pitchFamily="18" charset="0"/>
                            </a:rPr>
                            <m:t>1</m:t>
                          </m:r>
                        </m:num>
                        <m:den>
                          <m:r>
                            <a:rPr lang="en-US" sz="1800" i="1" dirty="0">
                              <a:latin typeface="Cambria Math" panose="02040503050406030204" pitchFamily="18" charset="0"/>
                            </a:rPr>
                            <m:t>6</m:t>
                          </m:r>
                        </m:den>
                      </m:f>
                      <m:sSup>
                        <m:sSupPr>
                          <m:ctrlPr>
                            <a:rPr lang="en-US" sz="1800" i="1" dirty="0">
                              <a:latin typeface="Cambria Math" panose="02040503050406030204" pitchFamily="18" charset="0"/>
                            </a:rPr>
                          </m:ctrlPr>
                        </m:sSupPr>
                        <m:e>
                          <m:r>
                            <a:rPr lang="en-US" sz="1800" i="1" dirty="0">
                              <a:latin typeface="Cambria Math" panose="02040503050406030204" pitchFamily="18" charset="0"/>
                            </a:rPr>
                            <m:t>𝑥</m:t>
                          </m:r>
                        </m:e>
                        <m:sup>
                          <m:r>
                            <a:rPr lang="en-US" sz="1800" i="1" dirty="0">
                              <a:latin typeface="Cambria Math" panose="02040503050406030204" pitchFamily="18" charset="0"/>
                            </a:rPr>
                            <m:t>3</m:t>
                          </m:r>
                        </m:sup>
                      </m:sSup>
                      <m:sSup>
                        <m:sSupPr>
                          <m:ctrlPr>
                            <a:rPr lang="en-US" sz="1800" i="1" dirty="0">
                              <a:latin typeface="Cambria Math" panose="02040503050406030204" pitchFamily="18" charset="0"/>
                            </a:rPr>
                          </m:ctrlPr>
                        </m:sSupPr>
                        <m:e>
                          <m:r>
                            <a:rPr lang="en-US" sz="1800" i="1" dirty="0">
                              <a:latin typeface="Cambria Math" panose="02040503050406030204" pitchFamily="18" charset="0"/>
                            </a:rPr>
                            <m:t>𝑓</m:t>
                          </m:r>
                        </m:e>
                        <m:sup>
                          <m:r>
                            <a:rPr lang="en-US" sz="1800" i="1" dirty="0">
                              <a:latin typeface="Cambria Math" panose="02040503050406030204" pitchFamily="18" charset="0"/>
                            </a:rPr>
                            <m:t>′′′</m:t>
                          </m:r>
                        </m:sup>
                      </m:sSup>
                      <m:d>
                        <m:dPr>
                          <m:ctrlPr>
                            <a:rPr lang="en-US" sz="1800" i="1" dirty="0">
                              <a:latin typeface="Cambria Math" panose="02040503050406030204" pitchFamily="18" charset="0"/>
                            </a:rPr>
                          </m:ctrlPr>
                        </m:dPr>
                        <m:e>
                          <m:r>
                            <a:rPr lang="en-US" sz="1800" i="1" dirty="0">
                              <a:latin typeface="Cambria Math" panose="02040503050406030204" pitchFamily="18" charset="0"/>
                            </a:rPr>
                            <m:t>0</m:t>
                          </m:r>
                        </m:e>
                      </m:d>
                      <m:r>
                        <a:rPr lang="en-US" sz="1800" i="1" dirty="0">
                          <a:latin typeface="Cambria Math" panose="02040503050406030204" pitchFamily="18" charset="0"/>
                        </a:rPr>
                        <m:t>+…</m:t>
                      </m:r>
                    </m:oMath>
                  </m:oMathPara>
                </a14:m>
                <a:endParaRPr lang="en-US" sz="1800" dirty="0"/>
              </a:p>
              <a:p>
                <a:pPr marL="0" indent="0">
                  <a:buNone/>
                </a:pPr>
                <a:r>
                  <a:rPr lang="en-US" sz="1800" dirty="0"/>
                  <a:t>Rule 2) says that </a:t>
                </a:r>
                <a14:m>
                  <m:oMath xmlns:m="http://schemas.openxmlformats.org/officeDocument/2006/math">
                    <m:sSup>
                      <m:sSupPr>
                        <m:ctrlPr>
                          <a:rPr lang="en-US" sz="1800" i="1" dirty="0">
                            <a:latin typeface="Cambria Math" panose="02040503050406030204" pitchFamily="18" charset="0"/>
                          </a:rPr>
                        </m:ctrlPr>
                      </m:sSupPr>
                      <m:e>
                        <m:r>
                          <a:rPr lang="en-US" sz="1800" i="1" dirty="0">
                            <a:latin typeface="Cambria Math" panose="02040503050406030204" pitchFamily="18" charset="0"/>
                          </a:rPr>
                          <m:t>𝑓</m:t>
                        </m:r>
                      </m:e>
                      <m:sup>
                        <m:r>
                          <a:rPr lang="en-US" sz="1800" i="1" dirty="0">
                            <a:latin typeface="Cambria Math" panose="02040503050406030204" pitchFamily="18" charset="0"/>
                          </a:rPr>
                          <m:t>′</m:t>
                        </m:r>
                      </m:sup>
                    </m:sSup>
                    <m:d>
                      <m:dPr>
                        <m:ctrlPr>
                          <a:rPr lang="en-US" sz="1800" i="1" dirty="0">
                            <a:latin typeface="Cambria Math" panose="02040503050406030204" pitchFamily="18" charset="0"/>
                          </a:rPr>
                        </m:ctrlPr>
                      </m:dPr>
                      <m:e>
                        <m:r>
                          <a:rPr lang="en-US" sz="1800" i="1" dirty="0">
                            <a:latin typeface="Cambria Math" panose="02040503050406030204" pitchFamily="18" charset="0"/>
                          </a:rPr>
                          <m:t>0</m:t>
                        </m:r>
                      </m:e>
                    </m:d>
                    <m:r>
                      <a:rPr lang="en-US" sz="1800" b="0" i="1" dirty="0" smtClean="0">
                        <a:latin typeface="Cambria Math" panose="02040503050406030204" pitchFamily="18" charset="0"/>
                      </a:rPr>
                      <m:t>&gt;</m:t>
                    </m:r>
                    <m:r>
                      <a:rPr lang="en-US" sz="1800" b="0" i="1" dirty="0" smtClean="0">
                        <a:latin typeface="Cambria Math" panose="02040503050406030204" pitchFamily="18" charset="0"/>
                      </a:rPr>
                      <m:t>0</m:t>
                    </m:r>
                  </m:oMath>
                </a14:m>
                <a:r>
                  <a:rPr lang="en-US" sz="1800" b="0" dirty="0"/>
                  <a:t> </a:t>
                </a:r>
              </a:p>
              <a:p>
                <a:pPr marL="0" indent="0">
                  <a:buNone/>
                </a:pPr>
                <a:r>
                  <a:rPr lang="en-US" sz="1800" dirty="0"/>
                  <a:t>If </a:t>
                </a:r>
                <a14:m>
                  <m:oMath xmlns:m="http://schemas.openxmlformats.org/officeDocument/2006/math">
                    <m:r>
                      <a:rPr lang="en-US" sz="1800" i="1" dirty="0">
                        <a:latin typeface="Cambria Math" panose="02040503050406030204" pitchFamily="18" charset="0"/>
                      </a:rPr>
                      <m:t>𝑥</m:t>
                    </m:r>
                  </m:oMath>
                </a14:m>
                <a:r>
                  <a:rPr lang="en-US" sz="1800" dirty="0"/>
                  <a:t> is small enough, </a:t>
                </a:r>
                <a14:m>
                  <m:oMath xmlns:m="http://schemas.openxmlformats.org/officeDocument/2006/math">
                    <m:r>
                      <a:rPr lang="en-US" sz="1800" i="1" dirty="0">
                        <a:latin typeface="Cambria Math" panose="02040503050406030204" pitchFamily="18" charset="0"/>
                      </a:rPr>
                      <m:t>𝑥</m:t>
                    </m:r>
                    <m:sSup>
                      <m:sSupPr>
                        <m:ctrlPr>
                          <a:rPr lang="en-US" sz="1800" i="1" dirty="0">
                            <a:latin typeface="Cambria Math" panose="02040503050406030204" pitchFamily="18" charset="0"/>
                          </a:rPr>
                        </m:ctrlPr>
                      </m:sSupPr>
                      <m:e>
                        <m:r>
                          <a:rPr lang="en-US" sz="1800" i="1" dirty="0">
                            <a:latin typeface="Cambria Math" panose="02040503050406030204" pitchFamily="18" charset="0"/>
                          </a:rPr>
                          <m:t>𝑓</m:t>
                        </m:r>
                      </m:e>
                      <m:sup>
                        <m:r>
                          <a:rPr lang="en-US" sz="1800" i="1" dirty="0">
                            <a:latin typeface="Cambria Math" panose="02040503050406030204" pitchFamily="18" charset="0"/>
                          </a:rPr>
                          <m:t>′</m:t>
                        </m:r>
                      </m:sup>
                    </m:sSup>
                    <m:d>
                      <m:dPr>
                        <m:ctrlPr>
                          <a:rPr lang="en-US" sz="1800" i="1" dirty="0">
                            <a:latin typeface="Cambria Math" panose="02040503050406030204" pitchFamily="18" charset="0"/>
                          </a:rPr>
                        </m:ctrlPr>
                      </m:dPr>
                      <m:e>
                        <m:r>
                          <a:rPr lang="en-US" sz="1800" i="1" dirty="0">
                            <a:latin typeface="Cambria Math" panose="02040503050406030204" pitchFamily="18" charset="0"/>
                          </a:rPr>
                          <m:t>0</m:t>
                        </m:r>
                      </m:e>
                    </m:d>
                    <m:r>
                      <a:rPr lang="en-US" sz="1800" b="0" i="0" dirty="0" smtClean="0">
                        <a:latin typeface="Cambria Math" panose="02040503050406030204" pitchFamily="18" charset="0"/>
                      </a:rPr>
                      <m:t>≫</m:t>
                    </m:r>
                    <m:r>
                      <m:rPr>
                        <m:sty m:val="p"/>
                      </m:rPr>
                      <a:rPr lang="en-US" sz="1800" b="0" i="0" dirty="0" smtClean="0">
                        <a:latin typeface="Cambria Math" panose="02040503050406030204" pitchFamily="18" charset="0"/>
                      </a:rPr>
                      <m:t>higher</m:t>
                    </m:r>
                    <m:r>
                      <a:rPr lang="en-US" sz="1800" b="0" i="0" dirty="0" smtClean="0">
                        <a:latin typeface="Cambria Math" panose="02040503050406030204" pitchFamily="18" charset="0"/>
                      </a:rPr>
                      <m:t> </m:t>
                    </m:r>
                    <m:r>
                      <m:rPr>
                        <m:sty m:val="p"/>
                      </m:rPr>
                      <a:rPr lang="en-US" sz="1800" b="0" i="0" dirty="0" smtClean="0">
                        <a:latin typeface="Cambria Math" panose="02040503050406030204" pitchFamily="18" charset="0"/>
                      </a:rPr>
                      <m:t>order</m:t>
                    </m:r>
                    <m:r>
                      <a:rPr lang="en-US" sz="1800" b="0" i="0" dirty="0" smtClean="0">
                        <a:latin typeface="Cambria Math" panose="02040503050406030204" pitchFamily="18" charset="0"/>
                      </a:rPr>
                      <m:t> </m:t>
                    </m:r>
                    <m:r>
                      <m:rPr>
                        <m:sty m:val="p"/>
                      </m:rPr>
                      <a:rPr lang="en-US" sz="1800" b="0" i="0" dirty="0" smtClean="0">
                        <a:latin typeface="Cambria Math" panose="02040503050406030204" pitchFamily="18" charset="0"/>
                      </a:rPr>
                      <m:t>terms</m:t>
                    </m:r>
                  </m:oMath>
                </a14:m>
                <a:r>
                  <a:rPr lang="en-US" sz="1800" dirty="0"/>
                  <a:t>, so </a:t>
                </a:r>
                <a:endParaRPr lang="en-US" sz="180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sz="1800" i="1" dirty="0">
                          <a:latin typeface="Cambria Math" panose="02040503050406030204" pitchFamily="18" charset="0"/>
                        </a:rPr>
                        <m:t>𝑓</m:t>
                      </m:r>
                      <m:d>
                        <m:dPr>
                          <m:ctrlPr>
                            <a:rPr lang="en-US" sz="1800" i="1" dirty="0">
                              <a:latin typeface="Cambria Math" panose="02040503050406030204" pitchFamily="18" charset="0"/>
                            </a:rPr>
                          </m:ctrlPr>
                        </m:dPr>
                        <m:e>
                          <m:r>
                            <a:rPr lang="en-US" sz="1800" i="1" dirty="0">
                              <a:latin typeface="Cambria Math" panose="02040503050406030204" pitchFamily="18" charset="0"/>
                            </a:rPr>
                            <m:t>𝑥</m:t>
                          </m:r>
                        </m:e>
                      </m:d>
                      <m:r>
                        <a:rPr lang="en-US" sz="1800" b="0" i="1" dirty="0" smtClean="0">
                          <a:latin typeface="Cambria Math" panose="02040503050406030204" pitchFamily="18" charset="0"/>
                        </a:rPr>
                        <m:t>≈</m:t>
                      </m:r>
                      <m:r>
                        <a:rPr lang="en-US" sz="1800" i="1" dirty="0">
                          <a:latin typeface="Cambria Math" panose="02040503050406030204" pitchFamily="18" charset="0"/>
                        </a:rPr>
                        <m:t>𝑥</m:t>
                      </m:r>
                      <m:sSup>
                        <m:sSupPr>
                          <m:ctrlPr>
                            <a:rPr lang="en-US" sz="1800" i="1" dirty="0">
                              <a:latin typeface="Cambria Math" panose="02040503050406030204" pitchFamily="18" charset="0"/>
                            </a:rPr>
                          </m:ctrlPr>
                        </m:sSupPr>
                        <m:e>
                          <m:r>
                            <a:rPr lang="en-US" sz="1800" i="1" dirty="0">
                              <a:latin typeface="Cambria Math" panose="02040503050406030204" pitchFamily="18" charset="0"/>
                            </a:rPr>
                            <m:t>𝑓</m:t>
                          </m:r>
                        </m:e>
                        <m:sup>
                          <m:r>
                            <a:rPr lang="en-US" sz="1800" i="1" dirty="0">
                              <a:latin typeface="Cambria Math" panose="02040503050406030204" pitchFamily="18" charset="0"/>
                            </a:rPr>
                            <m:t>′</m:t>
                          </m:r>
                        </m:sup>
                      </m:sSup>
                      <m:d>
                        <m:dPr>
                          <m:ctrlPr>
                            <a:rPr lang="en-US" sz="1800" i="1" dirty="0">
                              <a:latin typeface="Cambria Math" panose="02040503050406030204" pitchFamily="18" charset="0"/>
                            </a:rPr>
                          </m:ctrlPr>
                        </m:dPr>
                        <m:e>
                          <m:r>
                            <a:rPr lang="en-US" sz="1800" i="1" dirty="0">
                              <a:latin typeface="Cambria Math" panose="02040503050406030204" pitchFamily="18" charset="0"/>
                            </a:rPr>
                            <m:t>0</m:t>
                          </m:r>
                        </m:e>
                      </m:d>
                    </m:oMath>
                  </m:oMathPara>
                </a14:m>
                <a:endParaRPr lang="en-US" sz="1800" dirty="0"/>
              </a:p>
              <a:p>
                <a:pPr marL="0" indent="0">
                  <a:buNone/>
                </a:pPr>
                <a:r>
                  <a:rPr lang="en-US" sz="1800" dirty="0"/>
                  <a:t>	</a:t>
                </a:r>
                <a:r>
                  <a:rPr lang="en-US" sz="1800" i="1" dirty="0"/>
                  <a:t>i.e.</a:t>
                </a:r>
                <a:r>
                  <a:rPr lang="en-US" sz="1800" dirty="0"/>
                  <a:t> the rate is linear in </a:t>
                </a:r>
                <a14:m>
                  <m:oMath xmlns:m="http://schemas.openxmlformats.org/officeDocument/2006/math">
                    <m:r>
                      <a:rPr lang="en-US" sz="1800" i="1" dirty="0">
                        <a:latin typeface="Cambria Math" panose="02040503050406030204" pitchFamily="18" charset="0"/>
                      </a:rPr>
                      <m:t>𝑥</m:t>
                    </m:r>
                  </m:oMath>
                </a14:m>
                <a:r>
                  <a:rPr lang="en-US" sz="1800" dirty="0"/>
                  <a:t>, as we have used 4 times (this 	law is called “First order” kinetics in chemistry</a:t>
                </a:r>
              </a:p>
              <a:p>
                <a:pPr marL="0" lvl="0" indent="0">
                  <a:buNone/>
                </a:pPr>
                <a:endParaRPr lang="en-US" sz="1800" dirty="0"/>
              </a:p>
              <a:p>
                <a:pPr marL="0" lvl="0" indent="0" algn="l" rtl="0">
                  <a:spcBef>
                    <a:spcPts val="560"/>
                  </a:spcBef>
                  <a:spcAft>
                    <a:spcPts val="0"/>
                  </a:spcAft>
                  <a:buNone/>
                </a:pPr>
                <a:endParaRPr lang="en-US" sz="1800" dirty="0"/>
              </a:p>
              <a:p>
                <a:pPr marL="0" lvl="0" indent="0" algn="l" rtl="0">
                  <a:spcBef>
                    <a:spcPts val="560"/>
                  </a:spcBef>
                  <a:spcAft>
                    <a:spcPts val="0"/>
                  </a:spcAft>
                  <a:buNone/>
                </a:pPr>
                <a:endParaRPr lang="en-US" sz="1800" dirty="0"/>
              </a:p>
              <a:p>
                <a:pPr marL="0" lvl="0" indent="0" algn="l" rtl="0">
                  <a:spcBef>
                    <a:spcPts val="560"/>
                  </a:spcBef>
                  <a:spcAft>
                    <a:spcPts val="0"/>
                  </a:spcAft>
                  <a:buNone/>
                </a:pPr>
                <a:endParaRPr lang="en-US" sz="1800" dirty="0"/>
              </a:p>
              <a:p>
                <a:pPr marL="0" lvl="0" indent="0" algn="l" rtl="0">
                  <a:spcBef>
                    <a:spcPts val="560"/>
                  </a:spcBef>
                  <a:spcAft>
                    <a:spcPts val="0"/>
                  </a:spcAft>
                  <a:buNone/>
                </a:pPr>
                <a:endParaRPr lang="en-US" sz="1800" dirty="0"/>
              </a:p>
              <a:p>
                <a:pPr marL="0" lvl="0" indent="0" algn="l" rtl="0">
                  <a:spcBef>
                    <a:spcPts val="560"/>
                  </a:spcBef>
                  <a:spcAft>
                    <a:spcPts val="0"/>
                  </a:spcAft>
                  <a:buNone/>
                </a:pPr>
                <a:endParaRPr lang="en-US" sz="1800" dirty="0"/>
              </a:p>
              <a:p>
                <a:pPr marL="0" lvl="0" indent="0" algn="l" rtl="0">
                  <a:spcBef>
                    <a:spcPts val="560"/>
                  </a:spcBef>
                  <a:spcAft>
                    <a:spcPts val="0"/>
                  </a:spcAft>
                  <a:buNone/>
                </a:pPr>
                <a:endParaRPr sz="1800" dirty="0"/>
              </a:p>
            </p:txBody>
          </p:sp>
        </mc:Choice>
        <mc:Fallback>
          <p:sp>
            <p:nvSpPr>
              <p:cNvPr id="29" name="Google Shape;591;g8d5b788658_1_82">
                <a:extLst>
                  <a:ext uri="{FF2B5EF4-FFF2-40B4-BE49-F238E27FC236}">
                    <a16:creationId xmlns:a16="http://schemas.microsoft.com/office/drawing/2014/main" id="{E5B48682-30D2-43E5-BB6E-37B73564DEDC}"/>
                  </a:ext>
                </a:extLst>
              </p:cNvPr>
              <p:cNvSpPr txBox="1">
                <a:spLocks noGrp="1" noRot="1" noChangeAspect="1" noMove="1" noResize="1" noEditPoints="1" noAdjustHandles="1" noChangeArrowheads="1" noChangeShapeType="1" noTextEdit="1"/>
              </p:cNvSpPr>
              <p:nvPr>
                <p:ph type="body" idx="1"/>
              </p:nvPr>
            </p:nvSpPr>
            <p:spPr>
              <a:xfrm>
                <a:off x="139528" y="939112"/>
                <a:ext cx="6310608" cy="5599800"/>
              </a:xfrm>
              <a:prstGeom prst="rect">
                <a:avLst/>
              </a:prstGeom>
              <a:blipFill>
                <a:blip r:embed="rId8"/>
                <a:stretch>
                  <a:fillRect l="-870" r="-1546" b="-7508"/>
                </a:stretch>
              </a:blipFill>
            </p:spPr>
            <p:txBody>
              <a:bodyPr/>
              <a:lstStyle/>
              <a:p>
                <a:r>
                  <a:rPr lang="en-US">
                    <a:noFill/>
                  </a:rPr>
                  <a:t> </a:t>
                </a:r>
              </a:p>
            </p:txBody>
          </p:sp>
        </mc:Fallback>
      </mc:AlternateContent>
    </p:spTree>
    <p:extLst>
      <p:ext uri="{BB962C8B-B14F-4D97-AF65-F5344CB8AC3E}">
        <p14:creationId xmlns:p14="http://schemas.microsoft.com/office/powerpoint/2010/main" val="2370196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g8d5b788658_1_99"/>
          <p:cNvSpPr txBox="1">
            <a:spLocks noGrp="1"/>
          </p:cNvSpPr>
          <p:nvPr>
            <p:ph type="title"/>
          </p:nvPr>
        </p:nvSpPr>
        <p:spPr>
          <a:xfrm>
            <a:off x="0" y="0"/>
            <a:ext cx="8550275"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600" b="1" dirty="0">
                <a:solidFill>
                  <a:srgbClr val="0000CC"/>
                </a:solidFill>
              </a:rPr>
              <a:t>Phenomenological Rate Laws, Multiple Species, “Mass Action”</a:t>
            </a:r>
            <a:endParaRPr sz="4000" dirty="0"/>
          </a:p>
        </p:txBody>
      </p:sp>
      <p:pic>
        <p:nvPicPr>
          <p:cNvPr id="601" name="Google Shape;601;g8d5b788658_1_99" descr="redblackblockiu"/>
          <p:cNvPicPr preferRelativeResize="0"/>
          <p:nvPr/>
        </p:nvPicPr>
        <p:blipFill rotWithShape="1">
          <a:blip r:embed="rId3">
            <a:alphaModFix/>
          </a:blip>
          <a:srcRect/>
          <a:stretch/>
        </p:blipFill>
        <p:spPr>
          <a:xfrm>
            <a:off x="0" y="6219825"/>
            <a:ext cx="484188" cy="638175"/>
          </a:xfrm>
          <a:prstGeom prst="rect">
            <a:avLst/>
          </a:prstGeom>
          <a:noFill/>
          <a:ln>
            <a:noFill/>
          </a:ln>
        </p:spPr>
      </p:pic>
      <p:pic>
        <p:nvPicPr>
          <p:cNvPr id="602" name="Google Shape;602;g8d5b788658_1_99"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mc:AlternateContent xmlns:mc="http://schemas.openxmlformats.org/markup-compatibility/2006">
        <mc:Choice xmlns:a14="http://schemas.microsoft.com/office/drawing/2010/main" Requires="a14">
          <p:sp>
            <p:nvSpPr>
              <p:cNvPr id="18" name="Rectangle 17">
                <a:extLst>
                  <a:ext uri="{FF2B5EF4-FFF2-40B4-BE49-F238E27FC236}">
                    <a16:creationId xmlns:a16="http://schemas.microsoft.com/office/drawing/2014/main" id="{71D57C5D-AF17-4AFA-AED2-340C6E113F8D}"/>
                  </a:ext>
                </a:extLst>
              </p:cNvPr>
              <p:cNvSpPr/>
              <p:nvPr/>
            </p:nvSpPr>
            <p:spPr>
              <a:xfrm>
                <a:off x="7308190" y="3004271"/>
                <a:ext cx="1538947" cy="13542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𝑇</m:t>
                      </m:r>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𝛽</m:t>
                          </m:r>
                          <m:r>
                            <a:rPr lang="en-US" sz="2000" b="0" i="1" smtClean="0">
                              <a:latin typeface="Cambria Math" panose="02040503050406030204" pitchFamily="18" charset="0"/>
                            </a:rPr>
                            <m:t>𝑉𝑇</m:t>
                          </m:r>
                        </m:e>
                      </m:groupCh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1</m:t>
                          </m:r>
                        </m:sub>
                      </m:sSub>
                    </m:oMath>
                  </m:oMathPara>
                </a14:m>
                <a:endParaRPr lang="en-US" sz="2000" dirty="0"/>
              </a:p>
              <a:p>
                <a:pPr marL="0" indent="0">
                  <a:buNone/>
                </a:pP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m:t>
                        </m:r>
                      </m:sub>
                    </m:sSub>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𝑘</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m:t>
                            </m:r>
                          </m:sub>
                        </m:sSub>
                      </m:e>
                    </m:groupChr>
                    <m:sSub>
                      <m:sSubPr>
                        <m:ctrlPr>
                          <a:rPr lang="en-US" sz="2000" b="0" i="1" smtClean="0">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2</m:t>
                        </m:r>
                      </m:sub>
                    </m:sSub>
                  </m:oMath>
                </a14:m>
                <a:r>
                  <a:rPr lang="en-US" sz="2000" dirty="0"/>
                  <a:t> </a:t>
                </a:r>
                <a14:m>
                  <m:oMath xmlns:m="http://schemas.openxmlformats.org/officeDocument/2006/math">
                    <m:groupChr>
                      <m:groupChrPr>
                        <m:chr m:val="→"/>
                        <m:vertJc m:val="bot"/>
                        <m:ctrlPr>
                          <a:rPr lang="el-GR" sz="2000" i="1">
                            <a:latin typeface="Cambria Math" panose="02040503050406030204" pitchFamily="18" charset="0"/>
                          </a:rPr>
                        </m:ctrlPr>
                      </m:groupChrPr>
                      <m:e>
                        <m:r>
                          <m:rPr>
                            <m:brk m:alnAt="2"/>
                          </m:rPr>
                          <a:rPr lang="en-US" sz="2000" b="0" i="1" smtClean="0">
                            <a:latin typeface="Cambria Math" panose="02040503050406030204" pitchFamily="18" charset="0"/>
                          </a:rPr>
                          <m:t>𝑑</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2</m:t>
                            </m:r>
                          </m:sub>
                        </m:sSub>
                      </m:e>
                    </m:groupChr>
                    <m:r>
                      <a:rPr lang="en-US" sz="2000" b="0" i="1" smtClean="0">
                        <a:latin typeface="Cambria Math" panose="02040503050406030204" pitchFamily="18" charset="0"/>
                      </a:rPr>
                      <m:t>𝐷</m:t>
                    </m:r>
                  </m:oMath>
                </a14:m>
                <a:endParaRPr lang="en-US" sz="2000" dirty="0"/>
              </a:p>
              <a:p>
                <a:pPr/>
                <a14:m>
                  <m:oMathPara xmlns:m="http://schemas.openxmlformats.org/officeDocument/2006/math">
                    <m:oMathParaPr>
                      <m:jc m:val="centerGroup"/>
                    </m:oMathParaPr>
                    <m:oMath xmlns:m="http://schemas.openxmlformats.org/officeDocument/2006/math">
                      <m:groupChr>
                        <m:groupChrPr>
                          <m:chr m:val="→"/>
                          <m:vertJc m:val="bot"/>
                          <m:ctrlPr>
                            <a:rPr lang="el-GR" sz="2000" i="1">
                              <a:latin typeface="Cambria Math" panose="02040503050406030204" pitchFamily="18" charset="0"/>
                            </a:rPr>
                          </m:ctrlPr>
                        </m:groupChrPr>
                        <m:e>
                          <m:r>
                            <m:rPr>
                              <m:brk m:alnAt="2"/>
                            </m:rPr>
                            <a:rPr lang="en-US" sz="2000" b="0" i="1" smtClean="0">
                              <a:latin typeface="Cambria Math" panose="02040503050406030204" pitchFamily="18" charset="0"/>
                            </a:rPr>
                            <m:t>𝑝</m:t>
                          </m:r>
                          <m:sSub>
                            <m:sSubPr>
                              <m:ctrlPr>
                                <a:rPr lang="en-US" sz="2000" b="0" i="1" smtClean="0">
                                  <a:latin typeface="Cambria Math" panose="02040503050406030204" pitchFamily="18" charset="0"/>
                                </a:rPr>
                              </m:ctrlPr>
                            </m:sSubPr>
                            <m:e>
                              <m:r>
                                <m:rPr>
                                  <m:brk m:alnAt="2"/>
                                </m:rPr>
                                <a:rPr lang="en-US" sz="2000" b="0" i="1" smtClean="0">
                                  <a:latin typeface="Cambria Math" panose="02040503050406030204" pitchFamily="18" charset="0"/>
                                </a:rPr>
                                <m:t>𝐼</m:t>
                              </m:r>
                            </m:e>
                            <m:sub>
                              <m:r>
                                <m:rPr>
                                  <m:brk m:alnAt="2"/>
                                </m:rPr>
                                <a:rPr lang="en-US" sz="2000" b="0" i="1" smtClean="0">
                                  <a:latin typeface="Cambria Math" panose="02040503050406030204" pitchFamily="18" charset="0"/>
                                </a:rPr>
                                <m:t>2</m:t>
                              </m:r>
                            </m:sub>
                          </m:sSub>
                        </m:e>
                      </m:groupChr>
                      <m:r>
                        <a:rPr lang="en-US" sz="2000" b="0" i="1" smtClean="0">
                          <a:latin typeface="Cambria Math" panose="02040503050406030204" pitchFamily="18" charset="0"/>
                        </a:rPr>
                        <m:t>𝑉</m:t>
                      </m:r>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𝑐𝑉</m:t>
                          </m:r>
                        </m:e>
                      </m:groupChr>
                    </m:oMath>
                  </m:oMathPara>
                </a14:m>
                <a:endParaRPr lang="en-US" sz="2000" dirty="0"/>
              </a:p>
            </p:txBody>
          </p:sp>
        </mc:Choice>
        <mc:Fallback>
          <p:sp>
            <p:nvSpPr>
              <p:cNvPr id="18" name="Rectangle 17">
                <a:extLst>
                  <a:ext uri="{FF2B5EF4-FFF2-40B4-BE49-F238E27FC236}">
                    <a16:creationId xmlns:a16="http://schemas.microsoft.com/office/drawing/2014/main" id="{71D57C5D-AF17-4AFA-AED2-340C6E113F8D}"/>
                  </a:ext>
                </a:extLst>
              </p:cNvPr>
              <p:cNvSpPr>
                <a:spLocks noRot="1" noChangeAspect="1" noMove="1" noResize="1" noEditPoints="1" noAdjustHandles="1" noChangeArrowheads="1" noChangeShapeType="1" noTextEdit="1"/>
              </p:cNvSpPr>
              <p:nvPr/>
            </p:nvSpPr>
            <p:spPr>
              <a:xfrm>
                <a:off x="7308190" y="3004271"/>
                <a:ext cx="1538947" cy="1354282"/>
              </a:xfrm>
              <a:prstGeom prst="rect">
                <a:avLst/>
              </a:prstGeom>
              <a:blipFill>
                <a:blip r:embed="rId5"/>
                <a:stretch>
                  <a:fillRect/>
                </a:stretch>
              </a:blipFill>
            </p:spPr>
            <p:txBody>
              <a:bodyPr/>
              <a:lstStyle/>
              <a:p>
                <a:r>
                  <a:rPr lang="en-US">
                    <a:noFill/>
                  </a:rPr>
                  <a:t> </a:t>
                </a:r>
              </a:p>
            </p:txBody>
          </p:sp>
        </mc:Fallback>
      </mc:AlternateContent>
      <p:pic>
        <p:nvPicPr>
          <p:cNvPr id="23" name="Picture 22">
            <a:extLst>
              <a:ext uri="{FF2B5EF4-FFF2-40B4-BE49-F238E27FC236}">
                <a16:creationId xmlns:a16="http://schemas.microsoft.com/office/drawing/2014/main" id="{3B7AF07F-07CE-4B56-B421-3AC78D2A35C3}"/>
              </a:ext>
            </a:extLst>
          </p:cNvPr>
          <p:cNvPicPr>
            <a:picLocks noChangeAspect="1"/>
          </p:cNvPicPr>
          <p:nvPr/>
        </p:nvPicPr>
        <p:blipFill>
          <a:blip r:embed="rId6">
            <a:clrChange>
              <a:clrFrom>
                <a:srgbClr val="FEF3B1"/>
              </a:clrFrom>
              <a:clrTo>
                <a:srgbClr val="FEF3B1">
                  <a:alpha val="0"/>
                </a:srgbClr>
              </a:clrTo>
            </a:clrChange>
          </a:blip>
          <a:stretch>
            <a:fillRect/>
          </a:stretch>
        </p:blipFill>
        <p:spPr>
          <a:xfrm>
            <a:off x="8550325" y="0"/>
            <a:ext cx="593675" cy="617861"/>
          </a:xfrm>
          <a:prstGeom prst="rect">
            <a:avLst/>
          </a:prstGeom>
        </p:spPr>
      </p:pic>
      <p:pic>
        <p:nvPicPr>
          <p:cNvPr id="27" name="Google Shape;594;g8d5b788658_1_82">
            <a:extLst>
              <a:ext uri="{FF2B5EF4-FFF2-40B4-BE49-F238E27FC236}">
                <a16:creationId xmlns:a16="http://schemas.microsoft.com/office/drawing/2014/main" id="{D4E9549E-D42C-4B39-AFA2-965F1DC057C9}"/>
              </a:ext>
            </a:extLst>
          </p:cNvPr>
          <p:cNvPicPr preferRelativeResize="0">
            <a:picLocks noChangeAspect="1"/>
          </p:cNvPicPr>
          <p:nvPr/>
        </p:nvPicPr>
        <p:blipFill>
          <a:blip r:embed="rId7">
            <a:alphaModFix/>
          </a:blip>
          <a:stretch>
            <a:fillRect/>
          </a:stretch>
        </p:blipFill>
        <p:spPr>
          <a:xfrm>
            <a:off x="6921500" y="1558251"/>
            <a:ext cx="2082972" cy="1030768"/>
          </a:xfrm>
          <a:prstGeom prst="rect">
            <a:avLst/>
          </a:prstGeom>
          <a:noFill/>
          <a:ln>
            <a:noFill/>
          </a:ln>
        </p:spPr>
      </p:pic>
      <mc:AlternateContent xmlns:mc="http://schemas.openxmlformats.org/markup-compatibility/2006">
        <mc:Choice xmlns:a14="http://schemas.microsoft.com/office/drawing/2010/main" Requires="a14">
          <p:sp>
            <p:nvSpPr>
              <p:cNvPr id="29" name="Google Shape;591;g8d5b788658_1_82">
                <a:extLst>
                  <a:ext uri="{FF2B5EF4-FFF2-40B4-BE49-F238E27FC236}">
                    <a16:creationId xmlns:a16="http://schemas.microsoft.com/office/drawing/2014/main" id="{E5B48682-30D2-43E5-BB6E-37B73564DEDC}"/>
                  </a:ext>
                </a:extLst>
              </p:cNvPr>
              <p:cNvSpPr txBox="1">
                <a:spLocks noGrp="1"/>
              </p:cNvSpPr>
              <p:nvPr>
                <p:ph type="body" idx="1"/>
              </p:nvPr>
            </p:nvSpPr>
            <p:spPr>
              <a:xfrm>
                <a:off x="139528" y="939112"/>
                <a:ext cx="6781972" cy="5599800"/>
              </a:xfrm>
              <a:prstGeom prst="rect">
                <a:avLst/>
              </a:prstGeom>
            </p:spPr>
            <p:txBody>
              <a:bodyPr spcFirstLastPara="1" wrap="square" lIns="91425" tIns="45700" rIns="91425" bIns="45700" anchor="t" anchorCtr="0">
                <a:noAutofit/>
              </a:bodyPr>
              <a:lstStyle/>
              <a:p>
                <a:pPr marL="0" lvl="0" indent="0">
                  <a:buNone/>
                </a:pPr>
                <a:r>
                  <a:rPr lang="en-US" sz="1800" dirty="0"/>
                  <a:t>1) When the amount of a species is 0, the rate must be zero</a:t>
                </a:r>
              </a:p>
              <a:p>
                <a:pPr marL="0" lvl="0" indent="0">
                  <a:buNone/>
                </a:pPr>
                <a:r>
                  <a:rPr lang="en-US" sz="1800" dirty="0"/>
                  <a:t>2) For small amounts of a species, increasing the amount of that species also increases the rate (monotonicity with non-zero slope at 0)</a:t>
                </a:r>
              </a:p>
              <a:p>
                <a:pPr marL="0" lvl="0" indent="0">
                  <a:buNone/>
                </a:pPr>
                <a:r>
                  <a:rPr lang="en-US" sz="1800" dirty="0"/>
                  <a:t>Suppose the rate law for two species </a:t>
                </a:r>
                <a14:m>
                  <m:oMath xmlns:m="http://schemas.openxmlformats.org/officeDocument/2006/math">
                    <m:r>
                      <a:rPr lang="en-US" sz="1800" i="1" dirty="0" smtClean="0">
                        <a:latin typeface="Cambria Math" panose="02040503050406030204" pitchFamily="18" charset="0"/>
                      </a:rPr>
                      <m:t>𝑥</m:t>
                    </m:r>
                  </m:oMath>
                </a14:m>
                <a:r>
                  <a:rPr lang="en-US" sz="1800" dirty="0"/>
                  <a:t> and </a:t>
                </a:r>
                <a14:m>
                  <m:oMath xmlns:m="http://schemas.openxmlformats.org/officeDocument/2006/math">
                    <m:r>
                      <a:rPr lang="en-US" sz="1800" i="1" dirty="0" smtClean="0">
                        <a:latin typeface="Cambria Math" panose="02040503050406030204" pitchFamily="18" charset="0"/>
                      </a:rPr>
                      <m:t>𝑦</m:t>
                    </m:r>
                  </m:oMath>
                </a14:m>
                <a:r>
                  <a:rPr lang="en-US" sz="1800" dirty="0"/>
                  <a:t> is some arbitrary function of </a:t>
                </a:r>
                <a14:m>
                  <m:oMath xmlns:m="http://schemas.openxmlformats.org/officeDocument/2006/math">
                    <m:r>
                      <a:rPr lang="en-US" sz="1800" i="1" dirty="0" smtClean="0">
                        <a:latin typeface="Cambria Math" panose="02040503050406030204" pitchFamily="18" charset="0"/>
                      </a:rPr>
                      <m:t>𝑓</m:t>
                    </m:r>
                    <m:r>
                      <a:rPr lang="en-US" sz="1800" i="1" dirty="0" smtClean="0">
                        <a:latin typeface="Cambria Math" panose="02040503050406030204" pitchFamily="18" charset="0"/>
                      </a:rPr>
                      <m:t>(</m:t>
                    </m:r>
                    <m:r>
                      <a:rPr lang="en-US" sz="1800" i="1" dirty="0" smtClean="0">
                        <a:latin typeface="Cambria Math" panose="02040503050406030204" pitchFamily="18" charset="0"/>
                      </a:rPr>
                      <m:t>𝑥</m:t>
                    </m:r>
                    <m:r>
                      <a:rPr lang="en-US" sz="1800" b="0" i="1" dirty="0" smtClean="0">
                        <a:latin typeface="Cambria Math" panose="02040503050406030204" pitchFamily="18" charset="0"/>
                      </a:rPr>
                      <m:t>,</m:t>
                    </m:r>
                    <m:r>
                      <a:rPr lang="en-US" sz="1800" b="0" i="1" dirty="0" smtClean="0">
                        <a:latin typeface="Cambria Math" panose="02040503050406030204" pitchFamily="18" charset="0"/>
                      </a:rPr>
                      <m:t>𝑦</m:t>
                    </m:r>
                    <m:r>
                      <a:rPr lang="en-US" sz="1800" i="1" dirty="0" smtClean="0">
                        <a:latin typeface="Cambria Math" panose="02040503050406030204" pitchFamily="18" charset="0"/>
                      </a:rPr>
                      <m:t>)</m:t>
                    </m:r>
                  </m:oMath>
                </a14:m>
                <a:endParaRPr lang="en-US" sz="1800" dirty="0"/>
              </a:p>
              <a:p>
                <a:pPr marL="0" lvl="0" indent="0">
                  <a:buNone/>
                </a:pPr>
                <a:r>
                  <a:rPr lang="en-US" sz="1800" dirty="0"/>
                  <a:t>Taylor expand </a:t>
                </a:r>
                <a14:m>
                  <m:oMath xmlns:m="http://schemas.openxmlformats.org/officeDocument/2006/math">
                    <m:r>
                      <a:rPr lang="en-US" sz="1800" i="1" dirty="0" smtClean="0">
                        <a:latin typeface="Cambria Math" panose="02040503050406030204" pitchFamily="18" charset="0"/>
                      </a:rPr>
                      <m:t>𝑓</m:t>
                    </m:r>
                    <m:r>
                      <a:rPr lang="en-US" sz="1800" i="1" dirty="0" smtClean="0">
                        <a:latin typeface="Cambria Math" panose="02040503050406030204" pitchFamily="18" charset="0"/>
                      </a:rPr>
                      <m:t>(</m:t>
                    </m:r>
                    <m:r>
                      <a:rPr lang="en-US" sz="1800" i="1" dirty="0" smtClean="0">
                        <a:latin typeface="Cambria Math" panose="02040503050406030204" pitchFamily="18" charset="0"/>
                      </a:rPr>
                      <m:t>𝑥</m:t>
                    </m:r>
                    <m:r>
                      <a:rPr lang="en-US" sz="1800" b="0" i="1" dirty="0" smtClean="0">
                        <a:latin typeface="Cambria Math" panose="02040503050406030204" pitchFamily="18" charset="0"/>
                      </a:rPr>
                      <m:t>,</m:t>
                    </m:r>
                    <m:r>
                      <a:rPr lang="en-US" sz="1800" b="0" i="1" dirty="0" smtClean="0">
                        <a:latin typeface="Cambria Math" panose="02040503050406030204" pitchFamily="18" charset="0"/>
                      </a:rPr>
                      <m:t>𝑦</m:t>
                    </m:r>
                    <m:r>
                      <a:rPr lang="en-US" sz="1800" i="1" dirty="0" smtClean="0">
                        <a:latin typeface="Cambria Math" panose="02040503050406030204" pitchFamily="18" charset="0"/>
                      </a:rPr>
                      <m:t>)</m:t>
                    </m:r>
                  </m:oMath>
                </a14:m>
                <a:r>
                  <a:rPr lang="en-US" sz="1800" dirty="0"/>
                  <a:t> around </a:t>
                </a:r>
                <a14:m>
                  <m:oMath xmlns:m="http://schemas.openxmlformats.org/officeDocument/2006/math">
                    <m:r>
                      <a:rPr lang="en-US" sz="1800" i="1" dirty="0" smtClean="0">
                        <a:latin typeface="Cambria Math" panose="02040503050406030204" pitchFamily="18" charset="0"/>
                      </a:rPr>
                      <m:t>𝑥</m:t>
                    </m:r>
                    <m:r>
                      <a:rPr lang="en-US" sz="1800" i="1" dirty="0" smtClean="0">
                        <a:latin typeface="Cambria Math" panose="02040503050406030204" pitchFamily="18" charset="0"/>
                      </a:rPr>
                      <m:t>=</m:t>
                    </m:r>
                    <m:r>
                      <a:rPr lang="en-US" sz="1800" i="1" dirty="0">
                        <a:latin typeface="Cambria Math" panose="02040503050406030204" pitchFamily="18" charset="0"/>
                      </a:rPr>
                      <m:t>0</m:t>
                    </m:r>
                  </m:oMath>
                </a14:m>
                <a:endParaRPr lang="en-US" sz="1800" dirty="0"/>
              </a:p>
              <a:p>
                <a:pPr marL="0" lvl="0" indent="0">
                  <a:buNone/>
                </a:pPr>
                <a14:m>
                  <m:oMathPara xmlns:m="http://schemas.openxmlformats.org/officeDocument/2006/math">
                    <m:oMathParaPr>
                      <m:jc m:val="centerGroup"/>
                    </m:oMathParaPr>
                    <m:oMath xmlns:m="http://schemas.openxmlformats.org/officeDocument/2006/math">
                      <m:r>
                        <a:rPr lang="en-US" sz="1800" i="1" dirty="0">
                          <a:latin typeface="Cambria Math" panose="02040503050406030204" pitchFamily="18" charset="0"/>
                        </a:rPr>
                        <m:t>𝑓</m:t>
                      </m:r>
                      <m:d>
                        <m:dPr>
                          <m:ctrlPr>
                            <a:rPr lang="en-US" sz="1800" i="1" dirty="0">
                              <a:latin typeface="Cambria Math" panose="02040503050406030204" pitchFamily="18" charset="0"/>
                            </a:rPr>
                          </m:ctrlPr>
                        </m:dPr>
                        <m:e>
                          <m:r>
                            <a:rPr lang="en-US" sz="1800" i="1" dirty="0">
                              <a:latin typeface="Cambria Math" panose="02040503050406030204" pitchFamily="18" charset="0"/>
                            </a:rPr>
                            <m:t>𝑥</m:t>
                          </m:r>
                          <m:r>
                            <a:rPr lang="en-US" sz="1800" b="0" i="1" dirty="0" smtClean="0">
                              <a:latin typeface="Cambria Math" panose="02040503050406030204" pitchFamily="18" charset="0"/>
                            </a:rPr>
                            <m:t>,</m:t>
                          </m:r>
                          <m:r>
                            <a:rPr lang="en-US" sz="1800" b="0" i="1" dirty="0" smtClean="0">
                              <a:latin typeface="Cambria Math" panose="02040503050406030204" pitchFamily="18" charset="0"/>
                            </a:rPr>
                            <m:t>𝑦</m:t>
                          </m:r>
                        </m:e>
                      </m:d>
                      <m:r>
                        <a:rPr lang="en-US" sz="1800" b="0" i="1" dirty="0" smtClean="0">
                          <a:latin typeface="Cambria Math" panose="02040503050406030204" pitchFamily="18" charset="0"/>
                        </a:rPr>
                        <m:t>=</m:t>
                      </m:r>
                      <m:r>
                        <a:rPr lang="en-US" sz="1800" b="0" i="1" dirty="0" smtClean="0">
                          <a:latin typeface="Cambria Math" panose="02040503050406030204" pitchFamily="18" charset="0"/>
                        </a:rPr>
                        <m:t>𝑓</m:t>
                      </m:r>
                      <m:d>
                        <m:dPr>
                          <m:ctrlPr>
                            <a:rPr lang="en-US" sz="1800" b="0" i="1" dirty="0" smtClean="0">
                              <a:latin typeface="Cambria Math" panose="02040503050406030204" pitchFamily="18" charset="0"/>
                            </a:rPr>
                          </m:ctrlPr>
                        </m:dPr>
                        <m:e>
                          <m:r>
                            <a:rPr lang="en-US" sz="1800" b="0" i="1" dirty="0" smtClean="0">
                              <a:latin typeface="Cambria Math" panose="02040503050406030204" pitchFamily="18" charset="0"/>
                            </a:rPr>
                            <m:t>0</m:t>
                          </m:r>
                          <m:r>
                            <a:rPr lang="en-US" sz="1800" b="0" i="1" dirty="0" smtClean="0">
                              <a:latin typeface="Cambria Math" panose="02040503050406030204" pitchFamily="18" charset="0"/>
                            </a:rPr>
                            <m:t>,</m:t>
                          </m:r>
                          <m:r>
                            <a:rPr lang="en-US" sz="1800" b="0" i="1" dirty="0" smtClean="0">
                              <a:latin typeface="Cambria Math" panose="02040503050406030204" pitchFamily="18" charset="0"/>
                            </a:rPr>
                            <m:t>0</m:t>
                          </m:r>
                        </m:e>
                      </m:d>
                      <m:r>
                        <a:rPr lang="en-US" sz="1800" b="0" i="1" dirty="0" smtClean="0">
                          <a:latin typeface="Cambria Math" panose="02040503050406030204" pitchFamily="18" charset="0"/>
                        </a:rPr>
                        <m:t>+</m:t>
                      </m:r>
                      <m:r>
                        <a:rPr lang="en-US" sz="1800" b="0" i="1" dirty="0" smtClean="0">
                          <a:latin typeface="Cambria Math" panose="02040503050406030204" pitchFamily="18" charset="0"/>
                        </a:rPr>
                        <m:t>𝑥</m:t>
                      </m:r>
                      <m:f>
                        <m:fPr>
                          <m:ctrlPr>
                            <a:rPr lang="en-US" sz="1800" b="0" i="1" dirty="0" smtClean="0">
                              <a:latin typeface="Cambria Math" panose="02040503050406030204" pitchFamily="18" charset="0"/>
                            </a:rPr>
                          </m:ctrlPr>
                        </m:fPr>
                        <m:num>
                          <m:r>
                            <a:rPr lang="en-US" sz="1800" b="0" i="1" dirty="0" smtClean="0">
                              <a:latin typeface="Cambria Math" panose="02040503050406030204" pitchFamily="18" charset="0"/>
                            </a:rPr>
                            <m:t>𝜕</m:t>
                          </m:r>
                          <m:r>
                            <a:rPr lang="en-US" sz="1800" b="0" i="1" dirty="0" smtClean="0">
                              <a:latin typeface="Cambria Math" panose="02040503050406030204" pitchFamily="18" charset="0"/>
                            </a:rPr>
                            <m:t>𝑓</m:t>
                          </m:r>
                        </m:num>
                        <m:den>
                          <m:r>
                            <a:rPr lang="en-US" sz="1800" b="0" i="1" dirty="0" smtClean="0">
                              <a:latin typeface="Cambria Math" panose="02040503050406030204" pitchFamily="18" charset="0"/>
                            </a:rPr>
                            <m:t>𝜕</m:t>
                          </m:r>
                          <m:r>
                            <a:rPr lang="en-US" sz="1800" b="0" i="1" dirty="0" smtClean="0">
                              <a:latin typeface="Cambria Math" panose="02040503050406030204" pitchFamily="18" charset="0"/>
                            </a:rPr>
                            <m:t>𝑥</m:t>
                          </m:r>
                        </m:den>
                      </m:f>
                      <m:d>
                        <m:dPr>
                          <m:ctrlPr>
                            <a:rPr lang="en-US" sz="1800" b="0" i="1" dirty="0" smtClean="0">
                              <a:latin typeface="Cambria Math" panose="02040503050406030204" pitchFamily="18" charset="0"/>
                            </a:rPr>
                          </m:ctrlPr>
                        </m:dPr>
                        <m:e>
                          <m:r>
                            <a:rPr lang="en-US" sz="1800" b="0" i="1" dirty="0" smtClean="0">
                              <a:latin typeface="Cambria Math" panose="02040503050406030204" pitchFamily="18" charset="0"/>
                            </a:rPr>
                            <m:t>0</m:t>
                          </m:r>
                          <m:r>
                            <a:rPr lang="en-US" sz="1800" b="0" i="1" dirty="0" smtClean="0">
                              <a:latin typeface="Cambria Math" panose="02040503050406030204" pitchFamily="18" charset="0"/>
                            </a:rPr>
                            <m:t>,</m:t>
                          </m:r>
                          <m:r>
                            <a:rPr lang="en-US" sz="1800" b="0" i="1" dirty="0" smtClean="0">
                              <a:latin typeface="Cambria Math" panose="02040503050406030204" pitchFamily="18" charset="0"/>
                            </a:rPr>
                            <m:t>0</m:t>
                          </m:r>
                        </m:e>
                      </m:d>
                      <m:r>
                        <a:rPr lang="en-US" sz="1800" b="0" i="1" dirty="0" smtClean="0">
                          <a:latin typeface="Cambria Math" panose="02040503050406030204" pitchFamily="18" charset="0"/>
                        </a:rPr>
                        <m:t>+</m:t>
                      </m:r>
                      <m:r>
                        <a:rPr lang="en-US" sz="1800" b="0" i="1" dirty="0" smtClean="0">
                          <a:latin typeface="Cambria Math" panose="02040503050406030204" pitchFamily="18" charset="0"/>
                        </a:rPr>
                        <m:t>𝑦</m:t>
                      </m:r>
                      <m:f>
                        <m:fPr>
                          <m:ctrlPr>
                            <a:rPr lang="en-US" sz="1800" i="1" dirty="0">
                              <a:latin typeface="Cambria Math" panose="02040503050406030204" pitchFamily="18" charset="0"/>
                            </a:rPr>
                          </m:ctrlPr>
                        </m:fPr>
                        <m:num>
                          <m:r>
                            <a:rPr lang="en-US" sz="1800" i="1" dirty="0">
                              <a:latin typeface="Cambria Math" panose="02040503050406030204" pitchFamily="18" charset="0"/>
                            </a:rPr>
                            <m:t>𝜕</m:t>
                          </m:r>
                          <m:r>
                            <a:rPr lang="en-US" sz="1800" i="1" dirty="0">
                              <a:latin typeface="Cambria Math" panose="02040503050406030204" pitchFamily="18" charset="0"/>
                            </a:rPr>
                            <m:t>𝑓</m:t>
                          </m:r>
                        </m:num>
                        <m:den>
                          <m:r>
                            <a:rPr lang="en-US" sz="1800" i="1" dirty="0">
                              <a:latin typeface="Cambria Math" panose="02040503050406030204" pitchFamily="18" charset="0"/>
                            </a:rPr>
                            <m:t>𝜕</m:t>
                          </m:r>
                          <m:r>
                            <a:rPr lang="en-US" sz="1800" b="0" i="1" dirty="0" smtClean="0">
                              <a:latin typeface="Cambria Math" panose="02040503050406030204" pitchFamily="18" charset="0"/>
                            </a:rPr>
                            <m:t>𝑦</m:t>
                          </m:r>
                        </m:den>
                      </m:f>
                      <m:d>
                        <m:dPr>
                          <m:ctrlPr>
                            <a:rPr lang="en-US" sz="1800" i="1" dirty="0">
                              <a:latin typeface="Cambria Math" panose="02040503050406030204" pitchFamily="18" charset="0"/>
                            </a:rPr>
                          </m:ctrlPr>
                        </m:dPr>
                        <m:e>
                          <m:r>
                            <a:rPr lang="en-US" sz="1800" i="1" dirty="0">
                              <a:latin typeface="Cambria Math" panose="02040503050406030204" pitchFamily="18" charset="0"/>
                            </a:rPr>
                            <m:t>0</m:t>
                          </m:r>
                          <m:r>
                            <a:rPr lang="en-US" sz="1800" b="0" i="1" dirty="0" smtClean="0">
                              <a:latin typeface="Cambria Math" panose="02040503050406030204" pitchFamily="18" charset="0"/>
                            </a:rPr>
                            <m:t>,</m:t>
                          </m:r>
                          <m:r>
                            <a:rPr lang="en-US" sz="1800" b="0" i="1" dirty="0" smtClean="0">
                              <a:latin typeface="Cambria Math" panose="02040503050406030204" pitchFamily="18" charset="0"/>
                            </a:rPr>
                            <m:t>0</m:t>
                          </m:r>
                        </m:e>
                      </m:d>
                      <m:r>
                        <a:rPr lang="en-US" sz="1800" b="0" i="1" dirty="0" smtClean="0">
                          <a:latin typeface="Cambria Math" panose="02040503050406030204" pitchFamily="18" charset="0"/>
                        </a:rPr>
                        <m:t>+</m:t>
                      </m:r>
                      <m:f>
                        <m:fPr>
                          <m:ctrlPr>
                            <a:rPr lang="en-US" sz="1800" b="0" i="1" dirty="0" smtClean="0">
                              <a:latin typeface="Cambria Math" panose="02040503050406030204" pitchFamily="18" charset="0"/>
                            </a:rPr>
                          </m:ctrlPr>
                        </m:fPr>
                        <m:num>
                          <m:r>
                            <a:rPr lang="en-US" sz="1800" b="0" i="1" dirty="0" smtClean="0">
                              <a:latin typeface="Cambria Math" panose="02040503050406030204" pitchFamily="18" charset="0"/>
                            </a:rPr>
                            <m:t>1</m:t>
                          </m:r>
                        </m:num>
                        <m:den>
                          <m:r>
                            <a:rPr lang="en-US" sz="1800" b="0" i="1" dirty="0" smtClean="0">
                              <a:latin typeface="Cambria Math" panose="02040503050406030204" pitchFamily="18" charset="0"/>
                            </a:rPr>
                            <m:t>2</m:t>
                          </m:r>
                        </m:den>
                      </m:f>
                      <m:d>
                        <m:dPr>
                          <m:begChr m:val="["/>
                          <m:endChr m:val="]"/>
                          <m:ctrlPr>
                            <a:rPr lang="en-US" sz="1800" b="0" i="1" dirty="0" smtClean="0">
                              <a:latin typeface="Cambria Math" panose="02040503050406030204" pitchFamily="18" charset="0"/>
                            </a:rPr>
                          </m:ctrlPr>
                        </m:dPr>
                        <m:e>
                          <m:sSup>
                            <m:sSupPr>
                              <m:ctrlPr>
                                <a:rPr lang="en-US" sz="1800" b="0" i="1" dirty="0" smtClean="0">
                                  <a:latin typeface="Cambria Math" panose="02040503050406030204" pitchFamily="18" charset="0"/>
                                </a:rPr>
                              </m:ctrlPr>
                            </m:sSupPr>
                            <m:e>
                              <m:r>
                                <a:rPr lang="en-US" sz="1800" b="0" i="1" dirty="0" smtClean="0">
                                  <a:latin typeface="Cambria Math" panose="02040503050406030204" pitchFamily="18" charset="0"/>
                                </a:rPr>
                                <m:t>𝑥</m:t>
                              </m:r>
                            </m:e>
                            <m:sup>
                              <m:r>
                                <a:rPr lang="en-US" sz="1800" b="0" i="1" dirty="0" smtClean="0">
                                  <a:latin typeface="Cambria Math" panose="02040503050406030204" pitchFamily="18" charset="0"/>
                                </a:rPr>
                                <m:t>2</m:t>
                              </m:r>
                            </m:sup>
                          </m:sSup>
                          <m:f>
                            <m:fPr>
                              <m:ctrlPr>
                                <a:rPr lang="en-US" sz="1800" i="1" dirty="0">
                                  <a:latin typeface="Cambria Math" panose="02040503050406030204" pitchFamily="18" charset="0"/>
                                </a:rPr>
                              </m:ctrlPr>
                            </m:fPr>
                            <m:num>
                              <m:sSup>
                                <m:sSupPr>
                                  <m:ctrlPr>
                                    <a:rPr lang="en-US" sz="1800" b="0" i="1" dirty="0" smtClean="0">
                                      <a:latin typeface="Cambria Math" panose="02040503050406030204" pitchFamily="18" charset="0"/>
                                    </a:rPr>
                                  </m:ctrlPr>
                                </m:sSupPr>
                                <m:e>
                                  <m:r>
                                    <a:rPr lang="en-US" sz="1800" i="1" dirty="0">
                                      <a:latin typeface="Cambria Math" panose="02040503050406030204" pitchFamily="18" charset="0"/>
                                    </a:rPr>
                                    <m:t>𝜕</m:t>
                                  </m:r>
                                </m:e>
                                <m:sup>
                                  <m:r>
                                    <a:rPr lang="en-US" sz="1800" b="0" i="1" dirty="0" smtClean="0">
                                      <a:latin typeface="Cambria Math" panose="02040503050406030204" pitchFamily="18" charset="0"/>
                                    </a:rPr>
                                    <m:t>2</m:t>
                                  </m:r>
                                </m:sup>
                              </m:sSup>
                              <m:r>
                                <a:rPr lang="en-US" sz="1800" i="1" dirty="0">
                                  <a:latin typeface="Cambria Math" panose="02040503050406030204" pitchFamily="18" charset="0"/>
                                </a:rPr>
                                <m:t>𝑓</m:t>
                              </m:r>
                            </m:num>
                            <m:den>
                              <m:r>
                                <a:rPr lang="en-US" sz="1800" i="1" dirty="0">
                                  <a:latin typeface="Cambria Math" panose="02040503050406030204" pitchFamily="18" charset="0"/>
                                </a:rPr>
                                <m:t>𝜕</m:t>
                              </m:r>
                              <m:sSup>
                                <m:sSupPr>
                                  <m:ctrlPr>
                                    <a:rPr lang="en-US" sz="1800" b="0" i="1" dirty="0" smtClean="0">
                                      <a:latin typeface="Cambria Math" panose="02040503050406030204" pitchFamily="18" charset="0"/>
                                    </a:rPr>
                                  </m:ctrlPr>
                                </m:sSupPr>
                                <m:e>
                                  <m:r>
                                    <a:rPr lang="en-US" sz="1800" i="1" dirty="0">
                                      <a:latin typeface="Cambria Math" panose="02040503050406030204" pitchFamily="18" charset="0"/>
                                    </a:rPr>
                                    <m:t>𝑥</m:t>
                                  </m:r>
                                </m:e>
                                <m:sup>
                                  <m:r>
                                    <a:rPr lang="en-US" sz="1800" b="0" i="1" dirty="0" smtClean="0">
                                      <a:latin typeface="Cambria Math" panose="02040503050406030204" pitchFamily="18" charset="0"/>
                                    </a:rPr>
                                    <m:t>2</m:t>
                                  </m:r>
                                </m:sup>
                              </m:sSup>
                            </m:den>
                          </m:f>
                          <m:d>
                            <m:dPr>
                              <m:ctrlPr>
                                <a:rPr lang="en-US" sz="1800" i="1" dirty="0">
                                  <a:latin typeface="Cambria Math" panose="02040503050406030204" pitchFamily="18" charset="0"/>
                                </a:rPr>
                              </m:ctrlPr>
                            </m:dPr>
                            <m:e>
                              <m:r>
                                <a:rPr lang="en-US" sz="1800" i="1" dirty="0">
                                  <a:latin typeface="Cambria Math" panose="02040503050406030204" pitchFamily="18" charset="0"/>
                                </a:rPr>
                                <m:t>0</m:t>
                              </m:r>
                              <m:r>
                                <a:rPr lang="en-US" sz="1800" i="1" dirty="0">
                                  <a:latin typeface="Cambria Math" panose="02040503050406030204" pitchFamily="18" charset="0"/>
                                </a:rPr>
                                <m:t>,</m:t>
                              </m:r>
                              <m:r>
                                <a:rPr lang="en-US" sz="1800" i="1" dirty="0">
                                  <a:latin typeface="Cambria Math" panose="02040503050406030204" pitchFamily="18" charset="0"/>
                                </a:rPr>
                                <m:t>0</m:t>
                              </m:r>
                            </m:e>
                          </m:d>
                          <m:r>
                            <a:rPr lang="en-US" sz="1800" b="0" i="1" dirty="0" smtClean="0">
                              <a:latin typeface="Cambria Math" panose="02040503050406030204" pitchFamily="18" charset="0"/>
                            </a:rPr>
                            <m:t>+</m:t>
                          </m:r>
                          <m:r>
                            <a:rPr lang="en-US" sz="1800" i="1" dirty="0">
                              <a:latin typeface="Cambria Math" panose="02040503050406030204" pitchFamily="18" charset="0"/>
                            </a:rPr>
                            <m:t>2</m:t>
                          </m:r>
                          <m:r>
                            <a:rPr lang="en-US" sz="1800" i="1" dirty="0">
                              <a:latin typeface="Cambria Math" panose="02040503050406030204" pitchFamily="18" charset="0"/>
                            </a:rPr>
                            <m:t>𝑥𝑦</m:t>
                          </m:r>
                          <m:f>
                            <m:fPr>
                              <m:ctrlPr>
                                <a:rPr lang="en-US" sz="1800" i="1" dirty="0">
                                  <a:latin typeface="Cambria Math" panose="02040503050406030204" pitchFamily="18" charset="0"/>
                                </a:rPr>
                              </m:ctrlPr>
                            </m:fPr>
                            <m:num>
                              <m:sSup>
                                <m:sSupPr>
                                  <m:ctrlPr>
                                    <a:rPr lang="en-US" sz="1800" i="1" dirty="0">
                                      <a:latin typeface="Cambria Math" panose="02040503050406030204" pitchFamily="18" charset="0"/>
                                    </a:rPr>
                                  </m:ctrlPr>
                                </m:sSupPr>
                                <m:e>
                                  <m:r>
                                    <a:rPr lang="en-US" sz="1800" i="1" dirty="0">
                                      <a:latin typeface="Cambria Math" panose="02040503050406030204" pitchFamily="18" charset="0"/>
                                    </a:rPr>
                                    <m:t>𝜕</m:t>
                                  </m:r>
                                </m:e>
                                <m:sup>
                                  <m:r>
                                    <a:rPr lang="en-US" sz="1800" i="1" dirty="0">
                                      <a:latin typeface="Cambria Math" panose="02040503050406030204" pitchFamily="18" charset="0"/>
                                    </a:rPr>
                                    <m:t>2</m:t>
                                  </m:r>
                                </m:sup>
                              </m:sSup>
                              <m:r>
                                <a:rPr lang="en-US" sz="1800" i="1" dirty="0">
                                  <a:latin typeface="Cambria Math" panose="02040503050406030204" pitchFamily="18" charset="0"/>
                                </a:rPr>
                                <m:t>𝑓</m:t>
                              </m:r>
                            </m:num>
                            <m:den>
                              <m:r>
                                <a:rPr lang="en-US" sz="1800" i="1" dirty="0">
                                  <a:latin typeface="Cambria Math" panose="02040503050406030204" pitchFamily="18" charset="0"/>
                                </a:rPr>
                                <m:t>𝜕</m:t>
                              </m:r>
                              <m:r>
                                <a:rPr lang="en-US" sz="1800" i="1" dirty="0">
                                  <a:latin typeface="Cambria Math" panose="02040503050406030204" pitchFamily="18" charset="0"/>
                                </a:rPr>
                                <m:t>𝑥</m:t>
                              </m:r>
                              <m:r>
                                <a:rPr lang="en-US" sz="1800" i="1" dirty="0">
                                  <a:latin typeface="Cambria Math" panose="02040503050406030204" pitchFamily="18" charset="0"/>
                                </a:rPr>
                                <m:t>𝜕</m:t>
                              </m:r>
                              <m:r>
                                <a:rPr lang="en-US" sz="1800" i="1" dirty="0">
                                  <a:latin typeface="Cambria Math" panose="02040503050406030204" pitchFamily="18" charset="0"/>
                                </a:rPr>
                                <m:t>𝑦</m:t>
                              </m:r>
                            </m:den>
                          </m:f>
                          <m:d>
                            <m:dPr>
                              <m:ctrlPr>
                                <a:rPr lang="en-US" sz="1800" i="1" dirty="0">
                                  <a:latin typeface="Cambria Math" panose="02040503050406030204" pitchFamily="18" charset="0"/>
                                </a:rPr>
                              </m:ctrlPr>
                            </m:dPr>
                            <m:e>
                              <m:r>
                                <a:rPr lang="en-US" sz="1800" i="1" dirty="0">
                                  <a:latin typeface="Cambria Math" panose="02040503050406030204" pitchFamily="18" charset="0"/>
                                </a:rPr>
                                <m:t>0</m:t>
                              </m:r>
                              <m:r>
                                <a:rPr lang="en-US" sz="1800" i="1" dirty="0">
                                  <a:latin typeface="Cambria Math" panose="02040503050406030204" pitchFamily="18" charset="0"/>
                                </a:rPr>
                                <m:t>,</m:t>
                              </m:r>
                              <m:r>
                                <a:rPr lang="en-US" sz="1800" i="1" dirty="0">
                                  <a:latin typeface="Cambria Math" panose="02040503050406030204" pitchFamily="18" charset="0"/>
                                </a:rPr>
                                <m:t>0</m:t>
                              </m:r>
                            </m:e>
                          </m:d>
                          <m:r>
                            <a:rPr lang="en-US" sz="1800" b="0" i="1" dirty="0" smtClean="0">
                              <a:latin typeface="Cambria Math" panose="02040503050406030204" pitchFamily="18" charset="0"/>
                            </a:rPr>
                            <m:t>+</m:t>
                          </m:r>
                          <m:sSup>
                            <m:sSupPr>
                              <m:ctrlPr>
                                <a:rPr lang="en-US" sz="1800" i="1" dirty="0">
                                  <a:latin typeface="Cambria Math" panose="02040503050406030204" pitchFamily="18" charset="0"/>
                                </a:rPr>
                              </m:ctrlPr>
                            </m:sSupPr>
                            <m:e>
                              <m:r>
                                <a:rPr lang="en-US" sz="1800" b="0" i="1" dirty="0" smtClean="0">
                                  <a:latin typeface="Cambria Math" panose="02040503050406030204" pitchFamily="18" charset="0"/>
                                </a:rPr>
                                <m:t>𝑦</m:t>
                              </m:r>
                            </m:e>
                            <m:sup>
                              <m:r>
                                <a:rPr lang="en-US" sz="1800" i="1" dirty="0">
                                  <a:latin typeface="Cambria Math" panose="02040503050406030204" pitchFamily="18" charset="0"/>
                                </a:rPr>
                                <m:t>2</m:t>
                              </m:r>
                            </m:sup>
                          </m:sSup>
                          <m:f>
                            <m:fPr>
                              <m:ctrlPr>
                                <a:rPr lang="en-US" sz="1800" i="1" dirty="0">
                                  <a:latin typeface="Cambria Math" panose="02040503050406030204" pitchFamily="18" charset="0"/>
                                </a:rPr>
                              </m:ctrlPr>
                            </m:fPr>
                            <m:num>
                              <m:sSup>
                                <m:sSupPr>
                                  <m:ctrlPr>
                                    <a:rPr lang="en-US" sz="1800" i="1" dirty="0">
                                      <a:latin typeface="Cambria Math" panose="02040503050406030204" pitchFamily="18" charset="0"/>
                                    </a:rPr>
                                  </m:ctrlPr>
                                </m:sSupPr>
                                <m:e>
                                  <m:r>
                                    <a:rPr lang="en-US" sz="1800" i="1" dirty="0">
                                      <a:latin typeface="Cambria Math" panose="02040503050406030204" pitchFamily="18" charset="0"/>
                                    </a:rPr>
                                    <m:t>𝜕</m:t>
                                  </m:r>
                                </m:e>
                                <m:sup>
                                  <m:r>
                                    <a:rPr lang="en-US" sz="1800" i="1" dirty="0">
                                      <a:latin typeface="Cambria Math" panose="02040503050406030204" pitchFamily="18" charset="0"/>
                                    </a:rPr>
                                    <m:t>2</m:t>
                                  </m:r>
                                </m:sup>
                              </m:sSup>
                              <m:r>
                                <a:rPr lang="en-US" sz="1800" i="1" dirty="0">
                                  <a:latin typeface="Cambria Math" panose="02040503050406030204" pitchFamily="18" charset="0"/>
                                </a:rPr>
                                <m:t>𝑓</m:t>
                              </m:r>
                            </m:num>
                            <m:den>
                              <m:r>
                                <a:rPr lang="en-US" sz="1800" i="1" dirty="0">
                                  <a:latin typeface="Cambria Math" panose="02040503050406030204" pitchFamily="18" charset="0"/>
                                </a:rPr>
                                <m:t>𝜕</m:t>
                              </m:r>
                              <m:sSup>
                                <m:sSupPr>
                                  <m:ctrlPr>
                                    <a:rPr lang="en-US" sz="1800" i="1" dirty="0">
                                      <a:latin typeface="Cambria Math" panose="02040503050406030204" pitchFamily="18" charset="0"/>
                                    </a:rPr>
                                  </m:ctrlPr>
                                </m:sSupPr>
                                <m:e>
                                  <m:r>
                                    <a:rPr lang="en-US" sz="1800" b="0" i="1" dirty="0" smtClean="0">
                                      <a:latin typeface="Cambria Math" panose="02040503050406030204" pitchFamily="18" charset="0"/>
                                    </a:rPr>
                                    <m:t>𝑦</m:t>
                                  </m:r>
                                </m:e>
                                <m:sup>
                                  <m:r>
                                    <a:rPr lang="en-US" sz="1800" i="1" dirty="0">
                                      <a:latin typeface="Cambria Math" panose="02040503050406030204" pitchFamily="18" charset="0"/>
                                    </a:rPr>
                                    <m:t>2</m:t>
                                  </m:r>
                                </m:sup>
                              </m:sSup>
                            </m:den>
                          </m:f>
                          <m:d>
                            <m:dPr>
                              <m:ctrlPr>
                                <a:rPr lang="en-US" sz="1800" i="1" dirty="0">
                                  <a:latin typeface="Cambria Math" panose="02040503050406030204" pitchFamily="18" charset="0"/>
                                </a:rPr>
                              </m:ctrlPr>
                            </m:dPr>
                            <m:e>
                              <m:r>
                                <a:rPr lang="en-US" sz="1800" i="1" dirty="0">
                                  <a:latin typeface="Cambria Math" panose="02040503050406030204" pitchFamily="18" charset="0"/>
                                </a:rPr>
                                <m:t>0</m:t>
                              </m:r>
                              <m:r>
                                <a:rPr lang="en-US" sz="1800" i="1" dirty="0">
                                  <a:latin typeface="Cambria Math" panose="02040503050406030204" pitchFamily="18" charset="0"/>
                                </a:rPr>
                                <m:t>,</m:t>
                              </m:r>
                              <m:r>
                                <a:rPr lang="en-US" sz="1800" i="1" dirty="0">
                                  <a:latin typeface="Cambria Math" panose="02040503050406030204" pitchFamily="18" charset="0"/>
                                </a:rPr>
                                <m:t>0</m:t>
                              </m:r>
                            </m:e>
                          </m:d>
                        </m:e>
                      </m:d>
                      <m:r>
                        <a:rPr lang="en-US" sz="1800" b="0" i="1" dirty="0" smtClean="0">
                          <a:latin typeface="Cambria Math" panose="02040503050406030204" pitchFamily="18" charset="0"/>
                        </a:rPr>
                        <m:t>+</m:t>
                      </m:r>
                      <m:r>
                        <a:rPr lang="en-US" sz="1800" b="0" i="1" dirty="0" smtClean="0">
                          <a:latin typeface="Cambria Math" panose="02040503050406030204" pitchFamily="18" charset="0"/>
                          <a:ea typeface="Cambria Math" panose="02040503050406030204" pitchFamily="18" charset="0"/>
                        </a:rPr>
                        <m:t>𝒪</m:t>
                      </m:r>
                      <m:d>
                        <m:dPr>
                          <m:ctrlPr>
                            <a:rPr lang="en-US" sz="1800" b="0" i="1" dirty="0" smtClean="0">
                              <a:latin typeface="Cambria Math" panose="02040503050406030204" pitchFamily="18" charset="0"/>
                              <a:ea typeface="Cambria Math" panose="02040503050406030204" pitchFamily="18" charset="0"/>
                            </a:rPr>
                          </m:ctrlPr>
                        </m:dPr>
                        <m:e>
                          <m:sSup>
                            <m:sSupPr>
                              <m:ctrlPr>
                                <a:rPr lang="en-US" sz="1800" b="0" i="1" dirty="0" smtClean="0">
                                  <a:latin typeface="Cambria Math" panose="02040503050406030204" pitchFamily="18" charset="0"/>
                                  <a:ea typeface="Cambria Math" panose="02040503050406030204" pitchFamily="18" charset="0"/>
                                </a:rPr>
                              </m:ctrlPr>
                            </m:sSupPr>
                            <m:e>
                              <m:r>
                                <a:rPr lang="en-US" sz="1800" b="0" i="1" dirty="0" smtClean="0">
                                  <a:latin typeface="Cambria Math" panose="02040503050406030204" pitchFamily="18" charset="0"/>
                                  <a:ea typeface="Cambria Math" panose="02040503050406030204" pitchFamily="18" charset="0"/>
                                </a:rPr>
                                <m:t>𝑥</m:t>
                              </m:r>
                            </m:e>
                            <m:sup>
                              <m:r>
                                <a:rPr lang="en-US" sz="1800" b="0" i="1" dirty="0" smtClean="0">
                                  <a:latin typeface="Cambria Math" panose="02040503050406030204" pitchFamily="18" charset="0"/>
                                  <a:ea typeface="Cambria Math" panose="02040503050406030204" pitchFamily="18" charset="0"/>
                                </a:rPr>
                                <m:t>3</m:t>
                              </m:r>
                            </m:sup>
                          </m:sSup>
                        </m:e>
                      </m:d>
                      <m:r>
                        <a:rPr lang="en-US" sz="1800" b="0" i="1" dirty="0" smtClean="0">
                          <a:latin typeface="Cambria Math" panose="02040503050406030204" pitchFamily="18" charset="0"/>
                        </a:rPr>
                        <m:t>+…</m:t>
                      </m:r>
                    </m:oMath>
                  </m:oMathPara>
                </a14:m>
                <a:endParaRPr lang="en-US" sz="1800" dirty="0"/>
              </a:p>
              <a:p>
                <a:pPr marL="0" lvl="0" indent="0">
                  <a:buNone/>
                </a:pPr>
                <a:r>
                  <a:rPr lang="en-US" sz="1800" dirty="0"/>
                  <a:t>Rule 1 says that </a:t>
                </a:r>
                <a14:m>
                  <m:oMath xmlns:m="http://schemas.openxmlformats.org/officeDocument/2006/math">
                    <m:r>
                      <a:rPr lang="en-US" sz="1800" i="1" dirty="0">
                        <a:latin typeface="Cambria Math" panose="02040503050406030204" pitchFamily="18" charset="0"/>
                      </a:rPr>
                      <m:t>𝑓</m:t>
                    </m:r>
                    <m:d>
                      <m:dPr>
                        <m:ctrlPr>
                          <a:rPr lang="en-US" sz="1800" i="1" dirty="0">
                            <a:latin typeface="Cambria Math" panose="02040503050406030204" pitchFamily="18" charset="0"/>
                          </a:rPr>
                        </m:ctrlPr>
                      </m:dPr>
                      <m:e>
                        <m:r>
                          <a:rPr lang="en-US" sz="1800" i="1" dirty="0">
                            <a:latin typeface="Cambria Math" panose="02040503050406030204" pitchFamily="18" charset="0"/>
                          </a:rPr>
                          <m:t>0</m:t>
                        </m:r>
                      </m:e>
                    </m:d>
                    <m:r>
                      <a:rPr lang="en-US" sz="1800" b="0" i="0" dirty="0" smtClean="0">
                        <a:latin typeface="Cambria Math" panose="02040503050406030204" pitchFamily="18" charset="0"/>
                      </a:rPr>
                      <m:t>=</m:t>
                    </m:r>
                  </m:oMath>
                </a14:m>
                <a:r>
                  <a:rPr lang="en-US" sz="1800" dirty="0"/>
                  <a:t> </a:t>
                </a:r>
                <a14:m>
                  <m:oMath xmlns:m="http://schemas.openxmlformats.org/officeDocument/2006/math">
                    <m:f>
                      <m:fPr>
                        <m:ctrlPr>
                          <a:rPr lang="en-US" sz="1800" i="1" dirty="0">
                            <a:latin typeface="Cambria Math" panose="02040503050406030204" pitchFamily="18" charset="0"/>
                          </a:rPr>
                        </m:ctrlPr>
                      </m:fPr>
                      <m:num>
                        <m:r>
                          <a:rPr lang="en-US" sz="1800" i="1" dirty="0">
                            <a:latin typeface="Cambria Math" panose="02040503050406030204" pitchFamily="18" charset="0"/>
                          </a:rPr>
                          <m:t>𝜕</m:t>
                        </m:r>
                        <m:r>
                          <a:rPr lang="en-US" sz="1800" i="1" dirty="0">
                            <a:latin typeface="Cambria Math" panose="02040503050406030204" pitchFamily="18" charset="0"/>
                          </a:rPr>
                          <m:t>𝑓</m:t>
                        </m:r>
                      </m:num>
                      <m:den>
                        <m:r>
                          <a:rPr lang="en-US" sz="1800" i="1" dirty="0">
                            <a:latin typeface="Cambria Math" panose="02040503050406030204" pitchFamily="18" charset="0"/>
                          </a:rPr>
                          <m:t>𝜕</m:t>
                        </m:r>
                        <m:r>
                          <a:rPr lang="en-US" sz="1800" i="1" dirty="0">
                            <a:latin typeface="Cambria Math" panose="02040503050406030204" pitchFamily="18" charset="0"/>
                          </a:rPr>
                          <m:t>𝑥</m:t>
                        </m:r>
                      </m:den>
                    </m:f>
                    <m:d>
                      <m:dPr>
                        <m:ctrlPr>
                          <a:rPr lang="en-US" sz="1800" i="1" dirty="0">
                            <a:latin typeface="Cambria Math" panose="02040503050406030204" pitchFamily="18" charset="0"/>
                          </a:rPr>
                        </m:ctrlPr>
                      </m:dPr>
                      <m:e>
                        <m:r>
                          <a:rPr lang="en-US" sz="1800" i="1" dirty="0">
                            <a:latin typeface="Cambria Math" panose="02040503050406030204" pitchFamily="18" charset="0"/>
                          </a:rPr>
                          <m:t>0</m:t>
                        </m:r>
                        <m:r>
                          <a:rPr lang="en-US" sz="1800" i="1" dirty="0">
                            <a:latin typeface="Cambria Math" panose="02040503050406030204" pitchFamily="18" charset="0"/>
                          </a:rPr>
                          <m:t>,</m:t>
                        </m:r>
                        <m:r>
                          <a:rPr lang="en-US" sz="1800" i="1" dirty="0">
                            <a:latin typeface="Cambria Math" panose="02040503050406030204" pitchFamily="18" charset="0"/>
                          </a:rPr>
                          <m:t>0</m:t>
                        </m:r>
                      </m:e>
                    </m:d>
                    <m:r>
                      <a:rPr lang="en-US" sz="1800" b="0" i="0" dirty="0" smtClean="0">
                        <a:latin typeface="Cambria Math" panose="02040503050406030204" pitchFamily="18" charset="0"/>
                      </a:rPr>
                      <m:t>=</m:t>
                    </m:r>
                  </m:oMath>
                </a14:m>
                <a:r>
                  <a:rPr lang="en-US" sz="1800" dirty="0"/>
                  <a:t> </a:t>
                </a:r>
                <a14:m>
                  <m:oMath xmlns:m="http://schemas.openxmlformats.org/officeDocument/2006/math">
                    <m:f>
                      <m:fPr>
                        <m:ctrlPr>
                          <a:rPr lang="en-US" sz="1800" i="1" dirty="0">
                            <a:latin typeface="Cambria Math" panose="02040503050406030204" pitchFamily="18" charset="0"/>
                          </a:rPr>
                        </m:ctrlPr>
                      </m:fPr>
                      <m:num>
                        <m:r>
                          <a:rPr lang="en-US" sz="1800" i="1" dirty="0">
                            <a:latin typeface="Cambria Math" panose="02040503050406030204" pitchFamily="18" charset="0"/>
                          </a:rPr>
                          <m:t>𝜕</m:t>
                        </m:r>
                        <m:r>
                          <a:rPr lang="en-US" sz="1800" i="1" dirty="0">
                            <a:latin typeface="Cambria Math" panose="02040503050406030204" pitchFamily="18" charset="0"/>
                          </a:rPr>
                          <m:t>𝑓</m:t>
                        </m:r>
                      </m:num>
                      <m:den>
                        <m:r>
                          <a:rPr lang="en-US" sz="1800" i="1" dirty="0">
                            <a:latin typeface="Cambria Math" panose="02040503050406030204" pitchFamily="18" charset="0"/>
                          </a:rPr>
                          <m:t>𝜕</m:t>
                        </m:r>
                        <m:r>
                          <a:rPr lang="en-US" sz="1800" i="1" dirty="0">
                            <a:latin typeface="Cambria Math" panose="02040503050406030204" pitchFamily="18" charset="0"/>
                          </a:rPr>
                          <m:t>𝑦</m:t>
                        </m:r>
                      </m:den>
                    </m:f>
                    <m:d>
                      <m:dPr>
                        <m:ctrlPr>
                          <a:rPr lang="en-US" sz="1800" i="1" dirty="0">
                            <a:latin typeface="Cambria Math" panose="02040503050406030204" pitchFamily="18" charset="0"/>
                          </a:rPr>
                        </m:ctrlPr>
                      </m:dPr>
                      <m:e>
                        <m:r>
                          <a:rPr lang="en-US" sz="1800" i="1" dirty="0">
                            <a:latin typeface="Cambria Math" panose="02040503050406030204" pitchFamily="18" charset="0"/>
                          </a:rPr>
                          <m:t>0</m:t>
                        </m:r>
                        <m:r>
                          <a:rPr lang="en-US" sz="1800" i="1" dirty="0">
                            <a:latin typeface="Cambria Math" panose="02040503050406030204" pitchFamily="18" charset="0"/>
                          </a:rPr>
                          <m:t>,</m:t>
                        </m:r>
                        <m:r>
                          <a:rPr lang="en-US" sz="1800" i="1" dirty="0">
                            <a:latin typeface="Cambria Math" panose="02040503050406030204" pitchFamily="18" charset="0"/>
                          </a:rPr>
                          <m:t>0</m:t>
                        </m:r>
                      </m:e>
                    </m:d>
                    <m:r>
                      <a:rPr lang="en-US" sz="1800" b="0" i="1" dirty="0" smtClean="0">
                        <a:latin typeface="Cambria Math" panose="02040503050406030204" pitchFamily="18" charset="0"/>
                      </a:rPr>
                      <m:t>=</m:t>
                    </m:r>
                    <m:r>
                      <a:rPr lang="en-US" sz="1800" b="0" i="1" dirty="0" smtClean="0">
                        <a:latin typeface="Cambria Math" panose="02040503050406030204" pitchFamily="18" charset="0"/>
                      </a:rPr>
                      <m:t>0</m:t>
                    </m:r>
                  </m:oMath>
                </a14:m>
                <a:r>
                  <a:rPr lang="en-US" sz="1800" dirty="0"/>
                  <a:t> otherwise the rate wouldn’t go to zero independently when </a:t>
                </a:r>
                <a:r>
                  <a:rPr lang="en-US" sz="1800" b="1" dirty="0"/>
                  <a:t>either</a:t>
                </a:r>
                <a:r>
                  <a:rPr lang="en-US" sz="1800" dirty="0"/>
                  <a:t> </a:t>
                </a:r>
                <a14:m>
                  <m:oMath xmlns:m="http://schemas.openxmlformats.org/officeDocument/2006/math">
                    <m:r>
                      <a:rPr lang="en-US" sz="1800" i="1" dirty="0" smtClean="0">
                        <a:latin typeface="Cambria Math" panose="02040503050406030204" pitchFamily="18" charset="0"/>
                      </a:rPr>
                      <m:t>𝑥</m:t>
                    </m:r>
                  </m:oMath>
                </a14:m>
                <a:r>
                  <a:rPr lang="en-US" sz="1800" dirty="0"/>
                  <a:t> or </a:t>
                </a:r>
                <a14:m>
                  <m:oMath xmlns:m="http://schemas.openxmlformats.org/officeDocument/2006/math">
                    <m:r>
                      <a:rPr lang="en-US" sz="1800" i="1" dirty="0" smtClean="0">
                        <a:latin typeface="Cambria Math" panose="02040503050406030204" pitchFamily="18" charset="0"/>
                      </a:rPr>
                      <m:t>𝑦</m:t>
                    </m:r>
                  </m:oMath>
                </a14:m>
                <a:r>
                  <a:rPr lang="en-US" sz="1800" dirty="0"/>
                  <a:t> was 0</a:t>
                </a:r>
              </a:p>
              <a:p>
                <a:pPr marL="0" lvl="0" indent="0">
                  <a:buNone/>
                </a:pPr>
                <a14:m>
                  <m:oMathPara xmlns:m="http://schemas.openxmlformats.org/officeDocument/2006/math">
                    <m:oMathParaPr>
                      <m:jc m:val="centerGroup"/>
                    </m:oMathParaPr>
                    <m:oMath xmlns:m="http://schemas.openxmlformats.org/officeDocument/2006/math">
                      <m:r>
                        <a:rPr lang="en-US" sz="1800" i="1" dirty="0">
                          <a:latin typeface="Cambria Math" panose="02040503050406030204" pitchFamily="18" charset="0"/>
                        </a:rPr>
                        <m:t>𝑓</m:t>
                      </m:r>
                      <m:d>
                        <m:dPr>
                          <m:ctrlPr>
                            <a:rPr lang="en-US" sz="1800" i="1" dirty="0">
                              <a:latin typeface="Cambria Math" panose="02040503050406030204" pitchFamily="18" charset="0"/>
                            </a:rPr>
                          </m:ctrlPr>
                        </m:dPr>
                        <m:e>
                          <m:r>
                            <a:rPr lang="en-US" sz="1800" i="1" dirty="0">
                              <a:latin typeface="Cambria Math" panose="02040503050406030204" pitchFamily="18" charset="0"/>
                            </a:rPr>
                            <m:t>𝑥</m:t>
                          </m:r>
                          <m:r>
                            <a:rPr lang="en-US" sz="1800" i="1" dirty="0">
                              <a:latin typeface="Cambria Math" panose="02040503050406030204" pitchFamily="18" charset="0"/>
                            </a:rPr>
                            <m:t>,</m:t>
                          </m:r>
                          <m:r>
                            <a:rPr lang="en-US" sz="1800" i="1" dirty="0">
                              <a:latin typeface="Cambria Math" panose="02040503050406030204" pitchFamily="18" charset="0"/>
                            </a:rPr>
                            <m:t>𝑦</m:t>
                          </m:r>
                        </m:e>
                      </m:d>
                      <m:r>
                        <a:rPr lang="en-US" sz="1800" i="1" dirty="0">
                          <a:latin typeface="Cambria Math" panose="02040503050406030204" pitchFamily="18" charset="0"/>
                        </a:rPr>
                        <m:t>=</m:t>
                      </m:r>
                      <m:f>
                        <m:fPr>
                          <m:ctrlPr>
                            <a:rPr lang="en-US" sz="1800" i="1" dirty="0">
                              <a:latin typeface="Cambria Math" panose="02040503050406030204" pitchFamily="18" charset="0"/>
                            </a:rPr>
                          </m:ctrlPr>
                        </m:fPr>
                        <m:num>
                          <m:r>
                            <a:rPr lang="en-US" sz="1800" i="1" dirty="0">
                              <a:latin typeface="Cambria Math" panose="02040503050406030204" pitchFamily="18" charset="0"/>
                            </a:rPr>
                            <m:t>1</m:t>
                          </m:r>
                        </m:num>
                        <m:den>
                          <m:r>
                            <a:rPr lang="en-US" sz="1800" i="1" dirty="0">
                              <a:latin typeface="Cambria Math" panose="02040503050406030204" pitchFamily="18" charset="0"/>
                            </a:rPr>
                            <m:t>2</m:t>
                          </m:r>
                        </m:den>
                      </m:f>
                      <m:d>
                        <m:dPr>
                          <m:begChr m:val="["/>
                          <m:endChr m:val="]"/>
                          <m:ctrlPr>
                            <a:rPr lang="en-US" sz="1800" i="1" dirty="0">
                              <a:latin typeface="Cambria Math" panose="02040503050406030204" pitchFamily="18" charset="0"/>
                            </a:rPr>
                          </m:ctrlPr>
                        </m:dPr>
                        <m:e>
                          <m:sSup>
                            <m:sSupPr>
                              <m:ctrlPr>
                                <a:rPr lang="en-US" sz="1800" i="1" dirty="0">
                                  <a:latin typeface="Cambria Math" panose="02040503050406030204" pitchFamily="18" charset="0"/>
                                </a:rPr>
                              </m:ctrlPr>
                            </m:sSupPr>
                            <m:e>
                              <m:r>
                                <a:rPr lang="en-US" sz="1800" i="1" dirty="0">
                                  <a:latin typeface="Cambria Math" panose="02040503050406030204" pitchFamily="18" charset="0"/>
                                </a:rPr>
                                <m:t>𝑥</m:t>
                              </m:r>
                            </m:e>
                            <m:sup>
                              <m:r>
                                <a:rPr lang="en-US" sz="1800" i="1" dirty="0">
                                  <a:latin typeface="Cambria Math" panose="02040503050406030204" pitchFamily="18" charset="0"/>
                                </a:rPr>
                                <m:t>2</m:t>
                              </m:r>
                            </m:sup>
                          </m:sSup>
                          <m:f>
                            <m:fPr>
                              <m:ctrlPr>
                                <a:rPr lang="en-US" sz="1800" i="1" dirty="0">
                                  <a:latin typeface="Cambria Math" panose="02040503050406030204" pitchFamily="18" charset="0"/>
                                </a:rPr>
                              </m:ctrlPr>
                            </m:fPr>
                            <m:num>
                              <m:sSup>
                                <m:sSupPr>
                                  <m:ctrlPr>
                                    <a:rPr lang="en-US" sz="1800" i="1" dirty="0">
                                      <a:latin typeface="Cambria Math" panose="02040503050406030204" pitchFamily="18" charset="0"/>
                                    </a:rPr>
                                  </m:ctrlPr>
                                </m:sSupPr>
                                <m:e>
                                  <m:r>
                                    <a:rPr lang="en-US" sz="1800" i="1" dirty="0">
                                      <a:latin typeface="Cambria Math" panose="02040503050406030204" pitchFamily="18" charset="0"/>
                                    </a:rPr>
                                    <m:t>𝜕</m:t>
                                  </m:r>
                                </m:e>
                                <m:sup>
                                  <m:r>
                                    <a:rPr lang="en-US" sz="1800" i="1" dirty="0">
                                      <a:latin typeface="Cambria Math" panose="02040503050406030204" pitchFamily="18" charset="0"/>
                                    </a:rPr>
                                    <m:t>2</m:t>
                                  </m:r>
                                </m:sup>
                              </m:sSup>
                              <m:r>
                                <a:rPr lang="en-US" sz="1800" i="1" dirty="0">
                                  <a:latin typeface="Cambria Math" panose="02040503050406030204" pitchFamily="18" charset="0"/>
                                </a:rPr>
                                <m:t>𝑓</m:t>
                              </m:r>
                            </m:num>
                            <m:den>
                              <m:r>
                                <a:rPr lang="en-US" sz="1800" i="1" dirty="0">
                                  <a:latin typeface="Cambria Math" panose="02040503050406030204" pitchFamily="18" charset="0"/>
                                </a:rPr>
                                <m:t>𝜕</m:t>
                              </m:r>
                              <m:sSup>
                                <m:sSupPr>
                                  <m:ctrlPr>
                                    <a:rPr lang="en-US" sz="1800" i="1" dirty="0">
                                      <a:latin typeface="Cambria Math" panose="02040503050406030204" pitchFamily="18" charset="0"/>
                                    </a:rPr>
                                  </m:ctrlPr>
                                </m:sSupPr>
                                <m:e>
                                  <m:r>
                                    <a:rPr lang="en-US" sz="1800" i="1" dirty="0">
                                      <a:latin typeface="Cambria Math" panose="02040503050406030204" pitchFamily="18" charset="0"/>
                                    </a:rPr>
                                    <m:t>𝑥</m:t>
                                  </m:r>
                                </m:e>
                                <m:sup>
                                  <m:r>
                                    <a:rPr lang="en-US" sz="1800" i="1" dirty="0">
                                      <a:latin typeface="Cambria Math" panose="02040503050406030204" pitchFamily="18" charset="0"/>
                                    </a:rPr>
                                    <m:t>2</m:t>
                                  </m:r>
                                </m:sup>
                              </m:sSup>
                            </m:den>
                          </m:f>
                          <m:d>
                            <m:dPr>
                              <m:ctrlPr>
                                <a:rPr lang="en-US" sz="1800" i="1" dirty="0">
                                  <a:latin typeface="Cambria Math" panose="02040503050406030204" pitchFamily="18" charset="0"/>
                                </a:rPr>
                              </m:ctrlPr>
                            </m:dPr>
                            <m:e>
                              <m:r>
                                <a:rPr lang="en-US" sz="1800" i="1" dirty="0">
                                  <a:latin typeface="Cambria Math" panose="02040503050406030204" pitchFamily="18" charset="0"/>
                                </a:rPr>
                                <m:t>0</m:t>
                              </m:r>
                              <m:r>
                                <a:rPr lang="en-US" sz="1800" i="1" dirty="0">
                                  <a:latin typeface="Cambria Math" panose="02040503050406030204" pitchFamily="18" charset="0"/>
                                </a:rPr>
                                <m:t>,</m:t>
                              </m:r>
                              <m:r>
                                <a:rPr lang="en-US" sz="1800" i="1" dirty="0">
                                  <a:latin typeface="Cambria Math" panose="02040503050406030204" pitchFamily="18" charset="0"/>
                                </a:rPr>
                                <m:t>0</m:t>
                              </m:r>
                            </m:e>
                          </m:d>
                          <m:r>
                            <a:rPr lang="en-US" sz="1800" i="1" dirty="0">
                              <a:latin typeface="Cambria Math" panose="02040503050406030204" pitchFamily="18" charset="0"/>
                            </a:rPr>
                            <m:t>+</m:t>
                          </m:r>
                          <m:r>
                            <a:rPr lang="en-US" sz="1800" i="1" dirty="0">
                              <a:latin typeface="Cambria Math" panose="02040503050406030204" pitchFamily="18" charset="0"/>
                            </a:rPr>
                            <m:t>2</m:t>
                          </m:r>
                          <m:r>
                            <a:rPr lang="en-US" sz="1800" b="0" i="1" dirty="0" smtClean="0">
                              <a:latin typeface="Cambria Math" panose="02040503050406030204" pitchFamily="18" charset="0"/>
                            </a:rPr>
                            <m:t>𝑥𝑦</m:t>
                          </m:r>
                          <m:f>
                            <m:fPr>
                              <m:ctrlPr>
                                <a:rPr lang="en-US" sz="1800" i="1" dirty="0">
                                  <a:latin typeface="Cambria Math" panose="02040503050406030204" pitchFamily="18" charset="0"/>
                                </a:rPr>
                              </m:ctrlPr>
                            </m:fPr>
                            <m:num>
                              <m:sSup>
                                <m:sSupPr>
                                  <m:ctrlPr>
                                    <a:rPr lang="en-US" sz="1800" i="1" dirty="0">
                                      <a:latin typeface="Cambria Math" panose="02040503050406030204" pitchFamily="18" charset="0"/>
                                    </a:rPr>
                                  </m:ctrlPr>
                                </m:sSupPr>
                                <m:e>
                                  <m:r>
                                    <a:rPr lang="en-US" sz="1800" i="1" dirty="0">
                                      <a:latin typeface="Cambria Math" panose="02040503050406030204" pitchFamily="18" charset="0"/>
                                    </a:rPr>
                                    <m:t>𝜕</m:t>
                                  </m:r>
                                </m:e>
                                <m:sup>
                                  <m:r>
                                    <a:rPr lang="en-US" sz="1800" i="1" dirty="0">
                                      <a:latin typeface="Cambria Math" panose="02040503050406030204" pitchFamily="18" charset="0"/>
                                    </a:rPr>
                                    <m:t>2</m:t>
                                  </m:r>
                                </m:sup>
                              </m:sSup>
                              <m:r>
                                <a:rPr lang="en-US" sz="1800" i="1" dirty="0">
                                  <a:latin typeface="Cambria Math" panose="02040503050406030204" pitchFamily="18" charset="0"/>
                                </a:rPr>
                                <m:t>𝑓</m:t>
                              </m:r>
                            </m:num>
                            <m:den>
                              <m:r>
                                <a:rPr lang="en-US" sz="1800" i="1" dirty="0">
                                  <a:latin typeface="Cambria Math" panose="02040503050406030204" pitchFamily="18" charset="0"/>
                                </a:rPr>
                                <m:t>𝜕</m:t>
                              </m:r>
                              <m:r>
                                <a:rPr lang="en-US" sz="1800" b="0" i="1" dirty="0" smtClean="0">
                                  <a:latin typeface="Cambria Math" panose="02040503050406030204" pitchFamily="18" charset="0"/>
                                </a:rPr>
                                <m:t>𝑥</m:t>
                              </m:r>
                              <m:r>
                                <a:rPr lang="en-US" sz="1800" i="1" dirty="0">
                                  <a:latin typeface="Cambria Math" panose="02040503050406030204" pitchFamily="18" charset="0"/>
                                </a:rPr>
                                <m:t>𝜕</m:t>
                              </m:r>
                              <m:r>
                                <a:rPr lang="en-US" sz="1800" b="0" i="1" dirty="0" smtClean="0">
                                  <a:latin typeface="Cambria Math" panose="02040503050406030204" pitchFamily="18" charset="0"/>
                                </a:rPr>
                                <m:t>𝑦</m:t>
                              </m:r>
                            </m:den>
                          </m:f>
                          <m:d>
                            <m:dPr>
                              <m:ctrlPr>
                                <a:rPr lang="en-US" sz="1800" i="1" dirty="0">
                                  <a:latin typeface="Cambria Math" panose="02040503050406030204" pitchFamily="18" charset="0"/>
                                </a:rPr>
                              </m:ctrlPr>
                            </m:dPr>
                            <m:e>
                              <m:r>
                                <a:rPr lang="en-US" sz="1800" i="1" dirty="0">
                                  <a:latin typeface="Cambria Math" panose="02040503050406030204" pitchFamily="18" charset="0"/>
                                </a:rPr>
                                <m:t>0</m:t>
                              </m:r>
                              <m:r>
                                <a:rPr lang="en-US" sz="1800" i="1" dirty="0">
                                  <a:latin typeface="Cambria Math" panose="02040503050406030204" pitchFamily="18" charset="0"/>
                                </a:rPr>
                                <m:t>,</m:t>
                              </m:r>
                              <m:r>
                                <a:rPr lang="en-US" sz="1800" i="1" dirty="0">
                                  <a:latin typeface="Cambria Math" panose="02040503050406030204" pitchFamily="18" charset="0"/>
                                </a:rPr>
                                <m:t>0</m:t>
                              </m:r>
                            </m:e>
                          </m:d>
                          <m:r>
                            <a:rPr lang="en-US" sz="1800" i="1" dirty="0">
                              <a:latin typeface="Cambria Math" panose="02040503050406030204" pitchFamily="18" charset="0"/>
                            </a:rPr>
                            <m:t>+</m:t>
                          </m:r>
                          <m:sSup>
                            <m:sSupPr>
                              <m:ctrlPr>
                                <a:rPr lang="en-US" sz="1800" i="1" dirty="0">
                                  <a:latin typeface="Cambria Math" panose="02040503050406030204" pitchFamily="18" charset="0"/>
                                </a:rPr>
                              </m:ctrlPr>
                            </m:sSupPr>
                            <m:e>
                              <m:r>
                                <a:rPr lang="en-US" sz="1800" i="1" dirty="0">
                                  <a:latin typeface="Cambria Math" panose="02040503050406030204" pitchFamily="18" charset="0"/>
                                </a:rPr>
                                <m:t>𝑦</m:t>
                              </m:r>
                            </m:e>
                            <m:sup>
                              <m:r>
                                <a:rPr lang="en-US" sz="1800" i="1" dirty="0">
                                  <a:latin typeface="Cambria Math" panose="02040503050406030204" pitchFamily="18" charset="0"/>
                                </a:rPr>
                                <m:t>2</m:t>
                              </m:r>
                            </m:sup>
                          </m:sSup>
                          <m:f>
                            <m:fPr>
                              <m:ctrlPr>
                                <a:rPr lang="en-US" sz="1800" i="1" dirty="0">
                                  <a:latin typeface="Cambria Math" panose="02040503050406030204" pitchFamily="18" charset="0"/>
                                </a:rPr>
                              </m:ctrlPr>
                            </m:fPr>
                            <m:num>
                              <m:sSup>
                                <m:sSupPr>
                                  <m:ctrlPr>
                                    <a:rPr lang="en-US" sz="1800" i="1" dirty="0">
                                      <a:latin typeface="Cambria Math" panose="02040503050406030204" pitchFamily="18" charset="0"/>
                                    </a:rPr>
                                  </m:ctrlPr>
                                </m:sSupPr>
                                <m:e>
                                  <m:r>
                                    <a:rPr lang="en-US" sz="1800" i="1" dirty="0">
                                      <a:latin typeface="Cambria Math" panose="02040503050406030204" pitchFamily="18" charset="0"/>
                                    </a:rPr>
                                    <m:t>𝜕</m:t>
                                  </m:r>
                                </m:e>
                                <m:sup>
                                  <m:r>
                                    <a:rPr lang="en-US" sz="1800" i="1" dirty="0">
                                      <a:latin typeface="Cambria Math" panose="02040503050406030204" pitchFamily="18" charset="0"/>
                                    </a:rPr>
                                    <m:t>2</m:t>
                                  </m:r>
                                </m:sup>
                              </m:sSup>
                              <m:r>
                                <a:rPr lang="en-US" sz="1800" i="1" dirty="0">
                                  <a:latin typeface="Cambria Math" panose="02040503050406030204" pitchFamily="18" charset="0"/>
                                </a:rPr>
                                <m:t>𝑓</m:t>
                              </m:r>
                            </m:num>
                            <m:den>
                              <m:r>
                                <a:rPr lang="en-US" sz="1800" i="1" dirty="0">
                                  <a:latin typeface="Cambria Math" panose="02040503050406030204" pitchFamily="18" charset="0"/>
                                </a:rPr>
                                <m:t>𝜕</m:t>
                              </m:r>
                              <m:sSup>
                                <m:sSupPr>
                                  <m:ctrlPr>
                                    <a:rPr lang="en-US" sz="1800" i="1" dirty="0">
                                      <a:latin typeface="Cambria Math" panose="02040503050406030204" pitchFamily="18" charset="0"/>
                                    </a:rPr>
                                  </m:ctrlPr>
                                </m:sSupPr>
                                <m:e>
                                  <m:r>
                                    <a:rPr lang="en-US" sz="1800" i="1" dirty="0">
                                      <a:latin typeface="Cambria Math" panose="02040503050406030204" pitchFamily="18" charset="0"/>
                                    </a:rPr>
                                    <m:t>𝑦</m:t>
                                  </m:r>
                                </m:e>
                                <m:sup>
                                  <m:r>
                                    <a:rPr lang="en-US" sz="1800" i="1" dirty="0">
                                      <a:latin typeface="Cambria Math" panose="02040503050406030204" pitchFamily="18" charset="0"/>
                                    </a:rPr>
                                    <m:t>2</m:t>
                                  </m:r>
                                </m:sup>
                              </m:sSup>
                            </m:den>
                          </m:f>
                          <m:d>
                            <m:dPr>
                              <m:ctrlPr>
                                <a:rPr lang="en-US" sz="1800" i="1" dirty="0">
                                  <a:latin typeface="Cambria Math" panose="02040503050406030204" pitchFamily="18" charset="0"/>
                                </a:rPr>
                              </m:ctrlPr>
                            </m:dPr>
                            <m:e>
                              <m:r>
                                <a:rPr lang="en-US" sz="1800" i="1" dirty="0">
                                  <a:latin typeface="Cambria Math" panose="02040503050406030204" pitchFamily="18" charset="0"/>
                                </a:rPr>
                                <m:t>0</m:t>
                              </m:r>
                              <m:r>
                                <a:rPr lang="en-US" sz="1800" i="1" dirty="0">
                                  <a:latin typeface="Cambria Math" panose="02040503050406030204" pitchFamily="18" charset="0"/>
                                </a:rPr>
                                <m:t>,</m:t>
                              </m:r>
                              <m:r>
                                <a:rPr lang="en-US" sz="1800" i="1" dirty="0">
                                  <a:latin typeface="Cambria Math" panose="02040503050406030204" pitchFamily="18" charset="0"/>
                                </a:rPr>
                                <m:t>0</m:t>
                              </m:r>
                            </m:e>
                          </m:d>
                        </m:e>
                      </m:d>
                      <m:r>
                        <a:rPr lang="en-US" sz="1800" i="1" dirty="0">
                          <a:latin typeface="Cambria Math" panose="02040503050406030204" pitchFamily="18" charset="0"/>
                        </a:rPr>
                        <m:t>+</m:t>
                      </m:r>
                      <m:r>
                        <a:rPr lang="en-US" sz="1800" i="1" dirty="0">
                          <a:latin typeface="Cambria Math" panose="02040503050406030204" pitchFamily="18" charset="0"/>
                          <a:ea typeface="Cambria Math" panose="02040503050406030204" pitchFamily="18" charset="0"/>
                        </a:rPr>
                        <m:t>𝒪</m:t>
                      </m:r>
                      <m:d>
                        <m:dPr>
                          <m:ctrlPr>
                            <a:rPr lang="en-US" sz="1800" i="1" dirty="0">
                              <a:latin typeface="Cambria Math" panose="02040503050406030204" pitchFamily="18" charset="0"/>
                              <a:ea typeface="Cambria Math" panose="02040503050406030204" pitchFamily="18" charset="0"/>
                            </a:rPr>
                          </m:ctrlPr>
                        </m:dPr>
                        <m:e>
                          <m:sSup>
                            <m:sSupPr>
                              <m:ctrlPr>
                                <a:rPr lang="en-US" sz="1800" i="1" dirty="0">
                                  <a:latin typeface="Cambria Math" panose="02040503050406030204" pitchFamily="18" charset="0"/>
                                  <a:ea typeface="Cambria Math" panose="02040503050406030204" pitchFamily="18" charset="0"/>
                                </a:rPr>
                              </m:ctrlPr>
                            </m:sSupPr>
                            <m:e>
                              <m:r>
                                <a:rPr lang="en-US" sz="1800" i="1" dirty="0">
                                  <a:latin typeface="Cambria Math" panose="02040503050406030204" pitchFamily="18" charset="0"/>
                                  <a:ea typeface="Cambria Math" panose="02040503050406030204" pitchFamily="18" charset="0"/>
                                </a:rPr>
                                <m:t>𝑥</m:t>
                              </m:r>
                            </m:e>
                            <m:sup>
                              <m:r>
                                <a:rPr lang="en-US" sz="1800" i="1" dirty="0">
                                  <a:latin typeface="Cambria Math" panose="02040503050406030204" pitchFamily="18" charset="0"/>
                                  <a:ea typeface="Cambria Math" panose="02040503050406030204" pitchFamily="18" charset="0"/>
                                </a:rPr>
                                <m:t>3</m:t>
                              </m:r>
                            </m:sup>
                          </m:sSup>
                        </m:e>
                      </m:d>
                      <m:r>
                        <a:rPr lang="en-US" sz="1800" i="1" dirty="0">
                          <a:latin typeface="Cambria Math" panose="02040503050406030204" pitchFamily="18" charset="0"/>
                        </a:rPr>
                        <m:t>+…</m:t>
                      </m:r>
                    </m:oMath>
                  </m:oMathPara>
                </a14:m>
                <a:endParaRPr lang="en-US" sz="1800" dirty="0"/>
              </a:p>
              <a:p>
                <a:pPr marL="0" lvl="0" indent="0">
                  <a:buNone/>
                </a:pPr>
                <a:endParaRPr lang="en-US" sz="1800" dirty="0"/>
              </a:p>
              <a:p>
                <a:pPr marL="0" lvl="0" indent="0" algn="l" rtl="0">
                  <a:spcBef>
                    <a:spcPts val="560"/>
                  </a:spcBef>
                  <a:spcAft>
                    <a:spcPts val="0"/>
                  </a:spcAft>
                  <a:buNone/>
                </a:pPr>
                <a:endParaRPr lang="en-US" sz="1800" dirty="0"/>
              </a:p>
              <a:p>
                <a:pPr marL="0" lvl="0" indent="0" algn="l" rtl="0">
                  <a:spcBef>
                    <a:spcPts val="560"/>
                  </a:spcBef>
                  <a:spcAft>
                    <a:spcPts val="0"/>
                  </a:spcAft>
                  <a:buNone/>
                </a:pPr>
                <a:endParaRPr lang="en-US" sz="1800" dirty="0"/>
              </a:p>
              <a:p>
                <a:pPr marL="0" lvl="0" indent="0" algn="l" rtl="0">
                  <a:spcBef>
                    <a:spcPts val="560"/>
                  </a:spcBef>
                  <a:spcAft>
                    <a:spcPts val="0"/>
                  </a:spcAft>
                  <a:buNone/>
                </a:pPr>
                <a:endParaRPr lang="en-US" sz="1800" dirty="0"/>
              </a:p>
              <a:p>
                <a:pPr marL="0" lvl="0" indent="0" algn="l" rtl="0">
                  <a:spcBef>
                    <a:spcPts val="560"/>
                  </a:spcBef>
                  <a:spcAft>
                    <a:spcPts val="0"/>
                  </a:spcAft>
                  <a:buNone/>
                </a:pPr>
                <a:endParaRPr lang="en-US" sz="1800" dirty="0"/>
              </a:p>
              <a:p>
                <a:pPr marL="0" lvl="0" indent="0" algn="l" rtl="0">
                  <a:spcBef>
                    <a:spcPts val="560"/>
                  </a:spcBef>
                  <a:spcAft>
                    <a:spcPts val="0"/>
                  </a:spcAft>
                  <a:buNone/>
                </a:pPr>
                <a:endParaRPr lang="en-US" sz="1800" dirty="0"/>
              </a:p>
              <a:p>
                <a:pPr marL="0" lvl="0" indent="0" algn="l" rtl="0">
                  <a:spcBef>
                    <a:spcPts val="560"/>
                  </a:spcBef>
                  <a:spcAft>
                    <a:spcPts val="0"/>
                  </a:spcAft>
                  <a:buNone/>
                </a:pPr>
                <a:endParaRPr sz="1800" dirty="0"/>
              </a:p>
            </p:txBody>
          </p:sp>
        </mc:Choice>
        <mc:Fallback>
          <p:sp>
            <p:nvSpPr>
              <p:cNvPr id="29" name="Google Shape;591;g8d5b788658_1_82">
                <a:extLst>
                  <a:ext uri="{FF2B5EF4-FFF2-40B4-BE49-F238E27FC236}">
                    <a16:creationId xmlns:a16="http://schemas.microsoft.com/office/drawing/2014/main" id="{E5B48682-30D2-43E5-BB6E-37B73564DEDC}"/>
                  </a:ext>
                </a:extLst>
              </p:cNvPr>
              <p:cNvSpPr txBox="1">
                <a:spLocks noGrp="1" noRot="1" noChangeAspect="1" noMove="1" noResize="1" noEditPoints="1" noAdjustHandles="1" noChangeArrowheads="1" noChangeShapeType="1" noTextEdit="1"/>
              </p:cNvSpPr>
              <p:nvPr>
                <p:ph type="body" idx="1"/>
              </p:nvPr>
            </p:nvSpPr>
            <p:spPr>
              <a:xfrm>
                <a:off x="139528" y="939112"/>
                <a:ext cx="6781972" cy="5599800"/>
              </a:xfrm>
              <a:prstGeom prst="rect">
                <a:avLst/>
              </a:prstGeom>
              <a:blipFill>
                <a:blip r:embed="rId8"/>
                <a:stretch>
                  <a:fillRect l="-809" r="-180"/>
                </a:stretch>
              </a:blipFill>
            </p:spPr>
            <p:txBody>
              <a:bodyPr/>
              <a:lstStyle/>
              <a:p>
                <a:r>
                  <a:rPr lang="en-US">
                    <a:noFill/>
                  </a:rPr>
                  <a:t> </a:t>
                </a:r>
              </a:p>
            </p:txBody>
          </p:sp>
        </mc:Fallback>
      </mc:AlternateContent>
    </p:spTree>
    <p:extLst>
      <p:ext uri="{BB962C8B-B14F-4D97-AF65-F5344CB8AC3E}">
        <p14:creationId xmlns:p14="http://schemas.microsoft.com/office/powerpoint/2010/main" val="41610041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g8d5b788658_1_99"/>
          <p:cNvSpPr txBox="1">
            <a:spLocks noGrp="1"/>
          </p:cNvSpPr>
          <p:nvPr>
            <p:ph type="title"/>
          </p:nvPr>
        </p:nvSpPr>
        <p:spPr>
          <a:xfrm>
            <a:off x="0" y="0"/>
            <a:ext cx="8550275"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600" b="1" dirty="0">
                <a:solidFill>
                  <a:srgbClr val="0000CC"/>
                </a:solidFill>
              </a:rPr>
              <a:t>Phenomenological Rate Laws, “Mass Action”</a:t>
            </a:r>
            <a:endParaRPr sz="4000" dirty="0"/>
          </a:p>
        </p:txBody>
      </p:sp>
      <p:pic>
        <p:nvPicPr>
          <p:cNvPr id="601" name="Google Shape;601;g8d5b788658_1_99" descr="redblackblockiu"/>
          <p:cNvPicPr preferRelativeResize="0"/>
          <p:nvPr/>
        </p:nvPicPr>
        <p:blipFill rotWithShape="1">
          <a:blip r:embed="rId3">
            <a:alphaModFix/>
          </a:blip>
          <a:srcRect/>
          <a:stretch/>
        </p:blipFill>
        <p:spPr>
          <a:xfrm>
            <a:off x="0" y="6219825"/>
            <a:ext cx="484188" cy="638175"/>
          </a:xfrm>
          <a:prstGeom prst="rect">
            <a:avLst/>
          </a:prstGeom>
          <a:noFill/>
          <a:ln>
            <a:noFill/>
          </a:ln>
        </p:spPr>
      </p:pic>
      <p:pic>
        <p:nvPicPr>
          <p:cNvPr id="602" name="Google Shape;602;g8d5b788658_1_99"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mc:AlternateContent xmlns:mc="http://schemas.openxmlformats.org/markup-compatibility/2006">
        <mc:Choice xmlns:a14="http://schemas.microsoft.com/office/drawing/2010/main" Requires="a14">
          <p:sp>
            <p:nvSpPr>
              <p:cNvPr id="18" name="Rectangle 17">
                <a:extLst>
                  <a:ext uri="{FF2B5EF4-FFF2-40B4-BE49-F238E27FC236}">
                    <a16:creationId xmlns:a16="http://schemas.microsoft.com/office/drawing/2014/main" id="{71D57C5D-AF17-4AFA-AED2-340C6E113F8D}"/>
                  </a:ext>
                </a:extLst>
              </p:cNvPr>
              <p:cNvSpPr/>
              <p:nvPr/>
            </p:nvSpPr>
            <p:spPr>
              <a:xfrm>
                <a:off x="7308190" y="3004271"/>
                <a:ext cx="1538947" cy="13542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𝑇</m:t>
                      </m:r>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𝛽</m:t>
                          </m:r>
                          <m:r>
                            <a:rPr lang="en-US" sz="2000" b="0" i="1" smtClean="0">
                              <a:latin typeface="Cambria Math" panose="02040503050406030204" pitchFamily="18" charset="0"/>
                            </a:rPr>
                            <m:t>𝑉𝑇</m:t>
                          </m:r>
                        </m:e>
                      </m:groupCh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1</m:t>
                          </m:r>
                        </m:sub>
                      </m:sSub>
                    </m:oMath>
                  </m:oMathPara>
                </a14:m>
                <a:endParaRPr lang="en-US" sz="2000" dirty="0"/>
              </a:p>
              <a:p>
                <a:pPr marL="0" indent="0">
                  <a:buNone/>
                </a:pP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m:t>
                        </m:r>
                      </m:sub>
                    </m:sSub>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𝑘</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m:t>
                            </m:r>
                          </m:sub>
                        </m:sSub>
                      </m:e>
                    </m:groupChr>
                    <m:sSub>
                      <m:sSubPr>
                        <m:ctrlPr>
                          <a:rPr lang="en-US" sz="2000" b="0" i="1" smtClean="0">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2</m:t>
                        </m:r>
                      </m:sub>
                    </m:sSub>
                  </m:oMath>
                </a14:m>
                <a:r>
                  <a:rPr lang="en-US" sz="2000" dirty="0"/>
                  <a:t> </a:t>
                </a:r>
                <a14:m>
                  <m:oMath xmlns:m="http://schemas.openxmlformats.org/officeDocument/2006/math">
                    <m:groupChr>
                      <m:groupChrPr>
                        <m:chr m:val="→"/>
                        <m:vertJc m:val="bot"/>
                        <m:ctrlPr>
                          <a:rPr lang="el-GR" sz="2000" i="1">
                            <a:latin typeface="Cambria Math" panose="02040503050406030204" pitchFamily="18" charset="0"/>
                          </a:rPr>
                        </m:ctrlPr>
                      </m:groupChrPr>
                      <m:e>
                        <m:r>
                          <m:rPr>
                            <m:brk m:alnAt="2"/>
                          </m:rPr>
                          <a:rPr lang="en-US" sz="2000" b="0" i="1" smtClean="0">
                            <a:latin typeface="Cambria Math" panose="02040503050406030204" pitchFamily="18" charset="0"/>
                          </a:rPr>
                          <m:t>𝑑</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2</m:t>
                            </m:r>
                          </m:sub>
                        </m:sSub>
                      </m:e>
                    </m:groupChr>
                    <m:r>
                      <a:rPr lang="en-US" sz="2000" b="0" i="1" smtClean="0">
                        <a:latin typeface="Cambria Math" panose="02040503050406030204" pitchFamily="18" charset="0"/>
                      </a:rPr>
                      <m:t>𝐷</m:t>
                    </m:r>
                  </m:oMath>
                </a14:m>
                <a:endParaRPr lang="en-US" sz="2000" dirty="0"/>
              </a:p>
              <a:p>
                <a:pPr/>
                <a14:m>
                  <m:oMathPara xmlns:m="http://schemas.openxmlformats.org/officeDocument/2006/math">
                    <m:oMathParaPr>
                      <m:jc m:val="centerGroup"/>
                    </m:oMathParaPr>
                    <m:oMath xmlns:m="http://schemas.openxmlformats.org/officeDocument/2006/math">
                      <m:groupChr>
                        <m:groupChrPr>
                          <m:chr m:val="→"/>
                          <m:vertJc m:val="bot"/>
                          <m:ctrlPr>
                            <a:rPr lang="el-GR" sz="2000" i="1">
                              <a:latin typeface="Cambria Math" panose="02040503050406030204" pitchFamily="18" charset="0"/>
                            </a:rPr>
                          </m:ctrlPr>
                        </m:groupChrPr>
                        <m:e>
                          <m:r>
                            <m:rPr>
                              <m:brk m:alnAt="2"/>
                            </m:rPr>
                            <a:rPr lang="en-US" sz="2000" b="0" i="1" smtClean="0">
                              <a:latin typeface="Cambria Math" panose="02040503050406030204" pitchFamily="18" charset="0"/>
                            </a:rPr>
                            <m:t>𝑝</m:t>
                          </m:r>
                          <m:sSub>
                            <m:sSubPr>
                              <m:ctrlPr>
                                <a:rPr lang="en-US" sz="2000" b="0" i="1" smtClean="0">
                                  <a:latin typeface="Cambria Math" panose="02040503050406030204" pitchFamily="18" charset="0"/>
                                </a:rPr>
                              </m:ctrlPr>
                            </m:sSubPr>
                            <m:e>
                              <m:r>
                                <m:rPr>
                                  <m:brk m:alnAt="2"/>
                                </m:rPr>
                                <a:rPr lang="en-US" sz="2000" b="0" i="1" smtClean="0">
                                  <a:latin typeface="Cambria Math" panose="02040503050406030204" pitchFamily="18" charset="0"/>
                                </a:rPr>
                                <m:t>𝐼</m:t>
                              </m:r>
                            </m:e>
                            <m:sub>
                              <m:r>
                                <m:rPr>
                                  <m:brk m:alnAt="2"/>
                                </m:rPr>
                                <a:rPr lang="en-US" sz="2000" b="0" i="1" smtClean="0">
                                  <a:latin typeface="Cambria Math" panose="02040503050406030204" pitchFamily="18" charset="0"/>
                                </a:rPr>
                                <m:t>2</m:t>
                              </m:r>
                            </m:sub>
                          </m:sSub>
                        </m:e>
                      </m:groupChr>
                      <m:r>
                        <a:rPr lang="en-US" sz="2000" b="0" i="1" smtClean="0">
                          <a:latin typeface="Cambria Math" panose="02040503050406030204" pitchFamily="18" charset="0"/>
                        </a:rPr>
                        <m:t>𝑉</m:t>
                      </m:r>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𝑐𝑉</m:t>
                          </m:r>
                        </m:e>
                      </m:groupChr>
                    </m:oMath>
                  </m:oMathPara>
                </a14:m>
                <a:endParaRPr lang="en-US" sz="2000" dirty="0"/>
              </a:p>
            </p:txBody>
          </p:sp>
        </mc:Choice>
        <mc:Fallback>
          <p:sp>
            <p:nvSpPr>
              <p:cNvPr id="18" name="Rectangle 17">
                <a:extLst>
                  <a:ext uri="{FF2B5EF4-FFF2-40B4-BE49-F238E27FC236}">
                    <a16:creationId xmlns:a16="http://schemas.microsoft.com/office/drawing/2014/main" id="{71D57C5D-AF17-4AFA-AED2-340C6E113F8D}"/>
                  </a:ext>
                </a:extLst>
              </p:cNvPr>
              <p:cNvSpPr>
                <a:spLocks noRot="1" noChangeAspect="1" noMove="1" noResize="1" noEditPoints="1" noAdjustHandles="1" noChangeArrowheads="1" noChangeShapeType="1" noTextEdit="1"/>
              </p:cNvSpPr>
              <p:nvPr/>
            </p:nvSpPr>
            <p:spPr>
              <a:xfrm>
                <a:off x="7308190" y="3004271"/>
                <a:ext cx="1538947" cy="1354282"/>
              </a:xfrm>
              <a:prstGeom prst="rect">
                <a:avLst/>
              </a:prstGeom>
              <a:blipFill>
                <a:blip r:embed="rId5"/>
                <a:stretch>
                  <a:fillRect/>
                </a:stretch>
              </a:blipFill>
            </p:spPr>
            <p:txBody>
              <a:bodyPr/>
              <a:lstStyle/>
              <a:p>
                <a:r>
                  <a:rPr lang="en-US">
                    <a:noFill/>
                  </a:rPr>
                  <a:t> </a:t>
                </a:r>
              </a:p>
            </p:txBody>
          </p:sp>
        </mc:Fallback>
      </mc:AlternateContent>
      <p:pic>
        <p:nvPicPr>
          <p:cNvPr id="23" name="Picture 22">
            <a:extLst>
              <a:ext uri="{FF2B5EF4-FFF2-40B4-BE49-F238E27FC236}">
                <a16:creationId xmlns:a16="http://schemas.microsoft.com/office/drawing/2014/main" id="{3B7AF07F-07CE-4B56-B421-3AC78D2A35C3}"/>
              </a:ext>
            </a:extLst>
          </p:cNvPr>
          <p:cNvPicPr>
            <a:picLocks noChangeAspect="1"/>
          </p:cNvPicPr>
          <p:nvPr/>
        </p:nvPicPr>
        <p:blipFill>
          <a:blip r:embed="rId6">
            <a:clrChange>
              <a:clrFrom>
                <a:srgbClr val="FEF3B1"/>
              </a:clrFrom>
              <a:clrTo>
                <a:srgbClr val="FEF3B1">
                  <a:alpha val="0"/>
                </a:srgbClr>
              </a:clrTo>
            </a:clrChange>
          </a:blip>
          <a:stretch>
            <a:fillRect/>
          </a:stretch>
        </p:blipFill>
        <p:spPr>
          <a:xfrm>
            <a:off x="8550325" y="0"/>
            <a:ext cx="593675" cy="617861"/>
          </a:xfrm>
          <a:prstGeom prst="rect">
            <a:avLst/>
          </a:prstGeom>
        </p:spPr>
      </p:pic>
      <p:pic>
        <p:nvPicPr>
          <p:cNvPr id="27" name="Google Shape;594;g8d5b788658_1_82">
            <a:extLst>
              <a:ext uri="{FF2B5EF4-FFF2-40B4-BE49-F238E27FC236}">
                <a16:creationId xmlns:a16="http://schemas.microsoft.com/office/drawing/2014/main" id="{D4E9549E-D42C-4B39-AFA2-965F1DC057C9}"/>
              </a:ext>
            </a:extLst>
          </p:cNvPr>
          <p:cNvPicPr preferRelativeResize="0">
            <a:picLocks noChangeAspect="1"/>
          </p:cNvPicPr>
          <p:nvPr/>
        </p:nvPicPr>
        <p:blipFill>
          <a:blip r:embed="rId7">
            <a:alphaModFix/>
          </a:blip>
          <a:stretch>
            <a:fillRect/>
          </a:stretch>
        </p:blipFill>
        <p:spPr>
          <a:xfrm>
            <a:off x="6921500" y="1558251"/>
            <a:ext cx="2082972" cy="1030768"/>
          </a:xfrm>
          <a:prstGeom prst="rect">
            <a:avLst/>
          </a:prstGeom>
          <a:noFill/>
          <a:ln>
            <a:noFill/>
          </a:ln>
        </p:spPr>
      </p:pic>
      <mc:AlternateContent xmlns:mc="http://schemas.openxmlformats.org/markup-compatibility/2006">
        <mc:Choice xmlns:a14="http://schemas.microsoft.com/office/drawing/2010/main" Requires="a14">
          <p:sp>
            <p:nvSpPr>
              <p:cNvPr id="29" name="Google Shape;591;g8d5b788658_1_82">
                <a:extLst>
                  <a:ext uri="{FF2B5EF4-FFF2-40B4-BE49-F238E27FC236}">
                    <a16:creationId xmlns:a16="http://schemas.microsoft.com/office/drawing/2014/main" id="{E5B48682-30D2-43E5-BB6E-37B73564DEDC}"/>
                  </a:ext>
                </a:extLst>
              </p:cNvPr>
              <p:cNvSpPr txBox="1">
                <a:spLocks noGrp="1"/>
              </p:cNvSpPr>
              <p:nvPr>
                <p:ph type="body" idx="1"/>
              </p:nvPr>
            </p:nvSpPr>
            <p:spPr>
              <a:xfrm>
                <a:off x="139528" y="939112"/>
                <a:ext cx="6781972" cy="5599800"/>
              </a:xfrm>
              <a:prstGeom prst="rect">
                <a:avLst/>
              </a:prstGeom>
            </p:spPr>
            <p:txBody>
              <a:bodyPr spcFirstLastPara="1" wrap="square" lIns="91425" tIns="45700" rIns="91425" bIns="45700" anchor="t" anchorCtr="0">
                <a:noAutofit/>
              </a:bodyPr>
              <a:lstStyle/>
              <a:p>
                <a:pPr marL="0" lvl="0" indent="0">
                  <a:buNone/>
                </a:pPr>
                <a:r>
                  <a:rPr lang="en-US" sz="1800" dirty="0"/>
                  <a:t>1) When the amount of a species is 0, the rate must be zero</a:t>
                </a:r>
              </a:p>
              <a:p>
                <a:pPr marL="0" lvl="0" indent="0">
                  <a:buNone/>
                </a:pPr>
                <a:r>
                  <a:rPr lang="en-US" sz="1800" dirty="0"/>
                  <a:t>2) For small amounts of a species, increasing the amount of that species also increases the rate (monotonicity with non-zero slope at 0)</a:t>
                </a:r>
              </a:p>
              <a:p>
                <a:pPr marL="0" lvl="0" indent="0">
                  <a:buNone/>
                </a:pPr>
                <a:r>
                  <a:rPr lang="en-US" sz="1800" dirty="0"/>
                  <a:t>Rule 1 also says that </a:t>
                </a:r>
                <a14:m>
                  <m:oMath xmlns:m="http://schemas.openxmlformats.org/officeDocument/2006/math">
                    <m:f>
                      <m:fPr>
                        <m:ctrlPr>
                          <a:rPr lang="en-US" sz="1800" i="1" dirty="0">
                            <a:latin typeface="Cambria Math" panose="02040503050406030204" pitchFamily="18" charset="0"/>
                          </a:rPr>
                        </m:ctrlPr>
                      </m:fPr>
                      <m:num>
                        <m:sSup>
                          <m:sSupPr>
                            <m:ctrlPr>
                              <a:rPr lang="en-US" sz="1800" i="1" dirty="0">
                                <a:latin typeface="Cambria Math" panose="02040503050406030204" pitchFamily="18" charset="0"/>
                              </a:rPr>
                            </m:ctrlPr>
                          </m:sSupPr>
                          <m:e>
                            <m:r>
                              <a:rPr lang="en-US" sz="1800" i="1" dirty="0">
                                <a:latin typeface="Cambria Math" panose="02040503050406030204" pitchFamily="18" charset="0"/>
                              </a:rPr>
                              <m:t>𝜕</m:t>
                            </m:r>
                          </m:e>
                          <m:sup>
                            <m:r>
                              <a:rPr lang="en-US" sz="1800" i="1" dirty="0">
                                <a:latin typeface="Cambria Math" panose="02040503050406030204" pitchFamily="18" charset="0"/>
                              </a:rPr>
                              <m:t>2</m:t>
                            </m:r>
                          </m:sup>
                        </m:sSup>
                        <m:r>
                          <a:rPr lang="en-US" sz="1800" i="1" dirty="0">
                            <a:latin typeface="Cambria Math" panose="02040503050406030204" pitchFamily="18" charset="0"/>
                          </a:rPr>
                          <m:t>𝑓</m:t>
                        </m:r>
                      </m:num>
                      <m:den>
                        <m:r>
                          <a:rPr lang="en-US" sz="1800" i="1" dirty="0">
                            <a:latin typeface="Cambria Math" panose="02040503050406030204" pitchFamily="18" charset="0"/>
                          </a:rPr>
                          <m:t>𝜕</m:t>
                        </m:r>
                        <m:sSup>
                          <m:sSupPr>
                            <m:ctrlPr>
                              <a:rPr lang="en-US" sz="1800" i="1" dirty="0">
                                <a:latin typeface="Cambria Math" panose="02040503050406030204" pitchFamily="18" charset="0"/>
                              </a:rPr>
                            </m:ctrlPr>
                          </m:sSupPr>
                          <m:e>
                            <m:r>
                              <a:rPr lang="en-US" sz="1800" i="1" dirty="0">
                                <a:latin typeface="Cambria Math" panose="02040503050406030204" pitchFamily="18" charset="0"/>
                              </a:rPr>
                              <m:t>𝑥</m:t>
                            </m:r>
                          </m:e>
                          <m:sup>
                            <m:r>
                              <a:rPr lang="en-US" sz="1800" i="1" dirty="0">
                                <a:latin typeface="Cambria Math" panose="02040503050406030204" pitchFamily="18" charset="0"/>
                              </a:rPr>
                              <m:t>2</m:t>
                            </m:r>
                          </m:sup>
                        </m:sSup>
                      </m:den>
                    </m:f>
                    <m:d>
                      <m:dPr>
                        <m:ctrlPr>
                          <a:rPr lang="en-US" sz="1800" i="1" dirty="0">
                            <a:latin typeface="Cambria Math" panose="02040503050406030204" pitchFamily="18" charset="0"/>
                          </a:rPr>
                        </m:ctrlPr>
                      </m:dPr>
                      <m:e>
                        <m:r>
                          <a:rPr lang="en-US" sz="1800" i="1" dirty="0">
                            <a:latin typeface="Cambria Math" panose="02040503050406030204" pitchFamily="18" charset="0"/>
                          </a:rPr>
                          <m:t>0</m:t>
                        </m:r>
                        <m:r>
                          <a:rPr lang="en-US" sz="1800" i="1" dirty="0">
                            <a:latin typeface="Cambria Math" panose="02040503050406030204" pitchFamily="18" charset="0"/>
                          </a:rPr>
                          <m:t>,</m:t>
                        </m:r>
                        <m:r>
                          <a:rPr lang="en-US" sz="1800" i="1" dirty="0">
                            <a:latin typeface="Cambria Math" panose="02040503050406030204" pitchFamily="18" charset="0"/>
                          </a:rPr>
                          <m:t>0</m:t>
                        </m:r>
                      </m:e>
                    </m:d>
                    <m:r>
                      <a:rPr lang="en-US" sz="1800" b="0" i="0" dirty="0" smtClean="0">
                        <a:latin typeface="Cambria Math" panose="02040503050406030204" pitchFamily="18" charset="0"/>
                      </a:rPr>
                      <m:t>=</m:t>
                    </m:r>
                    <m:f>
                      <m:fPr>
                        <m:ctrlPr>
                          <a:rPr lang="en-US" sz="1800" i="1" dirty="0">
                            <a:latin typeface="Cambria Math" panose="02040503050406030204" pitchFamily="18" charset="0"/>
                          </a:rPr>
                        </m:ctrlPr>
                      </m:fPr>
                      <m:num>
                        <m:sSup>
                          <m:sSupPr>
                            <m:ctrlPr>
                              <a:rPr lang="en-US" sz="1800" i="1" dirty="0">
                                <a:latin typeface="Cambria Math" panose="02040503050406030204" pitchFamily="18" charset="0"/>
                              </a:rPr>
                            </m:ctrlPr>
                          </m:sSupPr>
                          <m:e>
                            <m:r>
                              <a:rPr lang="en-US" sz="1800" i="1" dirty="0">
                                <a:latin typeface="Cambria Math" panose="02040503050406030204" pitchFamily="18" charset="0"/>
                              </a:rPr>
                              <m:t>𝜕</m:t>
                            </m:r>
                          </m:e>
                          <m:sup>
                            <m:r>
                              <a:rPr lang="en-US" sz="1800" i="1" dirty="0">
                                <a:latin typeface="Cambria Math" panose="02040503050406030204" pitchFamily="18" charset="0"/>
                              </a:rPr>
                              <m:t>2</m:t>
                            </m:r>
                          </m:sup>
                        </m:sSup>
                        <m:r>
                          <a:rPr lang="en-US" sz="1800" i="1" dirty="0">
                            <a:latin typeface="Cambria Math" panose="02040503050406030204" pitchFamily="18" charset="0"/>
                          </a:rPr>
                          <m:t>𝑓</m:t>
                        </m:r>
                      </m:num>
                      <m:den>
                        <m:r>
                          <a:rPr lang="en-US" sz="1800" i="1" dirty="0">
                            <a:latin typeface="Cambria Math" panose="02040503050406030204" pitchFamily="18" charset="0"/>
                          </a:rPr>
                          <m:t>𝜕</m:t>
                        </m:r>
                        <m:sSup>
                          <m:sSupPr>
                            <m:ctrlPr>
                              <a:rPr lang="en-US" sz="1800" i="1" dirty="0">
                                <a:latin typeface="Cambria Math" panose="02040503050406030204" pitchFamily="18" charset="0"/>
                              </a:rPr>
                            </m:ctrlPr>
                          </m:sSupPr>
                          <m:e>
                            <m:r>
                              <a:rPr lang="en-US" sz="1800" b="0" i="1" dirty="0" smtClean="0">
                                <a:latin typeface="Cambria Math" panose="02040503050406030204" pitchFamily="18" charset="0"/>
                              </a:rPr>
                              <m:t>𝑦</m:t>
                            </m:r>
                          </m:e>
                          <m:sup>
                            <m:r>
                              <a:rPr lang="en-US" sz="1800" i="1" dirty="0">
                                <a:latin typeface="Cambria Math" panose="02040503050406030204" pitchFamily="18" charset="0"/>
                              </a:rPr>
                              <m:t>2</m:t>
                            </m:r>
                          </m:sup>
                        </m:sSup>
                      </m:den>
                    </m:f>
                    <m:d>
                      <m:dPr>
                        <m:ctrlPr>
                          <a:rPr lang="en-US" sz="1800" i="1" dirty="0">
                            <a:latin typeface="Cambria Math" panose="02040503050406030204" pitchFamily="18" charset="0"/>
                          </a:rPr>
                        </m:ctrlPr>
                      </m:dPr>
                      <m:e>
                        <m:r>
                          <a:rPr lang="en-US" sz="1800" i="1" dirty="0">
                            <a:latin typeface="Cambria Math" panose="02040503050406030204" pitchFamily="18" charset="0"/>
                          </a:rPr>
                          <m:t>0</m:t>
                        </m:r>
                        <m:r>
                          <a:rPr lang="en-US" sz="1800" i="1" dirty="0">
                            <a:latin typeface="Cambria Math" panose="02040503050406030204" pitchFamily="18" charset="0"/>
                          </a:rPr>
                          <m:t>,</m:t>
                        </m:r>
                        <m:r>
                          <a:rPr lang="en-US" sz="1800" i="1" dirty="0">
                            <a:latin typeface="Cambria Math" panose="02040503050406030204" pitchFamily="18" charset="0"/>
                          </a:rPr>
                          <m:t>0</m:t>
                        </m:r>
                      </m:e>
                    </m:d>
                    <m:r>
                      <a:rPr lang="en-US" sz="1800" b="0" i="0" dirty="0" smtClean="0">
                        <a:latin typeface="Cambria Math" panose="02040503050406030204" pitchFamily="18" charset="0"/>
                      </a:rPr>
                      <m:t>=</m:t>
                    </m:r>
                    <m:r>
                      <a:rPr lang="en-US" sz="1800" b="0" i="0" dirty="0" smtClean="0">
                        <a:latin typeface="Cambria Math" panose="02040503050406030204" pitchFamily="18" charset="0"/>
                      </a:rPr>
                      <m:t>0</m:t>
                    </m:r>
                    <m:r>
                      <a:rPr lang="en-US" sz="1800" b="0" i="0" dirty="0" smtClean="0">
                        <a:latin typeface="Cambria Math" panose="02040503050406030204" pitchFamily="18" charset="0"/>
                      </a:rPr>
                      <m:t>, </m:t>
                    </m:r>
                  </m:oMath>
                </a14:m>
                <a:r>
                  <a:rPr lang="en-US" sz="1800" dirty="0"/>
                  <a:t>otherwise the rate wouldn’t go to zero independently when either </a:t>
                </a:r>
                <a14:m>
                  <m:oMath xmlns:m="http://schemas.openxmlformats.org/officeDocument/2006/math">
                    <m:r>
                      <a:rPr lang="en-US" sz="1800" i="1" dirty="0" smtClean="0">
                        <a:latin typeface="Cambria Math" panose="02040503050406030204" pitchFamily="18" charset="0"/>
                      </a:rPr>
                      <m:t>𝑥</m:t>
                    </m:r>
                  </m:oMath>
                </a14:m>
                <a:r>
                  <a:rPr lang="en-US" sz="1800" dirty="0"/>
                  <a:t> or </a:t>
                </a:r>
                <a14:m>
                  <m:oMath xmlns:m="http://schemas.openxmlformats.org/officeDocument/2006/math">
                    <m:r>
                      <a:rPr lang="en-US" sz="1800" i="1" dirty="0" smtClean="0">
                        <a:latin typeface="Cambria Math" panose="02040503050406030204" pitchFamily="18" charset="0"/>
                      </a:rPr>
                      <m:t>𝑦</m:t>
                    </m:r>
                  </m:oMath>
                </a14:m>
                <a:r>
                  <a:rPr lang="en-US" sz="1800" dirty="0"/>
                  <a:t> was 0, so</a:t>
                </a:r>
              </a:p>
              <a:p>
                <a:pPr marL="0" lvl="0" indent="0">
                  <a:buNone/>
                </a:pPr>
                <a14:m>
                  <m:oMathPara xmlns:m="http://schemas.openxmlformats.org/officeDocument/2006/math">
                    <m:oMathParaPr>
                      <m:jc m:val="centerGroup"/>
                    </m:oMathParaPr>
                    <m:oMath xmlns:m="http://schemas.openxmlformats.org/officeDocument/2006/math">
                      <m:r>
                        <a:rPr lang="en-US" sz="1800" i="1" dirty="0">
                          <a:latin typeface="Cambria Math" panose="02040503050406030204" pitchFamily="18" charset="0"/>
                        </a:rPr>
                        <m:t>𝑓</m:t>
                      </m:r>
                      <m:d>
                        <m:dPr>
                          <m:ctrlPr>
                            <a:rPr lang="en-US" sz="1800" i="1" dirty="0">
                              <a:latin typeface="Cambria Math" panose="02040503050406030204" pitchFamily="18" charset="0"/>
                            </a:rPr>
                          </m:ctrlPr>
                        </m:dPr>
                        <m:e>
                          <m:r>
                            <a:rPr lang="en-US" sz="1800" i="1" dirty="0">
                              <a:latin typeface="Cambria Math" panose="02040503050406030204" pitchFamily="18" charset="0"/>
                            </a:rPr>
                            <m:t>𝑥</m:t>
                          </m:r>
                          <m:r>
                            <a:rPr lang="en-US" sz="1800" i="1" dirty="0">
                              <a:latin typeface="Cambria Math" panose="02040503050406030204" pitchFamily="18" charset="0"/>
                            </a:rPr>
                            <m:t>,</m:t>
                          </m:r>
                          <m:r>
                            <a:rPr lang="en-US" sz="1800" i="1" dirty="0">
                              <a:latin typeface="Cambria Math" panose="02040503050406030204" pitchFamily="18" charset="0"/>
                            </a:rPr>
                            <m:t>𝑦</m:t>
                          </m:r>
                        </m:e>
                      </m:d>
                      <m:r>
                        <a:rPr lang="en-US" sz="1800" i="1" dirty="0">
                          <a:latin typeface="Cambria Math" panose="02040503050406030204" pitchFamily="18" charset="0"/>
                        </a:rPr>
                        <m:t>=</m:t>
                      </m:r>
                      <m:f>
                        <m:fPr>
                          <m:ctrlPr>
                            <a:rPr lang="en-US" sz="1800" i="1" dirty="0">
                              <a:latin typeface="Cambria Math" panose="02040503050406030204" pitchFamily="18" charset="0"/>
                            </a:rPr>
                          </m:ctrlPr>
                        </m:fPr>
                        <m:num>
                          <m:r>
                            <a:rPr lang="en-US" sz="1800" i="1" dirty="0">
                              <a:latin typeface="Cambria Math" panose="02040503050406030204" pitchFamily="18" charset="0"/>
                            </a:rPr>
                            <m:t>1</m:t>
                          </m:r>
                        </m:num>
                        <m:den>
                          <m:r>
                            <a:rPr lang="en-US" sz="1800" i="1" dirty="0">
                              <a:latin typeface="Cambria Math" panose="02040503050406030204" pitchFamily="18" charset="0"/>
                            </a:rPr>
                            <m:t>2</m:t>
                          </m:r>
                        </m:den>
                      </m:f>
                      <m:d>
                        <m:dPr>
                          <m:begChr m:val="["/>
                          <m:endChr m:val="]"/>
                          <m:ctrlPr>
                            <a:rPr lang="en-US" sz="1800" i="1" dirty="0">
                              <a:latin typeface="Cambria Math" panose="02040503050406030204" pitchFamily="18" charset="0"/>
                            </a:rPr>
                          </m:ctrlPr>
                        </m:dPr>
                        <m:e>
                          <m:r>
                            <a:rPr lang="en-US" sz="1800" i="1" dirty="0">
                              <a:latin typeface="Cambria Math" panose="02040503050406030204" pitchFamily="18" charset="0"/>
                            </a:rPr>
                            <m:t>2</m:t>
                          </m:r>
                          <m:r>
                            <a:rPr lang="en-US" sz="1800" b="0" i="1" dirty="0" smtClean="0">
                              <a:latin typeface="Cambria Math" panose="02040503050406030204" pitchFamily="18" charset="0"/>
                            </a:rPr>
                            <m:t>𝑥𝑦</m:t>
                          </m:r>
                          <m:f>
                            <m:fPr>
                              <m:ctrlPr>
                                <a:rPr lang="en-US" sz="1800" i="1" dirty="0">
                                  <a:latin typeface="Cambria Math" panose="02040503050406030204" pitchFamily="18" charset="0"/>
                                </a:rPr>
                              </m:ctrlPr>
                            </m:fPr>
                            <m:num>
                              <m:sSup>
                                <m:sSupPr>
                                  <m:ctrlPr>
                                    <a:rPr lang="en-US" sz="1800" i="1" dirty="0">
                                      <a:latin typeface="Cambria Math" panose="02040503050406030204" pitchFamily="18" charset="0"/>
                                    </a:rPr>
                                  </m:ctrlPr>
                                </m:sSupPr>
                                <m:e>
                                  <m:r>
                                    <a:rPr lang="en-US" sz="1800" i="1" dirty="0">
                                      <a:latin typeface="Cambria Math" panose="02040503050406030204" pitchFamily="18" charset="0"/>
                                    </a:rPr>
                                    <m:t>𝜕</m:t>
                                  </m:r>
                                </m:e>
                                <m:sup>
                                  <m:r>
                                    <a:rPr lang="en-US" sz="1800" i="1" dirty="0">
                                      <a:latin typeface="Cambria Math" panose="02040503050406030204" pitchFamily="18" charset="0"/>
                                    </a:rPr>
                                    <m:t>2</m:t>
                                  </m:r>
                                </m:sup>
                              </m:sSup>
                              <m:r>
                                <a:rPr lang="en-US" sz="1800" i="1" dirty="0">
                                  <a:latin typeface="Cambria Math" panose="02040503050406030204" pitchFamily="18" charset="0"/>
                                </a:rPr>
                                <m:t>𝑓</m:t>
                              </m:r>
                            </m:num>
                            <m:den>
                              <m:r>
                                <a:rPr lang="en-US" sz="1800" i="1" dirty="0">
                                  <a:latin typeface="Cambria Math" panose="02040503050406030204" pitchFamily="18" charset="0"/>
                                </a:rPr>
                                <m:t>𝜕</m:t>
                              </m:r>
                              <m:r>
                                <a:rPr lang="en-US" sz="1800" b="0" i="1" dirty="0" smtClean="0">
                                  <a:latin typeface="Cambria Math" panose="02040503050406030204" pitchFamily="18" charset="0"/>
                                </a:rPr>
                                <m:t>𝑥</m:t>
                              </m:r>
                              <m:r>
                                <a:rPr lang="en-US" sz="1800" i="1" dirty="0">
                                  <a:latin typeface="Cambria Math" panose="02040503050406030204" pitchFamily="18" charset="0"/>
                                </a:rPr>
                                <m:t>𝜕</m:t>
                              </m:r>
                              <m:r>
                                <a:rPr lang="en-US" sz="1800" b="0" i="1" dirty="0" smtClean="0">
                                  <a:latin typeface="Cambria Math" panose="02040503050406030204" pitchFamily="18" charset="0"/>
                                </a:rPr>
                                <m:t>𝑦</m:t>
                              </m:r>
                            </m:den>
                          </m:f>
                          <m:d>
                            <m:dPr>
                              <m:ctrlPr>
                                <a:rPr lang="en-US" sz="1800" i="1" dirty="0">
                                  <a:latin typeface="Cambria Math" panose="02040503050406030204" pitchFamily="18" charset="0"/>
                                </a:rPr>
                              </m:ctrlPr>
                            </m:dPr>
                            <m:e>
                              <m:r>
                                <a:rPr lang="en-US" sz="1800" i="1" dirty="0">
                                  <a:latin typeface="Cambria Math" panose="02040503050406030204" pitchFamily="18" charset="0"/>
                                </a:rPr>
                                <m:t>0</m:t>
                              </m:r>
                              <m:r>
                                <a:rPr lang="en-US" sz="1800" i="1" dirty="0">
                                  <a:latin typeface="Cambria Math" panose="02040503050406030204" pitchFamily="18" charset="0"/>
                                </a:rPr>
                                <m:t>,</m:t>
                              </m:r>
                              <m:r>
                                <a:rPr lang="en-US" sz="1800" i="1" dirty="0">
                                  <a:latin typeface="Cambria Math" panose="02040503050406030204" pitchFamily="18" charset="0"/>
                                </a:rPr>
                                <m:t>0</m:t>
                              </m:r>
                            </m:e>
                          </m:d>
                        </m:e>
                      </m:d>
                      <m:r>
                        <a:rPr lang="en-US" sz="1800" i="1" dirty="0">
                          <a:latin typeface="Cambria Math" panose="02040503050406030204" pitchFamily="18" charset="0"/>
                        </a:rPr>
                        <m:t>+</m:t>
                      </m:r>
                      <m:r>
                        <a:rPr lang="en-US" sz="1800" i="1" dirty="0">
                          <a:latin typeface="Cambria Math" panose="02040503050406030204" pitchFamily="18" charset="0"/>
                          <a:ea typeface="Cambria Math" panose="02040503050406030204" pitchFamily="18" charset="0"/>
                        </a:rPr>
                        <m:t>𝒪</m:t>
                      </m:r>
                      <m:d>
                        <m:dPr>
                          <m:ctrlPr>
                            <a:rPr lang="en-US" sz="1800" i="1" dirty="0">
                              <a:latin typeface="Cambria Math" panose="02040503050406030204" pitchFamily="18" charset="0"/>
                              <a:ea typeface="Cambria Math" panose="02040503050406030204" pitchFamily="18" charset="0"/>
                            </a:rPr>
                          </m:ctrlPr>
                        </m:dPr>
                        <m:e>
                          <m:sSup>
                            <m:sSupPr>
                              <m:ctrlPr>
                                <a:rPr lang="en-US" sz="1800" i="1" dirty="0">
                                  <a:latin typeface="Cambria Math" panose="02040503050406030204" pitchFamily="18" charset="0"/>
                                  <a:ea typeface="Cambria Math" panose="02040503050406030204" pitchFamily="18" charset="0"/>
                                </a:rPr>
                              </m:ctrlPr>
                            </m:sSupPr>
                            <m:e>
                              <m:r>
                                <a:rPr lang="en-US" sz="1800" i="1" dirty="0">
                                  <a:latin typeface="Cambria Math" panose="02040503050406030204" pitchFamily="18" charset="0"/>
                                  <a:ea typeface="Cambria Math" panose="02040503050406030204" pitchFamily="18" charset="0"/>
                                </a:rPr>
                                <m:t>𝑥</m:t>
                              </m:r>
                            </m:e>
                            <m:sup>
                              <m:r>
                                <a:rPr lang="en-US" sz="1800" i="1" dirty="0">
                                  <a:latin typeface="Cambria Math" panose="02040503050406030204" pitchFamily="18" charset="0"/>
                                  <a:ea typeface="Cambria Math" panose="02040503050406030204" pitchFamily="18" charset="0"/>
                                </a:rPr>
                                <m:t>3</m:t>
                              </m:r>
                            </m:sup>
                          </m:sSup>
                        </m:e>
                      </m:d>
                      <m:r>
                        <a:rPr lang="en-US" sz="1800" i="1" dirty="0">
                          <a:latin typeface="Cambria Math" panose="02040503050406030204" pitchFamily="18" charset="0"/>
                        </a:rPr>
                        <m:t>+…</m:t>
                      </m:r>
                    </m:oMath>
                  </m:oMathPara>
                </a14:m>
                <a:endParaRPr lang="en-US" sz="1800" dirty="0"/>
              </a:p>
              <a:p>
                <a:pPr marL="0" indent="0">
                  <a:buNone/>
                </a:pPr>
                <a14:m>
                  <m:oMathPara xmlns:m="http://schemas.openxmlformats.org/officeDocument/2006/math">
                    <m:oMathParaPr>
                      <m:jc m:val="centerGroup"/>
                    </m:oMathParaPr>
                    <m:oMath xmlns:m="http://schemas.openxmlformats.org/officeDocument/2006/math">
                      <m:r>
                        <a:rPr lang="en-US" sz="1800" i="1" dirty="0">
                          <a:latin typeface="Cambria Math" panose="02040503050406030204" pitchFamily="18" charset="0"/>
                        </a:rPr>
                        <m:t>𝑓</m:t>
                      </m:r>
                      <m:d>
                        <m:dPr>
                          <m:ctrlPr>
                            <a:rPr lang="en-US" sz="1800" i="1" dirty="0">
                              <a:latin typeface="Cambria Math" panose="02040503050406030204" pitchFamily="18" charset="0"/>
                            </a:rPr>
                          </m:ctrlPr>
                        </m:dPr>
                        <m:e>
                          <m:r>
                            <a:rPr lang="en-US" sz="1800" i="1" dirty="0">
                              <a:latin typeface="Cambria Math" panose="02040503050406030204" pitchFamily="18" charset="0"/>
                            </a:rPr>
                            <m:t>𝑥</m:t>
                          </m:r>
                          <m:r>
                            <a:rPr lang="en-US" sz="1800" b="0" i="1" dirty="0" smtClean="0">
                              <a:latin typeface="Cambria Math" panose="02040503050406030204" pitchFamily="18" charset="0"/>
                            </a:rPr>
                            <m:t>,</m:t>
                          </m:r>
                          <m:r>
                            <a:rPr lang="en-US" sz="1800" b="0" i="1" dirty="0" smtClean="0">
                              <a:latin typeface="Cambria Math" panose="02040503050406030204" pitchFamily="18" charset="0"/>
                            </a:rPr>
                            <m:t>𝑦</m:t>
                          </m:r>
                        </m:e>
                      </m:d>
                      <m:r>
                        <a:rPr lang="en-US" sz="1800" b="0" i="1" dirty="0" smtClean="0">
                          <a:latin typeface="Cambria Math" panose="02040503050406030204" pitchFamily="18" charset="0"/>
                        </a:rPr>
                        <m:t>≈</m:t>
                      </m:r>
                      <m:r>
                        <a:rPr lang="en-US" sz="1800" i="1" dirty="0">
                          <a:latin typeface="Cambria Math" panose="02040503050406030204" pitchFamily="18" charset="0"/>
                        </a:rPr>
                        <m:t>𝑥𝑦</m:t>
                      </m:r>
                      <m:f>
                        <m:fPr>
                          <m:ctrlPr>
                            <a:rPr lang="en-US" sz="1800" i="1" dirty="0">
                              <a:latin typeface="Cambria Math" panose="02040503050406030204" pitchFamily="18" charset="0"/>
                            </a:rPr>
                          </m:ctrlPr>
                        </m:fPr>
                        <m:num>
                          <m:sSup>
                            <m:sSupPr>
                              <m:ctrlPr>
                                <a:rPr lang="en-US" sz="1800" i="1" dirty="0">
                                  <a:latin typeface="Cambria Math" panose="02040503050406030204" pitchFamily="18" charset="0"/>
                                </a:rPr>
                              </m:ctrlPr>
                            </m:sSupPr>
                            <m:e>
                              <m:r>
                                <a:rPr lang="en-US" sz="1800" i="1" dirty="0">
                                  <a:latin typeface="Cambria Math" panose="02040503050406030204" pitchFamily="18" charset="0"/>
                                </a:rPr>
                                <m:t>𝜕</m:t>
                              </m:r>
                            </m:e>
                            <m:sup>
                              <m:r>
                                <a:rPr lang="en-US" sz="1800" i="1" dirty="0">
                                  <a:latin typeface="Cambria Math" panose="02040503050406030204" pitchFamily="18" charset="0"/>
                                </a:rPr>
                                <m:t>2</m:t>
                              </m:r>
                            </m:sup>
                          </m:sSup>
                          <m:r>
                            <a:rPr lang="en-US" sz="1800" i="1" dirty="0">
                              <a:latin typeface="Cambria Math" panose="02040503050406030204" pitchFamily="18" charset="0"/>
                            </a:rPr>
                            <m:t>𝑓</m:t>
                          </m:r>
                        </m:num>
                        <m:den>
                          <m:r>
                            <a:rPr lang="en-US" sz="1800" i="1" dirty="0">
                              <a:latin typeface="Cambria Math" panose="02040503050406030204" pitchFamily="18" charset="0"/>
                            </a:rPr>
                            <m:t>𝜕</m:t>
                          </m:r>
                          <m:r>
                            <a:rPr lang="en-US" sz="1800" i="1" dirty="0">
                              <a:latin typeface="Cambria Math" panose="02040503050406030204" pitchFamily="18" charset="0"/>
                            </a:rPr>
                            <m:t>𝑥</m:t>
                          </m:r>
                          <m:r>
                            <a:rPr lang="en-US" sz="1800" i="1" dirty="0">
                              <a:latin typeface="Cambria Math" panose="02040503050406030204" pitchFamily="18" charset="0"/>
                            </a:rPr>
                            <m:t>𝜕</m:t>
                          </m:r>
                          <m:r>
                            <a:rPr lang="en-US" sz="1800" i="1" dirty="0">
                              <a:latin typeface="Cambria Math" panose="02040503050406030204" pitchFamily="18" charset="0"/>
                            </a:rPr>
                            <m:t>𝑦</m:t>
                          </m:r>
                        </m:den>
                      </m:f>
                      <m:d>
                        <m:dPr>
                          <m:ctrlPr>
                            <a:rPr lang="en-US" sz="1800" i="1" dirty="0">
                              <a:latin typeface="Cambria Math" panose="02040503050406030204" pitchFamily="18" charset="0"/>
                            </a:rPr>
                          </m:ctrlPr>
                        </m:dPr>
                        <m:e>
                          <m:r>
                            <a:rPr lang="en-US" sz="1800" i="1" dirty="0">
                              <a:latin typeface="Cambria Math" panose="02040503050406030204" pitchFamily="18" charset="0"/>
                            </a:rPr>
                            <m:t>0</m:t>
                          </m:r>
                          <m:r>
                            <a:rPr lang="en-US" sz="1800" i="1" dirty="0">
                              <a:latin typeface="Cambria Math" panose="02040503050406030204" pitchFamily="18" charset="0"/>
                            </a:rPr>
                            <m:t>,</m:t>
                          </m:r>
                          <m:r>
                            <a:rPr lang="en-US" sz="1800" i="1" dirty="0">
                              <a:latin typeface="Cambria Math" panose="02040503050406030204" pitchFamily="18" charset="0"/>
                            </a:rPr>
                            <m:t>0</m:t>
                          </m:r>
                        </m:e>
                      </m:d>
                    </m:oMath>
                  </m:oMathPara>
                </a14:m>
                <a:endParaRPr lang="en-US" sz="1800" dirty="0"/>
              </a:p>
              <a:p>
                <a:pPr marL="0" indent="0">
                  <a:buNone/>
                </a:pPr>
                <a:r>
                  <a:rPr lang="en-US" sz="1800" i="1" dirty="0"/>
                  <a:t>i.e.</a:t>
                </a:r>
                <a:r>
                  <a:rPr lang="en-US" sz="1800" dirty="0"/>
                  <a:t> the rate is bilinear in </a:t>
                </a:r>
                <a14:m>
                  <m:oMath xmlns:m="http://schemas.openxmlformats.org/officeDocument/2006/math">
                    <m:r>
                      <a:rPr lang="en-US" sz="1800" i="1" dirty="0">
                        <a:latin typeface="Cambria Math" panose="02040503050406030204" pitchFamily="18" charset="0"/>
                      </a:rPr>
                      <m:t>𝑥</m:t>
                    </m:r>
                  </m:oMath>
                </a14:m>
                <a:r>
                  <a:rPr lang="en-US" sz="1800" dirty="0"/>
                  <a:t> and </a:t>
                </a:r>
                <a14:m>
                  <m:oMath xmlns:m="http://schemas.openxmlformats.org/officeDocument/2006/math">
                    <m:r>
                      <a:rPr lang="en-US" sz="1800" b="0" i="1" smtClean="0">
                        <a:latin typeface="Cambria Math" panose="02040503050406030204" pitchFamily="18" charset="0"/>
                      </a:rPr>
                      <m:t>𝑦</m:t>
                    </m:r>
                  </m:oMath>
                </a14:m>
                <a:r>
                  <a:rPr lang="en-US" sz="1800" dirty="0"/>
                  <a:t>, as we have used in the rate law for infection </a:t>
                </a:r>
              </a:p>
              <a:p>
                <a:pPr marL="0" indent="0">
                  <a:buNone/>
                </a:pPr>
                <a:r>
                  <a:rPr lang="en-US" sz="1800" dirty="0"/>
                  <a:t>This law is called “Mass Action” kinetics in chemistry</a:t>
                </a:r>
              </a:p>
              <a:p>
                <a:pPr marL="0" lvl="0" indent="0">
                  <a:buNone/>
                </a:pPr>
                <a:endParaRPr lang="en-US" sz="1800" dirty="0"/>
              </a:p>
              <a:p>
                <a:pPr marL="0" lvl="0" indent="0" algn="l" rtl="0">
                  <a:spcBef>
                    <a:spcPts val="560"/>
                  </a:spcBef>
                  <a:spcAft>
                    <a:spcPts val="0"/>
                  </a:spcAft>
                  <a:buNone/>
                </a:pPr>
                <a:endParaRPr lang="en-US" sz="1800" dirty="0"/>
              </a:p>
              <a:p>
                <a:pPr marL="0" lvl="0" indent="0" algn="l" rtl="0">
                  <a:spcBef>
                    <a:spcPts val="560"/>
                  </a:spcBef>
                  <a:spcAft>
                    <a:spcPts val="0"/>
                  </a:spcAft>
                  <a:buNone/>
                </a:pPr>
                <a:endParaRPr lang="en-US" sz="1800" dirty="0"/>
              </a:p>
              <a:p>
                <a:pPr marL="0" lvl="0" indent="0" algn="l" rtl="0">
                  <a:spcBef>
                    <a:spcPts val="560"/>
                  </a:spcBef>
                  <a:spcAft>
                    <a:spcPts val="0"/>
                  </a:spcAft>
                  <a:buNone/>
                </a:pPr>
                <a:endParaRPr lang="en-US" sz="1800" dirty="0"/>
              </a:p>
              <a:p>
                <a:pPr marL="0" lvl="0" indent="0" algn="l" rtl="0">
                  <a:spcBef>
                    <a:spcPts val="560"/>
                  </a:spcBef>
                  <a:spcAft>
                    <a:spcPts val="0"/>
                  </a:spcAft>
                  <a:buNone/>
                </a:pPr>
                <a:endParaRPr lang="en-US" sz="1800" dirty="0"/>
              </a:p>
              <a:p>
                <a:pPr marL="0" lvl="0" indent="0" algn="l" rtl="0">
                  <a:spcBef>
                    <a:spcPts val="560"/>
                  </a:spcBef>
                  <a:spcAft>
                    <a:spcPts val="0"/>
                  </a:spcAft>
                  <a:buNone/>
                </a:pPr>
                <a:endParaRPr lang="en-US" sz="1800" dirty="0"/>
              </a:p>
              <a:p>
                <a:pPr marL="0" lvl="0" indent="0" algn="l" rtl="0">
                  <a:spcBef>
                    <a:spcPts val="560"/>
                  </a:spcBef>
                  <a:spcAft>
                    <a:spcPts val="0"/>
                  </a:spcAft>
                  <a:buNone/>
                </a:pPr>
                <a:endParaRPr sz="1800" dirty="0"/>
              </a:p>
            </p:txBody>
          </p:sp>
        </mc:Choice>
        <mc:Fallback>
          <p:sp>
            <p:nvSpPr>
              <p:cNvPr id="29" name="Google Shape;591;g8d5b788658_1_82">
                <a:extLst>
                  <a:ext uri="{FF2B5EF4-FFF2-40B4-BE49-F238E27FC236}">
                    <a16:creationId xmlns:a16="http://schemas.microsoft.com/office/drawing/2014/main" id="{E5B48682-30D2-43E5-BB6E-37B73564DEDC}"/>
                  </a:ext>
                </a:extLst>
              </p:cNvPr>
              <p:cNvSpPr txBox="1">
                <a:spLocks noGrp="1" noRot="1" noChangeAspect="1" noMove="1" noResize="1" noEditPoints="1" noAdjustHandles="1" noChangeArrowheads="1" noChangeShapeType="1" noTextEdit="1"/>
              </p:cNvSpPr>
              <p:nvPr>
                <p:ph type="body" idx="1"/>
              </p:nvPr>
            </p:nvSpPr>
            <p:spPr>
              <a:xfrm>
                <a:off x="139528" y="939112"/>
                <a:ext cx="6781972" cy="5599800"/>
              </a:xfrm>
              <a:prstGeom prst="rect">
                <a:avLst/>
              </a:prstGeom>
              <a:blipFill>
                <a:blip r:embed="rId8"/>
                <a:stretch>
                  <a:fillRect l="-809" r="-180"/>
                </a:stretch>
              </a:blipFill>
            </p:spPr>
            <p:txBody>
              <a:bodyPr/>
              <a:lstStyle/>
              <a:p>
                <a:r>
                  <a:rPr lang="en-US">
                    <a:noFill/>
                  </a:rPr>
                  <a:t> </a:t>
                </a:r>
              </a:p>
            </p:txBody>
          </p:sp>
        </mc:Fallback>
      </mc:AlternateContent>
    </p:spTree>
    <p:extLst>
      <p:ext uri="{BB962C8B-B14F-4D97-AF65-F5344CB8AC3E}">
        <p14:creationId xmlns:p14="http://schemas.microsoft.com/office/powerpoint/2010/main" val="1596384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g8d5b788658_1_99"/>
          <p:cNvSpPr txBox="1">
            <a:spLocks noGrp="1"/>
          </p:cNvSpPr>
          <p:nvPr>
            <p:ph type="title"/>
          </p:nvPr>
        </p:nvSpPr>
        <p:spPr>
          <a:xfrm>
            <a:off x="0" y="0"/>
            <a:ext cx="8550275"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600" b="1" dirty="0">
                <a:solidFill>
                  <a:srgbClr val="0000CC"/>
                </a:solidFill>
              </a:rPr>
              <a:t>Phenomenological Rate Laws, Upper Bounds, Saturation</a:t>
            </a:r>
            <a:endParaRPr sz="4000" dirty="0"/>
          </a:p>
        </p:txBody>
      </p:sp>
      <p:pic>
        <p:nvPicPr>
          <p:cNvPr id="601" name="Google Shape;601;g8d5b788658_1_99" descr="redblackblockiu"/>
          <p:cNvPicPr preferRelativeResize="0"/>
          <p:nvPr/>
        </p:nvPicPr>
        <p:blipFill rotWithShape="1">
          <a:blip r:embed="rId3">
            <a:alphaModFix/>
          </a:blip>
          <a:srcRect/>
          <a:stretch/>
        </p:blipFill>
        <p:spPr>
          <a:xfrm>
            <a:off x="0" y="6219825"/>
            <a:ext cx="484188" cy="638175"/>
          </a:xfrm>
          <a:prstGeom prst="rect">
            <a:avLst/>
          </a:prstGeom>
          <a:noFill/>
          <a:ln>
            <a:noFill/>
          </a:ln>
        </p:spPr>
      </p:pic>
      <p:pic>
        <p:nvPicPr>
          <p:cNvPr id="602" name="Google Shape;602;g8d5b788658_1_99"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pic>
        <p:nvPicPr>
          <p:cNvPr id="23" name="Picture 22">
            <a:extLst>
              <a:ext uri="{FF2B5EF4-FFF2-40B4-BE49-F238E27FC236}">
                <a16:creationId xmlns:a16="http://schemas.microsoft.com/office/drawing/2014/main" id="{3B7AF07F-07CE-4B56-B421-3AC78D2A35C3}"/>
              </a:ext>
            </a:extLst>
          </p:cNvPr>
          <p:cNvPicPr>
            <a:picLocks noChangeAspect="1"/>
          </p:cNvPicPr>
          <p:nvPr/>
        </p:nvPicPr>
        <p:blipFill>
          <a:blip r:embed="rId5">
            <a:clrChange>
              <a:clrFrom>
                <a:srgbClr val="FEF3B1"/>
              </a:clrFrom>
              <a:clrTo>
                <a:srgbClr val="FEF3B1">
                  <a:alpha val="0"/>
                </a:srgbClr>
              </a:clrTo>
            </a:clrChange>
          </a:blip>
          <a:stretch>
            <a:fillRect/>
          </a:stretch>
        </p:blipFill>
        <p:spPr>
          <a:xfrm>
            <a:off x="8550325" y="0"/>
            <a:ext cx="593675" cy="617861"/>
          </a:xfrm>
          <a:prstGeom prst="rect">
            <a:avLst/>
          </a:prstGeom>
        </p:spPr>
      </p:pic>
      <p:sp>
        <p:nvSpPr>
          <p:cNvPr id="29" name="Google Shape;591;g8d5b788658_1_82">
            <a:extLst>
              <a:ext uri="{FF2B5EF4-FFF2-40B4-BE49-F238E27FC236}">
                <a16:creationId xmlns:a16="http://schemas.microsoft.com/office/drawing/2014/main" id="{E5B48682-30D2-43E5-BB6E-37B73564DEDC}"/>
              </a:ext>
            </a:extLst>
          </p:cNvPr>
          <p:cNvSpPr txBox="1">
            <a:spLocks noGrp="1"/>
          </p:cNvSpPr>
          <p:nvPr>
            <p:ph type="body" idx="1"/>
          </p:nvPr>
        </p:nvSpPr>
        <p:spPr>
          <a:xfrm>
            <a:off x="380828" y="881512"/>
            <a:ext cx="6117593" cy="5599800"/>
          </a:xfrm>
          <a:prstGeom prst="rect">
            <a:avLst/>
          </a:prstGeom>
        </p:spPr>
        <p:txBody>
          <a:bodyPr spcFirstLastPara="1" wrap="square" lIns="91425" tIns="45700" rIns="91425" bIns="45700" anchor="t" anchorCtr="0">
            <a:noAutofit/>
          </a:bodyPr>
          <a:lstStyle/>
          <a:p>
            <a:pPr marL="0" lvl="0" indent="0">
              <a:buNone/>
            </a:pPr>
            <a:r>
              <a:rPr lang="en-US" sz="1800" dirty="0"/>
              <a:t>Next think about what happens when the amount of a species is large, does the rate go to infinity or stay bounded? Does it keep increasing or does it decrease again? </a:t>
            </a:r>
          </a:p>
          <a:p>
            <a:pPr marL="0" lvl="0" indent="0">
              <a:buNone/>
            </a:pPr>
            <a:r>
              <a:rPr lang="en-US" sz="1800" dirty="0"/>
              <a:t>For the conversion between cell types, the rates for each cell are independent, so there is no reason for the rate law to deviate from linearity</a:t>
            </a:r>
          </a:p>
          <a:p>
            <a:pPr marL="0" lvl="0" indent="0">
              <a:buNone/>
            </a:pPr>
            <a:r>
              <a:rPr lang="en-US" sz="1800" dirty="0"/>
              <a:t>However, in other cases, especially when there are two components like the infection case, we expect to see </a:t>
            </a:r>
            <a:r>
              <a:rPr lang="en-US" sz="1800" u="sng" dirty="0"/>
              <a:t>saturation</a:t>
            </a:r>
          </a:p>
          <a:p>
            <a:pPr marL="0" lvl="0" indent="0">
              <a:buNone/>
            </a:pPr>
            <a:r>
              <a:rPr lang="en-US" sz="1800" dirty="0"/>
              <a:t>Let’s consider the case of infection, we certainly expect the rate of infection to increase monotonically as the amount of virus per cell increases, however,</a:t>
            </a:r>
          </a:p>
          <a:p>
            <a:pPr marL="0" lvl="0" indent="0">
              <a:buNone/>
            </a:pPr>
            <a:r>
              <a:rPr lang="en-US" sz="1800" u="sng" dirty="0"/>
              <a:t>I</a:t>
            </a:r>
            <a:r>
              <a:rPr lang="en-US" sz="1800" dirty="0"/>
              <a:t>f we have a huge amount of virus per cell, the rate of infection per cell can’t be infinitely fast, because the virus takes time to bind to the surface receptors and be internalized</a:t>
            </a:r>
          </a:p>
          <a:p>
            <a:pPr marL="0" lvl="0" indent="0">
              <a:buNone/>
            </a:pPr>
            <a:r>
              <a:rPr lang="en-US" sz="1800" dirty="0"/>
              <a:t>In this case, the time the virus takes to internalize is a </a:t>
            </a:r>
            <a:r>
              <a:rPr lang="en-US" sz="1800" u="sng" dirty="0"/>
              <a:t>rate limiting step</a:t>
            </a:r>
            <a:r>
              <a:rPr lang="en-US" sz="1800" dirty="0"/>
              <a:t> and we would expect the rate to increase more slowly than linearly with the amount of virus per cell when the amount of virus per cell is very large</a:t>
            </a:r>
          </a:p>
          <a:p>
            <a:pPr marL="0" lvl="0" indent="0" algn="l" rtl="0">
              <a:spcBef>
                <a:spcPts val="560"/>
              </a:spcBef>
              <a:spcAft>
                <a:spcPts val="0"/>
              </a:spcAft>
              <a:buNone/>
            </a:pPr>
            <a:endParaRPr lang="en-US" sz="1800" dirty="0"/>
          </a:p>
          <a:p>
            <a:pPr marL="0" lvl="0" indent="0" algn="l" rtl="0">
              <a:spcBef>
                <a:spcPts val="560"/>
              </a:spcBef>
              <a:spcAft>
                <a:spcPts val="0"/>
              </a:spcAft>
              <a:buNone/>
            </a:pPr>
            <a:endParaRPr lang="en-US" sz="1800" dirty="0"/>
          </a:p>
          <a:p>
            <a:pPr marL="0" lvl="0" indent="0" algn="l" rtl="0">
              <a:spcBef>
                <a:spcPts val="560"/>
              </a:spcBef>
              <a:spcAft>
                <a:spcPts val="0"/>
              </a:spcAft>
              <a:buNone/>
            </a:pPr>
            <a:endParaRPr lang="en-US" sz="1800" dirty="0"/>
          </a:p>
          <a:p>
            <a:pPr marL="0" lvl="0" indent="0" algn="l" rtl="0">
              <a:spcBef>
                <a:spcPts val="560"/>
              </a:spcBef>
              <a:spcAft>
                <a:spcPts val="0"/>
              </a:spcAft>
              <a:buNone/>
            </a:pPr>
            <a:endParaRPr lang="en-US" sz="1800" dirty="0"/>
          </a:p>
          <a:p>
            <a:pPr marL="0" lvl="0" indent="0" algn="l" rtl="0">
              <a:spcBef>
                <a:spcPts val="560"/>
              </a:spcBef>
              <a:spcAft>
                <a:spcPts val="0"/>
              </a:spcAft>
              <a:buNone/>
            </a:pPr>
            <a:endParaRPr lang="en-US" sz="1800" dirty="0"/>
          </a:p>
          <a:p>
            <a:pPr marL="0" lvl="0" indent="0" algn="l" rtl="0">
              <a:spcBef>
                <a:spcPts val="560"/>
              </a:spcBef>
              <a:spcAft>
                <a:spcPts val="0"/>
              </a:spcAft>
              <a:buNone/>
            </a:pPr>
            <a:endParaRPr sz="1800" dirty="0"/>
          </a:p>
        </p:txBody>
      </p:sp>
      <p:sp>
        <p:nvSpPr>
          <p:cNvPr id="2" name="Rectangle 1">
            <a:extLst>
              <a:ext uri="{FF2B5EF4-FFF2-40B4-BE49-F238E27FC236}">
                <a16:creationId xmlns:a16="http://schemas.microsoft.com/office/drawing/2014/main" id="{D1A51ECF-E337-41E5-AD7A-D43D9CCDDB95}"/>
              </a:ext>
            </a:extLst>
          </p:cNvPr>
          <p:cNvSpPr/>
          <p:nvPr/>
        </p:nvSpPr>
        <p:spPr>
          <a:xfrm>
            <a:off x="865016" y="6273800"/>
            <a:ext cx="4572000" cy="523220"/>
          </a:xfrm>
          <a:prstGeom prst="rect">
            <a:avLst/>
          </a:prstGeom>
        </p:spPr>
        <p:txBody>
          <a:bodyPr>
            <a:spAutoFit/>
          </a:bodyPr>
          <a:lstStyle/>
          <a:p>
            <a:pPr marL="0" lvl="0" indent="0">
              <a:buNone/>
            </a:pPr>
            <a:r>
              <a:rPr lang="en-US" b="1" dirty="0">
                <a:solidFill>
                  <a:srgbClr val="0000CC"/>
                </a:solidFill>
              </a:rPr>
              <a:t>Processes taking a finite time are a common cause of saturation and rate limitation</a:t>
            </a:r>
          </a:p>
        </p:txBody>
      </p:sp>
      <p:grpSp>
        <p:nvGrpSpPr>
          <p:cNvPr id="10" name="Group 9">
            <a:extLst>
              <a:ext uri="{FF2B5EF4-FFF2-40B4-BE49-F238E27FC236}">
                <a16:creationId xmlns:a16="http://schemas.microsoft.com/office/drawing/2014/main" id="{ED65C621-1758-43E6-BCCA-A0281A20159E}"/>
              </a:ext>
            </a:extLst>
          </p:cNvPr>
          <p:cNvGrpSpPr/>
          <p:nvPr/>
        </p:nvGrpSpPr>
        <p:grpSpPr>
          <a:xfrm>
            <a:off x="6498421" y="4363310"/>
            <a:ext cx="2846153" cy="1254773"/>
            <a:chOff x="5846522" y="973058"/>
            <a:chExt cx="2846153" cy="1254773"/>
          </a:xfrm>
        </p:grpSpPr>
        <p:sp>
          <p:nvSpPr>
            <p:cNvPr id="11" name="Freeform 1">
              <a:extLst>
                <a:ext uri="{FF2B5EF4-FFF2-40B4-BE49-F238E27FC236}">
                  <a16:creationId xmlns:a16="http://schemas.microsoft.com/office/drawing/2014/main" id="{575CD55B-3E60-4419-9C69-2290FF20B9B8}"/>
                </a:ext>
              </a:extLst>
            </p:cNvPr>
            <p:cNvSpPr/>
            <p:nvPr/>
          </p:nvSpPr>
          <p:spPr>
            <a:xfrm>
              <a:off x="6334812" y="1268990"/>
              <a:ext cx="1282046" cy="540955"/>
            </a:xfrm>
            <a:custGeom>
              <a:avLst/>
              <a:gdLst>
                <a:gd name="connsiteX0" fmla="*/ 0 w 1263192"/>
                <a:gd name="connsiteY0" fmla="*/ 472175 h 509202"/>
                <a:gd name="connsiteX1" fmla="*/ 226244 w 1263192"/>
                <a:gd name="connsiteY1" fmla="*/ 491029 h 509202"/>
                <a:gd name="connsiteX2" fmla="*/ 499621 w 1263192"/>
                <a:gd name="connsiteY2" fmla="*/ 245932 h 509202"/>
                <a:gd name="connsiteX3" fmla="*/ 650450 w 1263192"/>
                <a:gd name="connsiteY3" fmla="*/ 29116 h 509202"/>
                <a:gd name="connsiteX4" fmla="*/ 1084083 w 1263192"/>
                <a:gd name="connsiteY4" fmla="*/ 835 h 509202"/>
                <a:gd name="connsiteX5" fmla="*/ 1263192 w 1263192"/>
                <a:gd name="connsiteY5" fmla="*/ 10262 h 509202"/>
                <a:gd name="connsiteX0" fmla="*/ 0 w 1263192"/>
                <a:gd name="connsiteY0" fmla="*/ 474333 h 507873"/>
                <a:gd name="connsiteX1" fmla="*/ 226244 w 1263192"/>
                <a:gd name="connsiteY1" fmla="*/ 493187 h 507873"/>
                <a:gd name="connsiteX2" fmla="*/ 499621 w 1263192"/>
                <a:gd name="connsiteY2" fmla="*/ 295224 h 507873"/>
                <a:gd name="connsiteX3" fmla="*/ 650450 w 1263192"/>
                <a:gd name="connsiteY3" fmla="*/ 31274 h 507873"/>
                <a:gd name="connsiteX4" fmla="*/ 1084083 w 1263192"/>
                <a:gd name="connsiteY4" fmla="*/ 2993 h 507873"/>
                <a:gd name="connsiteX5" fmla="*/ 1263192 w 1263192"/>
                <a:gd name="connsiteY5" fmla="*/ 12420 h 507873"/>
                <a:gd name="connsiteX0" fmla="*/ 0 w 1263192"/>
                <a:gd name="connsiteY0" fmla="*/ 474333 h 507873"/>
                <a:gd name="connsiteX1" fmla="*/ 226244 w 1263192"/>
                <a:gd name="connsiteY1" fmla="*/ 493187 h 507873"/>
                <a:gd name="connsiteX2" fmla="*/ 499621 w 1263192"/>
                <a:gd name="connsiteY2" fmla="*/ 295224 h 507873"/>
                <a:gd name="connsiteX3" fmla="*/ 716438 w 1263192"/>
                <a:gd name="connsiteY3" fmla="*/ 31274 h 507873"/>
                <a:gd name="connsiteX4" fmla="*/ 1084083 w 1263192"/>
                <a:gd name="connsiteY4" fmla="*/ 2993 h 507873"/>
                <a:gd name="connsiteX5" fmla="*/ 1263192 w 1263192"/>
                <a:gd name="connsiteY5" fmla="*/ 12420 h 507873"/>
                <a:gd name="connsiteX0" fmla="*/ 0 w 1263192"/>
                <a:gd name="connsiteY0" fmla="*/ 473255 h 508190"/>
                <a:gd name="connsiteX1" fmla="*/ 226244 w 1263192"/>
                <a:gd name="connsiteY1" fmla="*/ 492109 h 508190"/>
                <a:gd name="connsiteX2" fmla="*/ 556182 w 1263192"/>
                <a:gd name="connsiteY2" fmla="*/ 275293 h 508190"/>
                <a:gd name="connsiteX3" fmla="*/ 716438 w 1263192"/>
                <a:gd name="connsiteY3" fmla="*/ 30196 h 508190"/>
                <a:gd name="connsiteX4" fmla="*/ 1084083 w 1263192"/>
                <a:gd name="connsiteY4" fmla="*/ 1915 h 508190"/>
                <a:gd name="connsiteX5" fmla="*/ 1263192 w 1263192"/>
                <a:gd name="connsiteY5" fmla="*/ 11342 h 508190"/>
                <a:gd name="connsiteX0" fmla="*/ 0 w 1263192"/>
                <a:gd name="connsiteY0" fmla="*/ 463856 h 498791"/>
                <a:gd name="connsiteX1" fmla="*/ 226244 w 1263192"/>
                <a:gd name="connsiteY1" fmla="*/ 482710 h 498791"/>
                <a:gd name="connsiteX2" fmla="*/ 556182 w 1263192"/>
                <a:gd name="connsiteY2" fmla="*/ 265894 h 498791"/>
                <a:gd name="connsiteX3" fmla="*/ 716438 w 1263192"/>
                <a:gd name="connsiteY3" fmla="*/ 20797 h 498791"/>
                <a:gd name="connsiteX4" fmla="*/ 1084083 w 1263192"/>
                <a:gd name="connsiteY4" fmla="*/ 11370 h 498791"/>
                <a:gd name="connsiteX5" fmla="*/ 1263192 w 1263192"/>
                <a:gd name="connsiteY5" fmla="*/ 1943 h 498791"/>
                <a:gd name="connsiteX0" fmla="*/ 0 w 1263192"/>
                <a:gd name="connsiteY0" fmla="*/ 463805 h 498740"/>
                <a:gd name="connsiteX1" fmla="*/ 226244 w 1263192"/>
                <a:gd name="connsiteY1" fmla="*/ 482659 h 498740"/>
                <a:gd name="connsiteX2" fmla="*/ 556182 w 1263192"/>
                <a:gd name="connsiteY2" fmla="*/ 265843 h 498740"/>
                <a:gd name="connsiteX3" fmla="*/ 772999 w 1263192"/>
                <a:gd name="connsiteY3" fmla="*/ 30173 h 498740"/>
                <a:gd name="connsiteX4" fmla="*/ 1084083 w 1263192"/>
                <a:gd name="connsiteY4" fmla="*/ 11319 h 498740"/>
                <a:gd name="connsiteX5" fmla="*/ 1263192 w 1263192"/>
                <a:gd name="connsiteY5" fmla="*/ 1892 h 498740"/>
                <a:gd name="connsiteX0" fmla="*/ 0 w 1263192"/>
                <a:gd name="connsiteY0" fmla="*/ 463805 h 486816"/>
                <a:gd name="connsiteX1" fmla="*/ 367646 w 1263192"/>
                <a:gd name="connsiteY1" fmla="*/ 463805 h 486816"/>
                <a:gd name="connsiteX2" fmla="*/ 556182 w 1263192"/>
                <a:gd name="connsiteY2" fmla="*/ 265843 h 486816"/>
                <a:gd name="connsiteX3" fmla="*/ 772999 w 1263192"/>
                <a:gd name="connsiteY3" fmla="*/ 30173 h 486816"/>
                <a:gd name="connsiteX4" fmla="*/ 1084083 w 1263192"/>
                <a:gd name="connsiteY4" fmla="*/ 11319 h 486816"/>
                <a:gd name="connsiteX5" fmla="*/ 1263192 w 1263192"/>
                <a:gd name="connsiteY5" fmla="*/ 1892 h 486816"/>
                <a:gd name="connsiteX0" fmla="*/ 0 w 1263192"/>
                <a:gd name="connsiteY0" fmla="*/ 463805 h 486816"/>
                <a:gd name="connsiteX1" fmla="*/ 414780 w 1263192"/>
                <a:gd name="connsiteY1" fmla="*/ 463805 h 486816"/>
                <a:gd name="connsiteX2" fmla="*/ 556182 w 1263192"/>
                <a:gd name="connsiteY2" fmla="*/ 265843 h 486816"/>
                <a:gd name="connsiteX3" fmla="*/ 772999 w 1263192"/>
                <a:gd name="connsiteY3" fmla="*/ 30173 h 486816"/>
                <a:gd name="connsiteX4" fmla="*/ 1084083 w 1263192"/>
                <a:gd name="connsiteY4" fmla="*/ 11319 h 486816"/>
                <a:gd name="connsiteX5" fmla="*/ 1263192 w 1263192"/>
                <a:gd name="connsiteY5" fmla="*/ 1892 h 486816"/>
                <a:gd name="connsiteX0" fmla="*/ 0 w 1263192"/>
                <a:gd name="connsiteY0" fmla="*/ 478598 h 501609"/>
                <a:gd name="connsiteX1" fmla="*/ 414780 w 1263192"/>
                <a:gd name="connsiteY1" fmla="*/ 478598 h 501609"/>
                <a:gd name="connsiteX2" fmla="*/ 556182 w 1263192"/>
                <a:gd name="connsiteY2" fmla="*/ 280636 h 501609"/>
                <a:gd name="connsiteX3" fmla="*/ 772999 w 1263192"/>
                <a:gd name="connsiteY3" fmla="*/ 16686 h 501609"/>
                <a:gd name="connsiteX4" fmla="*/ 1084083 w 1263192"/>
                <a:gd name="connsiteY4" fmla="*/ 26112 h 501609"/>
                <a:gd name="connsiteX5" fmla="*/ 1263192 w 1263192"/>
                <a:gd name="connsiteY5" fmla="*/ 16685 h 501609"/>
                <a:gd name="connsiteX0" fmla="*/ 0 w 1263192"/>
                <a:gd name="connsiteY0" fmla="*/ 494442 h 517453"/>
                <a:gd name="connsiteX1" fmla="*/ 414780 w 1263192"/>
                <a:gd name="connsiteY1" fmla="*/ 494442 h 517453"/>
                <a:gd name="connsiteX2" fmla="*/ 556182 w 1263192"/>
                <a:gd name="connsiteY2" fmla="*/ 296480 h 517453"/>
                <a:gd name="connsiteX3" fmla="*/ 772999 w 1263192"/>
                <a:gd name="connsiteY3" fmla="*/ 32530 h 517453"/>
                <a:gd name="connsiteX4" fmla="*/ 1084083 w 1263192"/>
                <a:gd name="connsiteY4" fmla="*/ 4248 h 517453"/>
                <a:gd name="connsiteX5" fmla="*/ 1263192 w 1263192"/>
                <a:gd name="connsiteY5" fmla="*/ 32529 h 517453"/>
                <a:gd name="connsiteX0" fmla="*/ 0 w 1282046"/>
                <a:gd name="connsiteY0" fmla="*/ 493187 h 516198"/>
                <a:gd name="connsiteX1" fmla="*/ 414780 w 1282046"/>
                <a:gd name="connsiteY1" fmla="*/ 493187 h 516198"/>
                <a:gd name="connsiteX2" fmla="*/ 556182 w 1282046"/>
                <a:gd name="connsiteY2" fmla="*/ 295225 h 516198"/>
                <a:gd name="connsiteX3" fmla="*/ 772999 w 1282046"/>
                <a:gd name="connsiteY3" fmla="*/ 31275 h 516198"/>
                <a:gd name="connsiteX4" fmla="*/ 1084083 w 1282046"/>
                <a:gd name="connsiteY4" fmla="*/ 2993 h 516198"/>
                <a:gd name="connsiteX5" fmla="*/ 1282046 w 1282046"/>
                <a:gd name="connsiteY5" fmla="*/ 12421 h 516198"/>
                <a:gd name="connsiteX0" fmla="*/ 0 w 1282046"/>
                <a:gd name="connsiteY0" fmla="*/ 493187 h 495494"/>
                <a:gd name="connsiteX1" fmla="*/ 216817 w 1282046"/>
                <a:gd name="connsiteY1" fmla="*/ 248090 h 495494"/>
                <a:gd name="connsiteX2" fmla="*/ 556182 w 1282046"/>
                <a:gd name="connsiteY2" fmla="*/ 295225 h 495494"/>
                <a:gd name="connsiteX3" fmla="*/ 772999 w 1282046"/>
                <a:gd name="connsiteY3" fmla="*/ 31275 h 495494"/>
                <a:gd name="connsiteX4" fmla="*/ 1084083 w 1282046"/>
                <a:gd name="connsiteY4" fmla="*/ 2993 h 495494"/>
                <a:gd name="connsiteX5" fmla="*/ 1282046 w 1282046"/>
                <a:gd name="connsiteY5" fmla="*/ 12421 h 495494"/>
                <a:gd name="connsiteX0" fmla="*/ 0 w 1282046"/>
                <a:gd name="connsiteY0" fmla="*/ 491030 h 493754"/>
                <a:gd name="connsiteX1" fmla="*/ 216817 w 1282046"/>
                <a:gd name="connsiteY1" fmla="*/ 245933 h 493754"/>
                <a:gd name="connsiteX2" fmla="*/ 490194 w 1282046"/>
                <a:gd name="connsiteY2" fmla="*/ 47971 h 493754"/>
                <a:gd name="connsiteX3" fmla="*/ 772999 w 1282046"/>
                <a:gd name="connsiteY3" fmla="*/ 29118 h 493754"/>
                <a:gd name="connsiteX4" fmla="*/ 1084083 w 1282046"/>
                <a:gd name="connsiteY4" fmla="*/ 836 h 493754"/>
                <a:gd name="connsiteX5" fmla="*/ 1282046 w 1282046"/>
                <a:gd name="connsiteY5" fmla="*/ 10264 h 493754"/>
                <a:gd name="connsiteX0" fmla="*/ 0 w 1282046"/>
                <a:gd name="connsiteY0" fmla="*/ 519779 h 522503"/>
                <a:gd name="connsiteX1" fmla="*/ 216817 w 1282046"/>
                <a:gd name="connsiteY1" fmla="*/ 274682 h 522503"/>
                <a:gd name="connsiteX2" fmla="*/ 490194 w 1282046"/>
                <a:gd name="connsiteY2" fmla="*/ 76720 h 522503"/>
                <a:gd name="connsiteX3" fmla="*/ 782426 w 1282046"/>
                <a:gd name="connsiteY3" fmla="*/ 1307 h 522503"/>
                <a:gd name="connsiteX4" fmla="*/ 1084083 w 1282046"/>
                <a:gd name="connsiteY4" fmla="*/ 29585 h 522503"/>
                <a:gd name="connsiteX5" fmla="*/ 1282046 w 1282046"/>
                <a:gd name="connsiteY5" fmla="*/ 39013 h 522503"/>
                <a:gd name="connsiteX0" fmla="*/ 0 w 1282046"/>
                <a:gd name="connsiteY0" fmla="*/ 519779 h 522392"/>
                <a:gd name="connsiteX1" fmla="*/ 235671 w 1282046"/>
                <a:gd name="connsiteY1" fmla="*/ 265255 h 522392"/>
                <a:gd name="connsiteX2" fmla="*/ 490194 w 1282046"/>
                <a:gd name="connsiteY2" fmla="*/ 76720 h 522392"/>
                <a:gd name="connsiteX3" fmla="*/ 782426 w 1282046"/>
                <a:gd name="connsiteY3" fmla="*/ 1307 h 522392"/>
                <a:gd name="connsiteX4" fmla="*/ 1084083 w 1282046"/>
                <a:gd name="connsiteY4" fmla="*/ 29585 h 522392"/>
                <a:gd name="connsiteX5" fmla="*/ 1282046 w 1282046"/>
                <a:gd name="connsiteY5" fmla="*/ 39013 h 522392"/>
                <a:gd name="connsiteX0" fmla="*/ 0 w 1282046"/>
                <a:gd name="connsiteY0" fmla="*/ 519779 h 522025"/>
                <a:gd name="connsiteX1" fmla="*/ 235671 w 1282046"/>
                <a:gd name="connsiteY1" fmla="*/ 227548 h 522025"/>
                <a:gd name="connsiteX2" fmla="*/ 490194 w 1282046"/>
                <a:gd name="connsiteY2" fmla="*/ 76720 h 522025"/>
                <a:gd name="connsiteX3" fmla="*/ 782426 w 1282046"/>
                <a:gd name="connsiteY3" fmla="*/ 1307 h 522025"/>
                <a:gd name="connsiteX4" fmla="*/ 1084083 w 1282046"/>
                <a:gd name="connsiteY4" fmla="*/ 29585 h 522025"/>
                <a:gd name="connsiteX5" fmla="*/ 1282046 w 1282046"/>
                <a:gd name="connsiteY5" fmla="*/ 39013 h 522025"/>
                <a:gd name="connsiteX0" fmla="*/ 0 w 1282046"/>
                <a:gd name="connsiteY0" fmla="*/ 519779 h 522191"/>
                <a:gd name="connsiteX1" fmla="*/ 235671 w 1282046"/>
                <a:gd name="connsiteY1" fmla="*/ 227548 h 522191"/>
                <a:gd name="connsiteX2" fmla="*/ 490194 w 1282046"/>
                <a:gd name="connsiteY2" fmla="*/ 76720 h 522191"/>
                <a:gd name="connsiteX3" fmla="*/ 782426 w 1282046"/>
                <a:gd name="connsiteY3" fmla="*/ 1307 h 522191"/>
                <a:gd name="connsiteX4" fmla="*/ 1084083 w 1282046"/>
                <a:gd name="connsiteY4" fmla="*/ 29585 h 522191"/>
                <a:gd name="connsiteX5" fmla="*/ 1282046 w 1282046"/>
                <a:gd name="connsiteY5" fmla="*/ 39013 h 522191"/>
                <a:gd name="connsiteX0" fmla="*/ 0 w 1282046"/>
                <a:gd name="connsiteY0" fmla="*/ 519779 h 519779"/>
                <a:gd name="connsiteX1" fmla="*/ 235671 w 1282046"/>
                <a:gd name="connsiteY1" fmla="*/ 227548 h 519779"/>
                <a:gd name="connsiteX2" fmla="*/ 490194 w 1282046"/>
                <a:gd name="connsiteY2" fmla="*/ 76720 h 519779"/>
                <a:gd name="connsiteX3" fmla="*/ 782426 w 1282046"/>
                <a:gd name="connsiteY3" fmla="*/ 1307 h 519779"/>
                <a:gd name="connsiteX4" fmla="*/ 1084083 w 1282046"/>
                <a:gd name="connsiteY4" fmla="*/ 29585 h 519779"/>
                <a:gd name="connsiteX5" fmla="*/ 1282046 w 1282046"/>
                <a:gd name="connsiteY5" fmla="*/ 39013 h 519779"/>
                <a:gd name="connsiteX0" fmla="*/ 0 w 1282046"/>
                <a:gd name="connsiteY0" fmla="*/ 519779 h 519779"/>
                <a:gd name="connsiteX1" fmla="*/ 235671 w 1282046"/>
                <a:gd name="connsiteY1" fmla="*/ 227548 h 519779"/>
                <a:gd name="connsiteX2" fmla="*/ 490194 w 1282046"/>
                <a:gd name="connsiteY2" fmla="*/ 76720 h 519779"/>
                <a:gd name="connsiteX3" fmla="*/ 782426 w 1282046"/>
                <a:gd name="connsiteY3" fmla="*/ 1307 h 519779"/>
                <a:gd name="connsiteX4" fmla="*/ 1084083 w 1282046"/>
                <a:gd name="connsiteY4" fmla="*/ 29585 h 519779"/>
                <a:gd name="connsiteX5" fmla="*/ 1282046 w 1282046"/>
                <a:gd name="connsiteY5" fmla="*/ 39013 h 519779"/>
                <a:gd name="connsiteX0" fmla="*/ 0 w 1282046"/>
                <a:gd name="connsiteY0" fmla="*/ 519779 h 519779"/>
                <a:gd name="connsiteX1" fmla="*/ 235671 w 1282046"/>
                <a:gd name="connsiteY1" fmla="*/ 227548 h 519779"/>
                <a:gd name="connsiteX2" fmla="*/ 490194 w 1282046"/>
                <a:gd name="connsiteY2" fmla="*/ 76720 h 519779"/>
                <a:gd name="connsiteX3" fmla="*/ 782426 w 1282046"/>
                <a:gd name="connsiteY3" fmla="*/ 1307 h 519779"/>
                <a:gd name="connsiteX4" fmla="*/ 1084083 w 1282046"/>
                <a:gd name="connsiteY4" fmla="*/ 29585 h 519779"/>
                <a:gd name="connsiteX5" fmla="*/ 1282046 w 1282046"/>
                <a:gd name="connsiteY5" fmla="*/ 39013 h 519779"/>
                <a:gd name="connsiteX0" fmla="*/ 0 w 1282046"/>
                <a:gd name="connsiteY0" fmla="*/ 539296 h 539296"/>
                <a:gd name="connsiteX1" fmla="*/ 235671 w 1282046"/>
                <a:gd name="connsiteY1" fmla="*/ 247065 h 539296"/>
                <a:gd name="connsiteX2" fmla="*/ 490194 w 1282046"/>
                <a:gd name="connsiteY2" fmla="*/ 96237 h 539296"/>
                <a:gd name="connsiteX3" fmla="*/ 782426 w 1282046"/>
                <a:gd name="connsiteY3" fmla="*/ 20824 h 539296"/>
                <a:gd name="connsiteX4" fmla="*/ 1093509 w 1282046"/>
                <a:gd name="connsiteY4" fmla="*/ 1968 h 539296"/>
                <a:gd name="connsiteX5" fmla="*/ 1282046 w 1282046"/>
                <a:gd name="connsiteY5" fmla="*/ 58530 h 539296"/>
                <a:gd name="connsiteX0" fmla="*/ 0 w 1282046"/>
                <a:gd name="connsiteY0" fmla="*/ 540955 h 540955"/>
                <a:gd name="connsiteX1" fmla="*/ 235671 w 1282046"/>
                <a:gd name="connsiteY1" fmla="*/ 248724 h 540955"/>
                <a:gd name="connsiteX2" fmla="*/ 490194 w 1282046"/>
                <a:gd name="connsiteY2" fmla="*/ 97896 h 540955"/>
                <a:gd name="connsiteX3" fmla="*/ 782426 w 1282046"/>
                <a:gd name="connsiteY3" fmla="*/ 22483 h 540955"/>
                <a:gd name="connsiteX4" fmla="*/ 1093509 w 1282046"/>
                <a:gd name="connsiteY4" fmla="*/ 3627 h 540955"/>
                <a:gd name="connsiteX5" fmla="*/ 1282046 w 1282046"/>
                <a:gd name="connsiteY5" fmla="*/ 3628 h 540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046" h="540955">
                  <a:moveTo>
                    <a:pt x="0" y="540955"/>
                  </a:moveTo>
                  <a:cubicBezTo>
                    <a:pt x="52633" y="456113"/>
                    <a:pt x="144546" y="331993"/>
                    <a:pt x="235671" y="248724"/>
                  </a:cubicBezTo>
                  <a:cubicBezTo>
                    <a:pt x="326796" y="165455"/>
                    <a:pt x="399068" y="135603"/>
                    <a:pt x="490194" y="97896"/>
                  </a:cubicBezTo>
                  <a:cubicBezTo>
                    <a:pt x="581320" y="60189"/>
                    <a:pt x="681874" y="38195"/>
                    <a:pt x="782426" y="22483"/>
                  </a:cubicBezTo>
                  <a:cubicBezTo>
                    <a:pt x="882979" y="6771"/>
                    <a:pt x="1010239" y="6769"/>
                    <a:pt x="1093509" y="3627"/>
                  </a:cubicBezTo>
                  <a:cubicBezTo>
                    <a:pt x="1176779" y="485"/>
                    <a:pt x="1243553" y="-2657"/>
                    <a:pt x="1282046" y="362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C06DE62A-8D81-4F70-8679-7C9E6C1A434D}"/>
                </a:ext>
              </a:extLst>
            </p:cNvPr>
            <p:cNvGrpSpPr/>
            <p:nvPr/>
          </p:nvGrpSpPr>
          <p:grpSpPr>
            <a:xfrm>
              <a:off x="5846522" y="973058"/>
              <a:ext cx="2846153" cy="1254773"/>
              <a:chOff x="5846522" y="973058"/>
              <a:chExt cx="2846153" cy="1254773"/>
            </a:xfrm>
          </p:grpSpPr>
          <p:sp>
            <p:nvSpPr>
              <p:cNvPr id="13" name="TextBox 12">
                <a:extLst>
                  <a:ext uri="{FF2B5EF4-FFF2-40B4-BE49-F238E27FC236}">
                    <a16:creationId xmlns:a16="http://schemas.microsoft.com/office/drawing/2014/main" id="{8043FD75-1EF9-4AF6-BEBC-4DEDEC6F1207}"/>
                  </a:ext>
                </a:extLst>
              </p:cNvPr>
              <p:cNvSpPr txBox="1"/>
              <p:nvPr/>
            </p:nvSpPr>
            <p:spPr>
              <a:xfrm>
                <a:off x="6664111" y="1471391"/>
                <a:ext cx="1577676" cy="338554"/>
              </a:xfrm>
              <a:prstGeom prst="rect">
                <a:avLst/>
              </a:prstGeom>
              <a:noFill/>
            </p:spPr>
            <p:txBody>
              <a:bodyPr wrap="none" rtlCol="0">
                <a:spAutoFit/>
              </a:bodyPr>
              <a:lstStyle/>
              <a:p>
                <a:r>
                  <a:rPr lang="en-US" sz="1600" b="1" dirty="0">
                    <a:solidFill>
                      <a:schemeClr val="tx2"/>
                    </a:solidFill>
                  </a:rPr>
                  <a:t>Half Maximum</a:t>
                </a:r>
              </a:p>
            </p:txBody>
          </p:sp>
          <p:grpSp>
            <p:nvGrpSpPr>
              <p:cNvPr id="14" name="Group 13">
                <a:extLst>
                  <a:ext uri="{FF2B5EF4-FFF2-40B4-BE49-F238E27FC236}">
                    <a16:creationId xmlns:a16="http://schemas.microsoft.com/office/drawing/2014/main" id="{1F8FCC0B-7421-4545-98CB-0817FBC48726}"/>
                  </a:ext>
                </a:extLst>
              </p:cNvPr>
              <p:cNvGrpSpPr/>
              <p:nvPr/>
            </p:nvGrpSpPr>
            <p:grpSpPr>
              <a:xfrm>
                <a:off x="5846522" y="973058"/>
                <a:ext cx="2846153" cy="1254773"/>
                <a:chOff x="5846522" y="973058"/>
                <a:chExt cx="2846153" cy="1254773"/>
              </a:xfrm>
            </p:grpSpPr>
            <p:grpSp>
              <p:nvGrpSpPr>
                <p:cNvPr id="15" name="Group 14">
                  <a:extLst>
                    <a:ext uri="{FF2B5EF4-FFF2-40B4-BE49-F238E27FC236}">
                      <a16:creationId xmlns:a16="http://schemas.microsoft.com/office/drawing/2014/main" id="{3C66B0A7-5D97-400B-A09C-B8CA5FE27D1A}"/>
                    </a:ext>
                  </a:extLst>
                </p:cNvPr>
                <p:cNvGrpSpPr/>
                <p:nvPr/>
              </p:nvGrpSpPr>
              <p:grpSpPr>
                <a:xfrm>
                  <a:off x="5846522" y="973058"/>
                  <a:ext cx="2379936" cy="1254773"/>
                  <a:chOff x="484188" y="1890273"/>
                  <a:chExt cx="2379936" cy="1254773"/>
                </a:xfrm>
              </p:grpSpPr>
              <p:grpSp>
                <p:nvGrpSpPr>
                  <p:cNvPr id="20" name="Group 19">
                    <a:extLst>
                      <a:ext uri="{FF2B5EF4-FFF2-40B4-BE49-F238E27FC236}">
                        <a16:creationId xmlns:a16="http://schemas.microsoft.com/office/drawing/2014/main" id="{88A05290-E14A-46DB-B77C-2A0F5915501E}"/>
                      </a:ext>
                    </a:extLst>
                  </p:cNvPr>
                  <p:cNvGrpSpPr/>
                  <p:nvPr/>
                </p:nvGrpSpPr>
                <p:grpSpPr>
                  <a:xfrm>
                    <a:off x="484188" y="1890273"/>
                    <a:ext cx="1717404" cy="1254773"/>
                    <a:chOff x="6553200" y="3124200"/>
                    <a:chExt cx="1717404" cy="1254773"/>
                  </a:xfrm>
                </p:grpSpPr>
                <p:grpSp>
                  <p:nvGrpSpPr>
                    <p:cNvPr id="22" name="Group 21">
                      <a:extLst>
                        <a:ext uri="{FF2B5EF4-FFF2-40B4-BE49-F238E27FC236}">
                          <a16:creationId xmlns:a16="http://schemas.microsoft.com/office/drawing/2014/main" id="{1CC64A7F-4402-4FD6-8255-AE7E9498B9D5}"/>
                        </a:ext>
                      </a:extLst>
                    </p:cNvPr>
                    <p:cNvGrpSpPr/>
                    <p:nvPr/>
                  </p:nvGrpSpPr>
                  <p:grpSpPr>
                    <a:xfrm>
                      <a:off x="6553200" y="3124200"/>
                      <a:ext cx="1717404" cy="1254773"/>
                      <a:chOff x="2221414" y="2672593"/>
                      <a:chExt cx="1717404" cy="1254773"/>
                    </a:xfrm>
                  </p:grpSpPr>
                  <p:grpSp>
                    <p:nvGrpSpPr>
                      <p:cNvPr id="25" name="Group 24">
                        <a:extLst>
                          <a:ext uri="{FF2B5EF4-FFF2-40B4-BE49-F238E27FC236}">
                            <a16:creationId xmlns:a16="http://schemas.microsoft.com/office/drawing/2014/main" id="{556D4B59-8305-445C-AAF0-9E2495A5CAFA}"/>
                          </a:ext>
                        </a:extLst>
                      </p:cNvPr>
                      <p:cNvGrpSpPr/>
                      <p:nvPr/>
                    </p:nvGrpSpPr>
                    <p:grpSpPr>
                      <a:xfrm>
                        <a:off x="2221414" y="2672593"/>
                        <a:ext cx="1656397" cy="914400"/>
                        <a:chOff x="2221414" y="2672593"/>
                        <a:chExt cx="1656397" cy="914400"/>
                      </a:xfrm>
                    </p:grpSpPr>
                    <p:grpSp>
                      <p:nvGrpSpPr>
                        <p:cNvPr id="28" name="Group 27">
                          <a:extLst>
                            <a:ext uri="{FF2B5EF4-FFF2-40B4-BE49-F238E27FC236}">
                              <a16:creationId xmlns:a16="http://schemas.microsoft.com/office/drawing/2014/main" id="{E0DDF6D8-D5CC-49F1-BD09-5EC0C849BAD2}"/>
                            </a:ext>
                          </a:extLst>
                        </p:cNvPr>
                        <p:cNvGrpSpPr/>
                        <p:nvPr/>
                      </p:nvGrpSpPr>
                      <p:grpSpPr>
                        <a:xfrm>
                          <a:off x="2658611" y="2672593"/>
                          <a:ext cx="1219200" cy="914400"/>
                          <a:chOff x="2658611" y="2672593"/>
                          <a:chExt cx="1219200" cy="914400"/>
                        </a:xfrm>
                      </p:grpSpPr>
                      <p:cxnSp>
                        <p:nvCxnSpPr>
                          <p:cNvPr id="31" name="Straight Arrow Connector 30">
                            <a:extLst>
                              <a:ext uri="{FF2B5EF4-FFF2-40B4-BE49-F238E27FC236}">
                                <a16:creationId xmlns:a16="http://schemas.microsoft.com/office/drawing/2014/main" id="{07BB752A-5B82-4B6A-87DC-12121144D783}"/>
                              </a:ext>
                            </a:extLst>
                          </p:cNvPr>
                          <p:cNvCxnSpPr/>
                          <p:nvPr/>
                        </p:nvCxnSpPr>
                        <p:spPr>
                          <a:xfrm flipV="1">
                            <a:off x="2667000" y="2672593"/>
                            <a:ext cx="0" cy="9144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2E054518-D7F3-47B0-9B4F-1C2A8D32DC45}"/>
                              </a:ext>
                            </a:extLst>
                          </p:cNvPr>
                          <p:cNvCxnSpPr/>
                          <p:nvPr/>
                        </p:nvCxnSpPr>
                        <p:spPr>
                          <a:xfrm rot="5400000" flipV="1">
                            <a:off x="3268211" y="2953984"/>
                            <a:ext cx="0" cy="12192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8E8B58FE-5B15-4371-8C1C-E3FB35B700FB}"/>
                            </a:ext>
                          </a:extLst>
                        </p:cNvPr>
                        <p:cNvSpPr txBox="1"/>
                        <p:nvPr/>
                      </p:nvSpPr>
                      <p:spPr>
                        <a:xfrm>
                          <a:off x="2221414" y="2828300"/>
                          <a:ext cx="461665" cy="665118"/>
                        </a:xfrm>
                        <a:prstGeom prst="rect">
                          <a:avLst/>
                        </a:prstGeom>
                        <a:noFill/>
                      </p:spPr>
                      <p:txBody>
                        <a:bodyPr vert="vert270" wrap="none" rtlCol="0">
                          <a:spAutoFit/>
                        </a:bodyPr>
                        <a:lstStyle/>
                        <a:p>
                          <a:r>
                            <a:rPr lang="en-US" dirty="0">
                              <a:solidFill>
                                <a:srgbClr val="0000CC"/>
                              </a:solidFill>
                            </a:rPr>
                            <a:t>Value</a:t>
                          </a:r>
                        </a:p>
                      </p:txBody>
                    </p:sp>
                  </p:grpSp>
                  <p:sp>
                    <p:nvSpPr>
                      <p:cNvPr id="26" name="TextBox 25">
                        <a:extLst>
                          <a:ext uri="{FF2B5EF4-FFF2-40B4-BE49-F238E27FC236}">
                            <a16:creationId xmlns:a16="http://schemas.microsoft.com/office/drawing/2014/main" id="{172D1BCE-89BD-4555-B2C0-990ECD201811}"/>
                          </a:ext>
                        </a:extLst>
                      </p:cNvPr>
                      <p:cNvSpPr txBox="1"/>
                      <p:nvPr/>
                    </p:nvSpPr>
                    <p:spPr>
                      <a:xfrm>
                        <a:off x="2597603" y="3558034"/>
                        <a:ext cx="1341215" cy="369332"/>
                      </a:xfrm>
                      <a:prstGeom prst="rect">
                        <a:avLst/>
                      </a:prstGeom>
                      <a:noFill/>
                    </p:spPr>
                    <p:txBody>
                      <a:bodyPr wrap="square" rtlCol="0">
                        <a:spAutoFit/>
                      </a:bodyPr>
                      <a:lstStyle/>
                      <a:p>
                        <a:r>
                          <a:rPr lang="en-US" dirty="0">
                            <a:solidFill>
                              <a:srgbClr val="0000CC"/>
                            </a:solidFill>
                          </a:rPr>
                          <a:t>parameter</a:t>
                        </a:r>
                      </a:p>
                    </p:txBody>
                  </p:sp>
                </p:grpSp>
                <p:cxnSp>
                  <p:nvCxnSpPr>
                    <p:cNvPr id="24" name="Straight Arrow Connector 23">
                      <a:extLst>
                        <a:ext uri="{FF2B5EF4-FFF2-40B4-BE49-F238E27FC236}">
                          <a16:creationId xmlns:a16="http://schemas.microsoft.com/office/drawing/2014/main" id="{9D8B23C5-39EA-46E4-BC71-650CB83AD54B}"/>
                        </a:ext>
                      </a:extLst>
                    </p:cNvPr>
                    <p:cNvCxnSpPr/>
                    <p:nvPr/>
                  </p:nvCxnSpPr>
                  <p:spPr>
                    <a:xfrm flipV="1">
                      <a:off x="6996240" y="3511695"/>
                      <a:ext cx="245013" cy="487700"/>
                    </a:xfrm>
                    <a:prstGeom prst="straightConnector1">
                      <a:avLst/>
                    </a:prstGeom>
                    <a:ln w="38100">
                      <a:solidFill>
                        <a:srgbClr val="00CC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1" name="Straight Arrow Connector 20">
                    <a:extLst>
                      <a:ext uri="{FF2B5EF4-FFF2-40B4-BE49-F238E27FC236}">
                        <a16:creationId xmlns:a16="http://schemas.microsoft.com/office/drawing/2014/main" id="{3629B562-CCEC-4A1C-B7C6-FE7B7A8C1BD8}"/>
                      </a:ext>
                    </a:extLst>
                  </p:cNvPr>
                  <p:cNvCxnSpPr/>
                  <p:nvPr/>
                </p:nvCxnSpPr>
                <p:spPr>
                  <a:xfrm>
                    <a:off x="2254524" y="2186205"/>
                    <a:ext cx="609600" cy="0"/>
                  </a:xfrm>
                  <a:prstGeom prst="straightConnector1">
                    <a:avLst/>
                  </a:prstGeom>
                  <a:ln w="38100">
                    <a:solidFill>
                      <a:srgbClr val="0000CC"/>
                    </a:solidFill>
                    <a:prstDash val="sysDot"/>
                    <a:tailEnd type="triangle"/>
                  </a:ln>
                </p:spPr>
                <p:style>
                  <a:lnRef idx="1">
                    <a:schemeClr val="accent1"/>
                  </a:lnRef>
                  <a:fillRef idx="0">
                    <a:schemeClr val="accent1"/>
                  </a:fillRef>
                  <a:effectRef idx="0">
                    <a:schemeClr val="accent1"/>
                  </a:effectRef>
                  <a:fontRef idx="minor">
                    <a:schemeClr val="tx1"/>
                  </a:fontRef>
                </p:style>
              </p:cxnSp>
            </p:grpSp>
            <p:cxnSp>
              <p:nvCxnSpPr>
                <p:cNvPr id="16" name="Straight Arrow Connector 15">
                  <a:extLst>
                    <a:ext uri="{FF2B5EF4-FFF2-40B4-BE49-F238E27FC236}">
                      <a16:creationId xmlns:a16="http://schemas.microsoft.com/office/drawing/2014/main" id="{663BD069-D80F-4322-A22E-7112325F7611}"/>
                    </a:ext>
                  </a:extLst>
                </p:cNvPr>
                <p:cNvCxnSpPr/>
                <p:nvPr/>
              </p:nvCxnSpPr>
              <p:spPr>
                <a:xfrm>
                  <a:off x="6590908" y="1125868"/>
                  <a:ext cx="5305" cy="792429"/>
                </a:xfrm>
                <a:prstGeom prst="straightConnector1">
                  <a:avLst/>
                </a:prstGeom>
                <a:ln w="254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3FCFE1A-7B3F-4B91-9CE6-CC7150142924}"/>
                        </a:ext>
                      </a:extLst>
                    </p:cNvPr>
                    <p:cNvSpPr txBox="1"/>
                    <p:nvPr/>
                  </p:nvSpPr>
                  <p:spPr>
                    <a:xfrm>
                      <a:off x="6277654" y="978268"/>
                      <a:ext cx="108555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1" i="0" dirty="0" smtClean="0">
                                <a:solidFill>
                                  <a:srgbClr val="92D050"/>
                                </a:solidFill>
                                <a:latin typeface="Cambria Math" panose="02040503050406030204" pitchFamily="18" charset="0"/>
                              </a:rPr>
                              <m:t>𝐒𝐥𝐨𝐩𝐞</m:t>
                            </m:r>
                            <m:r>
                              <a:rPr lang="en-US" sz="1600" b="1" i="0" dirty="0" smtClean="0">
                                <a:solidFill>
                                  <a:srgbClr val="92D050"/>
                                </a:solidFill>
                                <a:latin typeface="Cambria Math" panose="02040503050406030204" pitchFamily="18" charset="0"/>
                              </a:rPr>
                              <m:t>(</m:t>
                            </m:r>
                            <m:r>
                              <a:rPr lang="en-US" sz="1600" b="1" i="0" dirty="0" smtClean="0">
                                <a:solidFill>
                                  <a:srgbClr val="92D050"/>
                                </a:solidFill>
                                <a:latin typeface="Cambria Math" panose="02040503050406030204" pitchFamily="18" charset="0"/>
                              </a:rPr>
                              <m:t>𝟎</m:t>
                            </m:r>
                            <m:r>
                              <a:rPr lang="en-US" sz="1600" b="1" i="0" dirty="0" smtClean="0">
                                <a:solidFill>
                                  <a:srgbClr val="92D050"/>
                                </a:solidFill>
                                <a:latin typeface="Cambria Math" panose="02040503050406030204" pitchFamily="18" charset="0"/>
                              </a:rPr>
                              <m:t>)</m:t>
                            </m:r>
                          </m:oMath>
                        </m:oMathPara>
                      </a14:m>
                      <a:endParaRPr lang="en-US" sz="1600" b="1" dirty="0">
                        <a:solidFill>
                          <a:srgbClr val="92D050"/>
                        </a:solidFill>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6277654" y="978268"/>
                      <a:ext cx="1085554" cy="338554"/>
                    </a:xfrm>
                    <a:prstGeom prst="rect">
                      <a:avLst/>
                    </a:prstGeom>
                    <a:blipFill rotWithShape="0">
                      <a:blip r:embed="rId9"/>
                      <a:stretch>
                        <a:fillRect b="-127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DEDC4C34-784B-46C1-9D25-321BBA0113BC}"/>
                        </a:ext>
                      </a:extLst>
                    </p:cNvPr>
                    <p:cNvSpPr txBox="1"/>
                    <p:nvPr/>
                  </p:nvSpPr>
                  <p:spPr>
                    <a:xfrm>
                      <a:off x="7557044" y="978206"/>
                      <a:ext cx="113563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1" dirty="0">
                                <a:solidFill>
                                  <a:srgbClr val="0000CC"/>
                                </a:solidFill>
                                <a:latin typeface="Cambria Math" panose="02040503050406030204" pitchFamily="18" charset="0"/>
                              </a:rPr>
                              <m:t>𝐕𝐚𝐥𝐮𝐞</m:t>
                            </m:r>
                            <m:d>
                              <m:dPr>
                                <m:ctrlPr>
                                  <a:rPr lang="en-US" sz="1600" b="1" i="1" dirty="0">
                                    <a:solidFill>
                                      <a:srgbClr val="0000CC"/>
                                    </a:solidFill>
                                    <a:latin typeface="Cambria Math" panose="02040503050406030204" pitchFamily="18" charset="0"/>
                                  </a:rPr>
                                </m:ctrlPr>
                              </m:dPr>
                              <m:e>
                                <m:r>
                                  <a:rPr lang="en-US" sz="1600" b="1" i="1" dirty="0">
                                    <a:solidFill>
                                      <a:srgbClr val="0000CC"/>
                                    </a:solidFill>
                                    <a:latin typeface="Cambria Math" panose="02040503050406030204" pitchFamily="18" charset="0"/>
                                  </a:rPr>
                                  <m:t>∞</m:t>
                                </m:r>
                              </m:e>
                            </m:d>
                          </m:oMath>
                        </m:oMathPara>
                      </a14:m>
                      <a:endParaRPr lang="en-US" sz="1600" b="1" dirty="0">
                        <a:solidFill>
                          <a:srgbClr val="0000CC"/>
                        </a:solidFill>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7557044" y="978206"/>
                      <a:ext cx="1135631" cy="338554"/>
                    </a:xfrm>
                    <a:prstGeom prst="rect">
                      <a:avLst/>
                    </a:prstGeom>
                    <a:blipFill rotWithShape="0">
                      <a:blip r:embed="rId10"/>
                      <a:stretch>
                        <a:fillRect/>
                      </a:stretch>
                    </a:blipFill>
                  </p:spPr>
                  <p:txBody>
                    <a:bodyPr/>
                    <a:lstStyle/>
                    <a:p>
                      <a:r>
                        <a:rPr lang="en-US">
                          <a:noFill/>
                        </a:rPr>
                        <a:t> </a:t>
                      </a:r>
                    </a:p>
                  </p:txBody>
                </p:sp>
              </mc:Fallback>
            </mc:AlternateContent>
          </p:grpSp>
        </p:grpSp>
      </p:grpSp>
      <p:grpSp>
        <p:nvGrpSpPr>
          <p:cNvPr id="33" name="Group 32">
            <a:extLst>
              <a:ext uri="{FF2B5EF4-FFF2-40B4-BE49-F238E27FC236}">
                <a16:creationId xmlns:a16="http://schemas.microsoft.com/office/drawing/2014/main" id="{89C5E727-E047-4C3B-966B-E3B1903E8194}"/>
              </a:ext>
            </a:extLst>
          </p:cNvPr>
          <p:cNvGrpSpPr/>
          <p:nvPr/>
        </p:nvGrpSpPr>
        <p:grpSpPr>
          <a:xfrm>
            <a:off x="6601872" y="939349"/>
            <a:ext cx="2245265" cy="1964565"/>
            <a:chOff x="6580900" y="4588469"/>
            <a:chExt cx="2245265" cy="1964565"/>
          </a:xfrm>
        </p:grpSpPr>
        <p:cxnSp>
          <p:nvCxnSpPr>
            <p:cNvPr id="34" name="Straight Arrow Connector 33">
              <a:extLst>
                <a:ext uri="{FF2B5EF4-FFF2-40B4-BE49-F238E27FC236}">
                  <a16:creationId xmlns:a16="http://schemas.microsoft.com/office/drawing/2014/main" id="{C05924AB-A76B-493F-AADD-F11F00A9F85F}"/>
                </a:ext>
              </a:extLst>
            </p:cNvPr>
            <p:cNvCxnSpPr/>
            <p:nvPr/>
          </p:nvCxnSpPr>
          <p:spPr>
            <a:xfrm>
              <a:off x="8180026" y="5638800"/>
              <a:ext cx="609600" cy="0"/>
            </a:xfrm>
            <a:prstGeom prst="straightConnector1">
              <a:avLst/>
            </a:prstGeom>
            <a:ln w="38100">
              <a:solidFill>
                <a:srgbClr val="0000CC"/>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BBC87C0C-B838-4DC1-9060-8817F509AA37}"/>
                </a:ext>
              </a:extLst>
            </p:cNvPr>
            <p:cNvGrpSpPr/>
            <p:nvPr/>
          </p:nvGrpSpPr>
          <p:grpSpPr>
            <a:xfrm>
              <a:off x="6580900" y="4588469"/>
              <a:ext cx="2245265" cy="1964565"/>
              <a:chOff x="6580900" y="4588469"/>
              <a:chExt cx="2245265" cy="1964565"/>
            </a:xfrm>
          </p:grpSpPr>
          <p:grpSp>
            <p:nvGrpSpPr>
              <p:cNvPr id="36" name="Group 35">
                <a:extLst>
                  <a:ext uri="{FF2B5EF4-FFF2-40B4-BE49-F238E27FC236}">
                    <a16:creationId xmlns:a16="http://schemas.microsoft.com/office/drawing/2014/main" id="{A2DDFB44-CBB0-4A6D-9ABC-DAF242154A7D}"/>
                  </a:ext>
                </a:extLst>
              </p:cNvPr>
              <p:cNvGrpSpPr/>
              <p:nvPr/>
            </p:nvGrpSpPr>
            <p:grpSpPr>
              <a:xfrm>
                <a:off x="6580900" y="4882619"/>
                <a:ext cx="2245265" cy="1670415"/>
                <a:chOff x="6553200" y="2708558"/>
                <a:chExt cx="2245265" cy="1670415"/>
              </a:xfrm>
            </p:grpSpPr>
            <p:grpSp>
              <p:nvGrpSpPr>
                <p:cNvPr id="38" name="Group 37">
                  <a:extLst>
                    <a:ext uri="{FF2B5EF4-FFF2-40B4-BE49-F238E27FC236}">
                      <a16:creationId xmlns:a16="http://schemas.microsoft.com/office/drawing/2014/main" id="{25EEC0E4-E392-4891-B69C-B18DC6BB94E2}"/>
                    </a:ext>
                  </a:extLst>
                </p:cNvPr>
                <p:cNvGrpSpPr/>
                <p:nvPr/>
              </p:nvGrpSpPr>
              <p:grpSpPr>
                <a:xfrm>
                  <a:off x="6553200" y="3124200"/>
                  <a:ext cx="1717404" cy="1254773"/>
                  <a:chOff x="2221414" y="2672593"/>
                  <a:chExt cx="1717404" cy="1254773"/>
                </a:xfrm>
              </p:grpSpPr>
              <p:grpSp>
                <p:nvGrpSpPr>
                  <p:cNvPr id="42" name="Group 41">
                    <a:extLst>
                      <a:ext uri="{FF2B5EF4-FFF2-40B4-BE49-F238E27FC236}">
                        <a16:creationId xmlns:a16="http://schemas.microsoft.com/office/drawing/2014/main" id="{DC729CC4-B4DE-4465-9DFD-A44CE3F5D37F}"/>
                      </a:ext>
                    </a:extLst>
                  </p:cNvPr>
                  <p:cNvGrpSpPr/>
                  <p:nvPr/>
                </p:nvGrpSpPr>
                <p:grpSpPr>
                  <a:xfrm>
                    <a:off x="2221414" y="2672593"/>
                    <a:ext cx="1656397" cy="914400"/>
                    <a:chOff x="2221414" y="2672593"/>
                    <a:chExt cx="1656397" cy="914400"/>
                  </a:xfrm>
                </p:grpSpPr>
                <p:grpSp>
                  <p:nvGrpSpPr>
                    <p:cNvPr id="44" name="Group 43">
                      <a:extLst>
                        <a:ext uri="{FF2B5EF4-FFF2-40B4-BE49-F238E27FC236}">
                          <a16:creationId xmlns:a16="http://schemas.microsoft.com/office/drawing/2014/main" id="{A93235FC-E2A0-411F-B7E7-684B3C038512}"/>
                        </a:ext>
                      </a:extLst>
                    </p:cNvPr>
                    <p:cNvGrpSpPr/>
                    <p:nvPr/>
                  </p:nvGrpSpPr>
                  <p:grpSpPr>
                    <a:xfrm>
                      <a:off x="2658611" y="2672593"/>
                      <a:ext cx="1219200" cy="914400"/>
                      <a:chOff x="2658611" y="2672593"/>
                      <a:chExt cx="1219200" cy="914400"/>
                    </a:xfrm>
                  </p:grpSpPr>
                  <p:cxnSp>
                    <p:nvCxnSpPr>
                      <p:cNvPr id="46" name="Straight Arrow Connector 45">
                        <a:extLst>
                          <a:ext uri="{FF2B5EF4-FFF2-40B4-BE49-F238E27FC236}">
                            <a16:creationId xmlns:a16="http://schemas.microsoft.com/office/drawing/2014/main" id="{3A02FECE-AF3D-4421-B4F5-8CF14DAC0F2A}"/>
                          </a:ext>
                        </a:extLst>
                      </p:cNvPr>
                      <p:cNvCxnSpPr/>
                      <p:nvPr/>
                    </p:nvCxnSpPr>
                    <p:spPr>
                      <a:xfrm flipV="1">
                        <a:off x="2667000" y="2672593"/>
                        <a:ext cx="0" cy="9144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969E4F8F-FA0C-4C3E-B0DF-E1A44FF0F588}"/>
                          </a:ext>
                        </a:extLst>
                      </p:cNvPr>
                      <p:cNvCxnSpPr/>
                      <p:nvPr/>
                    </p:nvCxnSpPr>
                    <p:spPr>
                      <a:xfrm rot="5400000" flipV="1">
                        <a:off x="3268211" y="2963411"/>
                        <a:ext cx="0" cy="12192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5" name="TextBox 44">
                      <a:extLst>
                        <a:ext uri="{FF2B5EF4-FFF2-40B4-BE49-F238E27FC236}">
                          <a16:creationId xmlns:a16="http://schemas.microsoft.com/office/drawing/2014/main" id="{E89FE35B-D3C0-4831-B4C2-B9C255DA280D}"/>
                        </a:ext>
                      </a:extLst>
                    </p:cNvPr>
                    <p:cNvSpPr txBox="1"/>
                    <p:nvPr/>
                  </p:nvSpPr>
                  <p:spPr>
                    <a:xfrm>
                      <a:off x="2221414" y="2828300"/>
                      <a:ext cx="461665" cy="665118"/>
                    </a:xfrm>
                    <a:prstGeom prst="rect">
                      <a:avLst/>
                    </a:prstGeom>
                    <a:noFill/>
                  </p:spPr>
                  <p:txBody>
                    <a:bodyPr vert="vert270" wrap="none" rtlCol="0">
                      <a:spAutoFit/>
                    </a:bodyPr>
                    <a:lstStyle/>
                    <a:p>
                      <a:r>
                        <a:rPr lang="en-US" dirty="0">
                          <a:solidFill>
                            <a:srgbClr val="0000CC"/>
                          </a:solidFill>
                        </a:rPr>
                        <a:t>Value</a:t>
                      </a:r>
                    </a:p>
                  </p:txBody>
                </p:sp>
              </p:grpSp>
              <p:sp>
                <p:nvSpPr>
                  <p:cNvPr id="43" name="TextBox 42">
                    <a:extLst>
                      <a:ext uri="{FF2B5EF4-FFF2-40B4-BE49-F238E27FC236}">
                        <a16:creationId xmlns:a16="http://schemas.microsoft.com/office/drawing/2014/main" id="{69ECEE78-0D20-4E80-B0DF-3C8094C76C45}"/>
                      </a:ext>
                    </a:extLst>
                  </p:cNvPr>
                  <p:cNvSpPr txBox="1"/>
                  <p:nvPr/>
                </p:nvSpPr>
                <p:spPr>
                  <a:xfrm>
                    <a:off x="2597603" y="3558034"/>
                    <a:ext cx="1341215" cy="369332"/>
                  </a:xfrm>
                  <a:prstGeom prst="rect">
                    <a:avLst/>
                  </a:prstGeom>
                  <a:noFill/>
                </p:spPr>
                <p:txBody>
                  <a:bodyPr wrap="square" rtlCol="0">
                    <a:spAutoFit/>
                  </a:bodyPr>
                  <a:lstStyle/>
                  <a:p>
                    <a:r>
                      <a:rPr lang="en-US" dirty="0">
                        <a:solidFill>
                          <a:srgbClr val="0000CC"/>
                        </a:solidFill>
                      </a:rPr>
                      <a:t>parameter</a:t>
                    </a:r>
                  </a:p>
                </p:txBody>
              </p:sp>
            </p:grpSp>
            <p:cxnSp>
              <p:nvCxnSpPr>
                <p:cNvPr id="39" name="Straight Arrow Connector 38">
                  <a:extLst>
                    <a:ext uri="{FF2B5EF4-FFF2-40B4-BE49-F238E27FC236}">
                      <a16:creationId xmlns:a16="http://schemas.microsoft.com/office/drawing/2014/main" id="{553741E9-4A99-4ECF-9626-9CCD6D79DAC5}"/>
                    </a:ext>
                  </a:extLst>
                </p:cNvPr>
                <p:cNvCxnSpPr/>
                <p:nvPr/>
              </p:nvCxnSpPr>
              <p:spPr>
                <a:xfrm>
                  <a:off x="8188865" y="3980596"/>
                  <a:ext cx="609600" cy="0"/>
                </a:xfrm>
                <a:prstGeom prst="straightConnector1">
                  <a:avLst/>
                </a:prstGeom>
                <a:ln w="38100">
                  <a:solidFill>
                    <a:srgbClr val="0000CC"/>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44D5A86E-FAAD-4D63-88F7-EE260146CA54}"/>
                    </a:ext>
                  </a:extLst>
                </p:cNvPr>
                <p:cNvCxnSpPr/>
                <p:nvPr/>
              </p:nvCxnSpPr>
              <p:spPr>
                <a:xfrm>
                  <a:off x="8140817" y="2914634"/>
                  <a:ext cx="609600" cy="0"/>
                </a:xfrm>
                <a:prstGeom prst="straightConnector1">
                  <a:avLst/>
                </a:prstGeom>
                <a:ln w="38100" cmpd="dbl">
                  <a:solidFill>
                    <a:srgbClr val="0000CC"/>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6972D9A6-F3BE-49E5-A7C6-2B1310BCBCA6}"/>
                    </a:ext>
                  </a:extLst>
                </p:cNvPr>
                <p:cNvCxnSpPr/>
                <p:nvPr/>
              </p:nvCxnSpPr>
              <p:spPr>
                <a:xfrm flipV="1">
                  <a:off x="8140817" y="2708558"/>
                  <a:ext cx="585131" cy="206077"/>
                </a:xfrm>
                <a:prstGeom prst="straightConnector1">
                  <a:avLst/>
                </a:prstGeom>
                <a:ln w="38100" cmpd="dbl">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grpSp>
          <p:cxnSp>
            <p:nvCxnSpPr>
              <p:cNvPr id="37" name="Straight Arrow Connector 36">
                <a:extLst>
                  <a:ext uri="{FF2B5EF4-FFF2-40B4-BE49-F238E27FC236}">
                    <a16:creationId xmlns:a16="http://schemas.microsoft.com/office/drawing/2014/main" id="{1AAC3096-4261-465A-B5AF-560AA39C04AF}"/>
                  </a:ext>
                </a:extLst>
              </p:cNvPr>
              <p:cNvCxnSpPr/>
              <p:nvPr/>
            </p:nvCxnSpPr>
            <p:spPr>
              <a:xfrm flipV="1">
                <a:off x="8179631" y="4588469"/>
                <a:ext cx="395" cy="461780"/>
              </a:xfrm>
              <a:prstGeom prst="straightConnector1">
                <a:avLst/>
              </a:prstGeom>
              <a:ln w="38100" cmpd="dbl">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88732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xfrm>
            <a:off x="152400" y="1371600"/>
            <a:ext cx="8839200" cy="4983163"/>
          </a:xfrm>
        </p:spPr>
        <p:txBody>
          <a:bodyPr>
            <a:normAutofit/>
          </a:bodyPr>
          <a:lstStyle/>
          <a:p>
            <a:r>
              <a:rPr lang="en-US" sz="2000" dirty="0"/>
              <a:t>All class files are available in a shared google drive </a:t>
            </a:r>
            <a:r>
              <a:rPr lang="en-US" sz="2000" dirty="0">
                <a:hlinkClick r:id="rId3"/>
              </a:rPr>
              <a:t>https://drive.google.com/drive/folders/18b5lTDBQrAe765wddu_eMw3PgLYTEvKz?usp=sharing</a:t>
            </a:r>
            <a:endParaRPr lang="en-US" sz="2000" dirty="0"/>
          </a:p>
          <a:p>
            <a:r>
              <a:rPr lang="en-US" sz="2000" dirty="0"/>
              <a:t>They will also be posted on slack (and pinned): </a:t>
            </a:r>
            <a:r>
              <a:rPr lang="en-US" sz="2000" dirty="0">
                <a:hlinkClick r:id="rId4"/>
              </a:rPr>
              <a:t>https://multiscalemod-ags3330.slack.com</a:t>
            </a:r>
            <a:r>
              <a:rPr lang="en-US" sz="2000" dirty="0"/>
              <a:t> </a:t>
            </a:r>
            <a:endParaRPr lang="en-US" sz="2000" dirty="0">
              <a:solidFill>
                <a:srgbClr val="FF0000"/>
              </a:solidFill>
            </a:endParaRPr>
          </a:p>
          <a:p>
            <a:r>
              <a:rPr lang="en-US" sz="2000" dirty="0"/>
              <a:t>All resources are also posted in </a:t>
            </a:r>
            <a:r>
              <a:rPr lang="en-US" sz="2000" dirty="0">
                <a:hlinkClick r:id="rId5"/>
              </a:rPr>
              <a:t>www.compucell3d.org/workshop20</a:t>
            </a:r>
            <a:endParaRPr lang="en-US" sz="2000" dirty="0"/>
          </a:p>
        </p:txBody>
      </p:sp>
      <p:sp>
        <p:nvSpPr>
          <p:cNvPr id="15363" name="Rectangle 3"/>
          <p:cNvSpPr>
            <a:spLocks noGrp="1" noChangeArrowheads="1"/>
          </p:cNvSpPr>
          <p:nvPr>
            <p:ph type="title"/>
          </p:nvPr>
        </p:nvSpPr>
        <p:spPr>
          <a:xfrm>
            <a:off x="457200" y="1"/>
            <a:ext cx="8229600" cy="868362"/>
          </a:xfrm>
        </p:spPr>
        <p:txBody>
          <a:bodyPr>
            <a:normAutofit/>
          </a:bodyPr>
          <a:lstStyle/>
          <a:p>
            <a:pPr eaLnBrk="1" hangingPunct="1"/>
            <a:r>
              <a:rPr lang="en-US" b="1" dirty="0">
                <a:solidFill>
                  <a:srgbClr val="0000CC"/>
                </a:solidFill>
              </a:rPr>
              <a:t>Workshop Resources</a:t>
            </a:r>
          </a:p>
        </p:txBody>
      </p:sp>
      <p:pic>
        <p:nvPicPr>
          <p:cNvPr id="15367" name="Picture 17" descr="Biocomplexity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50275" y="6264275"/>
            <a:ext cx="59372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redblackblocki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6219825"/>
            <a:ext cx="48418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B5071E86-7A6B-49A5-BE3B-1C8AC6030B51}"/>
              </a:ext>
            </a:extLst>
          </p:cNvPr>
          <p:cNvSpPr>
            <a:spLocks noGrp="1"/>
          </p:cNvSpPr>
          <p:nvPr>
            <p:ph type="ftr" sz="quarter" idx="11"/>
          </p:nvPr>
        </p:nvSpPr>
        <p:spPr/>
        <p:txBody>
          <a:bodyPr/>
          <a:lstStyle/>
          <a:p>
            <a:endParaRPr lang="en-US"/>
          </a:p>
        </p:txBody>
      </p:sp>
      <p:pic>
        <p:nvPicPr>
          <p:cNvPr id="7" name="Picture 6">
            <a:extLst>
              <a:ext uri="{FF2B5EF4-FFF2-40B4-BE49-F238E27FC236}">
                <a16:creationId xmlns:a16="http://schemas.microsoft.com/office/drawing/2014/main" id="{518D0E4E-E905-4517-BD4C-5B8A015633F0}"/>
              </a:ext>
            </a:extLst>
          </p:cNvPr>
          <p:cNvPicPr>
            <a:picLocks noChangeAspect="1"/>
          </p:cNvPicPr>
          <p:nvPr/>
        </p:nvPicPr>
        <p:blipFill>
          <a:blip r:embed="rId8">
            <a:clrChange>
              <a:clrFrom>
                <a:srgbClr val="FEF3B1"/>
              </a:clrFrom>
              <a:clrTo>
                <a:srgbClr val="FEF3B1">
                  <a:alpha val="0"/>
                </a:srgbClr>
              </a:clrTo>
            </a:clrChange>
          </a:blip>
          <a:stretch>
            <a:fillRect/>
          </a:stretch>
        </p:blipFill>
        <p:spPr>
          <a:xfrm>
            <a:off x="8550325" y="0"/>
            <a:ext cx="593675" cy="617861"/>
          </a:xfrm>
          <a:prstGeom prst="rect">
            <a:avLst/>
          </a:prstGeom>
        </p:spPr>
      </p:pic>
    </p:spTree>
    <p:extLst>
      <p:ext uri="{BB962C8B-B14F-4D97-AF65-F5344CB8AC3E}">
        <p14:creationId xmlns:p14="http://schemas.microsoft.com/office/powerpoint/2010/main" val="25405349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g8d5b788658_1_99"/>
          <p:cNvSpPr txBox="1">
            <a:spLocks noGrp="1"/>
          </p:cNvSpPr>
          <p:nvPr>
            <p:ph type="title"/>
          </p:nvPr>
        </p:nvSpPr>
        <p:spPr>
          <a:xfrm>
            <a:off x="0" y="0"/>
            <a:ext cx="8550275"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600" b="1" dirty="0">
                <a:solidFill>
                  <a:srgbClr val="0000CC"/>
                </a:solidFill>
              </a:rPr>
              <a:t>Phenomenological Rate Laws, Saturation</a:t>
            </a:r>
            <a:endParaRPr sz="4000" dirty="0"/>
          </a:p>
        </p:txBody>
      </p:sp>
      <p:pic>
        <p:nvPicPr>
          <p:cNvPr id="601" name="Google Shape;601;g8d5b788658_1_99" descr="redblackblockiu"/>
          <p:cNvPicPr preferRelativeResize="0"/>
          <p:nvPr/>
        </p:nvPicPr>
        <p:blipFill rotWithShape="1">
          <a:blip r:embed="rId3">
            <a:alphaModFix/>
          </a:blip>
          <a:srcRect/>
          <a:stretch/>
        </p:blipFill>
        <p:spPr>
          <a:xfrm>
            <a:off x="0" y="6219825"/>
            <a:ext cx="484188" cy="638175"/>
          </a:xfrm>
          <a:prstGeom prst="rect">
            <a:avLst/>
          </a:prstGeom>
          <a:noFill/>
          <a:ln>
            <a:noFill/>
          </a:ln>
        </p:spPr>
      </p:pic>
      <p:pic>
        <p:nvPicPr>
          <p:cNvPr id="602" name="Google Shape;602;g8d5b788658_1_99"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pic>
        <p:nvPicPr>
          <p:cNvPr id="23" name="Picture 22">
            <a:extLst>
              <a:ext uri="{FF2B5EF4-FFF2-40B4-BE49-F238E27FC236}">
                <a16:creationId xmlns:a16="http://schemas.microsoft.com/office/drawing/2014/main" id="{3B7AF07F-07CE-4B56-B421-3AC78D2A35C3}"/>
              </a:ext>
            </a:extLst>
          </p:cNvPr>
          <p:cNvPicPr>
            <a:picLocks noChangeAspect="1"/>
          </p:cNvPicPr>
          <p:nvPr/>
        </p:nvPicPr>
        <p:blipFill>
          <a:blip r:embed="rId5">
            <a:clrChange>
              <a:clrFrom>
                <a:srgbClr val="FEF3B1"/>
              </a:clrFrom>
              <a:clrTo>
                <a:srgbClr val="FEF3B1">
                  <a:alpha val="0"/>
                </a:srgbClr>
              </a:clrTo>
            </a:clrChange>
          </a:blip>
          <a:stretch>
            <a:fillRect/>
          </a:stretch>
        </p:blipFill>
        <p:spPr>
          <a:xfrm>
            <a:off x="8550325" y="0"/>
            <a:ext cx="593675" cy="617861"/>
          </a:xfrm>
          <a:prstGeom prst="rect">
            <a:avLst/>
          </a:prstGeom>
        </p:spPr>
      </p:pic>
      <mc:AlternateContent xmlns:mc="http://schemas.openxmlformats.org/markup-compatibility/2006">
        <mc:Choice xmlns:a14="http://schemas.microsoft.com/office/drawing/2010/main" Requires="a14">
          <p:sp>
            <p:nvSpPr>
              <p:cNvPr id="29" name="Google Shape;591;g8d5b788658_1_82">
                <a:extLst>
                  <a:ext uri="{FF2B5EF4-FFF2-40B4-BE49-F238E27FC236}">
                    <a16:creationId xmlns:a16="http://schemas.microsoft.com/office/drawing/2014/main" id="{E5B48682-30D2-43E5-BB6E-37B73564DEDC}"/>
                  </a:ext>
                </a:extLst>
              </p:cNvPr>
              <p:cNvSpPr txBox="1">
                <a:spLocks noGrp="1"/>
              </p:cNvSpPr>
              <p:nvPr>
                <p:ph type="body" idx="1"/>
              </p:nvPr>
            </p:nvSpPr>
            <p:spPr>
              <a:xfrm>
                <a:off x="484188" y="881512"/>
                <a:ext cx="7021512" cy="5599800"/>
              </a:xfrm>
              <a:prstGeom prst="rect">
                <a:avLst/>
              </a:prstGeom>
            </p:spPr>
            <p:txBody>
              <a:bodyPr spcFirstLastPara="1" wrap="square" lIns="91425" tIns="45700" rIns="91425" bIns="45700" anchor="t" anchorCtr="0">
                <a:noAutofit/>
              </a:bodyPr>
              <a:lstStyle/>
              <a:p>
                <a:pPr marL="0" lvl="0" indent="0">
                  <a:buNone/>
                </a:pPr>
                <a14:m>
                  <m:oMathPara xmlns:m="http://schemas.openxmlformats.org/officeDocument/2006/math">
                    <m:oMathParaPr>
                      <m:jc m:val="centerGroup"/>
                    </m:oMathParaPr>
                    <m:oMath xmlns:m="http://schemas.openxmlformats.org/officeDocument/2006/math">
                      <m:r>
                        <a:rPr lang="en-US" sz="1800" i="1" dirty="0" smtClean="0">
                          <a:latin typeface="Cambria Math" panose="02040503050406030204" pitchFamily="18" charset="0"/>
                        </a:rPr>
                        <m:t>𝑓</m:t>
                      </m:r>
                      <m:d>
                        <m:dPr>
                          <m:ctrlPr>
                            <a:rPr lang="en-US" sz="1800" i="1" dirty="0" smtClean="0">
                              <a:latin typeface="Cambria Math" panose="02040503050406030204" pitchFamily="18" charset="0"/>
                            </a:rPr>
                          </m:ctrlPr>
                        </m:dPr>
                        <m:e>
                          <m:r>
                            <a:rPr lang="en-US" sz="1800" i="1" dirty="0" smtClean="0">
                              <a:latin typeface="Cambria Math" panose="02040503050406030204" pitchFamily="18" charset="0"/>
                            </a:rPr>
                            <m:t>𝑥</m:t>
                          </m:r>
                        </m:e>
                      </m:d>
                      <m:r>
                        <a:rPr lang="en-US" sz="1800" i="1" dirty="0" smtClean="0">
                          <a:latin typeface="Cambria Math" panose="02040503050406030204" pitchFamily="18" charset="0"/>
                        </a:rPr>
                        <m:t>=</m:t>
                      </m:r>
                      <m:r>
                        <a:rPr lang="en-US" sz="1800" b="0" i="1" dirty="0" smtClean="0">
                          <a:latin typeface="Cambria Math" panose="02040503050406030204" pitchFamily="18" charset="0"/>
                        </a:rPr>
                        <m:t>𝑣</m:t>
                      </m:r>
                      <m:f>
                        <m:fPr>
                          <m:ctrlPr>
                            <a:rPr lang="en-US" sz="1800" i="1" dirty="0" smtClean="0">
                              <a:latin typeface="Cambria Math" panose="02040503050406030204" pitchFamily="18" charset="0"/>
                            </a:rPr>
                          </m:ctrlPr>
                        </m:fPr>
                        <m:num>
                          <m:r>
                            <a:rPr lang="en-US" sz="1800" i="1" dirty="0" smtClean="0">
                              <a:latin typeface="Cambria Math" panose="02040503050406030204" pitchFamily="18" charset="0"/>
                            </a:rPr>
                            <m:t>𝐾𝑥</m:t>
                          </m:r>
                        </m:num>
                        <m:den>
                          <m:r>
                            <a:rPr lang="en-US" sz="1800" i="1" dirty="0" err="1" smtClean="0">
                              <a:latin typeface="Cambria Math" panose="02040503050406030204" pitchFamily="18" charset="0"/>
                            </a:rPr>
                            <m:t>𝐾</m:t>
                          </m:r>
                          <m:r>
                            <a:rPr lang="en-US" sz="1800" i="1" dirty="0" err="1" smtClean="0">
                              <a:latin typeface="Cambria Math" panose="02040503050406030204" pitchFamily="18" charset="0"/>
                            </a:rPr>
                            <m:t>+</m:t>
                          </m:r>
                          <m:r>
                            <a:rPr lang="en-US" sz="1800" i="1" dirty="0" err="1" smtClean="0">
                              <a:latin typeface="Cambria Math" panose="02040503050406030204" pitchFamily="18" charset="0"/>
                            </a:rPr>
                            <m:t>𝑥</m:t>
                          </m:r>
                        </m:den>
                      </m:f>
                    </m:oMath>
                  </m:oMathPara>
                </a14:m>
                <a:endParaRPr lang="en-US" sz="1800" dirty="0"/>
              </a:p>
              <a:p>
                <a:pPr marL="0" lvl="0" indent="0">
                  <a:buNone/>
                </a:pPr>
                <a14:m>
                  <m:oMath xmlns:m="http://schemas.openxmlformats.org/officeDocument/2006/math">
                    <m:r>
                      <a:rPr lang="en-US" sz="1800" i="1" dirty="0" smtClean="0">
                        <a:latin typeface="Cambria Math" panose="02040503050406030204" pitchFamily="18" charset="0"/>
                      </a:rPr>
                      <m:t>𝑣</m:t>
                    </m:r>
                  </m:oMath>
                </a14:m>
                <a:r>
                  <a:rPr lang="en-US" sz="1800" dirty="0"/>
                  <a:t> is the maximum rate and </a:t>
                </a:r>
                <a14:m>
                  <m:oMath xmlns:m="http://schemas.openxmlformats.org/officeDocument/2006/math">
                    <m:r>
                      <a:rPr lang="en-US" sz="1800" i="1" dirty="0" smtClean="0">
                        <a:latin typeface="Cambria Math" panose="02040503050406030204" pitchFamily="18" charset="0"/>
                      </a:rPr>
                      <m:t>𝐾</m:t>
                    </m:r>
                  </m:oMath>
                </a14:m>
                <a:r>
                  <a:rPr lang="en-US" sz="1800" dirty="0"/>
                  <a:t> is the </a:t>
                </a:r>
                <a:r>
                  <a:rPr lang="en-US" sz="1800" u="sng" dirty="0"/>
                  <a:t>saturation constant</a:t>
                </a:r>
              </a:p>
              <a:p>
                <a:pPr marL="0" lvl="0" indent="0">
                  <a:buNone/>
                </a:pPr>
                <a:endParaRPr lang="en-US" sz="1800" dirty="0"/>
              </a:p>
              <a:p>
                <a:pPr marL="0" lvl="0" indent="0">
                  <a:buNone/>
                </a:pPr>
                <a:r>
                  <a:rPr lang="en-US" sz="1800" dirty="0"/>
                  <a:t>We can rewrite for clarity</a:t>
                </a:r>
              </a:p>
              <a:p>
                <a:pPr marL="0" lvl="0" indent="0">
                  <a:buNone/>
                </a:pPr>
                <a14:m>
                  <m:oMathPara xmlns:m="http://schemas.openxmlformats.org/officeDocument/2006/math">
                    <m:oMathParaPr>
                      <m:jc m:val="centerGroup"/>
                    </m:oMathParaPr>
                    <m:oMath xmlns:m="http://schemas.openxmlformats.org/officeDocument/2006/math">
                      <m:r>
                        <a:rPr lang="en-US" sz="1800" i="1" dirty="0">
                          <a:latin typeface="Cambria Math" panose="02040503050406030204" pitchFamily="18" charset="0"/>
                        </a:rPr>
                        <m:t>𝑓</m:t>
                      </m:r>
                      <m:d>
                        <m:dPr>
                          <m:ctrlPr>
                            <a:rPr lang="en-US" sz="1800" i="1" dirty="0">
                              <a:latin typeface="Cambria Math" panose="02040503050406030204" pitchFamily="18" charset="0"/>
                            </a:rPr>
                          </m:ctrlPr>
                        </m:dPr>
                        <m:e>
                          <m:r>
                            <a:rPr lang="en-US" sz="1800" i="1" dirty="0">
                              <a:latin typeface="Cambria Math" panose="02040503050406030204" pitchFamily="18" charset="0"/>
                            </a:rPr>
                            <m:t>𝑥</m:t>
                          </m:r>
                        </m:e>
                      </m:d>
                      <m:r>
                        <a:rPr lang="en-US" sz="1800" i="1" dirty="0">
                          <a:latin typeface="Cambria Math" panose="02040503050406030204" pitchFamily="18" charset="0"/>
                        </a:rPr>
                        <m:t>=</m:t>
                      </m:r>
                      <m:r>
                        <a:rPr lang="en-US" sz="1800" i="1" dirty="0">
                          <a:latin typeface="Cambria Math" panose="02040503050406030204" pitchFamily="18" charset="0"/>
                        </a:rPr>
                        <m:t>𝑣</m:t>
                      </m:r>
                      <m:f>
                        <m:fPr>
                          <m:ctrlPr>
                            <a:rPr lang="en-US" sz="1800" i="1" dirty="0">
                              <a:latin typeface="Cambria Math" panose="02040503050406030204" pitchFamily="18" charset="0"/>
                            </a:rPr>
                          </m:ctrlPr>
                        </m:fPr>
                        <m:num>
                          <m:r>
                            <a:rPr lang="en-US" sz="1800" i="1" dirty="0">
                              <a:latin typeface="Cambria Math" panose="02040503050406030204" pitchFamily="18" charset="0"/>
                            </a:rPr>
                            <m:t>𝑥</m:t>
                          </m:r>
                        </m:num>
                        <m:den>
                          <m:r>
                            <a:rPr lang="en-US" sz="1800" b="0" i="1" dirty="0" smtClean="0">
                              <a:latin typeface="Cambria Math" panose="02040503050406030204" pitchFamily="18" charset="0"/>
                            </a:rPr>
                            <m:t>1</m:t>
                          </m:r>
                          <m:r>
                            <a:rPr lang="en-US" sz="1800" i="1" dirty="0" err="1">
                              <a:latin typeface="Cambria Math" panose="02040503050406030204" pitchFamily="18" charset="0"/>
                            </a:rPr>
                            <m:t>+</m:t>
                          </m:r>
                          <m:f>
                            <m:fPr>
                              <m:ctrlPr>
                                <a:rPr lang="en-US" sz="1800" b="0" i="1" dirty="0" smtClean="0">
                                  <a:latin typeface="Cambria Math" panose="02040503050406030204" pitchFamily="18" charset="0"/>
                                </a:rPr>
                              </m:ctrlPr>
                            </m:fPr>
                            <m:num>
                              <m:r>
                                <a:rPr lang="en-US" sz="1800" i="1" dirty="0" err="1">
                                  <a:latin typeface="Cambria Math" panose="02040503050406030204" pitchFamily="18" charset="0"/>
                                </a:rPr>
                                <m:t>𝑥</m:t>
                              </m:r>
                            </m:num>
                            <m:den>
                              <m:r>
                                <a:rPr lang="en-US" sz="1800" b="0" i="1" dirty="0" smtClean="0">
                                  <a:latin typeface="Cambria Math" panose="02040503050406030204" pitchFamily="18" charset="0"/>
                                </a:rPr>
                                <m:t>𝐾</m:t>
                              </m:r>
                            </m:den>
                          </m:f>
                        </m:den>
                      </m:f>
                    </m:oMath>
                  </m:oMathPara>
                </a14:m>
                <a:endParaRPr lang="en-US" sz="1800" dirty="0"/>
              </a:p>
              <a:p>
                <a:pPr marL="0" lvl="0" indent="0">
                  <a:buNone/>
                </a:pPr>
                <a:r>
                  <a:rPr lang="en-US" sz="1800" dirty="0"/>
                  <a:t>Showing that if </a:t>
                </a:r>
                <a14:m>
                  <m:oMath xmlns:m="http://schemas.openxmlformats.org/officeDocument/2006/math">
                    <m:r>
                      <a:rPr lang="en-US" sz="1800" i="1" dirty="0" smtClean="0">
                        <a:latin typeface="Cambria Math" panose="02040503050406030204" pitchFamily="18" charset="0"/>
                      </a:rPr>
                      <m:t>𝑥</m:t>
                    </m:r>
                    <m:r>
                      <a:rPr lang="en-US" sz="1800" i="1" dirty="0" smtClean="0">
                        <a:latin typeface="Cambria Math" panose="02040503050406030204" pitchFamily="18" charset="0"/>
                      </a:rPr>
                      <m:t>≪</m:t>
                    </m:r>
                    <m:r>
                      <a:rPr lang="en-US" sz="1800" i="1" dirty="0" smtClean="0">
                        <a:latin typeface="Cambria Math" panose="02040503050406030204" pitchFamily="18" charset="0"/>
                      </a:rPr>
                      <m:t>𝐾</m:t>
                    </m:r>
                    <m:r>
                      <a:rPr lang="en-US" sz="1800" i="1" dirty="0">
                        <a:latin typeface="Cambria Math" panose="02040503050406030204" pitchFamily="18" charset="0"/>
                      </a:rPr>
                      <m:t> </m:t>
                    </m:r>
                  </m:oMath>
                </a14:m>
                <a:r>
                  <a:rPr lang="en-US" sz="1800" dirty="0"/>
                  <a:t>the rate increases linearly in </a:t>
                </a:r>
                <a14:m>
                  <m:oMath xmlns:m="http://schemas.openxmlformats.org/officeDocument/2006/math">
                    <m:r>
                      <a:rPr lang="en-US" sz="1800" i="1" dirty="0" smtClean="0">
                        <a:latin typeface="Cambria Math" panose="02040503050406030204" pitchFamily="18" charset="0"/>
                      </a:rPr>
                      <m:t>𝑥</m:t>
                    </m:r>
                  </m:oMath>
                </a14:m>
                <a:r>
                  <a:rPr lang="en-US" sz="1800" dirty="0"/>
                  <a:t> with slope </a:t>
                </a:r>
                <a14:m>
                  <m:oMath xmlns:m="http://schemas.openxmlformats.org/officeDocument/2006/math">
                    <m:r>
                      <a:rPr lang="en-US" sz="1800" i="1" dirty="0" smtClean="0">
                        <a:latin typeface="Cambria Math" panose="02040503050406030204" pitchFamily="18" charset="0"/>
                      </a:rPr>
                      <m:t>𝑣</m:t>
                    </m:r>
                  </m:oMath>
                </a14:m>
                <a:r>
                  <a:rPr lang="en-US" sz="1800" dirty="0"/>
                  <a:t> and if </a:t>
                </a:r>
                <a14:m>
                  <m:oMath xmlns:m="http://schemas.openxmlformats.org/officeDocument/2006/math">
                    <m:r>
                      <a:rPr lang="en-US" sz="1800" i="1" dirty="0" smtClean="0">
                        <a:latin typeface="Cambria Math" panose="02040503050406030204" pitchFamily="18" charset="0"/>
                      </a:rPr>
                      <m:t>𝑥</m:t>
                    </m:r>
                    <m:r>
                      <a:rPr lang="en-US" sz="1800" i="1" dirty="0" smtClean="0">
                        <a:latin typeface="Cambria Math" panose="02040503050406030204" pitchFamily="18" charset="0"/>
                      </a:rPr>
                      <m:t>≫</m:t>
                    </m:r>
                    <m:r>
                      <a:rPr lang="en-US" sz="1800" i="1" dirty="0" smtClean="0">
                        <a:latin typeface="Cambria Math" panose="02040503050406030204" pitchFamily="18" charset="0"/>
                      </a:rPr>
                      <m:t>𝐾</m:t>
                    </m:r>
                    <m:r>
                      <a:rPr lang="en-US" sz="1800" i="1" dirty="0" smtClean="0">
                        <a:latin typeface="Cambria Math" panose="02040503050406030204" pitchFamily="18" charset="0"/>
                      </a:rPr>
                      <m:t> </m:t>
                    </m:r>
                  </m:oMath>
                </a14:m>
                <a:r>
                  <a:rPr lang="en-US" sz="1800" dirty="0"/>
                  <a:t>the rate is </a:t>
                </a:r>
                <a14:m>
                  <m:oMath xmlns:m="http://schemas.openxmlformats.org/officeDocument/2006/math">
                    <m:r>
                      <a:rPr lang="en-US" sz="1800" i="1" dirty="0" smtClean="0">
                        <a:latin typeface="Cambria Math" panose="02040503050406030204" pitchFamily="18" charset="0"/>
                      </a:rPr>
                      <m:t>𝑣</m:t>
                    </m:r>
                  </m:oMath>
                </a14:m>
                <a:r>
                  <a:rPr lang="en-US" sz="1800" dirty="0"/>
                  <a:t>, independent of </a:t>
                </a:r>
                <a14:m>
                  <m:oMath xmlns:m="http://schemas.openxmlformats.org/officeDocument/2006/math">
                    <m:r>
                      <a:rPr lang="en-US" sz="1800" i="1" dirty="0" smtClean="0">
                        <a:latin typeface="Cambria Math" panose="02040503050406030204" pitchFamily="18" charset="0"/>
                      </a:rPr>
                      <m:t>𝑥</m:t>
                    </m:r>
                  </m:oMath>
                </a14:m>
                <a:endParaRPr lang="en-US" sz="1800" dirty="0"/>
              </a:p>
              <a:p>
                <a:pPr marL="0" lvl="0" indent="0" algn="l" rtl="0">
                  <a:spcBef>
                    <a:spcPts val="560"/>
                  </a:spcBef>
                  <a:spcAft>
                    <a:spcPts val="0"/>
                  </a:spcAft>
                  <a:buNone/>
                </a:pPr>
                <a:endParaRPr lang="en-US" sz="1800" dirty="0"/>
              </a:p>
              <a:p>
                <a:pPr marL="0" lvl="0" indent="0" algn="l" rtl="0">
                  <a:spcBef>
                    <a:spcPts val="560"/>
                  </a:spcBef>
                  <a:spcAft>
                    <a:spcPts val="0"/>
                  </a:spcAft>
                  <a:buNone/>
                </a:pPr>
                <a:endParaRPr lang="en-US" sz="1800" dirty="0"/>
              </a:p>
              <a:p>
                <a:pPr marL="0" lvl="0" indent="0" algn="l" rtl="0">
                  <a:spcBef>
                    <a:spcPts val="560"/>
                  </a:spcBef>
                  <a:spcAft>
                    <a:spcPts val="0"/>
                  </a:spcAft>
                  <a:buNone/>
                </a:pPr>
                <a:endParaRPr lang="en-US" sz="1800" dirty="0"/>
              </a:p>
              <a:p>
                <a:pPr marL="0" lvl="0" indent="0" algn="l" rtl="0">
                  <a:spcBef>
                    <a:spcPts val="560"/>
                  </a:spcBef>
                  <a:spcAft>
                    <a:spcPts val="0"/>
                  </a:spcAft>
                  <a:buNone/>
                </a:pPr>
                <a:endParaRPr lang="en-US" sz="1800" dirty="0"/>
              </a:p>
              <a:p>
                <a:pPr marL="0" lvl="0" indent="0" algn="l" rtl="0">
                  <a:spcBef>
                    <a:spcPts val="560"/>
                  </a:spcBef>
                  <a:spcAft>
                    <a:spcPts val="0"/>
                  </a:spcAft>
                  <a:buNone/>
                </a:pPr>
                <a:endParaRPr sz="1800" dirty="0"/>
              </a:p>
            </p:txBody>
          </p:sp>
        </mc:Choice>
        <mc:Fallback>
          <p:sp>
            <p:nvSpPr>
              <p:cNvPr id="29" name="Google Shape;591;g8d5b788658_1_82">
                <a:extLst>
                  <a:ext uri="{FF2B5EF4-FFF2-40B4-BE49-F238E27FC236}">
                    <a16:creationId xmlns:a16="http://schemas.microsoft.com/office/drawing/2014/main" id="{E5B48682-30D2-43E5-BB6E-37B73564DEDC}"/>
                  </a:ext>
                </a:extLst>
              </p:cNvPr>
              <p:cNvSpPr txBox="1">
                <a:spLocks noGrp="1" noRot="1" noChangeAspect="1" noMove="1" noResize="1" noEditPoints="1" noAdjustHandles="1" noChangeArrowheads="1" noChangeShapeType="1" noTextEdit="1"/>
              </p:cNvSpPr>
              <p:nvPr>
                <p:ph type="body" idx="1"/>
              </p:nvPr>
            </p:nvSpPr>
            <p:spPr>
              <a:xfrm>
                <a:off x="484188" y="881512"/>
                <a:ext cx="7021512" cy="5599800"/>
              </a:xfrm>
              <a:prstGeom prst="rect">
                <a:avLst/>
              </a:prstGeom>
              <a:blipFill>
                <a:blip r:embed="rId6"/>
                <a:stretch>
                  <a:fillRect l="-694"/>
                </a:stretch>
              </a:blipFill>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696EC1A5-3791-4913-AEAA-FCE3CA318CF7}"/>
              </a:ext>
            </a:extLst>
          </p:cNvPr>
          <p:cNvGrpSpPr/>
          <p:nvPr/>
        </p:nvGrpSpPr>
        <p:grpSpPr>
          <a:xfrm>
            <a:off x="6143144" y="1193615"/>
            <a:ext cx="2846153" cy="1254773"/>
            <a:chOff x="5846522" y="973058"/>
            <a:chExt cx="2846153" cy="1254773"/>
          </a:xfrm>
        </p:grpSpPr>
        <p:sp>
          <p:nvSpPr>
            <p:cNvPr id="11" name="Freeform 1">
              <a:extLst>
                <a:ext uri="{FF2B5EF4-FFF2-40B4-BE49-F238E27FC236}">
                  <a16:creationId xmlns:a16="http://schemas.microsoft.com/office/drawing/2014/main" id="{5B393E09-4F0C-444D-AE2C-AF08B206B4A5}"/>
                </a:ext>
              </a:extLst>
            </p:cNvPr>
            <p:cNvSpPr/>
            <p:nvPr/>
          </p:nvSpPr>
          <p:spPr>
            <a:xfrm>
              <a:off x="6334812" y="1268990"/>
              <a:ext cx="1282046" cy="540955"/>
            </a:xfrm>
            <a:custGeom>
              <a:avLst/>
              <a:gdLst>
                <a:gd name="connsiteX0" fmla="*/ 0 w 1263192"/>
                <a:gd name="connsiteY0" fmla="*/ 472175 h 509202"/>
                <a:gd name="connsiteX1" fmla="*/ 226244 w 1263192"/>
                <a:gd name="connsiteY1" fmla="*/ 491029 h 509202"/>
                <a:gd name="connsiteX2" fmla="*/ 499621 w 1263192"/>
                <a:gd name="connsiteY2" fmla="*/ 245932 h 509202"/>
                <a:gd name="connsiteX3" fmla="*/ 650450 w 1263192"/>
                <a:gd name="connsiteY3" fmla="*/ 29116 h 509202"/>
                <a:gd name="connsiteX4" fmla="*/ 1084083 w 1263192"/>
                <a:gd name="connsiteY4" fmla="*/ 835 h 509202"/>
                <a:gd name="connsiteX5" fmla="*/ 1263192 w 1263192"/>
                <a:gd name="connsiteY5" fmla="*/ 10262 h 509202"/>
                <a:gd name="connsiteX0" fmla="*/ 0 w 1263192"/>
                <a:gd name="connsiteY0" fmla="*/ 474333 h 507873"/>
                <a:gd name="connsiteX1" fmla="*/ 226244 w 1263192"/>
                <a:gd name="connsiteY1" fmla="*/ 493187 h 507873"/>
                <a:gd name="connsiteX2" fmla="*/ 499621 w 1263192"/>
                <a:gd name="connsiteY2" fmla="*/ 295224 h 507873"/>
                <a:gd name="connsiteX3" fmla="*/ 650450 w 1263192"/>
                <a:gd name="connsiteY3" fmla="*/ 31274 h 507873"/>
                <a:gd name="connsiteX4" fmla="*/ 1084083 w 1263192"/>
                <a:gd name="connsiteY4" fmla="*/ 2993 h 507873"/>
                <a:gd name="connsiteX5" fmla="*/ 1263192 w 1263192"/>
                <a:gd name="connsiteY5" fmla="*/ 12420 h 507873"/>
                <a:gd name="connsiteX0" fmla="*/ 0 w 1263192"/>
                <a:gd name="connsiteY0" fmla="*/ 474333 h 507873"/>
                <a:gd name="connsiteX1" fmla="*/ 226244 w 1263192"/>
                <a:gd name="connsiteY1" fmla="*/ 493187 h 507873"/>
                <a:gd name="connsiteX2" fmla="*/ 499621 w 1263192"/>
                <a:gd name="connsiteY2" fmla="*/ 295224 h 507873"/>
                <a:gd name="connsiteX3" fmla="*/ 716438 w 1263192"/>
                <a:gd name="connsiteY3" fmla="*/ 31274 h 507873"/>
                <a:gd name="connsiteX4" fmla="*/ 1084083 w 1263192"/>
                <a:gd name="connsiteY4" fmla="*/ 2993 h 507873"/>
                <a:gd name="connsiteX5" fmla="*/ 1263192 w 1263192"/>
                <a:gd name="connsiteY5" fmla="*/ 12420 h 507873"/>
                <a:gd name="connsiteX0" fmla="*/ 0 w 1263192"/>
                <a:gd name="connsiteY0" fmla="*/ 473255 h 508190"/>
                <a:gd name="connsiteX1" fmla="*/ 226244 w 1263192"/>
                <a:gd name="connsiteY1" fmla="*/ 492109 h 508190"/>
                <a:gd name="connsiteX2" fmla="*/ 556182 w 1263192"/>
                <a:gd name="connsiteY2" fmla="*/ 275293 h 508190"/>
                <a:gd name="connsiteX3" fmla="*/ 716438 w 1263192"/>
                <a:gd name="connsiteY3" fmla="*/ 30196 h 508190"/>
                <a:gd name="connsiteX4" fmla="*/ 1084083 w 1263192"/>
                <a:gd name="connsiteY4" fmla="*/ 1915 h 508190"/>
                <a:gd name="connsiteX5" fmla="*/ 1263192 w 1263192"/>
                <a:gd name="connsiteY5" fmla="*/ 11342 h 508190"/>
                <a:gd name="connsiteX0" fmla="*/ 0 w 1263192"/>
                <a:gd name="connsiteY0" fmla="*/ 463856 h 498791"/>
                <a:gd name="connsiteX1" fmla="*/ 226244 w 1263192"/>
                <a:gd name="connsiteY1" fmla="*/ 482710 h 498791"/>
                <a:gd name="connsiteX2" fmla="*/ 556182 w 1263192"/>
                <a:gd name="connsiteY2" fmla="*/ 265894 h 498791"/>
                <a:gd name="connsiteX3" fmla="*/ 716438 w 1263192"/>
                <a:gd name="connsiteY3" fmla="*/ 20797 h 498791"/>
                <a:gd name="connsiteX4" fmla="*/ 1084083 w 1263192"/>
                <a:gd name="connsiteY4" fmla="*/ 11370 h 498791"/>
                <a:gd name="connsiteX5" fmla="*/ 1263192 w 1263192"/>
                <a:gd name="connsiteY5" fmla="*/ 1943 h 498791"/>
                <a:gd name="connsiteX0" fmla="*/ 0 w 1263192"/>
                <a:gd name="connsiteY0" fmla="*/ 463805 h 498740"/>
                <a:gd name="connsiteX1" fmla="*/ 226244 w 1263192"/>
                <a:gd name="connsiteY1" fmla="*/ 482659 h 498740"/>
                <a:gd name="connsiteX2" fmla="*/ 556182 w 1263192"/>
                <a:gd name="connsiteY2" fmla="*/ 265843 h 498740"/>
                <a:gd name="connsiteX3" fmla="*/ 772999 w 1263192"/>
                <a:gd name="connsiteY3" fmla="*/ 30173 h 498740"/>
                <a:gd name="connsiteX4" fmla="*/ 1084083 w 1263192"/>
                <a:gd name="connsiteY4" fmla="*/ 11319 h 498740"/>
                <a:gd name="connsiteX5" fmla="*/ 1263192 w 1263192"/>
                <a:gd name="connsiteY5" fmla="*/ 1892 h 498740"/>
                <a:gd name="connsiteX0" fmla="*/ 0 w 1263192"/>
                <a:gd name="connsiteY0" fmla="*/ 463805 h 486816"/>
                <a:gd name="connsiteX1" fmla="*/ 367646 w 1263192"/>
                <a:gd name="connsiteY1" fmla="*/ 463805 h 486816"/>
                <a:gd name="connsiteX2" fmla="*/ 556182 w 1263192"/>
                <a:gd name="connsiteY2" fmla="*/ 265843 h 486816"/>
                <a:gd name="connsiteX3" fmla="*/ 772999 w 1263192"/>
                <a:gd name="connsiteY3" fmla="*/ 30173 h 486816"/>
                <a:gd name="connsiteX4" fmla="*/ 1084083 w 1263192"/>
                <a:gd name="connsiteY4" fmla="*/ 11319 h 486816"/>
                <a:gd name="connsiteX5" fmla="*/ 1263192 w 1263192"/>
                <a:gd name="connsiteY5" fmla="*/ 1892 h 486816"/>
                <a:gd name="connsiteX0" fmla="*/ 0 w 1263192"/>
                <a:gd name="connsiteY0" fmla="*/ 463805 h 486816"/>
                <a:gd name="connsiteX1" fmla="*/ 414780 w 1263192"/>
                <a:gd name="connsiteY1" fmla="*/ 463805 h 486816"/>
                <a:gd name="connsiteX2" fmla="*/ 556182 w 1263192"/>
                <a:gd name="connsiteY2" fmla="*/ 265843 h 486816"/>
                <a:gd name="connsiteX3" fmla="*/ 772999 w 1263192"/>
                <a:gd name="connsiteY3" fmla="*/ 30173 h 486816"/>
                <a:gd name="connsiteX4" fmla="*/ 1084083 w 1263192"/>
                <a:gd name="connsiteY4" fmla="*/ 11319 h 486816"/>
                <a:gd name="connsiteX5" fmla="*/ 1263192 w 1263192"/>
                <a:gd name="connsiteY5" fmla="*/ 1892 h 486816"/>
                <a:gd name="connsiteX0" fmla="*/ 0 w 1263192"/>
                <a:gd name="connsiteY0" fmla="*/ 478598 h 501609"/>
                <a:gd name="connsiteX1" fmla="*/ 414780 w 1263192"/>
                <a:gd name="connsiteY1" fmla="*/ 478598 h 501609"/>
                <a:gd name="connsiteX2" fmla="*/ 556182 w 1263192"/>
                <a:gd name="connsiteY2" fmla="*/ 280636 h 501609"/>
                <a:gd name="connsiteX3" fmla="*/ 772999 w 1263192"/>
                <a:gd name="connsiteY3" fmla="*/ 16686 h 501609"/>
                <a:gd name="connsiteX4" fmla="*/ 1084083 w 1263192"/>
                <a:gd name="connsiteY4" fmla="*/ 26112 h 501609"/>
                <a:gd name="connsiteX5" fmla="*/ 1263192 w 1263192"/>
                <a:gd name="connsiteY5" fmla="*/ 16685 h 501609"/>
                <a:gd name="connsiteX0" fmla="*/ 0 w 1263192"/>
                <a:gd name="connsiteY0" fmla="*/ 494442 h 517453"/>
                <a:gd name="connsiteX1" fmla="*/ 414780 w 1263192"/>
                <a:gd name="connsiteY1" fmla="*/ 494442 h 517453"/>
                <a:gd name="connsiteX2" fmla="*/ 556182 w 1263192"/>
                <a:gd name="connsiteY2" fmla="*/ 296480 h 517453"/>
                <a:gd name="connsiteX3" fmla="*/ 772999 w 1263192"/>
                <a:gd name="connsiteY3" fmla="*/ 32530 h 517453"/>
                <a:gd name="connsiteX4" fmla="*/ 1084083 w 1263192"/>
                <a:gd name="connsiteY4" fmla="*/ 4248 h 517453"/>
                <a:gd name="connsiteX5" fmla="*/ 1263192 w 1263192"/>
                <a:gd name="connsiteY5" fmla="*/ 32529 h 517453"/>
                <a:gd name="connsiteX0" fmla="*/ 0 w 1282046"/>
                <a:gd name="connsiteY0" fmla="*/ 493187 h 516198"/>
                <a:gd name="connsiteX1" fmla="*/ 414780 w 1282046"/>
                <a:gd name="connsiteY1" fmla="*/ 493187 h 516198"/>
                <a:gd name="connsiteX2" fmla="*/ 556182 w 1282046"/>
                <a:gd name="connsiteY2" fmla="*/ 295225 h 516198"/>
                <a:gd name="connsiteX3" fmla="*/ 772999 w 1282046"/>
                <a:gd name="connsiteY3" fmla="*/ 31275 h 516198"/>
                <a:gd name="connsiteX4" fmla="*/ 1084083 w 1282046"/>
                <a:gd name="connsiteY4" fmla="*/ 2993 h 516198"/>
                <a:gd name="connsiteX5" fmla="*/ 1282046 w 1282046"/>
                <a:gd name="connsiteY5" fmla="*/ 12421 h 516198"/>
                <a:gd name="connsiteX0" fmla="*/ 0 w 1282046"/>
                <a:gd name="connsiteY0" fmla="*/ 493187 h 495494"/>
                <a:gd name="connsiteX1" fmla="*/ 216817 w 1282046"/>
                <a:gd name="connsiteY1" fmla="*/ 248090 h 495494"/>
                <a:gd name="connsiteX2" fmla="*/ 556182 w 1282046"/>
                <a:gd name="connsiteY2" fmla="*/ 295225 h 495494"/>
                <a:gd name="connsiteX3" fmla="*/ 772999 w 1282046"/>
                <a:gd name="connsiteY3" fmla="*/ 31275 h 495494"/>
                <a:gd name="connsiteX4" fmla="*/ 1084083 w 1282046"/>
                <a:gd name="connsiteY4" fmla="*/ 2993 h 495494"/>
                <a:gd name="connsiteX5" fmla="*/ 1282046 w 1282046"/>
                <a:gd name="connsiteY5" fmla="*/ 12421 h 495494"/>
                <a:gd name="connsiteX0" fmla="*/ 0 w 1282046"/>
                <a:gd name="connsiteY0" fmla="*/ 491030 h 493754"/>
                <a:gd name="connsiteX1" fmla="*/ 216817 w 1282046"/>
                <a:gd name="connsiteY1" fmla="*/ 245933 h 493754"/>
                <a:gd name="connsiteX2" fmla="*/ 490194 w 1282046"/>
                <a:gd name="connsiteY2" fmla="*/ 47971 h 493754"/>
                <a:gd name="connsiteX3" fmla="*/ 772999 w 1282046"/>
                <a:gd name="connsiteY3" fmla="*/ 29118 h 493754"/>
                <a:gd name="connsiteX4" fmla="*/ 1084083 w 1282046"/>
                <a:gd name="connsiteY4" fmla="*/ 836 h 493754"/>
                <a:gd name="connsiteX5" fmla="*/ 1282046 w 1282046"/>
                <a:gd name="connsiteY5" fmla="*/ 10264 h 493754"/>
                <a:gd name="connsiteX0" fmla="*/ 0 w 1282046"/>
                <a:gd name="connsiteY0" fmla="*/ 519779 h 522503"/>
                <a:gd name="connsiteX1" fmla="*/ 216817 w 1282046"/>
                <a:gd name="connsiteY1" fmla="*/ 274682 h 522503"/>
                <a:gd name="connsiteX2" fmla="*/ 490194 w 1282046"/>
                <a:gd name="connsiteY2" fmla="*/ 76720 h 522503"/>
                <a:gd name="connsiteX3" fmla="*/ 782426 w 1282046"/>
                <a:gd name="connsiteY3" fmla="*/ 1307 h 522503"/>
                <a:gd name="connsiteX4" fmla="*/ 1084083 w 1282046"/>
                <a:gd name="connsiteY4" fmla="*/ 29585 h 522503"/>
                <a:gd name="connsiteX5" fmla="*/ 1282046 w 1282046"/>
                <a:gd name="connsiteY5" fmla="*/ 39013 h 522503"/>
                <a:gd name="connsiteX0" fmla="*/ 0 w 1282046"/>
                <a:gd name="connsiteY0" fmla="*/ 519779 h 522392"/>
                <a:gd name="connsiteX1" fmla="*/ 235671 w 1282046"/>
                <a:gd name="connsiteY1" fmla="*/ 265255 h 522392"/>
                <a:gd name="connsiteX2" fmla="*/ 490194 w 1282046"/>
                <a:gd name="connsiteY2" fmla="*/ 76720 h 522392"/>
                <a:gd name="connsiteX3" fmla="*/ 782426 w 1282046"/>
                <a:gd name="connsiteY3" fmla="*/ 1307 h 522392"/>
                <a:gd name="connsiteX4" fmla="*/ 1084083 w 1282046"/>
                <a:gd name="connsiteY4" fmla="*/ 29585 h 522392"/>
                <a:gd name="connsiteX5" fmla="*/ 1282046 w 1282046"/>
                <a:gd name="connsiteY5" fmla="*/ 39013 h 522392"/>
                <a:gd name="connsiteX0" fmla="*/ 0 w 1282046"/>
                <a:gd name="connsiteY0" fmla="*/ 519779 h 522025"/>
                <a:gd name="connsiteX1" fmla="*/ 235671 w 1282046"/>
                <a:gd name="connsiteY1" fmla="*/ 227548 h 522025"/>
                <a:gd name="connsiteX2" fmla="*/ 490194 w 1282046"/>
                <a:gd name="connsiteY2" fmla="*/ 76720 h 522025"/>
                <a:gd name="connsiteX3" fmla="*/ 782426 w 1282046"/>
                <a:gd name="connsiteY3" fmla="*/ 1307 h 522025"/>
                <a:gd name="connsiteX4" fmla="*/ 1084083 w 1282046"/>
                <a:gd name="connsiteY4" fmla="*/ 29585 h 522025"/>
                <a:gd name="connsiteX5" fmla="*/ 1282046 w 1282046"/>
                <a:gd name="connsiteY5" fmla="*/ 39013 h 522025"/>
                <a:gd name="connsiteX0" fmla="*/ 0 w 1282046"/>
                <a:gd name="connsiteY0" fmla="*/ 519779 h 522191"/>
                <a:gd name="connsiteX1" fmla="*/ 235671 w 1282046"/>
                <a:gd name="connsiteY1" fmla="*/ 227548 h 522191"/>
                <a:gd name="connsiteX2" fmla="*/ 490194 w 1282046"/>
                <a:gd name="connsiteY2" fmla="*/ 76720 h 522191"/>
                <a:gd name="connsiteX3" fmla="*/ 782426 w 1282046"/>
                <a:gd name="connsiteY3" fmla="*/ 1307 h 522191"/>
                <a:gd name="connsiteX4" fmla="*/ 1084083 w 1282046"/>
                <a:gd name="connsiteY4" fmla="*/ 29585 h 522191"/>
                <a:gd name="connsiteX5" fmla="*/ 1282046 w 1282046"/>
                <a:gd name="connsiteY5" fmla="*/ 39013 h 522191"/>
                <a:gd name="connsiteX0" fmla="*/ 0 w 1282046"/>
                <a:gd name="connsiteY0" fmla="*/ 519779 h 519779"/>
                <a:gd name="connsiteX1" fmla="*/ 235671 w 1282046"/>
                <a:gd name="connsiteY1" fmla="*/ 227548 h 519779"/>
                <a:gd name="connsiteX2" fmla="*/ 490194 w 1282046"/>
                <a:gd name="connsiteY2" fmla="*/ 76720 h 519779"/>
                <a:gd name="connsiteX3" fmla="*/ 782426 w 1282046"/>
                <a:gd name="connsiteY3" fmla="*/ 1307 h 519779"/>
                <a:gd name="connsiteX4" fmla="*/ 1084083 w 1282046"/>
                <a:gd name="connsiteY4" fmla="*/ 29585 h 519779"/>
                <a:gd name="connsiteX5" fmla="*/ 1282046 w 1282046"/>
                <a:gd name="connsiteY5" fmla="*/ 39013 h 519779"/>
                <a:gd name="connsiteX0" fmla="*/ 0 w 1282046"/>
                <a:gd name="connsiteY0" fmla="*/ 519779 h 519779"/>
                <a:gd name="connsiteX1" fmla="*/ 235671 w 1282046"/>
                <a:gd name="connsiteY1" fmla="*/ 227548 h 519779"/>
                <a:gd name="connsiteX2" fmla="*/ 490194 w 1282046"/>
                <a:gd name="connsiteY2" fmla="*/ 76720 h 519779"/>
                <a:gd name="connsiteX3" fmla="*/ 782426 w 1282046"/>
                <a:gd name="connsiteY3" fmla="*/ 1307 h 519779"/>
                <a:gd name="connsiteX4" fmla="*/ 1084083 w 1282046"/>
                <a:gd name="connsiteY4" fmla="*/ 29585 h 519779"/>
                <a:gd name="connsiteX5" fmla="*/ 1282046 w 1282046"/>
                <a:gd name="connsiteY5" fmla="*/ 39013 h 519779"/>
                <a:gd name="connsiteX0" fmla="*/ 0 w 1282046"/>
                <a:gd name="connsiteY0" fmla="*/ 519779 h 519779"/>
                <a:gd name="connsiteX1" fmla="*/ 235671 w 1282046"/>
                <a:gd name="connsiteY1" fmla="*/ 227548 h 519779"/>
                <a:gd name="connsiteX2" fmla="*/ 490194 w 1282046"/>
                <a:gd name="connsiteY2" fmla="*/ 76720 h 519779"/>
                <a:gd name="connsiteX3" fmla="*/ 782426 w 1282046"/>
                <a:gd name="connsiteY3" fmla="*/ 1307 h 519779"/>
                <a:gd name="connsiteX4" fmla="*/ 1084083 w 1282046"/>
                <a:gd name="connsiteY4" fmla="*/ 29585 h 519779"/>
                <a:gd name="connsiteX5" fmla="*/ 1282046 w 1282046"/>
                <a:gd name="connsiteY5" fmla="*/ 39013 h 519779"/>
                <a:gd name="connsiteX0" fmla="*/ 0 w 1282046"/>
                <a:gd name="connsiteY0" fmla="*/ 539296 h 539296"/>
                <a:gd name="connsiteX1" fmla="*/ 235671 w 1282046"/>
                <a:gd name="connsiteY1" fmla="*/ 247065 h 539296"/>
                <a:gd name="connsiteX2" fmla="*/ 490194 w 1282046"/>
                <a:gd name="connsiteY2" fmla="*/ 96237 h 539296"/>
                <a:gd name="connsiteX3" fmla="*/ 782426 w 1282046"/>
                <a:gd name="connsiteY3" fmla="*/ 20824 h 539296"/>
                <a:gd name="connsiteX4" fmla="*/ 1093509 w 1282046"/>
                <a:gd name="connsiteY4" fmla="*/ 1968 h 539296"/>
                <a:gd name="connsiteX5" fmla="*/ 1282046 w 1282046"/>
                <a:gd name="connsiteY5" fmla="*/ 58530 h 539296"/>
                <a:gd name="connsiteX0" fmla="*/ 0 w 1282046"/>
                <a:gd name="connsiteY0" fmla="*/ 540955 h 540955"/>
                <a:gd name="connsiteX1" fmla="*/ 235671 w 1282046"/>
                <a:gd name="connsiteY1" fmla="*/ 248724 h 540955"/>
                <a:gd name="connsiteX2" fmla="*/ 490194 w 1282046"/>
                <a:gd name="connsiteY2" fmla="*/ 97896 h 540955"/>
                <a:gd name="connsiteX3" fmla="*/ 782426 w 1282046"/>
                <a:gd name="connsiteY3" fmla="*/ 22483 h 540955"/>
                <a:gd name="connsiteX4" fmla="*/ 1093509 w 1282046"/>
                <a:gd name="connsiteY4" fmla="*/ 3627 h 540955"/>
                <a:gd name="connsiteX5" fmla="*/ 1282046 w 1282046"/>
                <a:gd name="connsiteY5" fmla="*/ 3628 h 540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046" h="540955">
                  <a:moveTo>
                    <a:pt x="0" y="540955"/>
                  </a:moveTo>
                  <a:cubicBezTo>
                    <a:pt x="52633" y="456113"/>
                    <a:pt x="144546" y="331993"/>
                    <a:pt x="235671" y="248724"/>
                  </a:cubicBezTo>
                  <a:cubicBezTo>
                    <a:pt x="326796" y="165455"/>
                    <a:pt x="399068" y="135603"/>
                    <a:pt x="490194" y="97896"/>
                  </a:cubicBezTo>
                  <a:cubicBezTo>
                    <a:pt x="581320" y="60189"/>
                    <a:pt x="681874" y="38195"/>
                    <a:pt x="782426" y="22483"/>
                  </a:cubicBezTo>
                  <a:cubicBezTo>
                    <a:pt x="882979" y="6771"/>
                    <a:pt x="1010239" y="6769"/>
                    <a:pt x="1093509" y="3627"/>
                  </a:cubicBezTo>
                  <a:cubicBezTo>
                    <a:pt x="1176779" y="485"/>
                    <a:pt x="1243553" y="-2657"/>
                    <a:pt x="1282046" y="362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954DA2D0-00FE-4E6A-8F1D-88BE23E08271}"/>
                </a:ext>
              </a:extLst>
            </p:cNvPr>
            <p:cNvGrpSpPr/>
            <p:nvPr/>
          </p:nvGrpSpPr>
          <p:grpSpPr>
            <a:xfrm>
              <a:off x="5846522" y="973058"/>
              <a:ext cx="2846153" cy="1254773"/>
              <a:chOff x="5846522" y="973058"/>
              <a:chExt cx="2846153" cy="1254773"/>
            </a:xfrm>
          </p:grpSpPr>
          <p:sp>
            <p:nvSpPr>
              <p:cNvPr id="13" name="TextBox 12">
                <a:extLst>
                  <a:ext uri="{FF2B5EF4-FFF2-40B4-BE49-F238E27FC236}">
                    <a16:creationId xmlns:a16="http://schemas.microsoft.com/office/drawing/2014/main" id="{BBCF4042-4D3B-4ABC-A2E9-D3B69E0FF648}"/>
                  </a:ext>
                </a:extLst>
              </p:cNvPr>
              <p:cNvSpPr txBox="1"/>
              <p:nvPr/>
            </p:nvSpPr>
            <p:spPr>
              <a:xfrm>
                <a:off x="6664111" y="1471391"/>
                <a:ext cx="1577676" cy="338554"/>
              </a:xfrm>
              <a:prstGeom prst="rect">
                <a:avLst/>
              </a:prstGeom>
              <a:noFill/>
            </p:spPr>
            <p:txBody>
              <a:bodyPr wrap="none" rtlCol="0">
                <a:spAutoFit/>
              </a:bodyPr>
              <a:lstStyle/>
              <a:p>
                <a:r>
                  <a:rPr lang="en-US" sz="1600" b="1" dirty="0">
                    <a:solidFill>
                      <a:schemeClr val="tx2"/>
                    </a:solidFill>
                  </a:rPr>
                  <a:t>Half Maximum</a:t>
                </a:r>
              </a:p>
            </p:txBody>
          </p:sp>
          <p:grpSp>
            <p:nvGrpSpPr>
              <p:cNvPr id="14" name="Group 13">
                <a:extLst>
                  <a:ext uri="{FF2B5EF4-FFF2-40B4-BE49-F238E27FC236}">
                    <a16:creationId xmlns:a16="http://schemas.microsoft.com/office/drawing/2014/main" id="{47504675-F7C2-43FE-90A6-7EE104BC14B9}"/>
                  </a:ext>
                </a:extLst>
              </p:cNvPr>
              <p:cNvGrpSpPr/>
              <p:nvPr/>
            </p:nvGrpSpPr>
            <p:grpSpPr>
              <a:xfrm>
                <a:off x="5846522" y="973058"/>
                <a:ext cx="2846153" cy="1254773"/>
                <a:chOff x="5846522" y="973058"/>
                <a:chExt cx="2846153" cy="1254773"/>
              </a:xfrm>
            </p:grpSpPr>
            <p:grpSp>
              <p:nvGrpSpPr>
                <p:cNvPr id="15" name="Group 14">
                  <a:extLst>
                    <a:ext uri="{FF2B5EF4-FFF2-40B4-BE49-F238E27FC236}">
                      <a16:creationId xmlns:a16="http://schemas.microsoft.com/office/drawing/2014/main" id="{D0E72501-A58E-459C-85BB-E5ECFB1C63D4}"/>
                    </a:ext>
                  </a:extLst>
                </p:cNvPr>
                <p:cNvGrpSpPr/>
                <p:nvPr/>
              </p:nvGrpSpPr>
              <p:grpSpPr>
                <a:xfrm>
                  <a:off x="5846522" y="973058"/>
                  <a:ext cx="2379936" cy="1254773"/>
                  <a:chOff x="484188" y="1890273"/>
                  <a:chExt cx="2379936" cy="1254773"/>
                </a:xfrm>
              </p:grpSpPr>
              <p:grpSp>
                <p:nvGrpSpPr>
                  <p:cNvPr id="20" name="Group 19">
                    <a:extLst>
                      <a:ext uri="{FF2B5EF4-FFF2-40B4-BE49-F238E27FC236}">
                        <a16:creationId xmlns:a16="http://schemas.microsoft.com/office/drawing/2014/main" id="{E1284F7C-B965-426A-85A5-AE4F2E155A23}"/>
                      </a:ext>
                    </a:extLst>
                  </p:cNvPr>
                  <p:cNvGrpSpPr/>
                  <p:nvPr/>
                </p:nvGrpSpPr>
                <p:grpSpPr>
                  <a:xfrm>
                    <a:off x="484188" y="1890273"/>
                    <a:ext cx="1717404" cy="1254773"/>
                    <a:chOff x="6553200" y="3124200"/>
                    <a:chExt cx="1717404" cy="1254773"/>
                  </a:xfrm>
                </p:grpSpPr>
                <p:grpSp>
                  <p:nvGrpSpPr>
                    <p:cNvPr id="22" name="Group 21">
                      <a:extLst>
                        <a:ext uri="{FF2B5EF4-FFF2-40B4-BE49-F238E27FC236}">
                          <a16:creationId xmlns:a16="http://schemas.microsoft.com/office/drawing/2014/main" id="{E026D3E3-2E95-4C12-8DEC-D6EE7A552407}"/>
                        </a:ext>
                      </a:extLst>
                    </p:cNvPr>
                    <p:cNvGrpSpPr/>
                    <p:nvPr/>
                  </p:nvGrpSpPr>
                  <p:grpSpPr>
                    <a:xfrm>
                      <a:off x="6553200" y="3124200"/>
                      <a:ext cx="1717404" cy="1254773"/>
                      <a:chOff x="2221414" y="2672593"/>
                      <a:chExt cx="1717404" cy="1254773"/>
                    </a:xfrm>
                  </p:grpSpPr>
                  <p:grpSp>
                    <p:nvGrpSpPr>
                      <p:cNvPr id="25" name="Group 24">
                        <a:extLst>
                          <a:ext uri="{FF2B5EF4-FFF2-40B4-BE49-F238E27FC236}">
                            <a16:creationId xmlns:a16="http://schemas.microsoft.com/office/drawing/2014/main" id="{690B27AA-E539-45C4-BE41-0046C2CBB736}"/>
                          </a:ext>
                        </a:extLst>
                      </p:cNvPr>
                      <p:cNvGrpSpPr/>
                      <p:nvPr/>
                    </p:nvGrpSpPr>
                    <p:grpSpPr>
                      <a:xfrm>
                        <a:off x="2221414" y="2672593"/>
                        <a:ext cx="1656397" cy="914400"/>
                        <a:chOff x="2221414" y="2672593"/>
                        <a:chExt cx="1656397" cy="914400"/>
                      </a:xfrm>
                    </p:grpSpPr>
                    <p:grpSp>
                      <p:nvGrpSpPr>
                        <p:cNvPr id="28" name="Group 27">
                          <a:extLst>
                            <a:ext uri="{FF2B5EF4-FFF2-40B4-BE49-F238E27FC236}">
                              <a16:creationId xmlns:a16="http://schemas.microsoft.com/office/drawing/2014/main" id="{335D7FD8-FA05-4E5B-B7BA-AA54ACB78465}"/>
                            </a:ext>
                          </a:extLst>
                        </p:cNvPr>
                        <p:cNvGrpSpPr/>
                        <p:nvPr/>
                      </p:nvGrpSpPr>
                      <p:grpSpPr>
                        <a:xfrm>
                          <a:off x="2658611" y="2672593"/>
                          <a:ext cx="1219200" cy="914400"/>
                          <a:chOff x="2658611" y="2672593"/>
                          <a:chExt cx="1219200" cy="914400"/>
                        </a:xfrm>
                      </p:grpSpPr>
                      <p:cxnSp>
                        <p:nvCxnSpPr>
                          <p:cNvPr id="31" name="Straight Arrow Connector 30">
                            <a:extLst>
                              <a:ext uri="{FF2B5EF4-FFF2-40B4-BE49-F238E27FC236}">
                                <a16:creationId xmlns:a16="http://schemas.microsoft.com/office/drawing/2014/main" id="{11104B0F-8E6C-4466-BBDB-87E2F23EED84}"/>
                              </a:ext>
                            </a:extLst>
                          </p:cNvPr>
                          <p:cNvCxnSpPr/>
                          <p:nvPr/>
                        </p:nvCxnSpPr>
                        <p:spPr>
                          <a:xfrm flipV="1">
                            <a:off x="2667000" y="2672593"/>
                            <a:ext cx="0" cy="9144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3BDC901-7844-45AF-B51A-D28F565E00E4}"/>
                              </a:ext>
                            </a:extLst>
                          </p:cNvPr>
                          <p:cNvCxnSpPr/>
                          <p:nvPr/>
                        </p:nvCxnSpPr>
                        <p:spPr>
                          <a:xfrm rot="5400000" flipV="1">
                            <a:off x="3268211" y="2953984"/>
                            <a:ext cx="0" cy="12192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22A3FB76-ACDC-4523-B6A5-AB562D9D1A69}"/>
                            </a:ext>
                          </a:extLst>
                        </p:cNvPr>
                        <p:cNvSpPr txBox="1"/>
                        <p:nvPr/>
                      </p:nvSpPr>
                      <p:spPr>
                        <a:xfrm>
                          <a:off x="2221414" y="2828300"/>
                          <a:ext cx="461665" cy="665118"/>
                        </a:xfrm>
                        <a:prstGeom prst="rect">
                          <a:avLst/>
                        </a:prstGeom>
                        <a:noFill/>
                      </p:spPr>
                      <p:txBody>
                        <a:bodyPr vert="vert270" wrap="none" rtlCol="0">
                          <a:spAutoFit/>
                        </a:bodyPr>
                        <a:lstStyle/>
                        <a:p>
                          <a:r>
                            <a:rPr lang="en-US" dirty="0">
                              <a:solidFill>
                                <a:srgbClr val="0000CC"/>
                              </a:solidFill>
                            </a:rPr>
                            <a:t>Value</a:t>
                          </a:r>
                        </a:p>
                      </p:txBody>
                    </p:sp>
                  </p:grpSp>
                  <p:sp>
                    <p:nvSpPr>
                      <p:cNvPr id="26" name="TextBox 25">
                        <a:extLst>
                          <a:ext uri="{FF2B5EF4-FFF2-40B4-BE49-F238E27FC236}">
                            <a16:creationId xmlns:a16="http://schemas.microsoft.com/office/drawing/2014/main" id="{192A0B32-C683-432B-9775-344068A7BB16}"/>
                          </a:ext>
                        </a:extLst>
                      </p:cNvPr>
                      <p:cNvSpPr txBox="1"/>
                      <p:nvPr/>
                    </p:nvSpPr>
                    <p:spPr>
                      <a:xfrm>
                        <a:off x="2597603" y="3558034"/>
                        <a:ext cx="1341215" cy="369332"/>
                      </a:xfrm>
                      <a:prstGeom prst="rect">
                        <a:avLst/>
                      </a:prstGeom>
                      <a:noFill/>
                    </p:spPr>
                    <p:txBody>
                      <a:bodyPr wrap="square" rtlCol="0">
                        <a:spAutoFit/>
                      </a:bodyPr>
                      <a:lstStyle/>
                      <a:p>
                        <a:r>
                          <a:rPr lang="en-US" dirty="0">
                            <a:solidFill>
                              <a:srgbClr val="0000CC"/>
                            </a:solidFill>
                          </a:rPr>
                          <a:t>parameter</a:t>
                        </a:r>
                      </a:p>
                    </p:txBody>
                  </p:sp>
                </p:grpSp>
                <p:cxnSp>
                  <p:nvCxnSpPr>
                    <p:cNvPr id="24" name="Straight Arrow Connector 23">
                      <a:extLst>
                        <a:ext uri="{FF2B5EF4-FFF2-40B4-BE49-F238E27FC236}">
                          <a16:creationId xmlns:a16="http://schemas.microsoft.com/office/drawing/2014/main" id="{576B20C0-7EE4-43E1-AF62-586B7D214A4A}"/>
                        </a:ext>
                      </a:extLst>
                    </p:cNvPr>
                    <p:cNvCxnSpPr/>
                    <p:nvPr/>
                  </p:nvCxnSpPr>
                  <p:spPr>
                    <a:xfrm flipV="1">
                      <a:off x="6996240" y="3511695"/>
                      <a:ext cx="245013" cy="487700"/>
                    </a:xfrm>
                    <a:prstGeom prst="straightConnector1">
                      <a:avLst/>
                    </a:prstGeom>
                    <a:ln w="38100">
                      <a:solidFill>
                        <a:srgbClr val="00CC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1" name="Straight Arrow Connector 20">
                    <a:extLst>
                      <a:ext uri="{FF2B5EF4-FFF2-40B4-BE49-F238E27FC236}">
                        <a16:creationId xmlns:a16="http://schemas.microsoft.com/office/drawing/2014/main" id="{F56473DD-64FE-4B69-9BCE-07023F4E0896}"/>
                      </a:ext>
                    </a:extLst>
                  </p:cNvPr>
                  <p:cNvCxnSpPr/>
                  <p:nvPr/>
                </p:nvCxnSpPr>
                <p:spPr>
                  <a:xfrm>
                    <a:off x="2254524" y="2186205"/>
                    <a:ext cx="609600" cy="0"/>
                  </a:xfrm>
                  <a:prstGeom prst="straightConnector1">
                    <a:avLst/>
                  </a:prstGeom>
                  <a:ln w="38100">
                    <a:solidFill>
                      <a:srgbClr val="0000CC"/>
                    </a:solidFill>
                    <a:prstDash val="sysDot"/>
                    <a:tailEnd type="triangle"/>
                  </a:ln>
                </p:spPr>
                <p:style>
                  <a:lnRef idx="1">
                    <a:schemeClr val="accent1"/>
                  </a:lnRef>
                  <a:fillRef idx="0">
                    <a:schemeClr val="accent1"/>
                  </a:fillRef>
                  <a:effectRef idx="0">
                    <a:schemeClr val="accent1"/>
                  </a:effectRef>
                  <a:fontRef idx="minor">
                    <a:schemeClr val="tx1"/>
                  </a:fontRef>
                </p:style>
              </p:cxnSp>
            </p:grpSp>
            <p:cxnSp>
              <p:nvCxnSpPr>
                <p:cNvPr id="16" name="Straight Arrow Connector 15">
                  <a:extLst>
                    <a:ext uri="{FF2B5EF4-FFF2-40B4-BE49-F238E27FC236}">
                      <a16:creationId xmlns:a16="http://schemas.microsoft.com/office/drawing/2014/main" id="{1861FE5B-D9D8-4026-B85E-E5408056206B}"/>
                    </a:ext>
                  </a:extLst>
                </p:cNvPr>
                <p:cNvCxnSpPr/>
                <p:nvPr/>
              </p:nvCxnSpPr>
              <p:spPr>
                <a:xfrm>
                  <a:off x="6590908" y="1125868"/>
                  <a:ext cx="5305" cy="792429"/>
                </a:xfrm>
                <a:prstGeom prst="straightConnector1">
                  <a:avLst/>
                </a:prstGeom>
                <a:ln w="254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2EDDD02-3904-4C67-B991-79ECD56F8075}"/>
                        </a:ext>
                      </a:extLst>
                    </p:cNvPr>
                    <p:cNvSpPr txBox="1"/>
                    <p:nvPr/>
                  </p:nvSpPr>
                  <p:spPr>
                    <a:xfrm>
                      <a:off x="6277654" y="978268"/>
                      <a:ext cx="108555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1" i="0" dirty="0" smtClean="0">
                                <a:solidFill>
                                  <a:srgbClr val="92D050"/>
                                </a:solidFill>
                                <a:latin typeface="Cambria Math" panose="02040503050406030204" pitchFamily="18" charset="0"/>
                              </a:rPr>
                              <m:t>𝐒𝐥𝐨𝐩𝐞</m:t>
                            </m:r>
                            <m:r>
                              <a:rPr lang="en-US" sz="1600" b="1" i="0" dirty="0" smtClean="0">
                                <a:solidFill>
                                  <a:srgbClr val="92D050"/>
                                </a:solidFill>
                                <a:latin typeface="Cambria Math" panose="02040503050406030204" pitchFamily="18" charset="0"/>
                              </a:rPr>
                              <m:t>(</m:t>
                            </m:r>
                            <m:r>
                              <a:rPr lang="en-US" sz="1600" b="1" i="0" dirty="0" smtClean="0">
                                <a:solidFill>
                                  <a:srgbClr val="92D050"/>
                                </a:solidFill>
                                <a:latin typeface="Cambria Math" panose="02040503050406030204" pitchFamily="18" charset="0"/>
                              </a:rPr>
                              <m:t>𝟎</m:t>
                            </m:r>
                            <m:r>
                              <a:rPr lang="en-US" sz="1600" b="1" i="0" dirty="0" smtClean="0">
                                <a:solidFill>
                                  <a:srgbClr val="92D050"/>
                                </a:solidFill>
                                <a:latin typeface="Cambria Math" panose="02040503050406030204" pitchFamily="18" charset="0"/>
                              </a:rPr>
                              <m:t>)</m:t>
                            </m:r>
                          </m:oMath>
                        </m:oMathPara>
                      </a14:m>
                      <a:endParaRPr lang="en-US" sz="1600" b="1" dirty="0">
                        <a:solidFill>
                          <a:srgbClr val="92D050"/>
                        </a:solidFill>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6277654" y="978268"/>
                      <a:ext cx="1085554" cy="338554"/>
                    </a:xfrm>
                    <a:prstGeom prst="rect">
                      <a:avLst/>
                    </a:prstGeom>
                    <a:blipFill rotWithShape="0">
                      <a:blip r:embed="rId9"/>
                      <a:stretch>
                        <a:fillRect b="-127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0978CDA0-EB7D-4506-A05A-45D9F239E749}"/>
                        </a:ext>
                      </a:extLst>
                    </p:cNvPr>
                    <p:cNvSpPr txBox="1"/>
                    <p:nvPr/>
                  </p:nvSpPr>
                  <p:spPr>
                    <a:xfrm>
                      <a:off x="7557044" y="978206"/>
                      <a:ext cx="113563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1" dirty="0">
                                <a:solidFill>
                                  <a:srgbClr val="0000CC"/>
                                </a:solidFill>
                                <a:latin typeface="Cambria Math" panose="02040503050406030204" pitchFamily="18" charset="0"/>
                              </a:rPr>
                              <m:t>𝐕𝐚𝐥𝐮𝐞</m:t>
                            </m:r>
                            <m:d>
                              <m:dPr>
                                <m:ctrlPr>
                                  <a:rPr lang="en-US" sz="1600" b="1" i="1" dirty="0">
                                    <a:solidFill>
                                      <a:srgbClr val="0000CC"/>
                                    </a:solidFill>
                                    <a:latin typeface="Cambria Math" panose="02040503050406030204" pitchFamily="18" charset="0"/>
                                  </a:rPr>
                                </m:ctrlPr>
                              </m:dPr>
                              <m:e>
                                <m:r>
                                  <a:rPr lang="en-US" sz="1600" b="1" i="1" dirty="0">
                                    <a:solidFill>
                                      <a:srgbClr val="0000CC"/>
                                    </a:solidFill>
                                    <a:latin typeface="Cambria Math" panose="02040503050406030204" pitchFamily="18" charset="0"/>
                                  </a:rPr>
                                  <m:t>∞</m:t>
                                </m:r>
                              </m:e>
                            </m:d>
                          </m:oMath>
                        </m:oMathPara>
                      </a14:m>
                      <a:endParaRPr lang="en-US" sz="1600" b="1" dirty="0">
                        <a:solidFill>
                          <a:srgbClr val="0000CC"/>
                        </a:solidFill>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7557044" y="978206"/>
                      <a:ext cx="1135631" cy="338554"/>
                    </a:xfrm>
                    <a:prstGeom prst="rect">
                      <a:avLst/>
                    </a:prstGeom>
                    <a:blipFill rotWithShape="0">
                      <a:blip r:embed="rId10"/>
                      <a:stretch>
                        <a:fillRect/>
                      </a:stretch>
                    </a:blipFill>
                  </p:spPr>
                  <p:txBody>
                    <a:bodyPr/>
                    <a:lstStyle/>
                    <a:p>
                      <a:r>
                        <a:rPr lang="en-US">
                          <a:noFill/>
                        </a:rPr>
                        <a:t> </a:t>
                      </a:r>
                    </a:p>
                  </p:txBody>
                </p:sp>
              </mc:Fallback>
            </mc:AlternateContent>
          </p:grpSp>
        </p:grpSp>
      </p:grpSp>
    </p:spTree>
    <p:extLst>
      <p:ext uri="{BB962C8B-B14F-4D97-AF65-F5344CB8AC3E}">
        <p14:creationId xmlns:p14="http://schemas.microsoft.com/office/powerpoint/2010/main" val="34865960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g8d5b788658_1_99"/>
          <p:cNvSpPr txBox="1">
            <a:spLocks noGrp="1"/>
          </p:cNvSpPr>
          <p:nvPr>
            <p:ph type="title"/>
          </p:nvPr>
        </p:nvSpPr>
        <p:spPr>
          <a:xfrm>
            <a:off x="0" y="0"/>
            <a:ext cx="8550275"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600" b="1" dirty="0">
                <a:solidFill>
                  <a:srgbClr val="0000CC"/>
                </a:solidFill>
              </a:rPr>
              <a:t>Phenomenological Rate Laws, Saturation</a:t>
            </a:r>
            <a:endParaRPr sz="4000" dirty="0"/>
          </a:p>
        </p:txBody>
      </p:sp>
      <p:pic>
        <p:nvPicPr>
          <p:cNvPr id="601" name="Google Shape;601;g8d5b788658_1_99" descr="redblackblockiu"/>
          <p:cNvPicPr preferRelativeResize="0"/>
          <p:nvPr/>
        </p:nvPicPr>
        <p:blipFill rotWithShape="1">
          <a:blip r:embed="rId3">
            <a:alphaModFix/>
          </a:blip>
          <a:srcRect/>
          <a:stretch/>
        </p:blipFill>
        <p:spPr>
          <a:xfrm>
            <a:off x="0" y="6219825"/>
            <a:ext cx="484188" cy="638175"/>
          </a:xfrm>
          <a:prstGeom prst="rect">
            <a:avLst/>
          </a:prstGeom>
          <a:noFill/>
          <a:ln>
            <a:noFill/>
          </a:ln>
        </p:spPr>
      </p:pic>
      <p:pic>
        <p:nvPicPr>
          <p:cNvPr id="602" name="Google Shape;602;g8d5b788658_1_99"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pic>
        <p:nvPicPr>
          <p:cNvPr id="23" name="Picture 22">
            <a:extLst>
              <a:ext uri="{FF2B5EF4-FFF2-40B4-BE49-F238E27FC236}">
                <a16:creationId xmlns:a16="http://schemas.microsoft.com/office/drawing/2014/main" id="{3B7AF07F-07CE-4B56-B421-3AC78D2A35C3}"/>
              </a:ext>
            </a:extLst>
          </p:cNvPr>
          <p:cNvPicPr>
            <a:picLocks noChangeAspect="1"/>
          </p:cNvPicPr>
          <p:nvPr/>
        </p:nvPicPr>
        <p:blipFill>
          <a:blip r:embed="rId5">
            <a:clrChange>
              <a:clrFrom>
                <a:srgbClr val="FEF3B1"/>
              </a:clrFrom>
              <a:clrTo>
                <a:srgbClr val="FEF3B1">
                  <a:alpha val="0"/>
                </a:srgbClr>
              </a:clrTo>
            </a:clrChange>
          </a:blip>
          <a:stretch>
            <a:fillRect/>
          </a:stretch>
        </p:blipFill>
        <p:spPr>
          <a:xfrm>
            <a:off x="8550325" y="0"/>
            <a:ext cx="593675" cy="617861"/>
          </a:xfrm>
          <a:prstGeom prst="rect">
            <a:avLst/>
          </a:prstGeom>
        </p:spPr>
      </p:pic>
      <mc:AlternateContent xmlns:mc="http://schemas.openxmlformats.org/markup-compatibility/2006">
        <mc:Choice xmlns:a14="http://schemas.microsoft.com/office/drawing/2010/main" Requires="a14">
          <p:sp>
            <p:nvSpPr>
              <p:cNvPr id="29" name="Google Shape;591;g8d5b788658_1_82">
                <a:extLst>
                  <a:ext uri="{FF2B5EF4-FFF2-40B4-BE49-F238E27FC236}">
                    <a16:creationId xmlns:a16="http://schemas.microsoft.com/office/drawing/2014/main" id="{E5B48682-30D2-43E5-BB6E-37B73564DEDC}"/>
                  </a:ext>
                </a:extLst>
              </p:cNvPr>
              <p:cNvSpPr txBox="1">
                <a:spLocks noGrp="1"/>
              </p:cNvSpPr>
              <p:nvPr>
                <p:ph type="body" idx="1"/>
              </p:nvPr>
            </p:nvSpPr>
            <p:spPr>
              <a:xfrm>
                <a:off x="484188" y="881512"/>
                <a:ext cx="6486607" cy="5599800"/>
              </a:xfrm>
              <a:prstGeom prst="rect">
                <a:avLst/>
              </a:prstGeom>
            </p:spPr>
            <p:txBody>
              <a:bodyPr spcFirstLastPara="1" wrap="square" lIns="91425" tIns="45700" rIns="91425" bIns="45700" anchor="t" anchorCtr="0">
                <a:noAutofit/>
              </a:bodyPr>
              <a:lstStyle/>
              <a:p>
                <a:pPr marL="0" lvl="0" indent="0">
                  <a:buNone/>
                </a:pPr>
                <a14:m>
                  <m:oMathPara xmlns:m="http://schemas.openxmlformats.org/officeDocument/2006/math">
                    <m:oMathParaPr>
                      <m:jc m:val="centerGroup"/>
                    </m:oMathParaPr>
                    <m:oMath xmlns:m="http://schemas.openxmlformats.org/officeDocument/2006/math">
                      <m:r>
                        <a:rPr lang="en-US" sz="1800" i="1" dirty="0">
                          <a:latin typeface="Cambria Math" panose="02040503050406030204" pitchFamily="18" charset="0"/>
                        </a:rPr>
                        <m:t>𝑓</m:t>
                      </m:r>
                      <m:d>
                        <m:dPr>
                          <m:ctrlPr>
                            <a:rPr lang="en-US" sz="1800" i="1" dirty="0">
                              <a:latin typeface="Cambria Math" panose="02040503050406030204" pitchFamily="18" charset="0"/>
                            </a:rPr>
                          </m:ctrlPr>
                        </m:dPr>
                        <m:e>
                          <m:r>
                            <a:rPr lang="en-US" sz="1800" i="1" dirty="0">
                              <a:latin typeface="Cambria Math" panose="02040503050406030204" pitchFamily="18" charset="0"/>
                            </a:rPr>
                            <m:t>𝑥</m:t>
                          </m:r>
                        </m:e>
                      </m:d>
                      <m:r>
                        <a:rPr lang="en-US" sz="1800" i="1" dirty="0">
                          <a:latin typeface="Cambria Math" panose="02040503050406030204" pitchFamily="18" charset="0"/>
                        </a:rPr>
                        <m:t>=</m:t>
                      </m:r>
                      <m:r>
                        <a:rPr lang="en-US" sz="1800" i="1" dirty="0">
                          <a:latin typeface="Cambria Math" panose="02040503050406030204" pitchFamily="18" charset="0"/>
                        </a:rPr>
                        <m:t>𝑣</m:t>
                      </m:r>
                      <m:f>
                        <m:fPr>
                          <m:ctrlPr>
                            <a:rPr lang="en-US" sz="1800" i="1" dirty="0">
                              <a:latin typeface="Cambria Math" panose="02040503050406030204" pitchFamily="18" charset="0"/>
                            </a:rPr>
                          </m:ctrlPr>
                        </m:fPr>
                        <m:num>
                          <m:r>
                            <a:rPr lang="en-US" sz="1800" i="1" dirty="0">
                              <a:latin typeface="Cambria Math" panose="02040503050406030204" pitchFamily="18" charset="0"/>
                            </a:rPr>
                            <m:t>𝑥</m:t>
                          </m:r>
                        </m:num>
                        <m:den>
                          <m:r>
                            <a:rPr lang="en-US" sz="1800" b="0" i="1" dirty="0" smtClean="0">
                              <a:latin typeface="Cambria Math" panose="02040503050406030204" pitchFamily="18" charset="0"/>
                            </a:rPr>
                            <m:t>1</m:t>
                          </m:r>
                          <m:r>
                            <a:rPr lang="en-US" sz="1800" i="1" dirty="0" err="1">
                              <a:latin typeface="Cambria Math" panose="02040503050406030204" pitchFamily="18" charset="0"/>
                            </a:rPr>
                            <m:t>+</m:t>
                          </m:r>
                          <m:f>
                            <m:fPr>
                              <m:ctrlPr>
                                <a:rPr lang="en-US" sz="1800" b="0" i="1" dirty="0" smtClean="0">
                                  <a:latin typeface="Cambria Math" panose="02040503050406030204" pitchFamily="18" charset="0"/>
                                </a:rPr>
                              </m:ctrlPr>
                            </m:fPr>
                            <m:num>
                              <m:r>
                                <a:rPr lang="en-US" sz="1800" i="1" dirty="0" err="1">
                                  <a:latin typeface="Cambria Math" panose="02040503050406030204" pitchFamily="18" charset="0"/>
                                </a:rPr>
                                <m:t>𝑥</m:t>
                              </m:r>
                            </m:num>
                            <m:den>
                              <m:r>
                                <a:rPr lang="en-US" sz="1800" b="0" i="1" dirty="0" smtClean="0">
                                  <a:latin typeface="Cambria Math" panose="02040503050406030204" pitchFamily="18" charset="0"/>
                                </a:rPr>
                                <m:t>𝐾</m:t>
                              </m:r>
                            </m:den>
                          </m:f>
                        </m:den>
                      </m:f>
                    </m:oMath>
                  </m:oMathPara>
                </a14:m>
                <a:endParaRPr lang="en-US" sz="1800" dirty="0"/>
              </a:p>
              <a:p>
                <a:pPr marL="0" indent="0">
                  <a:buNone/>
                </a:pPr>
                <a14:m>
                  <m:oMath xmlns:m="http://schemas.openxmlformats.org/officeDocument/2006/math">
                    <m:r>
                      <a:rPr lang="en-US" sz="1800" i="1" dirty="0">
                        <a:latin typeface="Cambria Math" panose="02040503050406030204" pitchFamily="18" charset="0"/>
                      </a:rPr>
                      <m:t>𝑣</m:t>
                    </m:r>
                  </m:oMath>
                </a14:m>
                <a:r>
                  <a:rPr lang="en-US" sz="1800" dirty="0"/>
                  <a:t> is the maximum rate and </a:t>
                </a:r>
                <a14:m>
                  <m:oMath xmlns:m="http://schemas.openxmlformats.org/officeDocument/2006/math">
                    <m:r>
                      <a:rPr lang="en-US" sz="1800" i="1" dirty="0">
                        <a:latin typeface="Cambria Math" panose="02040503050406030204" pitchFamily="18" charset="0"/>
                      </a:rPr>
                      <m:t>𝐾</m:t>
                    </m:r>
                  </m:oMath>
                </a14:m>
                <a:r>
                  <a:rPr lang="en-US" sz="1800" dirty="0"/>
                  <a:t> is the half maximal </a:t>
                </a:r>
                <a:r>
                  <a:rPr lang="en-US" sz="1800" u="sng" dirty="0"/>
                  <a:t>saturation constant</a:t>
                </a:r>
              </a:p>
              <a:p>
                <a:pPr marL="0" lvl="0" indent="0">
                  <a:buNone/>
                </a:pPr>
                <a:r>
                  <a:rPr lang="en-US" sz="1800" dirty="0"/>
                  <a:t>Alternative possibilities include increasing exponential</a:t>
                </a:r>
              </a:p>
              <a:p>
                <a:pPr marL="0" lvl="0" indent="0">
                  <a:buNone/>
                </a:pPr>
                <a14:m>
                  <m:oMathPara xmlns:m="http://schemas.openxmlformats.org/officeDocument/2006/math">
                    <m:oMathParaPr>
                      <m:jc m:val="centerGroup"/>
                    </m:oMathParaPr>
                    <m:oMath xmlns:m="http://schemas.openxmlformats.org/officeDocument/2006/math">
                      <m:r>
                        <a:rPr lang="en-US" sz="1800" i="1" dirty="0">
                          <a:latin typeface="Cambria Math" panose="02040503050406030204" pitchFamily="18" charset="0"/>
                        </a:rPr>
                        <m:t>𝑓</m:t>
                      </m:r>
                      <m:d>
                        <m:dPr>
                          <m:ctrlPr>
                            <a:rPr lang="en-US" sz="1800" i="1" dirty="0">
                              <a:latin typeface="Cambria Math" panose="02040503050406030204" pitchFamily="18" charset="0"/>
                            </a:rPr>
                          </m:ctrlPr>
                        </m:dPr>
                        <m:e>
                          <m:r>
                            <a:rPr lang="en-US" sz="1800" i="1" dirty="0">
                              <a:latin typeface="Cambria Math" panose="02040503050406030204" pitchFamily="18" charset="0"/>
                            </a:rPr>
                            <m:t>𝑥</m:t>
                          </m:r>
                        </m:e>
                      </m:d>
                      <m:r>
                        <a:rPr lang="en-US" sz="1800" i="1" dirty="0">
                          <a:latin typeface="Cambria Math" panose="02040503050406030204" pitchFamily="18" charset="0"/>
                        </a:rPr>
                        <m:t>=</m:t>
                      </m:r>
                      <m:r>
                        <a:rPr lang="en-US" sz="1800" i="1" dirty="0">
                          <a:latin typeface="Cambria Math" panose="02040503050406030204" pitchFamily="18" charset="0"/>
                        </a:rPr>
                        <m:t>𝑣</m:t>
                      </m:r>
                      <m:d>
                        <m:dPr>
                          <m:ctrlPr>
                            <a:rPr lang="en-US" sz="1800" b="0" i="1" dirty="0" smtClean="0">
                              <a:latin typeface="Cambria Math" panose="02040503050406030204" pitchFamily="18" charset="0"/>
                            </a:rPr>
                          </m:ctrlPr>
                        </m:dPr>
                        <m:e>
                          <m:r>
                            <a:rPr lang="en-US" sz="1800" b="0" i="1" dirty="0" smtClean="0">
                              <a:latin typeface="Cambria Math" panose="02040503050406030204" pitchFamily="18" charset="0"/>
                            </a:rPr>
                            <m:t>1</m:t>
                          </m:r>
                          <m:r>
                            <a:rPr lang="en-US" sz="1800" b="0" i="1" dirty="0" smtClean="0">
                              <a:latin typeface="Cambria Math" panose="02040503050406030204" pitchFamily="18" charset="0"/>
                            </a:rPr>
                            <m:t>−</m:t>
                          </m:r>
                          <m:sSup>
                            <m:sSupPr>
                              <m:ctrlPr>
                                <a:rPr lang="en-US" sz="1800" b="0" i="1" dirty="0" smtClean="0">
                                  <a:latin typeface="Cambria Math" panose="02040503050406030204" pitchFamily="18" charset="0"/>
                                </a:rPr>
                              </m:ctrlPr>
                            </m:sSupPr>
                            <m:e>
                              <m:r>
                                <a:rPr lang="en-US" sz="1800" b="0" i="1" dirty="0" smtClean="0">
                                  <a:latin typeface="Cambria Math" panose="02040503050406030204" pitchFamily="18" charset="0"/>
                                </a:rPr>
                                <m:t>𝑒</m:t>
                              </m:r>
                            </m:e>
                            <m:sup>
                              <m:r>
                                <a:rPr lang="en-US" sz="1800" b="0" i="1" dirty="0" smtClean="0">
                                  <a:latin typeface="Cambria Math" panose="02040503050406030204" pitchFamily="18" charset="0"/>
                                </a:rPr>
                                <m:t>−</m:t>
                              </m:r>
                              <m:f>
                                <m:fPr>
                                  <m:ctrlPr>
                                    <a:rPr lang="en-US" sz="1800" b="0" i="1" dirty="0" smtClean="0">
                                      <a:latin typeface="Cambria Math" panose="02040503050406030204" pitchFamily="18" charset="0"/>
                                    </a:rPr>
                                  </m:ctrlPr>
                                </m:fPr>
                                <m:num>
                                  <m:r>
                                    <a:rPr lang="en-US" sz="1800" b="0" i="1" dirty="0" smtClean="0">
                                      <a:latin typeface="Cambria Math" panose="02040503050406030204" pitchFamily="18" charset="0"/>
                                    </a:rPr>
                                    <m:t>𝑥</m:t>
                                  </m:r>
                                </m:num>
                                <m:den>
                                  <m:r>
                                    <a:rPr lang="en-US" sz="1800" b="0" i="1" dirty="0" smtClean="0">
                                      <a:latin typeface="Cambria Math" panose="02040503050406030204" pitchFamily="18" charset="0"/>
                                    </a:rPr>
                                    <m:t>𝐾</m:t>
                                  </m:r>
                                </m:den>
                              </m:f>
                            </m:sup>
                          </m:sSup>
                        </m:e>
                      </m:d>
                    </m:oMath>
                  </m:oMathPara>
                </a14:m>
                <a:endParaRPr lang="en-US" sz="1800" dirty="0"/>
              </a:p>
              <a:p>
                <a:pPr marL="50800" indent="0">
                  <a:buNone/>
                </a:pPr>
                <a:r>
                  <a:rPr lang="en-US" sz="1800" dirty="0"/>
                  <a:t>If </a:t>
                </a:r>
                <a14:m>
                  <m:oMath xmlns:m="http://schemas.openxmlformats.org/officeDocument/2006/math">
                    <m:r>
                      <a:rPr lang="en-US" sz="1800" i="1" dirty="0">
                        <a:latin typeface="Cambria Math" panose="02040503050406030204" pitchFamily="18" charset="0"/>
                      </a:rPr>
                      <m:t>𝑓</m:t>
                    </m:r>
                    <m:d>
                      <m:dPr>
                        <m:ctrlPr>
                          <a:rPr lang="en-US" sz="1800" i="1" dirty="0">
                            <a:latin typeface="Cambria Math" panose="02040503050406030204" pitchFamily="18" charset="0"/>
                          </a:rPr>
                        </m:ctrlPr>
                      </m:dPr>
                      <m:e>
                        <m:r>
                          <a:rPr lang="en-US" sz="1800" i="1" dirty="0">
                            <a:latin typeface="Cambria Math" panose="02040503050406030204" pitchFamily="18" charset="0"/>
                          </a:rPr>
                          <m:t>𝑥</m:t>
                        </m:r>
                      </m:e>
                    </m:d>
                  </m:oMath>
                </a14:m>
                <a:r>
                  <a:rPr lang="en-US" sz="1800" dirty="0"/>
                  <a:t> is a decreasing function of </a:t>
                </a:r>
                <a14:m>
                  <m:oMath xmlns:m="http://schemas.openxmlformats.org/officeDocument/2006/math">
                    <m:r>
                      <a:rPr lang="en-US" sz="1800" i="1" dirty="0" smtClean="0">
                        <a:latin typeface="Cambria Math" panose="02040503050406030204" pitchFamily="18" charset="0"/>
                      </a:rPr>
                      <m:t>𝑥</m:t>
                    </m:r>
                  </m:oMath>
                </a14:m>
                <a:r>
                  <a:rPr lang="en-US" sz="1800" dirty="0"/>
                  <a:t> and is nonzero at 0 and zero at large </a:t>
                </a:r>
                <a14:m>
                  <m:oMath xmlns:m="http://schemas.openxmlformats.org/officeDocument/2006/math">
                    <m:r>
                      <a:rPr lang="en-US" sz="1800" i="1" dirty="0" smtClean="0">
                        <a:latin typeface="Cambria Math" panose="02040503050406030204" pitchFamily="18" charset="0"/>
                      </a:rPr>
                      <m:t>𝑥</m:t>
                    </m:r>
                  </m:oMath>
                </a14:m>
                <a:r>
                  <a:rPr lang="en-US" sz="1800" dirty="0"/>
                  <a:t>, the corresponding form is </a:t>
                </a:r>
              </a:p>
              <a:p>
                <a:pPr marL="0" lvl="0" indent="0">
                  <a:buNone/>
                </a:pPr>
                <a14:m>
                  <m:oMathPara xmlns:m="http://schemas.openxmlformats.org/officeDocument/2006/math">
                    <m:oMathParaPr>
                      <m:jc m:val="centerGroup"/>
                    </m:oMathParaPr>
                    <m:oMath xmlns:m="http://schemas.openxmlformats.org/officeDocument/2006/math">
                      <m:r>
                        <a:rPr lang="en-US" sz="1800" i="1" dirty="0">
                          <a:latin typeface="Cambria Math" panose="02040503050406030204" pitchFamily="18" charset="0"/>
                        </a:rPr>
                        <m:t>𝑓</m:t>
                      </m:r>
                      <m:d>
                        <m:dPr>
                          <m:ctrlPr>
                            <a:rPr lang="en-US" sz="1800" i="1" dirty="0">
                              <a:latin typeface="Cambria Math" panose="02040503050406030204" pitchFamily="18" charset="0"/>
                            </a:rPr>
                          </m:ctrlPr>
                        </m:dPr>
                        <m:e>
                          <m:r>
                            <a:rPr lang="en-US" sz="1800" i="1" dirty="0">
                              <a:latin typeface="Cambria Math" panose="02040503050406030204" pitchFamily="18" charset="0"/>
                            </a:rPr>
                            <m:t>𝑥</m:t>
                          </m:r>
                        </m:e>
                      </m:d>
                      <m:r>
                        <a:rPr lang="en-US" sz="1800" i="1" dirty="0">
                          <a:latin typeface="Cambria Math" panose="02040503050406030204" pitchFamily="18" charset="0"/>
                        </a:rPr>
                        <m:t>=</m:t>
                      </m:r>
                      <m:r>
                        <a:rPr lang="en-US" sz="1800" i="1" dirty="0">
                          <a:latin typeface="Cambria Math" panose="02040503050406030204" pitchFamily="18" charset="0"/>
                        </a:rPr>
                        <m:t>𝑣</m:t>
                      </m:r>
                      <m:f>
                        <m:fPr>
                          <m:ctrlPr>
                            <a:rPr lang="en-US" sz="1800" i="1" dirty="0">
                              <a:latin typeface="Cambria Math" panose="02040503050406030204" pitchFamily="18" charset="0"/>
                            </a:rPr>
                          </m:ctrlPr>
                        </m:fPr>
                        <m:num>
                          <m:r>
                            <a:rPr lang="en-US" sz="1800" b="0" i="1" dirty="0" smtClean="0">
                              <a:latin typeface="Cambria Math" panose="02040503050406030204" pitchFamily="18" charset="0"/>
                            </a:rPr>
                            <m:t>1</m:t>
                          </m:r>
                        </m:num>
                        <m:den>
                          <m:r>
                            <a:rPr lang="en-US" sz="1800" i="1" dirty="0">
                              <a:latin typeface="Cambria Math" panose="02040503050406030204" pitchFamily="18" charset="0"/>
                            </a:rPr>
                            <m:t>1</m:t>
                          </m:r>
                          <m:r>
                            <a:rPr lang="en-US" sz="1800" i="1" dirty="0" err="1">
                              <a:latin typeface="Cambria Math" panose="02040503050406030204" pitchFamily="18" charset="0"/>
                            </a:rPr>
                            <m:t>+</m:t>
                          </m:r>
                          <m:f>
                            <m:fPr>
                              <m:ctrlPr>
                                <a:rPr lang="en-US" sz="1800" i="1" dirty="0">
                                  <a:latin typeface="Cambria Math" panose="02040503050406030204" pitchFamily="18" charset="0"/>
                                </a:rPr>
                              </m:ctrlPr>
                            </m:fPr>
                            <m:num>
                              <m:r>
                                <a:rPr lang="en-US" sz="1800" i="1" dirty="0" err="1">
                                  <a:latin typeface="Cambria Math" panose="02040503050406030204" pitchFamily="18" charset="0"/>
                                </a:rPr>
                                <m:t>𝑥</m:t>
                              </m:r>
                            </m:num>
                            <m:den>
                              <m:r>
                                <a:rPr lang="en-US" sz="1800" i="1" dirty="0">
                                  <a:latin typeface="Cambria Math" panose="02040503050406030204" pitchFamily="18" charset="0"/>
                                </a:rPr>
                                <m:t>𝐾</m:t>
                              </m:r>
                            </m:den>
                          </m:f>
                        </m:den>
                      </m:f>
                    </m:oMath>
                  </m:oMathPara>
                </a14:m>
                <a:endParaRPr lang="en-US" sz="1800" dirty="0"/>
              </a:p>
              <a:p>
                <a:pPr marL="0" lvl="0" indent="0">
                  <a:buNone/>
                </a:pPr>
                <a:r>
                  <a:rPr lang="en-US" sz="1800" dirty="0"/>
                  <a:t>Alternative possibilities include decreasing exponential</a:t>
                </a:r>
              </a:p>
              <a:p>
                <a:pPr marL="0" lvl="0" indent="0">
                  <a:buNone/>
                </a:pPr>
                <a14:m>
                  <m:oMathPara xmlns:m="http://schemas.openxmlformats.org/officeDocument/2006/math">
                    <m:oMathParaPr>
                      <m:jc m:val="centerGroup"/>
                    </m:oMathParaPr>
                    <m:oMath xmlns:m="http://schemas.openxmlformats.org/officeDocument/2006/math">
                      <m:r>
                        <a:rPr lang="en-US" sz="1800" i="1" dirty="0">
                          <a:latin typeface="Cambria Math" panose="02040503050406030204" pitchFamily="18" charset="0"/>
                        </a:rPr>
                        <m:t>𝑓</m:t>
                      </m:r>
                      <m:d>
                        <m:dPr>
                          <m:ctrlPr>
                            <a:rPr lang="en-US" sz="1800" i="1" dirty="0">
                              <a:latin typeface="Cambria Math" panose="02040503050406030204" pitchFamily="18" charset="0"/>
                            </a:rPr>
                          </m:ctrlPr>
                        </m:dPr>
                        <m:e>
                          <m:r>
                            <a:rPr lang="en-US" sz="1800" i="1" dirty="0">
                              <a:latin typeface="Cambria Math" panose="02040503050406030204" pitchFamily="18" charset="0"/>
                            </a:rPr>
                            <m:t>𝑥</m:t>
                          </m:r>
                        </m:e>
                      </m:d>
                      <m:r>
                        <a:rPr lang="en-US" sz="1800" i="1" dirty="0">
                          <a:latin typeface="Cambria Math" panose="02040503050406030204" pitchFamily="18" charset="0"/>
                        </a:rPr>
                        <m:t>=</m:t>
                      </m:r>
                      <m:r>
                        <a:rPr lang="en-US" sz="1800" i="1" dirty="0">
                          <a:latin typeface="Cambria Math" panose="02040503050406030204" pitchFamily="18" charset="0"/>
                        </a:rPr>
                        <m:t>𝑣</m:t>
                      </m:r>
                      <m:sSup>
                        <m:sSupPr>
                          <m:ctrlPr>
                            <a:rPr lang="en-US" sz="1800" i="1" dirty="0">
                              <a:latin typeface="Cambria Math" panose="02040503050406030204" pitchFamily="18" charset="0"/>
                            </a:rPr>
                          </m:ctrlPr>
                        </m:sSupPr>
                        <m:e>
                          <m:r>
                            <a:rPr lang="en-US" sz="1800" i="1" dirty="0">
                              <a:latin typeface="Cambria Math" panose="02040503050406030204" pitchFamily="18" charset="0"/>
                            </a:rPr>
                            <m:t>𝑒</m:t>
                          </m:r>
                        </m:e>
                        <m:sup>
                          <m:r>
                            <a:rPr lang="en-US" sz="1800" i="1" dirty="0">
                              <a:latin typeface="Cambria Math" panose="02040503050406030204" pitchFamily="18" charset="0"/>
                            </a:rPr>
                            <m:t>−</m:t>
                          </m:r>
                          <m:f>
                            <m:fPr>
                              <m:ctrlPr>
                                <a:rPr lang="en-US" sz="1800" i="1" dirty="0">
                                  <a:latin typeface="Cambria Math" panose="02040503050406030204" pitchFamily="18" charset="0"/>
                                </a:rPr>
                              </m:ctrlPr>
                            </m:fPr>
                            <m:num>
                              <m:r>
                                <a:rPr lang="en-US" sz="1800" i="1" dirty="0">
                                  <a:latin typeface="Cambria Math" panose="02040503050406030204" pitchFamily="18" charset="0"/>
                                </a:rPr>
                                <m:t>𝑥</m:t>
                              </m:r>
                            </m:num>
                            <m:den>
                              <m:r>
                                <a:rPr lang="en-US" sz="1800" i="1" dirty="0">
                                  <a:latin typeface="Cambria Math" panose="02040503050406030204" pitchFamily="18" charset="0"/>
                                </a:rPr>
                                <m:t>𝐾</m:t>
                              </m:r>
                            </m:den>
                          </m:f>
                        </m:sup>
                      </m:sSup>
                    </m:oMath>
                  </m:oMathPara>
                </a14:m>
                <a:endParaRPr lang="en-US" sz="1800" dirty="0"/>
              </a:p>
              <a:p>
                <a:pPr marL="0" lvl="0" indent="0">
                  <a:buNone/>
                </a:pPr>
                <a:r>
                  <a:rPr lang="en-US" sz="1800" dirty="0"/>
                  <a:t>In the case of multiple species which have different rate limiting effects, the number of possible basic structures can be fairly large, including </a:t>
                </a:r>
                <a14:m>
                  <m:oMath xmlns:m="http://schemas.openxmlformats.org/officeDocument/2006/math">
                    <m:r>
                      <a:rPr lang="en-US" sz="1800" i="1" dirty="0">
                        <a:latin typeface="Cambria Math" panose="02040503050406030204" pitchFamily="18" charset="0"/>
                      </a:rPr>
                      <m:t>𝑓</m:t>
                    </m:r>
                    <m:d>
                      <m:dPr>
                        <m:ctrlPr>
                          <a:rPr lang="en-US" sz="1800" i="1" dirty="0">
                            <a:latin typeface="Cambria Math" panose="02040503050406030204" pitchFamily="18" charset="0"/>
                          </a:rPr>
                        </m:ctrlPr>
                      </m:dPr>
                      <m:e>
                        <m:r>
                          <a:rPr lang="en-US" sz="1800" i="1" dirty="0">
                            <a:latin typeface="Cambria Math" panose="02040503050406030204" pitchFamily="18" charset="0"/>
                          </a:rPr>
                          <m:t>𝑥</m:t>
                        </m:r>
                        <m:r>
                          <a:rPr lang="en-US" sz="1800" b="0" i="1" dirty="0" smtClean="0">
                            <a:latin typeface="Cambria Math" panose="02040503050406030204" pitchFamily="18" charset="0"/>
                          </a:rPr>
                          <m:t>,</m:t>
                        </m:r>
                        <m:r>
                          <a:rPr lang="en-US" sz="1800" b="0" i="1" dirty="0" smtClean="0">
                            <a:latin typeface="Cambria Math" panose="02040503050406030204" pitchFamily="18" charset="0"/>
                          </a:rPr>
                          <m:t>𝑦</m:t>
                        </m:r>
                      </m:e>
                    </m:d>
                    <m:r>
                      <a:rPr lang="en-US" sz="1800" i="1" dirty="0">
                        <a:latin typeface="Cambria Math" panose="02040503050406030204" pitchFamily="18" charset="0"/>
                      </a:rPr>
                      <m:t>=</m:t>
                    </m:r>
                    <m:r>
                      <a:rPr lang="en-US" sz="1800" i="1" dirty="0">
                        <a:latin typeface="Cambria Math" panose="02040503050406030204" pitchFamily="18" charset="0"/>
                      </a:rPr>
                      <m:t>𝑣</m:t>
                    </m:r>
                    <m:f>
                      <m:fPr>
                        <m:ctrlPr>
                          <a:rPr lang="en-US" sz="1800" i="1" dirty="0">
                            <a:latin typeface="Cambria Math" panose="02040503050406030204" pitchFamily="18" charset="0"/>
                          </a:rPr>
                        </m:ctrlPr>
                      </m:fPr>
                      <m:num>
                        <m:r>
                          <a:rPr lang="en-US" sz="1800" b="0" i="1" dirty="0" smtClean="0">
                            <a:latin typeface="Cambria Math" panose="02040503050406030204" pitchFamily="18" charset="0"/>
                          </a:rPr>
                          <m:t>𝑥</m:t>
                        </m:r>
                      </m:num>
                      <m:den>
                        <m:r>
                          <a:rPr lang="en-US" sz="1800" i="1" dirty="0">
                            <a:latin typeface="Cambria Math" panose="02040503050406030204" pitchFamily="18" charset="0"/>
                          </a:rPr>
                          <m:t>1</m:t>
                        </m:r>
                        <m:r>
                          <a:rPr lang="en-US" sz="1800" i="1" dirty="0" err="1">
                            <a:latin typeface="Cambria Math" panose="02040503050406030204" pitchFamily="18" charset="0"/>
                          </a:rPr>
                          <m:t>+</m:t>
                        </m:r>
                        <m:f>
                          <m:fPr>
                            <m:ctrlPr>
                              <a:rPr lang="en-US" sz="1800" i="1" dirty="0">
                                <a:latin typeface="Cambria Math" panose="02040503050406030204" pitchFamily="18" charset="0"/>
                              </a:rPr>
                            </m:ctrlPr>
                          </m:fPr>
                          <m:num>
                            <m:r>
                              <a:rPr lang="en-US" sz="1800" i="1" dirty="0" err="1">
                                <a:latin typeface="Cambria Math" panose="02040503050406030204" pitchFamily="18" charset="0"/>
                              </a:rPr>
                              <m:t>𝑥</m:t>
                            </m:r>
                          </m:num>
                          <m:den>
                            <m:sSub>
                              <m:sSubPr>
                                <m:ctrlPr>
                                  <a:rPr lang="en-US" sz="1800" b="0" i="1" dirty="0" smtClean="0">
                                    <a:latin typeface="Cambria Math" panose="02040503050406030204" pitchFamily="18" charset="0"/>
                                  </a:rPr>
                                </m:ctrlPr>
                              </m:sSubPr>
                              <m:e>
                                <m:r>
                                  <a:rPr lang="en-US" sz="1800" i="1" dirty="0">
                                    <a:latin typeface="Cambria Math" panose="02040503050406030204" pitchFamily="18" charset="0"/>
                                  </a:rPr>
                                  <m:t>𝐾</m:t>
                                </m:r>
                              </m:e>
                              <m:sub>
                                <m:r>
                                  <a:rPr lang="en-US" sz="1800" b="0" i="1" dirty="0" smtClean="0">
                                    <a:latin typeface="Cambria Math" panose="02040503050406030204" pitchFamily="18" charset="0"/>
                                  </a:rPr>
                                  <m:t>1</m:t>
                                </m:r>
                              </m:sub>
                            </m:sSub>
                          </m:den>
                        </m:f>
                      </m:den>
                    </m:f>
                  </m:oMath>
                </a14:m>
                <a:r>
                  <a:rPr lang="en-US" sz="1800" dirty="0"/>
                  <a:t> </a:t>
                </a:r>
                <a14:m>
                  <m:oMath xmlns:m="http://schemas.openxmlformats.org/officeDocument/2006/math">
                    <m:f>
                      <m:fPr>
                        <m:ctrlPr>
                          <a:rPr lang="en-US" sz="1800" i="1" dirty="0">
                            <a:latin typeface="Cambria Math" panose="02040503050406030204" pitchFamily="18" charset="0"/>
                          </a:rPr>
                        </m:ctrlPr>
                      </m:fPr>
                      <m:num>
                        <m:r>
                          <a:rPr lang="en-US" sz="1800" b="0" i="1" dirty="0" smtClean="0">
                            <a:latin typeface="Cambria Math" panose="02040503050406030204" pitchFamily="18" charset="0"/>
                          </a:rPr>
                          <m:t>𝑦</m:t>
                        </m:r>
                      </m:num>
                      <m:den>
                        <m:r>
                          <a:rPr lang="en-US" sz="1800" i="1" dirty="0">
                            <a:latin typeface="Cambria Math" panose="02040503050406030204" pitchFamily="18" charset="0"/>
                          </a:rPr>
                          <m:t>1</m:t>
                        </m:r>
                        <m:r>
                          <a:rPr lang="en-US" sz="1800" i="1" dirty="0" err="1">
                            <a:latin typeface="Cambria Math" panose="02040503050406030204" pitchFamily="18" charset="0"/>
                          </a:rPr>
                          <m:t>+</m:t>
                        </m:r>
                        <m:f>
                          <m:fPr>
                            <m:ctrlPr>
                              <a:rPr lang="en-US" sz="1800" i="1" dirty="0">
                                <a:latin typeface="Cambria Math" panose="02040503050406030204" pitchFamily="18" charset="0"/>
                              </a:rPr>
                            </m:ctrlPr>
                          </m:fPr>
                          <m:num>
                            <m:r>
                              <a:rPr lang="en-US" sz="1800" b="0" i="1" dirty="0" smtClean="0">
                                <a:latin typeface="Cambria Math" panose="02040503050406030204" pitchFamily="18" charset="0"/>
                              </a:rPr>
                              <m:t>𝑦</m:t>
                            </m:r>
                          </m:num>
                          <m:den>
                            <m:sSub>
                              <m:sSubPr>
                                <m:ctrlPr>
                                  <a:rPr lang="en-US" sz="1800" i="1" dirty="0" smtClean="0">
                                    <a:latin typeface="Cambria Math" panose="02040503050406030204" pitchFamily="18" charset="0"/>
                                  </a:rPr>
                                </m:ctrlPr>
                              </m:sSubPr>
                              <m:e>
                                <m:r>
                                  <a:rPr lang="en-US" sz="1800" i="1" dirty="0">
                                    <a:latin typeface="Cambria Math" panose="02040503050406030204" pitchFamily="18" charset="0"/>
                                  </a:rPr>
                                  <m:t>𝐾</m:t>
                                </m:r>
                              </m:e>
                              <m:sub>
                                <m:r>
                                  <a:rPr lang="en-US" sz="1800" b="0" i="1" dirty="0" smtClean="0">
                                    <a:latin typeface="Cambria Math" panose="02040503050406030204" pitchFamily="18" charset="0"/>
                                  </a:rPr>
                                  <m:t>2</m:t>
                                </m:r>
                              </m:sub>
                            </m:sSub>
                          </m:den>
                        </m:f>
                      </m:den>
                    </m:f>
                  </m:oMath>
                </a14:m>
                <a:r>
                  <a:rPr lang="en-US" sz="1800" dirty="0"/>
                  <a:t> and </a:t>
                </a:r>
                <a14:m>
                  <m:oMath xmlns:m="http://schemas.openxmlformats.org/officeDocument/2006/math">
                    <m:f>
                      <m:fPr>
                        <m:ctrlPr>
                          <a:rPr lang="en-US" sz="1800" i="1" dirty="0">
                            <a:latin typeface="Cambria Math" panose="02040503050406030204" pitchFamily="18" charset="0"/>
                          </a:rPr>
                        </m:ctrlPr>
                      </m:fPr>
                      <m:num>
                        <m:r>
                          <a:rPr lang="en-US" sz="1800" i="1" dirty="0">
                            <a:latin typeface="Cambria Math" panose="02040503050406030204" pitchFamily="18" charset="0"/>
                          </a:rPr>
                          <m:t>𝑥</m:t>
                        </m:r>
                        <m:r>
                          <a:rPr lang="en-US" sz="1800" b="0" i="1" dirty="0" smtClean="0">
                            <a:latin typeface="Cambria Math" panose="02040503050406030204" pitchFamily="18" charset="0"/>
                          </a:rPr>
                          <m:t>𝑦</m:t>
                        </m:r>
                      </m:num>
                      <m:den>
                        <m:r>
                          <a:rPr lang="en-US" sz="1800" i="1" dirty="0">
                            <a:latin typeface="Cambria Math" panose="02040503050406030204" pitchFamily="18" charset="0"/>
                          </a:rPr>
                          <m:t>1</m:t>
                        </m:r>
                        <m:r>
                          <a:rPr lang="en-US" sz="1800" i="1" dirty="0" err="1">
                            <a:latin typeface="Cambria Math" panose="02040503050406030204" pitchFamily="18" charset="0"/>
                          </a:rPr>
                          <m:t>+</m:t>
                        </m:r>
                        <m:f>
                          <m:fPr>
                            <m:ctrlPr>
                              <a:rPr lang="en-US" sz="1800" i="1" dirty="0" smtClean="0">
                                <a:latin typeface="Cambria Math" panose="02040503050406030204" pitchFamily="18" charset="0"/>
                              </a:rPr>
                            </m:ctrlPr>
                          </m:fPr>
                          <m:num>
                            <m:r>
                              <a:rPr lang="en-US" sz="1800" i="1" dirty="0" err="1">
                                <a:latin typeface="Cambria Math" panose="02040503050406030204" pitchFamily="18" charset="0"/>
                              </a:rPr>
                              <m:t>𝑥</m:t>
                            </m:r>
                          </m:num>
                          <m:den>
                            <m:sSub>
                              <m:sSubPr>
                                <m:ctrlPr>
                                  <a:rPr lang="en-US" sz="1800" i="1" dirty="0">
                                    <a:latin typeface="Cambria Math" panose="02040503050406030204" pitchFamily="18" charset="0"/>
                                  </a:rPr>
                                </m:ctrlPr>
                              </m:sSubPr>
                              <m:e>
                                <m:r>
                                  <a:rPr lang="en-US" sz="1800" i="1" dirty="0">
                                    <a:latin typeface="Cambria Math" panose="02040503050406030204" pitchFamily="18" charset="0"/>
                                  </a:rPr>
                                  <m:t>𝐾</m:t>
                                </m:r>
                              </m:e>
                              <m:sub>
                                <m:r>
                                  <a:rPr lang="en-US" sz="1800" i="1" dirty="0">
                                    <a:latin typeface="Cambria Math" panose="02040503050406030204" pitchFamily="18" charset="0"/>
                                  </a:rPr>
                                  <m:t>1</m:t>
                                </m:r>
                              </m:sub>
                            </m:sSub>
                          </m:den>
                        </m:f>
                        <m:r>
                          <a:rPr lang="en-US" sz="1800" b="0" i="1" dirty="0" smtClean="0">
                            <a:latin typeface="Cambria Math" panose="02040503050406030204" pitchFamily="18" charset="0"/>
                          </a:rPr>
                          <m:t>+</m:t>
                        </m:r>
                        <m:f>
                          <m:fPr>
                            <m:ctrlPr>
                              <a:rPr lang="en-US" sz="1800" i="1" dirty="0">
                                <a:latin typeface="Cambria Math" panose="02040503050406030204" pitchFamily="18" charset="0"/>
                              </a:rPr>
                            </m:ctrlPr>
                          </m:fPr>
                          <m:num>
                            <m:r>
                              <a:rPr lang="en-US" sz="1800" b="0" i="1" dirty="0" smtClean="0">
                                <a:latin typeface="Cambria Math" panose="02040503050406030204" pitchFamily="18" charset="0"/>
                              </a:rPr>
                              <m:t>𝑦</m:t>
                            </m:r>
                          </m:num>
                          <m:den>
                            <m:sSub>
                              <m:sSubPr>
                                <m:ctrlPr>
                                  <a:rPr lang="en-US" sz="1800" i="1" dirty="0">
                                    <a:latin typeface="Cambria Math" panose="02040503050406030204" pitchFamily="18" charset="0"/>
                                  </a:rPr>
                                </m:ctrlPr>
                              </m:sSubPr>
                              <m:e>
                                <m:r>
                                  <a:rPr lang="en-US" sz="1800" i="1" dirty="0">
                                    <a:latin typeface="Cambria Math" panose="02040503050406030204" pitchFamily="18" charset="0"/>
                                  </a:rPr>
                                  <m:t>𝐾</m:t>
                                </m:r>
                              </m:e>
                              <m:sub>
                                <m:r>
                                  <a:rPr lang="en-US" sz="1800" b="0" i="1" dirty="0" smtClean="0">
                                    <a:latin typeface="Cambria Math" panose="02040503050406030204" pitchFamily="18" charset="0"/>
                                  </a:rPr>
                                  <m:t>2</m:t>
                                </m:r>
                              </m:sub>
                            </m:sSub>
                          </m:den>
                        </m:f>
                      </m:den>
                    </m:f>
                  </m:oMath>
                </a14:m>
                <a:endParaRPr lang="en-US" sz="1800" dirty="0"/>
              </a:p>
              <a:p>
                <a:pPr marL="0" lvl="0" indent="0" algn="l" rtl="0">
                  <a:spcBef>
                    <a:spcPts val="560"/>
                  </a:spcBef>
                  <a:spcAft>
                    <a:spcPts val="0"/>
                  </a:spcAft>
                  <a:buNone/>
                </a:pPr>
                <a:endParaRPr lang="en-US" sz="1800" dirty="0"/>
              </a:p>
              <a:p>
                <a:pPr marL="0" lvl="0" indent="0" algn="l" rtl="0">
                  <a:spcBef>
                    <a:spcPts val="560"/>
                  </a:spcBef>
                  <a:spcAft>
                    <a:spcPts val="0"/>
                  </a:spcAft>
                  <a:buNone/>
                </a:pPr>
                <a:endParaRPr lang="en-US" sz="1800" dirty="0"/>
              </a:p>
              <a:p>
                <a:pPr marL="0" lvl="0" indent="0" algn="l" rtl="0">
                  <a:spcBef>
                    <a:spcPts val="560"/>
                  </a:spcBef>
                  <a:spcAft>
                    <a:spcPts val="0"/>
                  </a:spcAft>
                  <a:buNone/>
                </a:pPr>
                <a:endParaRPr lang="en-US" sz="1800" dirty="0"/>
              </a:p>
              <a:p>
                <a:pPr marL="0" lvl="0" indent="0" algn="l" rtl="0">
                  <a:spcBef>
                    <a:spcPts val="560"/>
                  </a:spcBef>
                  <a:spcAft>
                    <a:spcPts val="0"/>
                  </a:spcAft>
                  <a:buNone/>
                </a:pPr>
                <a:endParaRPr lang="en-US" sz="1800" dirty="0"/>
              </a:p>
              <a:p>
                <a:pPr marL="0" lvl="0" indent="0" algn="l" rtl="0">
                  <a:spcBef>
                    <a:spcPts val="560"/>
                  </a:spcBef>
                  <a:spcAft>
                    <a:spcPts val="0"/>
                  </a:spcAft>
                  <a:buNone/>
                </a:pPr>
                <a:endParaRPr sz="1800" dirty="0"/>
              </a:p>
            </p:txBody>
          </p:sp>
        </mc:Choice>
        <mc:Fallback>
          <p:sp>
            <p:nvSpPr>
              <p:cNvPr id="29" name="Google Shape;591;g8d5b788658_1_82">
                <a:extLst>
                  <a:ext uri="{FF2B5EF4-FFF2-40B4-BE49-F238E27FC236}">
                    <a16:creationId xmlns:a16="http://schemas.microsoft.com/office/drawing/2014/main" id="{E5B48682-30D2-43E5-BB6E-37B73564DEDC}"/>
                  </a:ext>
                </a:extLst>
              </p:cNvPr>
              <p:cNvSpPr txBox="1">
                <a:spLocks noGrp="1" noRot="1" noChangeAspect="1" noMove="1" noResize="1" noEditPoints="1" noAdjustHandles="1" noChangeArrowheads="1" noChangeShapeType="1" noTextEdit="1"/>
              </p:cNvSpPr>
              <p:nvPr>
                <p:ph type="body" idx="1"/>
              </p:nvPr>
            </p:nvSpPr>
            <p:spPr>
              <a:xfrm>
                <a:off x="484188" y="881512"/>
                <a:ext cx="6486607" cy="5599800"/>
              </a:xfrm>
              <a:prstGeom prst="rect">
                <a:avLst/>
              </a:prstGeom>
              <a:blipFill>
                <a:blip r:embed="rId6"/>
                <a:stretch>
                  <a:fillRect l="-751" r="-1033"/>
                </a:stretch>
              </a:blipFill>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696EC1A5-3791-4913-AEAA-FCE3CA318CF7}"/>
              </a:ext>
            </a:extLst>
          </p:cNvPr>
          <p:cNvGrpSpPr/>
          <p:nvPr/>
        </p:nvGrpSpPr>
        <p:grpSpPr>
          <a:xfrm>
            <a:off x="6226409" y="881512"/>
            <a:ext cx="2846153" cy="1254773"/>
            <a:chOff x="5846522" y="973058"/>
            <a:chExt cx="2846153" cy="1254773"/>
          </a:xfrm>
        </p:grpSpPr>
        <p:sp>
          <p:nvSpPr>
            <p:cNvPr id="11" name="Freeform 1">
              <a:extLst>
                <a:ext uri="{FF2B5EF4-FFF2-40B4-BE49-F238E27FC236}">
                  <a16:creationId xmlns:a16="http://schemas.microsoft.com/office/drawing/2014/main" id="{5B393E09-4F0C-444D-AE2C-AF08B206B4A5}"/>
                </a:ext>
              </a:extLst>
            </p:cNvPr>
            <p:cNvSpPr/>
            <p:nvPr/>
          </p:nvSpPr>
          <p:spPr>
            <a:xfrm>
              <a:off x="6334812" y="1268990"/>
              <a:ext cx="1282046" cy="540955"/>
            </a:xfrm>
            <a:custGeom>
              <a:avLst/>
              <a:gdLst>
                <a:gd name="connsiteX0" fmla="*/ 0 w 1263192"/>
                <a:gd name="connsiteY0" fmla="*/ 472175 h 509202"/>
                <a:gd name="connsiteX1" fmla="*/ 226244 w 1263192"/>
                <a:gd name="connsiteY1" fmla="*/ 491029 h 509202"/>
                <a:gd name="connsiteX2" fmla="*/ 499621 w 1263192"/>
                <a:gd name="connsiteY2" fmla="*/ 245932 h 509202"/>
                <a:gd name="connsiteX3" fmla="*/ 650450 w 1263192"/>
                <a:gd name="connsiteY3" fmla="*/ 29116 h 509202"/>
                <a:gd name="connsiteX4" fmla="*/ 1084083 w 1263192"/>
                <a:gd name="connsiteY4" fmla="*/ 835 h 509202"/>
                <a:gd name="connsiteX5" fmla="*/ 1263192 w 1263192"/>
                <a:gd name="connsiteY5" fmla="*/ 10262 h 509202"/>
                <a:gd name="connsiteX0" fmla="*/ 0 w 1263192"/>
                <a:gd name="connsiteY0" fmla="*/ 474333 h 507873"/>
                <a:gd name="connsiteX1" fmla="*/ 226244 w 1263192"/>
                <a:gd name="connsiteY1" fmla="*/ 493187 h 507873"/>
                <a:gd name="connsiteX2" fmla="*/ 499621 w 1263192"/>
                <a:gd name="connsiteY2" fmla="*/ 295224 h 507873"/>
                <a:gd name="connsiteX3" fmla="*/ 650450 w 1263192"/>
                <a:gd name="connsiteY3" fmla="*/ 31274 h 507873"/>
                <a:gd name="connsiteX4" fmla="*/ 1084083 w 1263192"/>
                <a:gd name="connsiteY4" fmla="*/ 2993 h 507873"/>
                <a:gd name="connsiteX5" fmla="*/ 1263192 w 1263192"/>
                <a:gd name="connsiteY5" fmla="*/ 12420 h 507873"/>
                <a:gd name="connsiteX0" fmla="*/ 0 w 1263192"/>
                <a:gd name="connsiteY0" fmla="*/ 474333 h 507873"/>
                <a:gd name="connsiteX1" fmla="*/ 226244 w 1263192"/>
                <a:gd name="connsiteY1" fmla="*/ 493187 h 507873"/>
                <a:gd name="connsiteX2" fmla="*/ 499621 w 1263192"/>
                <a:gd name="connsiteY2" fmla="*/ 295224 h 507873"/>
                <a:gd name="connsiteX3" fmla="*/ 716438 w 1263192"/>
                <a:gd name="connsiteY3" fmla="*/ 31274 h 507873"/>
                <a:gd name="connsiteX4" fmla="*/ 1084083 w 1263192"/>
                <a:gd name="connsiteY4" fmla="*/ 2993 h 507873"/>
                <a:gd name="connsiteX5" fmla="*/ 1263192 w 1263192"/>
                <a:gd name="connsiteY5" fmla="*/ 12420 h 507873"/>
                <a:gd name="connsiteX0" fmla="*/ 0 w 1263192"/>
                <a:gd name="connsiteY0" fmla="*/ 473255 h 508190"/>
                <a:gd name="connsiteX1" fmla="*/ 226244 w 1263192"/>
                <a:gd name="connsiteY1" fmla="*/ 492109 h 508190"/>
                <a:gd name="connsiteX2" fmla="*/ 556182 w 1263192"/>
                <a:gd name="connsiteY2" fmla="*/ 275293 h 508190"/>
                <a:gd name="connsiteX3" fmla="*/ 716438 w 1263192"/>
                <a:gd name="connsiteY3" fmla="*/ 30196 h 508190"/>
                <a:gd name="connsiteX4" fmla="*/ 1084083 w 1263192"/>
                <a:gd name="connsiteY4" fmla="*/ 1915 h 508190"/>
                <a:gd name="connsiteX5" fmla="*/ 1263192 w 1263192"/>
                <a:gd name="connsiteY5" fmla="*/ 11342 h 508190"/>
                <a:gd name="connsiteX0" fmla="*/ 0 w 1263192"/>
                <a:gd name="connsiteY0" fmla="*/ 463856 h 498791"/>
                <a:gd name="connsiteX1" fmla="*/ 226244 w 1263192"/>
                <a:gd name="connsiteY1" fmla="*/ 482710 h 498791"/>
                <a:gd name="connsiteX2" fmla="*/ 556182 w 1263192"/>
                <a:gd name="connsiteY2" fmla="*/ 265894 h 498791"/>
                <a:gd name="connsiteX3" fmla="*/ 716438 w 1263192"/>
                <a:gd name="connsiteY3" fmla="*/ 20797 h 498791"/>
                <a:gd name="connsiteX4" fmla="*/ 1084083 w 1263192"/>
                <a:gd name="connsiteY4" fmla="*/ 11370 h 498791"/>
                <a:gd name="connsiteX5" fmla="*/ 1263192 w 1263192"/>
                <a:gd name="connsiteY5" fmla="*/ 1943 h 498791"/>
                <a:gd name="connsiteX0" fmla="*/ 0 w 1263192"/>
                <a:gd name="connsiteY0" fmla="*/ 463805 h 498740"/>
                <a:gd name="connsiteX1" fmla="*/ 226244 w 1263192"/>
                <a:gd name="connsiteY1" fmla="*/ 482659 h 498740"/>
                <a:gd name="connsiteX2" fmla="*/ 556182 w 1263192"/>
                <a:gd name="connsiteY2" fmla="*/ 265843 h 498740"/>
                <a:gd name="connsiteX3" fmla="*/ 772999 w 1263192"/>
                <a:gd name="connsiteY3" fmla="*/ 30173 h 498740"/>
                <a:gd name="connsiteX4" fmla="*/ 1084083 w 1263192"/>
                <a:gd name="connsiteY4" fmla="*/ 11319 h 498740"/>
                <a:gd name="connsiteX5" fmla="*/ 1263192 w 1263192"/>
                <a:gd name="connsiteY5" fmla="*/ 1892 h 498740"/>
                <a:gd name="connsiteX0" fmla="*/ 0 w 1263192"/>
                <a:gd name="connsiteY0" fmla="*/ 463805 h 486816"/>
                <a:gd name="connsiteX1" fmla="*/ 367646 w 1263192"/>
                <a:gd name="connsiteY1" fmla="*/ 463805 h 486816"/>
                <a:gd name="connsiteX2" fmla="*/ 556182 w 1263192"/>
                <a:gd name="connsiteY2" fmla="*/ 265843 h 486816"/>
                <a:gd name="connsiteX3" fmla="*/ 772999 w 1263192"/>
                <a:gd name="connsiteY3" fmla="*/ 30173 h 486816"/>
                <a:gd name="connsiteX4" fmla="*/ 1084083 w 1263192"/>
                <a:gd name="connsiteY4" fmla="*/ 11319 h 486816"/>
                <a:gd name="connsiteX5" fmla="*/ 1263192 w 1263192"/>
                <a:gd name="connsiteY5" fmla="*/ 1892 h 486816"/>
                <a:gd name="connsiteX0" fmla="*/ 0 w 1263192"/>
                <a:gd name="connsiteY0" fmla="*/ 463805 h 486816"/>
                <a:gd name="connsiteX1" fmla="*/ 414780 w 1263192"/>
                <a:gd name="connsiteY1" fmla="*/ 463805 h 486816"/>
                <a:gd name="connsiteX2" fmla="*/ 556182 w 1263192"/>
                <a:gd name="connsiteY2" fmla="*/ 265843 h 486816"/>
                <a:gd name="connsiteX3" fmla="*/ 772999 w 1263192"/>
                <a:gd name="connsiteY3" fmla="*/ 30173 h 486816"/>
                <a:gd name="connsiteX4" fmla="*/ 1084083 w 1263192"/>
                <a:gd name="connsiteY4" fmla="*/ 11319 h 486816"/>
                <a:gd name="connsiteX5" fmla="*/ 1263192 w 1263192"/>
                <a:gd name="connsiteY5" fmla="*/ 1892 h 486816"/>
                <a:gd name="connsiteX0" fmla="*/ 0 w 1263192"/>
                <a:gd name="connsiteY0" fmla="*/ 478598 h 501609"/>
                <a:gd name="connsiteX1" fmla="*/ 414780 w 1263192"/>
                <a:gd name="connsiteY1" fmla="*/ 478598 h 501609"/>
                <a:gd name="connsiteX2" fmla="*/ 556182 w 1263192"/>
                <a:gd name="connsiteY2" fmla="*/ 280636 h 501609"/>
                <a:gd name="connsiteX3" fmla="*/ 772999 w 1263192"/>
                <a:gd name="connsiteY3" fmla="*/ 16686 h 501609"/>
                <a:gd name="connsiteX4" fmla="*/ 1084083 w 1263192"/>
                <a:gd name="connsiteY4" fmla="*/ 26112 h 501609"/>
                <a:gd name="connsiteX5" fmla="*/ 1263192 w 1263192"/>
                <a:gd name="connsiteY5" fmla="*/ 16685 h 501609"/>
                <a:gd name="connsiteX0" fmla="*/ 0 w 1263192"/>
                <a:gd name="connsiteY0" fmla="*/ 494442 h 517453"/>
                <a:gd name="connsiteX1" fmla="*/ 414780 w 1263192"/>
                <a:gd name="connsiteY1" fmla="*/ 494442 h 517453"/>
                <a:gd name="connsiteX2" fmla="*/ 556182 w 1263192"/>
                <a:gd name="connsiteY2" fmla="*/ 296480 h 517453"/>
                <a:gd name="connsiteX3" fmla="*/ 772999 w 1263192"/>
                <a:gd name="connsiteY3" fmla="*/ 32530 h 517453"/>
                <a:gd name="connsiteX4" fmla="*/ 1084083 w 1263192"/>
                <a:gd name="connsiteY4" fmla="*/ 4248 h 517453"/>
                <a:gd name="connsiteX5" fmla="*/ 1263192 w 1263192"/>
                <a:gd name="connsiteY5" fmla="*/ 32529 h 517453"/>
                <a:gd name="connsiteX0" fmla="*/ 0 w 1282046"/>
                <a:gd name="connsiteY0" fmla="*/ 493187 h 516198"/>
                <a:gd name="connsiteX1" fmla="*/ 414780 w 1282046"/>
                <a:gd name="connsiteY1" fmla="*/ 493187 h 516198"/>
                <a:gd name="connsiteX2" fmla="*/ 556182 w 1282046"/>
                <a:gd name="connsiteY2" fmla="*/ 295225 h 516198"/>
                <a:gd name="connsiteX3" fmla="*/ 772999 w 1282046"/>
                <a:gd name="connsiteY3" fmla="*/ 31275 h 516198"/>
                <a:gd name="connsiteX4" fmla="*/ 1084083 w 1282046"/>
                <a:gd name="connsiteY4" fmla="*/ 2993 h 516198"/>
                <a:gd name="connsiteX5" fmla="*/ 1282046 w 1282046"/>
                <a:gd name="connsiteY5" fmla="*/ 12421 h 516198"/>
                <a:gd name="connsiteX0" fmla="*/ 0 w 1282046"/>
                <a:gd name="connsiteY0" fmla="*/ 493187 h 495494"/>
                <a:gd name="connsiteX1" fmla="*/ 216817 w 1282046"/>
                <a:gd name="connsiteY1" fmla="*/ 248090 h 495494"/>
                <a:gd name="connsiteX2" fmla="*/ 556182 w 1282046"/>
                <a:gd name="connsiteY2" fmla="*/ 295225 h 495494"/>
                <a:gd name="connsiteX3" fmla="*/ 772999 w 1282046"/>
                <a:gd name="connsiteY3" fmla="*/ 31275 h 495494"/>
                <a:gd name="connsiteX4" fmla="*/ 1084083 w 1282046"/>
                <a:gd name="connsiteY4" fmla="*/ 2993 h 495494"/>
                <a:gd name="connsiteX5" fmla="*/ 1282046 w 1282046"/>
                <a:gd name="connsiteY5" fmla="*/ 12421 h 495494"/>
                <a:gd name="connsiteX0" fmla="*/ 0 w 1282046"/>
                <a:gd name="connsiteY0" fmla="*/ 491030 h 493754"/>
                <a:gd name="connsiteX1" fmla="*/ 216817 w 1282046"/>
                <a:gd name="connsiteY1" fmla="*/ 245933 h 493754"/>
                <a:gd name="connsiteX2" fmla="*/ 490194 w 1282046"/>
                <a:gd name="connsiteY2" fmla="*/ 47971 h 493754"/>
                <a:gd name="connsiteX3" fmla="*/ 772999 w 1282046"/>
                <a:gd name="connsiteY3" fmla="*/ 29118 h 493754"/>
                <a:gd name="connsiteX4" fmla="*/ 1084083 w 1282046"/>
                <a:gd name="connsiteY4" fmla="*/ 836 h 493754"/>
                <a:gd name="connsiteX5" fmla="*/ 1282046 w 1282046"/>
                <a:gd name="connsiteY5" fmla="*/ 10264 h 493754"/>
                <a:gd name="connsiteX0" fmla="*/ 0 w 1282046"/>
                <a:gd name="connsiteY0" fmla="*/ 519779 h 522503"/>
                <a:gd name="connsiteX1" fmla="*/ 216817 w 1282046"/>
                <a:gd name="connsiteY1" fmla="*/ 274682 h 522503"/>
                <a:gd name="connsiteX2" fmla="*/ 490194 w 1282046"/>
                <a:gd name="connsiteY2" fmla="*/ 76720 h 522503"/>
                <a:gd name="connsiteX3" fmla="*/ 782426 w 1282046"/>
                <a:gd name="connsiteY3" fmla="*/ 1307 h 522503"/>
                <a:gd name="connsiteX4" fmla="*/ 1084083 w 1282046"/>
                <a:gd name="connsiteY4" fmla="*/ 29585 h 522503"/>
                <a:gd name="connsiteX5" fmla="*/ 1282046 w 1282046"/>
                <a:gd name="connsiteY5" fmla="*/ 39013 h 522503"/>
                <a:gd name="connsiteX0" fmla="*/ 0 w 1282046"/>
                <a:gd name="connsiteY0" fmla="*/ 519779 h 522392"/>
                <a:gd name="connsiteX1" fmla="*/ 235671 w 1282046"/>
                <a:gd name="connsiteY1" fmla="*/ 265255 h 522392"/>
                <a:gd name="connsiteX2" fmla="*/ 490194 w 1282046"/>
                <a:gd name="connsiteY2" fmla="*/ 76720 h 522392"/>
                <a:gd name="connsiteX3" fmla="*/ 782426 w 1282046"/>
                <a:gd name="connsiteY3" fmla="*/ 1307 h 522392"/>
                <a:gd name="connsiteX4" fmla="*/ 1084083 w 1282046"/>
                <a:gd name="connsiteY4" fmla="*/ 29585 h 522392"/>
                <a:gd name="connsiteX5" fmla="*/ 1282046 w 1282046"/>
                <a:gd name="connsiteY5" fmla="*/ 39013 h 522392"/>
                <a:gd name="connsiteX0" fmla="*/ 0 w 1282046"/>
                <a:gd name="connsiteY0" fmla="*/ 519779 h 522025"/>
                <a:gd name="connsiteX1" fmla="*/ 235671 w 1282046"/>
                <a:gd name="connsiteY1" fmla="*/ 227548 h 522025"/>
                <a:gd name="connsiteX2" fmla="*/ 490194 w 1282046"/>
                <a:gd name="connsiteY2" fmla="*/ 76720 h 522025"/>
                <a:gd name="connsiteX3" fmla="*/ 782426 w 1282046"/>
                <a:gd name="connsiteY3" fmla="*/ 1307 h 522025"/>
                <a:gd name="connsiteX4" fmla="*/ 1084083 w 1282046"/>
                <a:gd name="connsiteY4" fmla="*/ 29585 h 522025"/>
                <a:gd name="connsiteX5" fmla="*/ 1282046 w 1282046"/>
                <a:gd name="connsiteY5" fmla="*/ 39013 h 522025"/>
                <a:gd name="connsiteX0" fmla="*/ 0 w 1282046"/>
                <a:gd name="connsiteY0" fmla="*/ 519779 h 522191"/>
                <a:gd name="connsiteX1" fmla="*/ 235671 w 1282046"/>
                <a:gd name="connsiteY1" fmla="*/ 227548 h 522191"/>
                <a:gd name="connsiteX2" fmla="*/ 490194 w 1282046"/>
                <a:gd name="connsiteY2" fmla="*/ 76720 h 522191"/>
                <a:gd name="connsiteX3" fmla="*/ 782426 w 1282046"/>
                <a:gd name="connsiteY3" fmla="*/ 1307 h 522191"/>
                <a:gd name="connsiteX4" fmla="*/ 1084083 w 1282046"/>
                <a:gd name="connsiteY4" fmla="*/ 29585 h 522191"/>
                <a:gd name="connsiteX5" fmla="*/ 1282046 w 1282046"/>
                <a:gd name="connsiteY5" fmla="*/ 39013 h 522191"/>
                <a:gd name="connsiteX0" fmla="*/ 0 w 1282046"/>
                <a:gd name="connsiteY0" fmla="*/ 519779 h 519779"/>
                <a:gd name="connsiteX1" fmla="*/ 235671 w 1282046"/>
                <a:gd name="connsiteY1" fmla="*/ 227548 h 519779"/>
                <a:gd name="connsiteX2" fmla="*/ 490194 w 1282046"/>
                <a:gd name="connsiteY2" fmla="*/ 76720 h 519779"/>
                <a:gd name="connsiteX3" fmla="*/ 782426 w 1282046"/>
                <a:gd name="connsiteY3" fmla="*/ 1307 h 519779"/>
                <a:gd name="connsiteX4" fmla="*/ 1084083 w 1282046"/>
                <a:gd name="connsiteY4" fmla="*/ 29585 h 519779"/>
                <a:gd name="connsiteX5" fmla="*/ 1282046 w 1282046"/>
                <a:gd name="connsiteY5" fmla="*/ 39013 h 519779"/>
                <a:gd name="connsiteX0" fmla="*/ 0 w 1282046"/>
                <a:gd name="connsiteY0" fmla="*/ 519779 h 519779"/>
                <a:gd name="connsiteX1" fmla="*/ 235671 w 1282046"/>
                <a:gd name="connsiteY1" fmla="*/ 227548 h 519779"/>
                <a:gd name="connsiteX2" fmla="*/ 490194 w 1282046"/>
                <a:gd name="connsiteY2" fmla="*/ 76720 h 519779"/>
                <a:gd name="connsiteX3" fmla="*/ 782426 w 1282046"/>
                <a:gd name="connsiteY3" fmla="*/ 1307 h 519779"/>
                <a:gd name="connsiteX4" fmla="*/ 1084083 w 1282046"/>
                <a:gd name="connsiteY4" fmla="*/ 29585 h 519779"/>
                <a:gd name="connsiteX5" fmla="*/ 1282046 w 1282046"/>
                <a:gd name="connsiteY5" fmla="*/ 39013 h 519779"/>
                <a:gd name="connsiteX0" fmla="*/ 0 w 1282046"/>
                <a:gd name="connsiteY0" fmla="*/ 519779 h 519779"/>
                <a:gd name="connsiteX1" fmla="*/ 235671 w 1282046"/>
                <a:gd name="connsiteY1" fmla="*/ 227548 h 519779"/>
                <a:gd name="connsiteX2" fmla="*/ 490194 w 1282046"/>
                <a:gd name="connsiteY2" fmla="*/ 76720 h 519779"/>
                <a:gd name="connsiteX3" fmla="*/ 782426 w 1282046"/>
                <a:gd name="connsiteY3" fmla="*/ 1307 h 519779"/>
                <a:gd name="connsiteX4" fmla="*/ 1084083 w 1282046"/>
                <a:gd name="connsiteY4" fmla="*/ 29585 h 519779"/>
                <a:gd name="connsiteX5" fmla="*/ 1282046 w 1282046"/>
                <a:gd name="connsiteY5" fmla="*/ 39013 h 519779"/>
                <a:gd name="connsiteX0" fmla="*/ 0 w 1282046"/>
                <a:gd name="connsiteY0" fmla="*/ 539296 h 539296"/>
                <a:gd name="connsiteX1" fmla="*/ 235671 w 1282046"/>
                <a:gd name="connsiteY1" fmla="*/ 247065 h 539296"/>
                <a:gd name="connsiteX2" fmla="*/ 490194 w 1282046"/>
                <a:gd name="connsiteY2" fmla="*/ 96237 h 539296"/>
                <a:gd name="connsiteX3" fmla="*/ 782426 w 1282046"/>
                <a:gd name="connsiteY3" fmla="*/ 20824 h 539296"/>
                <a:gd name="connsiteX4" fmla="*/ 1093509 w 1282046"/>
                <a:gd name="connsiteY4" fmla="*/ 1968 h 539296"/>
                <a:gd name="connsiteX5" fmla="*/ 1282046 w 1282046"/>
                <a:gd name="connsiteY5" fmla="*/ 58530 h 539296"/>
                <a:gd name="connsiteX0" fmla="*/ 0 w 1282046"/>
                <a:gd name="connsiteY0" fmla="*/ 540955 h 540955"/>
                <a:gd name="connsiteX1" fmla="*/ 235671 w 1282046"/>
                <a:gd name="connsiteY1" fmla="*/ 248724 h 540955"/>
                <a:gd name="connsiteX2" fmla="*/ 490194 w 1282046"/>
                <a:gd name="connsiteY2" fmla="*/ 97896 h 540955"/>
                <a:gd name="connsiteX3" fmla="*/ 782426 w 1282046"/>
                <a:gd name="connsiteY3" fmla="*/ 22483 h 540955"/>
                <a:gd name="connsiteX4" fmla="*/ 1093509 w 1282046"/>
                <a:gd name="connsiteY4" fmla="*/ 3627 h 540955"/>
                <a:gd name="connsiteX5" fmla="*/ 1282046 w 1282046"/>
                <a:gd name="connsiteY5" fmla="*/ 3628 h 540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046" h="540955">
                  <a:moveTo>
                    <a:pt x="0" y="540955"/>
                  </a:moveTo>
                  <a:cubicBezTo>
                    <a:pt x="52633" y="456113"/>
                    <a:pt x="144546" y="331993"/>
                    <a:pt x="235671" y="248724"/>
                  </a:cubicBezTo>
                  <a:cubicBezTo>
                    <a:pt x="326796" y="165455"/>
                    <a:pt x="399068" y="135603"/>
                    <a:pt x="490194" y="97896"/>
                  </a:cubicBezTo>
                  <a:cubicBezTo>
                    <a:pt x="581320" y="60189"/>
                    <a:pt x="681874" y="38195"/>
                    <a:pt x="782426" y="22483"/>
                  </a:cubicBezTo>
                  <a:cubicBezTo>
                    <a:pt x="882979" y="6771"/>
                    <a:pt x="1010239" y="6769"/>
                    <a:pt x="1093509" y="3627"/>
                  </a:cubicBezTo>
                  <a:cubicBezTo>
                    <a:pt x="1176779" y="485"/>
                    <a:pt x="1243553" y="-2657"/>
                    <a:pt x="1282046" y="362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954DA2D0-00FE-4E6A-8F1D-88BE23E08271}"/>
                </a:ext>
              </a:extLst>
            </p:cNvPr>
            <p:cNvGrpSpPr/>
            <p:nvPr/>
          </p:nvGrpSpPr>
          <p:grpSpPr>
            <a:xfrm>
              <a:off x="5846522" y="973058"/>
              <a:ext cx="2846153" cy="1254773"/>
              <a:chOff x="5846522" y="973058"/>
              <a:chExt cx="2846153" cy="1254773"/>
            </a:xfrm>
          </p:grpSpPr>
          <p:sp>
            <p:nvSpPr>
              <p:cNvPr id="13" name="TextBox 12">
                <a:extLst>
                  <a:ext uri="{FF2B5EF4-FFF2-40B4-BE49-F238E27FC236}">
                    <a16:creationId xmlns:a16="http://schemas.microsoft.com/office/drawing/2014/main" id="{BBCF4042-4D3B-4ABC-A2E9-D3B69E0FF648}"/>
                  </a:ext>
                </a:extLst>
              </p:cNvPr>
              <p:cNvSpPr txBox="1"/>
              <p:nvPr/>
            </p:nvSpPr>
            <p:spPr>
              <a:xfrm>
                <a:off x="6664111" y="1471391"/>
                <a:ext cx="1577676" cy="338554"/>
              </a:xfrm>
              <a:prstGeom prst="rect">
                <a:avLst/>
              </a:prstGeom>
              <a:noFill/>
            </p:spPr>
            <p:txBody>
              <a:bodyPr wrap="none" rtlCol="0">
                <a:spAutoFit/>
              </a:bodyPr>
              <a:lstStyle/>
              <a:p>
                <a:r>
                  <a:rPr lang="en-US" sz="1600" b="1" dirty="0">
                    <a:solidFill>
                      <a:schemeClr val="tx2"/>
                    </a:solidFill>
                  </a:rPr>
                  <a:t>Half Maximum</a:t>
                </a:r>
              </a:p>
            </p:txBody>
          </p:sp>
          <p:grpSp>
            <p:nvGrpSpPr>
              <p:cNvPr id="14" name="Group 13">
                <a:extLst>
                  <a:ext uri="{FF2B5EF4-FFF2-40B4-BE49-F238E27FC236}">
                    <a16:creationId xmlns:a16="http://schemas.microsoft.com/office/drawing/2014/main" id="{47504675-F7C2-43FE-90A6-7EE104BC14B9}"/>
                  </a:ext>
                </a:extLst>
              </p:cNvPr>
              <p:cNvGrpSpPr/>
              <p:nvPr/>
            </p:nvGrpSpPr>
            <p:grpSpPr>
              <a:xfrm>
                <a:off x="5846522" y="973058"/>
                <a:ext cx="2846153" cy="1254773"/>
                <a:chOff x="5846522" y="973058"/>
                <a:chExt cx="2846153" cy="1254773"/>
              </a:xfrm>
            </p:grpSpPr>
            <p:grpSp>
              <p:nvGrpSpPr>
                <p:cNvPr id="15" name="Group 14">
                  <a:extLst>
                    <a:ext uri="{FF2B5EF4-FFF2-40B4-BE49-F238E27FC236}">
                      <a16:creationId xmlns:a16="http://schemas.microsoft.com/office/drawing/2014/main" id="{D0E72501-A58E-459C-85BB-E5ECFB1C63D4}"/>
                    </a:ext>
                  </a:extLst>
                </p:cNvPr>
                <p:cNvGrpSpPr/>
                <p:nvPr/>
              </p:nvGrpSpPr>
              <p:grpSpPr>
                <a:xfrm>
                  <a:off x="5846522" y="973058"/>
                  <a:ext cx="2379936" cy="1254773"/>
                  <a:chOff x="484188" y="1890273"/>
                  <a:chExt cx="2379936" cy="1254773"/>
                </a:xfrm>
              </p:grpSpPr>
              <p:grpSp>
                <p:nvGrpSpPr>
                  <p:cNvPr id="20" name="Group 19">
                    <a:extLst>
                      <a:ext uri="{FF2B5EF4-FFF2-40B4-BE49-F238E27FC236}">
                        <a16:creationId xmlns:a16="http://schemas.microsoft.com/office/drawing/2014/main" id="{E1284F7C-B965-426A-85A5-AE4F2E155A23}"/>
                      </a:ext>
                    </a:extLst>
                  </p:cNvPr>
                  <p:cNvGrpSpPr/>
                  <p:nvPr/>
                </p:nvGrpSpPr>
                <p:grpSpPr>
                  <a:xfrm>
                    <a:off x="484188" y="1890273"/>
                    <a:ext cx="1717404" cy="1254773"/>
                    <a:chOff x="6553200" y="3124200"/>
                    <a:chExt cx="1717404" cy="1254773"/>
                  </a:xfrm>
                </p:grpSpPr>
                <p:grpSp>
                  <p:nvGrpSpPr>
                    <p:cNvPr id="22" name="Group 21">
                      <a:extLst>
                        <a:ext uri="{FF2B5EF4-FFF2-40B4-BE49-F238E27FC236}">
                          <a16:creationId xmlns:a16="http://schemas.microsoft.com/office/drawing/2014/main" id="{E026D3E3-2E95-4C12-8DEC-D6EE7A552407}"/>
                        </a:ext>
                      </a:extLst>
                    </p:cNvPr>
                    <p:cNvGrpSpPr/>
                    <p:nvPr/>
                  </p:nvGrpSpPr>
                  <p:grpSpPr>
                    <a:xfrm>
                      <a:off x="6553200" y="3124200"/>
                      <a:ext cx="1717404" cy="1254773"/>
                      <a:chOff x="2221414" y="2672593"/>
                      <a:chExt cx="1717404" cy="1254773"/>
                    </a:xfrm>
                  </p:grpSpPr>
                  <p:grpSp>
                    <p:nvGrpSpPr>
                      <p:cNvPr id="25" name="Group 24">
                        <a:extLst>
                          <a:ext uri="{FF2B5EF4-FFF2-40B4-BE49-F238E27FC236}">
                            <a16:creationId xmlns:a16="http://schemas.microsoft.com/office/drawing/2014/main" id="{690B27AA-E539-45C4-BE41-0046C2CBB736}"/>
                          </a:ext>
                        </a:extLst>
                      </p:cNvPr>
                      <p:cNvGrpSpPr/>
                      <p:nvPr/>
                    </p:nvGrpSpPr>
                    <p:grpSpPr>
                      <a:xfrm>
                        <a:off x="2221414" y="2672593"/>
                        <a:ext cx="1656397" cy="914400"/>
                        <a:chOff x="2221414" y="2672593"/>
                        <a:chExt cx="1656397" cy="914400"/>
                      </a:xfrm>
                    </p:grpSpPr>
                    <p:grpSp>
                      <p:nvGrpSpPr>
                        <p:cNvPr id="28" name="Group 27">
                          <a:extLst>
                            <a:ext uri="{FF2B5EF4-FFF2-40B4-BE49-F238E27FC236}">
                              <a16:creationId xmlns:a16="http://schemas.microsoft.com/office/drawing/2014/main" id="{335D7FD8-FA05-4E5B-B7BA-AA54ACB78465}"/>
                            </a:ext>
                          </a:extLst>
                        </p:cNvPr>
                        <p:cNvGrpSpPr/>
                        <p:nvPr/>
                      </p:nvGrpSpPr>
                      <p:grpSpPr>
                        <a:xfrm>
                          <a:off x="2658611" y="2672593"/>
                          <a:ext cx="1219200" cy="914400"/>
                          <a:chOff x="2658611" y="2672593"/>
                          <a:chExt cx="1219200" cy="914400"/>
                        </a:xfrm>
                      </p:grpSpPr>
                      <p:cxnSp>
                        <p:nvCxnSpPr>
                          <p:cNvPr id="31" name="Straight Arrow Connector 30">
                            <a:extLst>
                              <a:ext uri="{FF2B5EF4-FFF2-40B4-BE49-F238E27FC236}">
                                <a16:creationId xmlns:a16="http://schemas.microsoft.com/office/drawing/2014/main" id="{11104B0F-8E6C-4466-BBDB-87E2F23EED84}"/>
                              </a:ext>
                            </a:extLst>
                          </p:cNvPr>
                          <p:cNvCxnSpPr/>
                          <p:nvPr/>
                        </p:nvCxnSpPr>
                        <p:spPr>
                          <a:xfrm flipV="1">
                            <a:off x="2667000" y="2672593"/>
                            <a:ext cx="0" cy="9144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3BDC901-7844-45AF-B51A-D28F565E00E4}"/>
                              </a:ext>
                            </a:extLst>
                          </p:cNvPr>
                          <p:cNvCxnSpPr/>
                          <p:nvPr/>
                        </p:nvCxnSpPr>
                        <p:spPr>
                          <a:xfrm rot="5400000" flipV="1">
                            <a:off x="3268211" y="2953984"/>
                            <a:ext cx="0" cy="12192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22A3FB76-ACDC-4523-B6A5-AB562D9D1A69}"/>
                            </a:ext>
                          </a:extLst>
                        </p:cNvPr>
                        <p:cNvSpPr txBox="1"/>
                        <p:nvPr/>
                      </p:nvSpPr>
                      <p:spPr>
                        <a:xfrm>
                          <a:off x="2221414" y="2828300"/>
                          <a:ext cx="461665" cy="665118"/>
                        </a:xfrm>
                        <a:prstGeom prst="rect">
                          <a:avLst/>
                        </a:prstGeom>
                        <a:noFill/>
                      </p:spPr>
                      <p:txBody>
                        <a:bodyPr vert="vert270" wrap="none" rtlCol="0">
                          <a:spAutoFit/>
                        </a:bodyPr>
                        <a:lstStyle/>
                        <a:p>
                          <a:r>
                            <a:rPr lang="en-US" dirty="0">
                              <a:solidFill>
                                <a:srgbClr val="0000CC"/>
                              </a:solidFill>
                            </a:rPr>
                            <a:t>Value</a:t>
                          </a:r>
                        </a:p>
                      </p:txBody>
                    </p:sp>
                  </p:grpSp>
                  <p:sp>
                    <p:nvSpPr>
                      <p:cNvPr id="26" name="TextBox 25">
                        <a:extLst>
                          <a:ext uri="{FF2B5EF4-FFF2-40B4-BE49-F238E27FC236}">
                            <a16:creationId xmlns:a16="http://schemas.microsoft.com/office/drawing/2014/main" id="{192A0B32-C683-432B-9775-344068A7BB16}"/>
                          </a:ext>
                        </a:extLst>
                      </p:cNvPr>
                      <p:cNvSpPr txBox="1"/>
                      <p:nvPr/>
                    </p:nvSpPr>
                    <p:spPr>
                      <a:xfrm>
                        <a:off x="2597603" y="3558034"/>
                        <a:ext cx="1341215" cy="369332"/>
                      </a:xfrm>
                      <a:prstGeom prst="rect">
                        <a:avLst/>
                      </a:prstGeom>
                      <a:noFill/>
                    </p:spPr>
                    <p:txBody>
                      <a:bodyPr wrap="square" rtlCol="0">
                        <a:spAutoFit/>
                      </a:bodyPr>
                      <a:lstStyle/>
                      <a:p>
                        <a:r>
                          <a:rPr lang="en-US" dirty="0">
                            <a:solidFill>
                              <a:srgbClr val="0000CC"/>
                            </a:solidFill>
                          </a:rPr>
                          <a:t>parameter</a:t>
                        </a:r>
                      </a:p>
                    </p:txBody>
                  </p:sp>
                </p:grpSp>
                <p:cxnSp>
                  <p:nvCxnSpPr>
                    <p:cNvPr id="24" name="Straight Arrow Connector 23">
                      <a:extLst>
                        <a:ext uri="{FF2B5EF4-FFF2-40B4-BE49-F238E27FC236}">
                          <a16:creationId xmlns:a16="http://schemas.microsoft.com/office/drawing/2014/main" id="{576B20C0-7EE4-43E1-AF62-586B7D214A4A}"/>
                        </a:ext>
                      </a:extLst>
                    </p:cNvPr>
                    <p:cNvCxnSpPr/>
                    <p:nvPr/>
                  </p:nvCxnSpPr>
                  <p:spPr>
                    <a:xfrm flipV="1">
                      <a:off x="6996240" y="3511695"/>
                      <a:ext cx="245013" cy="487700"/>
                    </a:xfrm>
                    <a:prstGeom prst="straightConnector1">
                      <a:avLst/>
                    </a:prstGeom>
                    <a:ln w="38100">
                      <a:solidFill>
                        <a:srgbClr val="00CC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1" name="Straight Arrow Connector 20">
                    <a:extLst>
                      <a:ext uri="{FF2B5EF4-FFF2-40B4-BE49-F238E27FC236}">
                        <a16:creationId xmlns:a16="http://schemas.microsoft.com/office/drawing/2014/main" id="{F56473DD-64FE-4B69-9BCE-07023F4E0896}"/>
                      </a:ext>
                    </a:extLst>
                  </p:cNvPr>
                  <p:cNvCxnSpPr/>
                  <p:nvPr/>
                </p:nvCxnSpPr>
                <p:spPr>
                  <a:xfrm>
                    <a:off x="2254524" y="2186205"/>
                    <a:ext cx="609600" cy="0"/>
                  </a:xfrm>
                  <a:prstGeom prst="straightConnector1">
                    <a:avLst/>
                  </a:prstGeom>
                  <a:ln w="38100">
                    <a:solidFill>
                      <a:srgbClr val="0000CC"/>
                    </a:solidFill>
                    <a:prstDash val="sysDot"/>
                    <a:tailEnd type="triangle"/>
                  </a:ln>
                </p:spPr>
                <p:style>
                  <a:lnRef idx="1">
                    <a:schemeClr val="accent1"/>
                  </a:lnRef>
                  <a:fillRef idx="0">
                    <a:schemeClr val="accent1"/>
                  </a:fillRef>
                  <a:effectRef idx="0">
                    <a:schemeClr val="accent1"/>
                  </a:effectRef>
                  <a:fontRef idx="minor">
                    <a:schemeClr val="tx1"/>
                  </a:fontRef>
                </p:style>
              </p:cxnSp>
            </p:grpSp>
            <p:cxnSp>
              <p:nvCxnSpPr>
                <p:cNvPr id="16" name="Straight Arrow Connector 15">
                  <a:extLst>
                    <a:ext uri="{FF2B5EF4-FFF2-40B4-BE49-F238E27FC236}">
                      <a16:creationId xmlns:a16="http://schemas.microsoft.com/office/drawing/2014/main" id="{1861FE5B-D9D8-4026-B85E-E5408056206B}"/>
                    </a:ext>
                  </a:extLst>
                </p:cNvPr>
                <p:cNvCxnSpPr/>
                <p:nvPr/>
              </p:nvCxnSpPr>
              <p:spPr>
                <a:xfrm>
                  <a:off x="6590908" y="1125868"/>
                  <a:ext cx="5305" cy="792429"/>
                </a:xfrm>
                <a:prstGeom prst="straightConnector1">
                  <a:avLst/>
                </a:prstGeom>
                <a:ln w="254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2EDDD02-3904-4C67-B991-79ECD56F8075}"/>
                        </a:ext>
                      </a:extLst>
                    </p:cNvPr>
                    <p:cNvSpPr txBox="1"/>
                    <p:nvPr/>
                  </p:nvSpPr>
                  <p:spPr>
                    <a:xfrm>
                      <a:off x="6277654" y="978268"/>
                      <a:ext cx="108555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1" i="0" dirty="0" smtClean="0">
                                <a:solidFill>
                                  <a:srgbClr val="92D050"/>
                                </a:solidFill>
                                <a:latin typeface="Cambria Math" panose="02040503050406030204" pitchFamily="18" charset="0"/>
                              </a:rPr>
                              <m:t>𝐒𝐥𝐨𝐩𝐞</m:t>
                            </m:r>
                            <m:r>
                              <a:rPr lang="en-US" sz="1600" b="1" i="0" dirty="0" smtClean="0">
                                <a:solidFill>
                                  <a:srgbClr val="92D050"/>
                                </a:solidFill>
                                <a:latin typeface="Cambria Math" panose="02040503050406030204" pitchFamily="18" charset="0"/>
                              </a:rPr>
                              <m:t>(</m:t>
                            </m:r>
                            <m:r>
                              <a:rPr lang="en-US" sz="1600" b="1" i="0" dirty="0" smtClean="0">
                                <a:solidFill>
                                  <a:srgbClr val="92D050"/>
                                </a:solidFill>
                                <a:latin typeface="Cambria Math" panose="02040503050406030204" pitchFamily="18" charset="0"/>
                              </a:rPr>
                              <m:t>𝟎</m:t>
                            </m:r>
                            <m:r>
                              <a:rPr lang="en-US" sz="1600" b="1" i="0" dirty="0" smtClean="0">
                                <a:solidFill>
                                  <a:srgbClr val="92D050"/>
                                </a:solidFill>
                                <a:latin typeface="Cambria Math" panose="02040503050406030204" pitchFamily="18" charset="0"/>
                              </a:rPr>
                              <m:t>)</m:t>
                            </m:r>
                          </m:oMath>
                        </m:oMathPara>
                      </a14:m>
                      <a:endParaRPr lang="en-US" sz="1600" b="1" dirty="0">
                        <a:solidFill>
                          <a:srgbClr val="92D050"/>
                        </a:solidFill>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6277654" y="978268"/>
                      <a:ext cx="1085554" cy="338554"/>
                    </a:xfrm>
                    <a:prstGeom prst="rect">
                      <a:avLst/>
                    </a:prstGeom>
                    <a:blipFill rotWithShape="0">
                      <a:blip r:embed="rId9"/>
                      <a:stretch>
                        <a:fillRect b="-127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0978CDA0-EB7D-4506-A05A-45D9F239E749}"/>
                        </a:ext>
                      </a:extLst>
                    </p:cNvPr>
                    <p:cNvSpPr txBox="1"/>
                    <p:nvPr/>
                  </p:nvSpPr>
                  <p:spPr>
                    <a:xfrm>
                      <a:off x="7557044" y="978206"/>
                      <a:ext cx="113563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1" dirty="0">
                                <a:solidFill>
                                  <a:srgbClr val="0000CC"/>
                                </a:solidFill>
                                <a:latin typeface="Cambria Math" panose="02040503050406030204" pitchFamily="18" charset="0"/>
                              </a:rPr>
                              <m:t>𝐕𝐚𝐥𝐮𝐞</m:t>
                            </m:r>
                            <m:d>
                              <m:dPr>
                                <m:ctrlPr>
                                  <a:rPr lang="en-US" sz="1600" b="1" i="1" dirty="0">
                                    <a:solidFill>
                                      <a:srgbClr val="0000CC"/>
                                    </a:solidFill>
                                    <a:latin typeface="Cambria Math" panose="02040503050406030204" pitchFamily="18" charset="0"/>
                                  </a:rPr>
                                </m:ctrlPr>
                              </m:dPr>
                              <m:e>
                                <m:r>
                                  <a:rPr lang="en-US" sz="1600" b="1" i="1" dirty="0">
                                    <a:solidFill>
                                      <a:srgbClr val="0000CC"/>
                                    </a:solidFill>
                                    <a:latin typeface="Cambria Math" panose="02040503050406030204" pitchFamily="18" charset="0"/>
                                  </a:rPr>
                                  <m:t>∞</m:t>
                                </m:r>
                              </m:e>
                            </m:d>
                          </m:oMath>
                        </m:oMathPara>
                      </a14:m>
                      <a:endParaRPr lang="en-US" sz="1600" b="1" dirty="0">
                        <a:solidFill>
                          <a:srgbClr val="0000CC"/>
                        </a:solidFill>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7557044" y="978206"/>
                      <a:ext cx="1135631" cy="338554"/>
                    </a:xfrm>
                    <a:prstGeom prst="rect">
                      <a:avLst/>
                    </a:prstGeom>
                    <a:blipFill rotWithShape="0">
                      <a:blip r:embed="rId10"/>
                      <a:stretch>
                        <a:fillRect/>
                      </a:stretch>
                    </a:blipFill>
                  </p:spPr>
                  <p:txBody>
                    <a:bodyPr/>
                    <a:lstStyle/>
                    <a:p>
                      <a:r>
                        <a:rPr lang="en-US">
                          <a:noFill/>
                        </a:rPr>
                        <a:t> </a:t>
                      </a:r>
                    </a:p>
                  </p:txBody>
                </p:sp>
              </mc:Fallback>
            </mc:AlternateContent>
          </p:grpSp>
        </p:grpSp>
      </p:grpSp>
      <p:grpSp>
        <p:nvGrpSpPr>
          <p:cNvPr id="27" name="Group 26">
            <a:extLst>
              <a:ext uri="{FF2B5EF4-FFF2-40B4-BE49-F238E27FC236}">
                <a16:creationId xmlns:a16="http://schemas.microsoft.com/office/drawing/2014/main" id="{2A7C9ADA-19B0-49D4-BE34-C6CA369F631E}"/>
              </a:ext>
            </a:extLst>
          </p:cNvPr>
          <p:cNvGrpSpPr/>
          <p:nvPr/>
        </p:nvGrpSpPr>
        <p:grpSpPr>
          <a:xfrm>
            <a:off x="6321672" y="3527715"/>
            <a:ext cx="2338140" cy="1315368"/>
            <a:chOff x="5846522" y="912463"/>
            <a:chExt cx="2338140" cy="1315368"/>
          </a:xfrm>
        </p:grpSpPr>
        <p:sp>
          <p:nvSpPr>
            <p:cNvPr id="33" name="Freeform 151">
              <a:extLst>
                <a:ext uri="{FF2B5EF4-FFF2-40B4-BE49-F238E27FC236}">
                  <a16:creationId xmlns:a16="http://schemas.microsoft.com/office/drawing/2014/main" id="{B02E63D4-D578-453F-85B6-222579F7F9E6}"/>
                </a:ext>
              </a:extLst>
            </p:cNvPr>
            <p:cNvSpPr/>
            <p:nvPr/>
          </p:nvSpPr>
          <p:spPr>
            <a:xfrm flipV="1">
              <a:off x="6301921" y="1268990"/>
              <a:ext cx="1282046" cy="540955"/>
            </a:xfrm>
            <a:custGeom>
              <a:avLst/>
              <a:gdLst>
                <a:gd name="connsiteX0" fmla="*/ 0 w 1263192"/>
                <a:gd name="connsiteY0" fmla="*/ 472175 h 509202"/>
                <a:gd name="connsiteX1" fmla="*/ 226244 w 1263192"/>
                <a:gd name="connsiteY1" fmla="*/ 491029 h 509202"/>
                <a:gd name="connsiteX2" fmla="*/ 499621 w 1263192"/>
                <a:gd name="connsiteY2" fmla="*/ 245932 h 509202"/>
                <a:gd name="connsiteX3" fmla="*/ 650450 w 1263192"/>
                <a:gd name="connsiteY3" fmla="*/ 29116 h 509202"/>
                <a:gd name="connsiteX4" fmla="*/ 1084083 w 1263192"/>
                <a:gd name="connsiteY4" fmla="*/ 835 h 509202"/>
                <a:gd name="connsiteX5" fmla="*/ 1263192 w 1263192"/>
                <a:gd name="connsiteY5" fmla="*/ 10262 h 509202"/>
                <a:gd name="connsiteX0" fmla="*/ 0 w 1263192"/>
                <a:gd name="connsiteY0" fmla="*/ 474333 h 507873"/>
                <a:gd name="connsiteX1" fmla="*/ 226244 w 1263192"/>
                <a:gd name="connsiteY1" fmla="*/ 493187 h 507873"/>
                <a:gd name="connsiteX2" fmla="*/ 499621 w 1263192"/>
                <a:gd name="connsiteY2" fmla="*/ 295224 h 507873"/>
                <a:gd name="connsiteX3" fmla="*/ 650450 w 1263192"/>
                <a:gd name="connsiteY3" fmla="*/ 31274 h 507873"/>
                <a:gd name="connsiteX4" fmla="*/ 1084083 w 1263192"/>
                <a:gd name="connsiteY4" fmla="*/ 2993 h 507873"/>
                <a:gd name="connsiteX5" fmla="*/ 1263192 w 1263192"/>
                <a:gd name="connsiteY5" fmla="*/ 12420 h 507873"/>
                <a:gd name="connsiteX0" fmla="*/ 0 w 1263192"/>
                <a:gd name="connsiteY0" fmla="*/ 474333 h 507873"/>
                <a:gd name="connsiteX1" fmla="*/ 226244 w 1263192"/>
                <a:gd name="connsiteY1" fmla="*/ 493187 h 507873"/>
                <a:gd name="connsiteX2" fmla="*/ 499621 w 1263192"/>
                <a:gd name="connsiteY2" fmla="*/ 295224 h 507873"/>
                <a:gd name="connsiteX3" fmla="*/ 716438 w 1263192"/>
                <a:gd name="connsiteY3" fmla="*/ 31274 h 507873"/>
                <a:gd name="connsiteX4" fmla="*/ 1084083 w 1263192"/>
                <a:gd name="connsiteY4" fmla="*/ 2993 h 507873"/>
                <a:gd name="connsiteX5" fmla="*/ 1263192 w 1263192"/>
                <a:gd name="connsiteY5" fmla="*/ 12420 h 507873"/>
                <a:gd name="connsiteX0" fmla="*/ 0 w 1263192"/>
                <a:gd name="connsiteY0" fmla="*/ 473255 h 508190"/>
                <a:gd name="connsiteX1" fmla="*/ 226244 w 1263192"/>
                <a:gd name="connsiteY1" fmla="*/ 492109 h 508190"/>
                <a:gd name="connsiteX2" fmla="*/ 556182 w 1263192"/>
                <a:gd name="connsiteY2" fmla="*/ 275293 h 508190"/>
                <a:gd name="connsiteX3" fmla="*/ 716438 w 1263192"/>
                <a:gd name="connsiteY3" fmla="*/ 30196 h 508190"/>
                <a:gd name="connsiteX4" fmla="*/ 1084083 w 1263192"/>
                <a:gd name="connsiteY4" fmla="*/ 1915 h 508190"/>
                <a:gd name="connsiteX5" fmla="*/ 1263192 w 1263192"/>
                <a:gd name="connsiteY5" fmla="*/ 11342 h 508190"/>
                <a:gd name="connsiteX0" fmla="*/ 0 w 1263192"/>
                <a:gd name="connsiteY0" fmla="*/ 463856 h 498791"/>
                <a:gd name="connsiteX1" fmla="*/ 226244 w 1263192"/>
                <a:gd name="connsiteY1" fmla="*/ 482710 h 498791"/>
                <a:gd name="connsiteX2" fmla="*/ 556182 w 1263192"/>
                <a:gd name="connsiteY2" fmla="*/ 265894 h 498791"/>
                <a:gd name="connsiteX3" fmla="*/ 716438 w 1263192"/>
                <a:gd name="connsiteY3" fmla="*/ 20797 h 498791"/>
                <a:gd name="connsiteX4" fmla="*/ 1084083 w 1263192"/>
                <a:gd name="connsiteY4" fmla="*/ 11370 h 498791"/>
                <a:gd name="connsiteX5" fmla="*/ 1263192 w 1263192"/>
                <a:gd name="connsiteY5" fmla="*/ 1943 h 498791"/>
                <a:gd name="connsiteX0" fmla="*/ 0 w 1263192"/>
                <a:gd name="connsiteY0" fmla="*/ 463805 h 498740"/>
                <a:gd name="connsiteX1" fmla="*/ 226244 w 1263192"/>
                <a:gd name="connsiteY1" fmla="*/ 482659 h 498740"/>
                <a:gd name="connsiteX2" fmla="*/ 556182 w 1263192"/>
                <a:gd name="connsiteY2" fmla="*/ 265843 h 498740"/>
                <a:gd name="connsiteX3" fmla="*/ 772999 w 1263192"/>
                <a:gd name="connsiteY3" fmla="*/ 30173 h 498740"/>
                <a:gd name="connsiteX4" fmla="*/ 1084083 w 1263192"/>
                <a:gd name="connsiteY4" fmla="*/ 11319 h 498740"/>
                <a:gd name="connsiteX5" fmla="*/ 1263192 w 1263192"/>
                <a:gd name="connsiteY5" fmla="*/ 1892 h 498740"/>
                <a:gd name="connsiteX0" fmla="*/ 0 w 1263192"/>
                <a:gd name="connsiteY0" fmla="*/ 463805 h 486816"/>
                <a:gd name="connsiteX1" fmla="*/ 367646 w 1263192"/>
                <a:gd name="connsiteY1" fmla="*/ 463805 h 486816"/>
                <a:gd name="connsiteX2" fmla="*/ 556182 w 1263192"/>
                <a:gd name="connsiteY2" fmla="*/ 265843 h 486816"/>
                <a:gd name="connsiteX3" fmla="*/ 772999 w 1263192"/>
                <a:gd name="connsiteY3" fmla="*/ 30173 h 486816"/>
                <a:gd name="connsiteX4" fmla="*/ 1084083 w 1263192"/>
                <a:gd name="connsiteY4" fmla="*/ 11319 h 486816"/>
                <a:gd name="connsiteX5" fmla="*/ 1263192 w 1263192"/>
                <a:gd name="connsiteY5" fmla="*/ 1892 h 486816"/>
                <a:gd name="connsiteX0" fmla="*/ 0 w 1263192"/>
                <a:gd name="connsiteY0" fmla="*/ 463805 h 486816"/>
                <a:gd name="connsiteX1" fmla="*/ 414780 w 1263192"/>
                <a:gd name="connsiteY1" fmla="*/ 463805 h 486816"/>
                <a:gd name="connsiteX2" fmla="*/ 556182 w 1263192"/>
                <a:gd name="connsiteY2" fmla="*/ 265843 h 486816"/>
                <a:gd name="connsiteX3" fmla="*/ 772999 w 1263192"/>
                <a:gd name="connsiteY3" fmla="*/ 30173 h 486816"/>
                <a:gd name="connsiteX4" fmla="*/ 1084083 w 1263192"/>
                <a:gd name="connsiteY4" fmla="*/ 11319 h 486816"/>
                <a:gd name="connsiteX5" fmla="*/ 1263192 w 1263192"/>
                <a:gd name="connsiteY5" fmla="*/ 1892 h 486816"/>
                <a:gd name="connsiteX0" fmla="*/ 0 w 1263192"/>
                <a:gd name="connsiteY0" fmla="*/ 478598 h 501609"/>
                <a:gd name="connsiteX1" fmla="*/ 414780 w 1263192"/>
                <a:gd name="connsiteY1" fmla="*/ 478598 h 501609"/>
                <a:gd name="connsiteX2" fmla="*/ 556182 w 1263192"/>
                <a:gd name="connsiteY2" fmla="*/ 280636 h 501609"/>
                <a:gd name="connsiteX3" fmla="*/ 772999 w 1263192"/>
                <a:gd name="connsiteY3" fmla="*/ 16686 h 501609"/>
                <a:gd name="connsiteX4" fmla="*/ 1084083 w 1263192"/>
                <a:gd name="connsiteY4" fmla="*/ 26112 h 501609"/>
                <a:gd name="connsiteX5" fmla="*/ 1263192 w 1263192"/>
                <a:gd name="connsiteY5" fmla="*/ 16685 h 501609"/>
                <a:gd name="connsiteX0" fmla="*/ 0 w 1263192"/>
                <a:gd name="connsiteY0" fmla="*/ 494442 h 517453"/>
                <a:gd name="connsiteX1" fmla="*/ 414780 w 1263192"/>
                <a:gd name="connsiteY1" fmla="*/ 494442 h 517453"/>
                <a:gd name="connsiteX2" fmla="*/ 556182 w 1263192"/>
                <a:gd name="connsiteY2" fmla="*/ 296480 h 517453"/>
                <a:gd name="connsiteX3" fmla="*/ 772999 w 1263192"/>
                <a:gd name="connsiteY3" fmla="*/ 32530 h 517453"/>
                <a:gd name="connsiteX4" fmla="*/ 1084083 w 1263192"/>
                <a:gd name="connsiteY4" fmla="*/ 4248 h 517453"/>
                <a:gd name="connsiteX5" fmla="*/ 1263192 w 1263192"/>
                <a:gd name="connsiteY5" fmla="*/ 32529 h 517453"/>
                <a:gd name="connsiteX0" fmla="*/ 0 w 1282046"/>
                <a:gd name="connsiteY0" fmla="*/ 493187 h 516198"/>
                <a:gd name="connsiteX1" fmla="*/ 414780 w 1282046"/>
                <a:gd name="connsiteY1" fmla="*/ 493187 h 516198"/>
                <a:gd name="connsiteX2" fmla="*/ 556182 w 1282046"/>
                <a:gd name="connsiteY2" fmla="*/ 295225 h 516198"/>
                <a:gd name="connsiteX3" fmla="*/ 772999 w 1282046"/>
                <a:gd name="connsiteY3" fmla="*/ 31275 h 516198"/>
                <a:gd name="connsiteX4" fmla="*/ 1084083 w 1282046"/>
                <a:gd name="connsiteY4" fmla="*/ 2993 h 516198"/>
                <a:gd name="connsiteX5" fmla="*/ 1282046 w 1282046"/>
                <a:gd name="connsiteY5" fmla="*/ 12421 h 516198"/>
                <a:gd name="connsiteX0" fmla="*/ 0 w 1282046"/>
                <a:gd name="connsiteY0" fmla="*/ 493187 h 495494"/>
                <a:gd name="connsiteX1" fmla="*/ 216817 w 1282046"/>
                <a:gd name="connsiteY1" fmla="*/ 248090 h 495494"/>
                <a:gd name="connsiteX2" fmla="*/ 556182 w 1282046"/>
                <a:gd name="connsiteY2" fmla="*/ 295225 h 495494"/>
                <a:gd name="connsiteX3" fmla="*/ 772999 w 1282046"/>
                <a:gd name="connsiteY3" fmla="*/ 31275 h 495494"/>
                <a:gd name="connsiteX4" fmla="*/ 1084083 w 1282046"/>
                <a:gd name="connsiteY4" fmla="*/ 2993 h 495494"/>
                <a:gd name="connsiteX5" fmla="*/ 1282046 w 1282046"/>
                <a:gd name="connsiteY5" fmla="*/ 12421 h 495494"/>
                <a:gd name="connsiteX0" fmla="*/ 0 w 1282046"/>
                <a:gd name="connsiteY0" fmla="*/ 491030 h 493754"/>
                <a:gd name="connsiteX1" fmla="*/ 216817 w 1282046"/>
                <a:gd name="connsiteY1" fmla="*/ 245933 h 493754"/>
                <a:gd name="connsiteX2" fmla="*/ 490194 w 1282046"/>
                <a:gd name="connsiteY2" fmla="*/ 47971 h 493754"/>
                <a:gd name="connsiteX3" fmla="*/ 772999 w 1282046"/>
                <a:gd name="connsiteY3" fmla="*/ 29118 h 493754"/>
                <a:gd name="connsiteX4" fmla="*/ 1084083 w 1282046"/>
                <a:gd name="connsiteY4" fmla="*/ 836 h 493754"/>
                <a:gd name="connsiteX5" fmla="*/ 1282046 w 1282046"/>
                <a:gd name="connsiteY5" fmla="*/ 10264 h 493754"/>
                <a:gd name="connsiteX0" fmla="*/ 0 w 1282046"/>
                <a:gd name="connsiteY0" fmla="*/ 519779 h 522503"/>
                <a:gd name="connsiteX1" fmla="*/ 216817 w 1282046"/>
                <a:gd name="connsiteY1" fmla="*/ 274682 h 522503"/>
                <a:gd name="connsiteX2" fmla="*/ 490194 w 1282046"/>
                <a:gd name="connsiteY2" fmla="*/ 76720 h 522503"/>
                <a:gd name="connsiteX3" fmla="*/ 782426 w 1282046"/>
                <a:gd name="connsiteY3" fmla="*/ 1307 h 522503"/>
                <a:gd name="connsiteX4" fmla="*/ 1084083 w 1282046"/>
                <a:gd name="connsiteY4" fmla="*/ 29585 h 522503"/>
                <a:gd name="connsiteX5" fmla="*/ 1282046 w 1282046"/>
                <a:gd name="connsiteY5" fmla="*/ 39013 h 522503"/>
                <a:gd name="connsiteX0" fmla="*/ 0 w 1282046"/>
                <a:gd name="connsiteY0" fmla="*/ 519779 h 522392"/>
                <a:gd name="connsiteX1" fmla="*/ 235671 w 1282046"/>
                <a:gd name="connsiteY1" fmla="*/ 265255 h 522392"/>
                <a:gd name="connsiteX2" fmla="*/ 490194 w 1282046"/>
                <a:gd name="connsiteY2" fmla="*/ 76720 h 522392"/>
                <a:gd name="connsiteX3" fmla="*/ 782426 w 1282046"/>
                <a:gd name="connsiteY3" fmla="*/ 1307 h 522392"/>
                <a:gd name="connsiteX4" fmla="*/ 1084083 w 1282046"/>
                <a:gd name="connsiteY4" fmla="*/ 29585 h 522392"/>
                <a:gd name="connsiteX5" fmla="*/ 1282046 w 1282046"/>
                <a:gd name="connsiteY5" fmla="*/ 39013 h 522392"/>
                <a:gd name="connsiteX0" fmla="*/ 0 w 1282046"/>
                <a:gd name="connsiteY0" fmla="*/ 519779 h 522025"/>
                <a:gd name="connsiteX1" fmla="*/ 235671 w 1282046"/>
                <a:gd name="connsiteY1" fmla="*/ 227548 h 522025"/>
                <a:gd name="connsiteX2" fmla="*/ 490194 w 1282046"/>
                <a:gd name="connsiteY2" fmla="*/ 76720 h 522025"/>
                <a:gd name="connsiteX3" fmla="*/ 782426 w 1282046"/>
                <a:gd name="connsiteY3" fmla="*/ 1307 h 522025"/>
                <a:gd name="connsiteX4" fmla="*/ 1084083 w 1282046"/>
                <a:gd name="connsiteY4" fmla="*/ 29585 h 522025"/>
                <a:gd name="connsiteX5" fmla="*/ 1282046 w 1282046"/>
                <a:gd name="connsiteY5" fmla="*/ 39013 h 522025"/>
                <a:gd name="connsiteX0" fmla="*/ 0 w 1282046"/>
                <a:gd name="connsiteY0" fmla="*/ 519779 h 522191"/>
                <a:gd name="connsiteX1" fmla="*/ 235671 w 1282046"/>
                <a:gd name="connsiteY1" fmla="*/ 227548 h 522191"/>
                <a:gd name="connsiteX2" fmla="*/ 490194 w 1282046"/>
                <a:gd name="connsiteY2" fmla="*/ 76720 h 522191"/>
                <a:gd name="connsiteX3" fmla="*/ 782426 w 1282046"/>
                <a:gd name="connsiteY3" fmla="*/ 1307 h 522191"/>
                <a:gd name="connsiteX4" fmla="*/ 1084083 w 1282046"/>
                <a:gd name="connsiteY4" fmla="*/ 29585 h 522191"/>
                <a:gd name="connsiteX5" fmla="*/ 1282046 w 1282046"/>
                <a:gd name="connsiteY5" fmla="*/ 39013 h 522191"/>
                <a:gd name="connsiteX0" fmla="*/ 0 w 1282046"/>
                <a:gd name="connsiteY0" fmla="*/ 519779 h 519779"/>
                <a:gd name="connsiteX1" fmla="*/ 235671 w 1282046"/>
                <a:gd name="connsiteY1" fmla="*/ 227548 h 519779"/>
                <a:gd name="connsiteX2" fmla="*/ 490194 w 1282046"/>
                <a:gd name="connsiteY2" fmla="*/ 76720 h 519779"/>
                <a:gd name="connsiteX3" fmla="*/ 782426 w 1282046"/>
                <a:gd name="connsiteY3" fmla="*/ 1307 h 519779"/>
                <a:gd name="connsiteX4" fmla="*/ 1084083 w 1282046"/>
                <a:gd name="connsiteY4" fmla="*/ 29585 h 519779"/>
                <a:gd name="connsiteX5" fmla="*/ 1282046 w 1282046"/>
                <a:gd name="connsiteY5" fmla="*/ 39013 h 519779"/>
                <a:gd name="connsiteX0" fmla="*/ 0 w 1282046"/>
                <a:gd name="connsiteY0" fmla="*/ 519779 h 519779"/>
                <a:gd name="connsiteX1" fmla="*/ 235671 w 1282046"/>
                <a:gd name="connsiteY1" fmla="*/ 227548 h 519779"/>
                <a:gd name="connsiteX2" fmla="*/ 490194 w 1282046"/>
                <a:gd name="connsiteY2" fmla="*/ 76720 h 519779"/>
                <a:gd name="connsiteX3" fmla="*/ 782426 w 1282046"/>
                <a:gd name="connsiteY3" fmla="*/ 1307 h 519779"/>
                <a:gd name="connsiteX4" fmla="*/ 1084083 w 1282046"/>
                <a:gd name="connsiteY4" fmla="*/ 29585 h 519779"/>
                <a:gd name="connsiteX5" fmla="*/ 1282046 w 1282046"/>
                <a:gd name="connsiteY5" fmla="*/ 39013 h 519779"/>
                <a:gd name="connsiteX0" fmla="*/ 0 w 1282046"/>
                <a:gd name="connsiteY0" fmla="*/ 519779 h 519779"/>
                <a:gd name="connsiteX1" fmla="*/ 235671 w 1282046"/>
                <a:gd name="connsiteY1" fmla="*/ 227548 h 519779"/>
                <a:gd name="connsiteX2" fmla="*/ 490194 w 1282046"/>
                <a:gd name="connsiteY2" fmla="*/ 76720 h 519779"/>
                <a:gd name="connsiteX3" fmla="*/ 782426 w 1282046"/>
                <a:gd name="connsiteY3" fmla="*/ 1307 h 519779"/>
                <a:gd name="connsiteX4" fmla="*/ 1084083 w 1282046"/>
                <a:gd name="connsiteY4" fmla="*/ 29585 h 519779"/>
                <a:gd name="connsiteX5" fmla="*/ 1282046 w 1282046"/>
                <a:gd name="connsiteY5" fmla="*/ 39013 h 519779"/>
                <a:gd name="connsiteX0" fmla="*/ 0 w 1282046"/>
                <a:gd name="connsiteY0" fmla="*/ 539296 h 539296"/>
                <a:gd name="connsiteX1" fmla="*/ 235671 w 1282046"/>
                <a:gd name="connsiteY1" fmla="*/ 247065 h 539296"/>
                <a:gd name="connsiteX2" fmla="*/ 490194 w 1282046"/>
                <a:gd name="connsiteY2" fmla="*/ 96237 h 539296"/>
                <a:gd name="connsiteX3" fmla="*/ 782426 w 1282046"/>
                <a:gd name="connsiteY3" fmla="*/ 20824 h 539296"/>
                <a:gd name="connsiteX4" fmla="*/ 1093509 w 1282046"/>
                <a:gd name="connsiteY4" fmla="*/ 1968 h 539296"/>
                <a:gd name="connsiteX5" fmla="*/ 1282046 w 1282046"/>
                <a:gd name="connsiteY5" fmla="*/ 58530 h 539296"/>
                <a:gd name="connsiteX0" fmla="*/ 0 w 1282046"/>
                <a:gd name="connsiteY0" fmla="*/ 540955 h 540955"/>
                <a:gd name="connsiteX1" fmla="*/ 235671 w 1282046"/>
                <a:gd name="connsiteY1" fmla="*/ 248724 h 540955"/>
                <a:gd name="connsiteX2" fmla="*/ 490194 w 1282046"/>
                <a:gd name="connsiteY2" fmla="*/ 97896 h 540955"/>
                <a:gd name="connsiteX3" fmla="*/ 782426 w 1282046"/>
                <a:gd name="connsiteY3" fmla="*/ 22483 h 540955"/>
                <a:gd name="connsiteX4" fmla="*/ 1093509 w 1282046"/>
                <a:gd name="connsiteY4" fmla="*/ 3627 h 540955"/>
                <a:gd name="connsiteX5" fmla="*/ 1282046 w 1282046"/>
                <a:gd name="connsiteY5" fmla="*/ 3628 h 540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046" h="540955">
                  <a:moveTo>
                    <a:pt x="0" y="540955"/>
                  </a:moveTo>
                  <a:cubicBezTo>
                    <a:pt x="52633" y="456113"/>
                    <a:pt x="144546" y="331993"/>
                    <a:pt x="235671" y="248724"/>
                  </a:cubicBezTo>
                  <a:cubicBezTo>
                    <a:pt x="326796" y="165455"/>
                    <a:pt x="399068" y="135603"/>
                    <a:pt x="490194" y="97896"/>
                  </a:cubicBezTo>
                  <a:cubicBezTo>
                    <a:pt x="581320" y="60189"/>
                    <a:pt x="681874" y="38195"/>
                    <a:pt x="782426" y="22483"/>
                  </a:cubicBezTo>
                  <a:cubicBezTo>
                    <a:pt x="882979" y="6771"/>
                    <a:pt x="1010239" y="6769"/>
                    <a:pt x="1093509" y="3627"/>
                  </a:cubicBezTo>
                  <a:cubicBezTo>
                    <a:pt x="1176779" y="485"/>
                    <a:pt x="1243553" y="-2657"/>
                    <a:pt x="1282046" y="362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59D7E083-9FD3-40E2-BE0B-50A1D56C7F64}"/>
                </a:ext>
              </a:extLst>
            </p:cNvPr>
            <p:cNvGrpSpPr/>
            <p:nvPr/>
          </p:nvGrpSpPr>
          <p:grpSpPr>
            <a:xfrm>
              <a:off x="5846522" y="912463"/>
              <a:ext cx="2338140" cy="1315368"/>
              <a:chOff x="5846522" y="912463"/>
              <a:chExt cx="2338140" cy="1315368"/>
            </a:xfrm>
          </p:grpSpPr>
          <p:sp>
            <p:nvSpPr>
              <p:cNvPr id="35" name="TextBox 34">
                <a:extLst>
                  <a:ext uri="{FF2B5EF4-FFF2-40B4-BE49-F238E27FC236}">
                    <a16:creationId xmlns:a16="http://schemas.microsoft.com/office/drawing/2014/main" id="{05A19929-D49E-4780-B782-58B37CFD81AA}"/>
                  </a:ext>
                </a:extLst>
              </p:cNvPr>
              <p:cNvSpPr txBox="1"/>
              <p:nvPr/>
            </p:nvSpPr>
            <p:spPr>
              <a:xfrm>
                <a:off x="6606986" y="1394044"/>
                <a:ext cx="1577676" cy="338554"/>
              </a:xfrm>
              <a:prstGeom prst="rect">
                <a:avLst/>
              </a:prstGeom>
              <a:noFill/>
            </p:spPr>
            <p:txBody>
              <a:bodyPr wrap="none" rtlCol="0">
                <a:spAutoFit/>
              </a:bodyPr>
              <a:lstStyle/>
              <a:p>
                <a:r>
                  <a:rPr lang="en-US" sz="1600" b="1" dirty="0">
                    <a:solidFill>
                      <a:schemeClr val="tx2"/>
                    </a:solidFill>
                  </a:rPr>
                  <a:t>Half Maximum</a:t>
                </a:r>
              </a:p>
            </p:txBody>
          </p:sp>
          <p:grpSp>
            <p:nvGrpSpPr>
              <p:cNvPr id="36" name="Group 35">
                <a:extLst>
                  <a:ext uri="{FF2B5EF4-FFF2-40B4-BE49-F238E27FC236}">
                    <a16:creationId xmlns:a16="http://schemas.microsoft.com/office/drawing/2014/main" id="{9A08081B-29AF-480E-A6BD-D3E5DFC9978E}"/>
                  </a:ext>
                </a:extLst>
              </p:cNvPr>
              <p:cNvGrpSpPr/>
              <p:nvPr/>
            </p:nvGrpSpPr>
            <p:grpSpPr>
              <a:xfrm>
                <a:off x="5846522" y="912463"/>
                <a:ext cx="2265997" cy="1315368"/>
                <a:chOff x="5846522" y="912463"/>
                <a:chExt cx="2265997" cy="1315368"/>
              </a:xfrm>
            </p:grpSpPr>
            <p:grpSp>
              <p:nvGrpSpPr>
                <p:cNvPr id="37" name="Group 36">
                  <a:extLst>
                    <a:ext uri="{FF2B5EF4-FFF2-40B4-BE49-F238E27FC236}">
                      <a16:creationId xmlns:a16="http://schemas.microsoft.com/office/drawing/2014/main" id="{3C03B0D2-A494-48AC-8158-D4067FD6DD4D}"/>
                    </a:ext>
                  </a:extLst>
                </p:cNvPr>
                <p:cNvGrpSpPr/>
                <p:nvPr/>
              </p:nvGrpSpPr>
              <p:grpSpPr>
                <a:xfrm>
                  <a:off x="5846522" y="973058"/>
                  <a:ext cx="2265997" cy="1254773"/>
                  <a:chOff x="484188" y="1890273"/>
                  <a:chExt cx="2265997" cy="1254773"/>
                </a:xfrm>
              </p:grpSpPr>
              <p:grpSp>
                <p:nvGrpSpPr>
                  <p:cNvPr id="40" name="Group 39">
                    <a:extLst>
                      <a:ext uri="{FF2B5EF4-FFF2-40B4-BE49-F238E27FC236}">
                        <a16:creationId xmlns:a16="http://schemas.microsoft.com/office/drawing/2014/main" id="{FCDBA9DD-7703-4EC0-8E93-5E0F39D3E24A}"/>
                      </a:ext>
                    </a:extLst>
                  </p:cNvPr>
                  <p:cNvGrpSpPr/>
                  <p:nvPr/>
                </p:nvGrpSpPr>
                <p:grpSpPr>
                  <a:xfrm>
                    <a:off x="484188" y="1890273"/>
                    <a:ext cx="1717404" cy="1254773"/>
                    <a:chOff x="6553200" y="3124200"/>
                    <a:chExt cx="1717404" cy="1254773"/>
                  </a:xfrm>
                </p:grpSpPr>
                <p:grpSp>
                  <p:nvGrpSpPr>
                    <p:cNvPr id="42" name="Group 41">
                      <a:extLst>
                        <a:ext uri="{FF2B5EF4-FFF2-40B4-BE49-F238E27FC236}">
                          <a16:creationId xmlns:a16="http://schemas.microsoft.com/office/drawing/2014/main" id="{109A81C6-F5D4-4D01-930E-9E80F6BAD5FA}"/>
                        </a:ext>
                      </a:extLst>
                    </p:cNvPr>
                    <p:cNvGrpSpPr/>
                    <p:nvPr/>
                  </p:nvGrpSpPr>
                  <p:grpSpPr>
                    <a:xfrm>
                      <a:off x="6553200" y="3124200"/>
                      <a:ext cx="1717404" cy="1254773"/>
                      <a:chOff x="2221414" y="2672593"/>
                      <a:chExt cx="1717404" cy="1254773"/>
                    </a:xfrm>
                  </p:grpSpPr>
                  <p:grpSp>
                    <p:nvGrpSpPr>
                      <p:cNvPr id="44" name="Group 43">
                        <a:extLst>
                          <a:ext uri="{FF2B5EF4-FFF2-40B4-BE49-F238E27FC236}">
                            <a16:creationId xmlns:a16="http://schemas.microsoft.com/office/drawing/2014/main" id="{67A50992-AAAF-40F7-86D1-8904CEED487D}"/>
                          </a:ext>
                        </a:extLst>
                      </p:cNvPr>
                      <p:cNvGrpSpPr/>
                      <p:nvPr/>
                    </p:nvGrpSpPr>
                    <p:grpSpPr>
                      <a:xfrm>
                        <a:off x="2221414" y="2672593"/>
                        <a:ext cx="1656397" cy="914400"/>
                        <a:chOff x="2221414" y="2672593"/>
                        <a:chExt cx="1656397" cy="914400"/>
                      </a:xfrm>
                    </p:grpSpPr>
                    <p:grpSp>
                      <p:nvGrpSpPr>
                        <p:cNvPr id="46" name="Group 45">
                          <a:extLst>
                            <a:ext uri="{FF2B5EF4-FFF2-40B4-BE49-F238E27FC236}">
                              <a16:creationId xmlns:a16="http://schemas.microsoft.com/office/drawing/2014/main" id="{4DEE79C0-BA86-4376-B611-284286F10A35}"/>
                            </a:ext>
                          </a:extLst>
                        </p:cNvPr>
                        <p:cNvGrpSpPr/>
                        <p:nvPr/>
                      </p:nvGrpSpPr>
                      <p:grpSpPr>
                        <a:xfrm>
                          <a:off x="2658611" y="2672593"/>
                          <a:ext cx="1219200" cy="914400"/>
                          <a:chOff x="2658611" y="2672593"/>
                          <a:chExt cx="1219200" cy="914400"/>
                        </a:xfrm>
                      </p:grpSpPr>
                      <p:cxnSp>
                        <p:nvCxnSpPr>
                          <p:cNvPr id="48" name="Straight Arrow Connector 47">
                            <a:extLst>
                              <a:ext uri="{FF2B5EF4-FFF2-40B4-BE49-F238E27FC236}">
                                <a16:creationId xmlns:a16="http://schemas.microsoft.com/office/drawing/2014/main" id="{32C69212-F78D-4DF1-81AD-CA133C75FAE2}"/>
                              </a:ext>
                            </a:extLst>
                          </p:cNvPr>
                          <p:cNvCxnSpPr/>
                          <p:nvPr/>
                        </p:nvCxnSpPr>
                        <p:spPr>
                          <a:xfrm flipV="1">
                            <a:off x="2667000" y="2672593"/>
                            <a:ext cx="0" cy="9144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E07F7847-30AA-41BA-8A57-FF0CC4F6B64E}"/>
                              </a:ext>
                            </a:extLst>
                          </p:cNvPr>
                          <p:cNvCxnSpPr/>
                          <p:nvPr/>
                        </p:nvCxnSpPr>
                        <p:spPr>
                          <a:xfrm rot="5400000" flipV="1">
                            <a:off x="3268211" y="2953984"/>
                            <a:ext cx="0" cy="12192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7" name="TextBox 46">
                          <a:extLst>
                            <a:ext uri="{FF2B5EF4-FFF2-40B4-BE49-F238E27FC236}">
                              <a16:creationId xmlns:a16="http://schemas.microsoft.com/office/drawing/2014/main" id="{F4CCDFBF-DB54-44A7-8F94-85487F841298}"/>
                            </a:ext>
                          </a:extLst>
                        </p:cNvPr>
                        <p:cNvSpPr txBox="1"/>
                        <p:nvPr/>
                      </p:nvSpPr>
                      <p:spPr>
                        <a:xfrm>
                          <a:off x="2221414" y="2828300"/>
                          <a:ext cx="461665" cy="665118"/>
                        </a:xfrm>
                        <a:prstGeom prst="rect">
                          <a:avLst/>
                        </a:prstGeom>
                        <a:noFill/>
                      </p:spPr>
                      <p:txBody>
                        <a:bodyPr vert="vert270" wrap="none" rtlCol="0">
                          <a:spAutoFit/>
                        </a:bodyPr>
                        <a:lstStyle/>
                        <a:p>
                          <a:r>
                            <a:rPr lang="en-US" dirty="0">
                              <a:solidFill>
                                <a:srgbClr val="0000CC"/>
                              </a:solidFill>
                            </a:rPr>
                            <a:t>Value</a:t>
                          </a:r>
                        </a:p>
                      </p:txBody>
                    </p:sp>
                  </p:grpSp>
                  <p:sp>
                    <p:nvSpPr>
                      <p:cNvPr id="45" name="TextBox 44">
                        <a:extLst>
                          <a:ext uri="{FF2B5EF4-FFF2-40B4-BE49-F238E27FC236}">
                            <a16:creationId xmlns:a16="http://schemas.microsoft.com/office/drawing/2014/main" id="{14726D62-5EF9-4C52-8DA4-687CC09B539B}"/>
                          </a:ext>
                        </a:extLst>
                      </p:cNvPr>
                      <p:cNvSpPr txBox="1"/>
                      <p:nvPr/>
                    </p:nvSpPr>
                    <p:spPr>
                      <a:xfrm>
                        <a:off x="2597603" y="3558034"/>
                        <a:ext cx="1341215" cy="369332"/>
                      </a:xfrm>
                      <a:prstGeom prst="rect">
                        <a:avLst/>
                      </a:prstGeom>
                      <a:noFill/>
                    </p:spPr>
                    <p:txBody>
                      <a:bodyPr wrap="square" rtlCol="0">
                        <a:spAutoFit/>
                      </a:bodyPr>
                      <a:lstStyle/>
                      <a:p>
                        <a:r>
                          <a:rPr lang="en-US" dirty="0">
                            <a:solidFill>
                              <a:srgbClr val="0000CC"/>
                            </a:solidFill>
                          </a:rPr>
                          <a:t>parameter</a:t>
                        </a:r>
                      </a:p>
                    </p:txBody>
                  </p:sp>
                </p:grpSp>
                <p:cxnSp>
                  <p:nvCxnSpPr>
                    <p:cNvPr id="43" name="Straight Arrow Connector 42">
                      <a:extLst>
                        <a:ext uri="{FF2B5EF4-FFF2-40B4-BE49-F238E27FC236}">
                          <a16:creationId xmlns:a16="http://schemas.microsoft.com/office/drawing/2014/main" id="{92E7675C-8D0A-46A1-B48C-CC7013840D0A}"/>
                        </a:ext>
                      </a:extLst>
                    </p:cNvPr>
                    <p:cNvCxnSpPr/>
                    <p:nvPr/>
                  </p:nvCxnSpPr>
                  <p:spPr>
                    <a:xfrm>
                      <a:off x="7005667" y="3436279"/>
                      <a:ext cx="245013" cy="487700"/>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grpSp>
              <p:cxnSp>
                <p:nvCxnSpPr>
                  <p:cNvPr id="41" name="Straight Arrow Connector 40">
                    <a:extLst>
                      <a:ext uri="{FF2B5EF4-FFF2-40B4-BE49-F238E27FC236}">
                        <a16:creationId xmlns:a16="http://schemas.microsoft.com/office/drawing/2014/main" id="{A0E41A73-1344-483C-BEE6-0214A6B5B423}"/>
                      </a:ext>
                    </a:extLst>
                  </p:cNvPr>
                  <p:cNvCxnSpPr/>
                  <p:nvPr/>
                </p:nvCxnSpPr>
                <p:spPr>
                  <a:xfrm>
                    <a:off x="2140585" y="2748391"/>
                    <a:ext cx="609600" cy="0"/>
                  </a:xfrm>
                  <a:prstGeom prst="straightConnector1">
                    <a:avLst/>
                  </a:prstGeom>
                  <a:ln w="38100">
                    <a:solidFill>
                      <a:srgbClr val="0000CC"/>
                    </a:solidFill>
                    <a:prstDash val="solid"/>
                    <a:tailEnd type="triangle"/>
                  </a:ln>
                </p:spPr>
                <p:style>
                  <a:lnRef idx="1">
                    <a:schemeClr val="accent1"/>
                  </a:lnRef>
                  <a:fillRef idx="0">
                    <a:schemeClr val="accent1"/>
                  </a:fillRef>
                  <a:effectRef idx="0">
                    <a:schemeClr val="accent1"/>
                  </a:effectRef>
                  <a:fontRef idx="minor">
                    <a:schemeClr val="tx1"/>
                  </a:fontRef>
                </p:style>
              </p:cxnSp>
            </p:grpSp>
            <p:cxnSp>
              <p:nvCxnSpPr>
                <p:cNvPr id="38" name="Straight Arrow Connector 37">
                  <a:extLst>
                    <a:ext uri="{FF2B5EF4-FFF2-40B4-BE49-F238E27FC236}">
                      <a16:creationId xmlns:a16="http://schemas.microsoft.com/office/drawing/2014/main" id="{52B6B504-FCD0-4932-8DD3-92F0BCBEF776}"/>
                    </a:ext>
                  </a:extLst>
                </p:cNvPr>
                <p:cNvCxnSpPr/>
                <p:nvPr/>
              </p:nvCxnSpPr>
              <p:spPr>
                <a:xfrm flipV="1">
                  <a:off x="6590908" y="1125868"/>
                  <a:ext cx="5305" cy="792429"/>
                </a:xfrm>
                <a:prstGeom prst="straightConnector1">
                  <a:avLst/>
                </a:prstGeom>
                <a:ln w="254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5886123B-FF64-4944-BAB7-F75F9C24FD17}"/>
                        </a:ext>
                      </a:extLst>
                    </p:cNvPr>
                    <p:cNvSpPr txBox="1"/>
                    <p:nvPr/>
                  </p:nvSpPr>
                  <p:spPr>
                    <a:xfrm>
                      <a:off x="6308187" y="912463"/>
                      <a:ext cx="108555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1" i="0" dirty="0" smtClean="0">
                                <a:solidFill>
                                  <a:srgbClr val="FF0000"/>
                                </a:solidFill>
                                <a:latin typeface="Cambria Math" panose="02040503050406030204" pitchFamily="18" charset="0"/>
                              </a:rPr>
                              <m:t>𝐒𝐥𝐨𝐩𝐞</m:t>
                            </m:r>
                            <m:r>
                              <a:rPr lang="en-US" sz="1600" b="1" i="0" dirty="0" smtClean="0">
                                <a:solidFill>
                                  <a:srgbClr val="FF0000"/>
                                </a:solidFill>
                                <a:latin typeface="Cambria Math" panose="02040503050406030204" pitchFamily="18" charset="0"/>
                              </a:rPr>
                              <m:t>(</m:t>
                            </m:r>
                            <m:r>
                              <a:rPr lang="en-US" sz="1600" b="1" i="0" dirty="0" smtClean="0">
                                <a:solidFill>
                                  <a:srgbClr val="FF0000"/>
                                </a:solidFill>
                                <a:latin typeface="Cambria Math" panose="02040503050406030204" pitchFamily="18" charset="0"/>
                              </a:rPr>
                              <m:t>𝟎</m:t>
                            </m:r>
                            <m:r>
                              <a:rPr lang="en-US" sz="1600" b="1" i="0" dirty="0" smtClean="0">
                                <a:solidFill>
                                  <a:srgbClr val="FF0000"/>
                                </a:solidFill>
                                <a:latin typeface="Cambria Math" panose="02040503050406030204" pitchFamily="18" charset="0"/>
                              </a:rPr>
                              <m:t>)</m:t>
                            </m:r>
                          </m:oMath>
                        </m:oMathPara>
                      </a14:m>
                      <a:endParaRPr lang="en-US" sz="1600" b="1" dirty="0">
                        <a:solidFill>
                          <a:srgbClr val="FF0000"/>
                        </a:solidFill>
                      </a:endParaRPr>
                    </a:p>
                  </p:txBody>
                </p:sp>
              </mc:Choice>
              <mc:Fallback xmlns="">
                <p:sp>
                  <p:nvSpPr>
                    <p:cNvPr id="158" name="TextBox 157"/>
                    <p:cNvSpPr txBox="1">
                      <a:spLocks noRot="1" noChangeAspect="1" noMove="1" noResize="1" noEditPoints="1" noAdjustHandles="1" noChangeArrowheads="1" noChangeShapeType="1" noTextEdit="1"/>
                    </p:cNvSpPr>
                    <p:nvPr/>
                  </p:nvSpPr>
                  <p:spPr>
                    <a:xfrm>
                      <a:off x="6308187" y="912463"/>
                      <a:ext cx="1085554" cy="338554"/>
                    </a:xfrm>
                    <a:prstGeom prst="rect">
                      <a:avLst/>
                    </a:prstGeom>
                    <a:blipFill rotWithShape="0">
                      <a:blip r:embed="rId14"/>
                      <a:stretch>
                        <a:fillRect b="-12727"/>
                      </a:stretch>
                    </a:blipFill>
                  </p:spPr>
                  <p:txBody>
                    <a:bodyPr/>
                    <a:lstStyle/>
                    <a:p>
                      <a:r>
                        <a:rPr lang="en-US">
                          <a:noFill/>
                        </a:rPr>
                        <a:t> </a:t>
                      </a:r>
                    </a:p>
                  </p:txBody>
                </p:sp>
              </mc:Fallback>
            </mc:AlternateContent>
          </p:grpSp>
        </p:grpSp>
      </p:grpSp>
    </p:spTree>
    <p:extLst>
      <p:ext uri="{BB962C8B-B14F-4D97-AF65-F5344CB8AC3E}">
        <p14:creationId xmlns:p14="http://schemas.microsoft.com/office/powerpoint/2010/main" val="29799083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g8d5b788658_1_99"/>
          <p:cNvSpPr txBox="1">
            <a:spLocks noGrp="1"/>
          </p:cNvSpPr>
          <p:nvPr>
            <p:ph type="title"/>
          </p:nvPr>
        </p:nvSpPr>
        <p:spPr>
          <a:xfrm>
            <a:off x="0" y="0"/>
            <a:ext cx="8550275"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600" b="1" dirty="0">
                <a:solidFill>
                  <a:srgbClr val="0000CC"/>
                </a:solidFill>
              </a:rPr>
              <a:t>Phenomenological Rate Laws, Saturation</a:t>
            </a:r>
            <a:endParaRPr sz="4000" dirty="0"/>
          </a:p>
        </p:txBody>
      </p:sp>
      <p:pic>
        <p:nvPicPr>
          <p:cNvPr id="601" name="Google Shape;601;g8d5b788658_1_99" descr="redblackblockiu"/>
          <p:cNvPicPr preferRelativeResize="0"/>
          <p:nvPr/>
        </p:nvPicPr>
        <p:blipFill rotWithShape="1">
          <a:blip r:embed="rId3">
            <a:alphaModFix/>
          </a:blip>
          <a:srcRect/>
          <a:stretch/>
        </p:blipFill>
        <p:spPr>
          <a:xfrm>
            <a:off x="0" y="6219825"/>
            <a:ext cx="484188" cy="638175"/>
          </a:xfrm>
          <a:prstGeom prst="rect">
            <a:avLst/>
          </a:prstGeom>
          <a:noFill/>
          <a:ln>
            <a:noFill/>
          </a:ln>
        </p:spPr>
      </p:pic>
      <p:pic>
        <p:nvPicPr>
          <p:cNvPr id="602" name="Google Shape;602;g8d5b788658_1_99"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pic>
        <p:nvPicPr>
          <p:cNvPr id="23" name="Picture 22">
            <a:extLst>
              <a:ext uri="{FF2B5EF4-FFF2-40B4-BE49-F238E27FC236}">
                <a16:creationId xmlns:a16="http://schemas.microsoft.com/office/drawing/2014/main" id="{3B7AF07F-07CE-4B56-B421-3AC78D2A35C3}"/>
              </a:ext>
            </a:extLst>
          </p:cNvPr>
          <p:cNvPicPr>
            <a:picLocks noChangeAspect="1"/>
          </p:cNvPicPr>
          <p:nvPr/>
        </p:nvPicPr>
        <p:blipFill>
          <a:blip r:embed="rId5">
            <a:clrChange>
              <a:clrFrom>
                <a:srgbClr val="FEF3B1"/>
              </a:clrFrom>
              <a:clrTo>
                <a:srgbClr val="FEF3B1">
                  <a:alpha val="0"/>
                </a:srgbClr>
              </a:clrTo>
            </a:clrChange>
          </a:blip>
          <a:stretch>
            <a:fillRect/>
          </a:stretch>
        </p:blipFill>
        <p:spPr>
          <a:xfrm>
            <a:off x="8550325" y="0"/>
            <a:ext cx="593675" cy="617861"/>
          </a:xfrm>
          <a:prstGeom prst="rect">
            <a:avLst/>
          </a:prstGeom>
        </p:spPr>
      </p:pic>
      <mc:AlternateContent xmlns:mc="http://schemas.openxmlformats.org/markup-compatibility/2006">
        <mc:Choice xmlns:a14="http://schemas.microsoft.com/office/drawing/2010/main" Requires="a14">
          <p:sp>
            <p:nvSpPr>
              <p:cNvPr id="29" name="Google Shape;591;g8d5b788658_1_82">
                <a:extLst>
                  <a:ext uri="{FF2B5EF4-FFF2-40B4-BE49-F238E27FC236}">
                    <a16:creationId xmlns:a16="http://schemas.microsoft.com/office/drawing/2014/main" id="{E5B48682-30D2-43E5-BB6E-37B73564DEDC}"/>
                  </a:ext>
                </a:extLst>
              </p:cNvPr>
              <p:cNvSpPr txBox="1">
                <a:spLocks noGrp="1"/>
              </p:cNvSpPr>
              <p:nvPr>
                <p:ph type="body" idx="1"/>
              </p:nvPr>
            </p:nvSpPr>
            <p:spPr>
              <a:xfrm>
                <a:off x="552086" y="881512"/>
                <a:ext cx="5908626" cy="5599800"/>
              </a:xfrm>
              <a:prstGeom prst="rect">
                <a:avLst/>
              </a:prstGeom>
            </p:spPr>
            <p:txBody>
              <a:bodyPr spcFirstLastPara="1" wrap="square" lIns="91425" tIns="45700" rIns="91425" bIns="45700" anchor="t" anchorCtr="0">
                <a:noAutofit/>
              </a:bodyPr>
              <a:lstStyle/>
              <a:p>
                <a:pPr marL="0" lvl="0" indent="0">
                  <a:buNone/>
                </a:pPr>
                <a:r>
                  <a:rPr lang="en-US" sz="1800" dirty="0"/>
                  <a:t>In another example, which we will see in a minute, the time a CD8+ effector T cell takes to kill an infected cell is about 40 minutes</a:t>
                </a:r>
              </a:p>
              <a:p>
                <a:pPr marL="0" lvl="0" indent="0">
                  <a:buNone/>
                </a:pPr>
                <a:r>
                  <a:rPr lang="en-US" sz="1800" dirty="0"/>
                  <a:t>If we have only a few T cells (we will denote the number by </a:t>
                </a:r>
                <a14:m>
                  <m:oMath xmlns:m="http://schemas.openxmlformats.org/officeDocument/2006/math">
                    <m:r>
                      <a:rPr lang="en-US" sz="1800" i="1" dirty="0" smtClean="0">
                        <a:latin typeface="Cambria Math" panose="02040503050406030204" pitchFamily="18" charset="0"/>
                      </a:rPr>
                      <m:t>𝐸</m:t>
                    </m:r>
                  </m:oMath>
                </a14:m>
                <a:r>
                  <a:rPr lang="en-US" sz="1800" dirty="0"/>
                  <a:t>) and a lot of infected cells (</a:t>
                </a:r>
                <a14:m>
                  <m:oMath xmlns:m="http://schemas.openxmlformats.org/officeDocument/2006/math">
                    <m:r>
                      <a:rPr lang="en-US" sz="1800" i="1" dirty="0" smtClean="0">
                        <a:latin typeface="Cambria Math" panose="02040503050406030204" pitchFamily="18" charset="0"/>
                      </a:rPr>
                      <m:t>𝐼</m:t>
                    </m:r>
                    <m:r>
                      <a:rPr lang="en-US" sz="1800" i="1" dirty="0" smtClean="0">
                        <a:latin typeface="Cambria Math" panose="02040503050406030204" pitchFamily="18" charset="0"/>
                      </a:rPr>
                      <m:t>2</m:t>
                    </m:r>
                  </m:oMath>
                </a14:m>
                <a:r>
                  <a:rPr lang="en-US" sz="1800" dirty="0"/>
                  <a:t>), then the rate at which the T cells can kill the infected cells should be independent of the number of </a:t>
                </a:r>
                <a14:m>
                  <m:oMath xmlns:m="http://schemas.openxmlformats.org/officeDocument/2006/math">
                    <m:r>
                      <a:rPr lang="en-US" sz="1800" i="1" dirty="0" smtClean="0">
                        <a:latin typeface="Cambria Math" panose="02040503050406030204" pitchFamily="18" charset="0"/>
                      </a:rPr>
                      <m:t>𝐼</m:t>
                    </m:r>
                    <m:r>
                      <a:rPr lang="en-US" sz="1800" i="1" dirty="0" smtClean="0">
                        <a:latin typeface="Cambria Math" panose="02040503050406030204" pitchFamily="18" charset="0"/>
                      </a:rPr>
                      <m:t>2</m:t>
                    </m:r>
                  </m:oMath>
                </a14:m>
                <a:r>
                  <a:rPr lang="en-US" sz="1800" dirty="0"/>
                  <a:t> at 30/T-cell/day</a:t>
                </a:r>
              </a:p>
              <a:p>
                <a:pPr marL="0" lvl="0" indent="0">
                  <a:buNone/>
                </a:pPr>
                <a:r>
                  <a:rPr lang="en-US" sz="1800" dirty="0"/>
                  <a:t>On the other had, if we have few infected cells and few T cells, we would expect that the rate of killing will increase linearly in the number of T cells (since each one is killing independently)</a:t>
                </a:r>
              </a:p>
              <a:p>
                <a:pPr marL="0" lvl="0" indent="0">
                  <a:buNone/>
                </a:pPr>
                <a:r>
                  <a:rPr lang="en-US" sz="1800" dirty="0"/>
                  <a:t>The simplest form for a rate law depending on a species </a:t>
                </a:r>
                <a14:m>
                  <m:oMath xmlns:m="http://schemas.openxmlformats.org/officeDocument/2006/math">
                    <m:r>
                      <a:rPr lang="en-US" sz="1800" i="1" dirty="0" smtClean="0">
                        <a:latin typeface="Cambria Math" panose="02040503050406030204" pitchFamily="18" charset="0"/>
                      </a:rPr>
                      <m:t>𝑥</m:t>
                    </m:r>
                  </m:oMath>
                </a14:m>
                <a:r>
                  <a:rPr lang="en-US" sz="1800" dirty="0"/>
                  <a:t> which is 0 when </a:t>
                </a:r>
                <a14:m>
                  <m:oMath xmlns:m="http://schemas.openxmlformats.org/officeDocument/2006/math">
                    <m:r>
                      <a:rPr lang="en-US" sz="1800" i="1" dirty="0" smtClean="0">
                        <a:latin typeface="Cambria Math" panose="02040503050406030204" pitchFamily="18" charset="0"/>
                      </a:rPr>
                      <m:t>𝑥</m:t>
                    </m:r>
                    <m:r>
                      <a:rPr lang="en-US" sz="1800" i="1" dirty="0" smtClean="0">
                        <a:latin typeface="Cambria Math" panose="02040503050406030204" pitchFamily="18" charset="0"/>
                      </a:rPr>
                      <m:t>= </m:t>
                    </m:r>
                    <m:r>
                      <a:rPr lang="en-US" sz="1800" i="1" dirty="0" smtClean="0">
                        <a:latin typeface="Cambria Math" panose="02040503050406030204" pitchFamily="18" charset="0"/>
                      </a:rPr>
                      <m:t>0</m:t>
                    </m:r>
                  </m:oMath>
                </a14:m>
                <a:r>
                  <a:rPr lang="en-US" sz="1800" dirty="0"/>
                  <a:t>, linear for small </a:t>
                </a:r>
                <a14:m>
                  <m:oMath xmlns:m="http://schemas.openxmlformats.org/officeDocument/2006/math">
                    <m:r>
                      <a:rPr lang="en-US" sz="1800" i="1" dirty="0" smtClean="0">
                        <a:latin typeface="Cambria Math" panose="02040503050406030204" pitchFamily="18" charset="0"/>
                      </a:rPr>
                      <m:t>𝑥</m:t>
                    </m:r>
                  </m:oMath>
                </a14:m>
                <a:r>
                  <a:rPr lang="en-US" sz="1800" dirty="0"/>
                  <a:t>, monotonically increasing and reaches a maximum value for large </a:t>
                </a:r>
                <a14:m>
                  <m:oMath xmlns:m="http://schemas.openxmlformats.org/officeDocument/2006/math">
                    <m:r>
                      <a:rPr lang="en-US" sz="1800" i="1" dirty="0" smtClean="0">
                        <a:latin typeface="Cambria Math" panose="02040503050406030204" pitchFamily="18" charset="0"/>
                      </a:rPr>
                      <m:t>𝑥</m:t>
                    </m:r>
                  </m:oMath>
                </a14:m>
                <a:r>
                  <a:rPr lang="en-US" sz="1800" dirty="0"/>
                  <a:t> is </a:t>
                </a:r>
              </a:p>
              <a:p>
                <a:pPr marL="0" lvl="0" indent="0">
                  <a:buNone/>
                </a:pPr>
                <a14:m>
                  <m:oMathPara xmlns:m="http://schemas.openxmlformats.org/officeDocument/2006/math">
                    <m:oMathParaPr>
                      <m:jc m:val="centerGroup"/>
                    </m:oMathParaPr>
                    <m:oMath xmlns:m="http://schemas.openxmlformats.org/officeDocument/2006/math">
                      <m:r>
                        <a:rPr lang="en-US" sz="1800" i="1" dirty="0" smtClean="0">
                          <a:latin typeface="Cambria Math" panose="02040503050406030204" pitchFamily="18" charset="0"/>
                        </a:rPr>
                        <m:t>𝑓</m:t>
                      </m:r>
                      <m:d>
                        <m:dPr>
                          <m:ctrlPr>
                            <a:rPr lang="en-US" sz="1800" i="1" dirty="0" smtClean="0">
                              <a:latin typeface="Cambria Math" panose="02040503050406030204" pitchFamily="18" charset="0"/>
                            </a:rPr>
                          </m:ctrlPr>
                        </m:dPr>
                        <m:e>
                          <m:r>
                            <a:rPr lang="en-US" sz="1800" i="1" dirty="0" smtClean="0">
                              <a:latin typeface="Cambria Math" panose="02040503050406030204" pitchFamily="18" charset="0"/>
                            </a:rPr>
                            <m:t>𝑥</m:t>
                          </m:r>
                        </m:e>
                      </m:d>
                      <m:r>
                        <a:rPr lang="en-US" sz="1800" i="1" dirty="0" smtClean="0">
                          <a:latin typeface="Cambria Math" panose="02040503050406030204" pitchFamily="18" charset="0"/>
                        </a:rPr>
                        <m:t>=</m:t>
                      </m:r>
                      <m:r>
                        <a:rPr lang="en-US" sz="1800" b="0" i="1" dirty="0" smtClean="0">
                          <a:latin typeface="Cambria Math" panose="02040503050406030204" pitchFamily="18" charset="0"/>
                        </a:rPr>
                        <m:t>𝑣</m:t>
                      </m:r>
                      <m:f>
                        <m:fPr>
                          <m:ctrlPr>
                            <a:rPr lang="en-US" sz="1800" i="1" dirty="0" smtClean="0">
                              <a:latin typeface="Cambria Math" panose="02040503050406030204" pitchFamily="18" charset="0"/>
                            </a:rPr>
                          </m:ctrlPr>
                        </m:fPr>
                        <m:num>
                          <m:r>
                            <a:rPr lang="en-US" sz="1800" i="1" dirty="0" smtClean="0">
                              <a:latin typeface="Cambria Math" panose="02040503050406030204" pitchFamily="18" charset="0"/>
                            </a:rPr>
                            <m:t>𝐾𝑥</m:t>
                          </m:r>
                        </m:num>
                        <m:den>
                          <m:r>
                            <a:rPr lang="en-US" sz="1800" i="1" dirty="0" err="1" smtClean="0">
                              <a:latin typeface="Cambria Math" panose="02040503050406030204" pitchFamily="18" charset="0"/>
                            </a:rPr>
                            <m:t>𝐾</m:t>
                          </m:r>
                          <m:r>
                            <a:rPr lang="en-US" sz="1800" i="1" dirty="0" err="1" smtClean="0">
                              <a:latin typeface="Cambria Math" panose="02040503050406030204" pitchFamily="18" charset="0"/>
                            </a:rPr>
                            <m:t>+</m:t>
                          </m:r>
                          <m:r>
                            <a:rPr lang="en-US" sz="1800" i="1" dirty="0" err="1" smtClean="0">
                              <a:latin typeface="Cambria Math" panose="02040503050406030204" pitchFamily="18" charset="0"/>
                            </a:rPr>
                            <m:t>𝑥</m:t>
                          </m:r>
                        </m:den>
                      </m:f>
                    </m:oMath>
                  </m:oMathPara>
                </a14:m>
                <a:endParaRPr lang="en-US" sz="1800" dirty="0"/>
              </a:p>
              <a:p>
                <a:pPr marL="0" lvl="0" indent="0">
                  <a:buNone/>
                </a:pPr>
                <a:r>
                  <a:rPr lang="en-US" sz="1800" dirty="0"/>
                  <a:t>Where v is the maximum rate and </a:t>
                </a:r>
                <a14:m>
                  <m:oMath xmlns:m="http://schemas.openxmlformats.org/officeDocument/2006/math">
                    <m:r>
                      <a:rPr lang="en-US" sz="1800" i="1" dirty="0" smtClean="0">
                        <a:latin typeface="Cambria Math" panose="02040503050406030204" pitchFamily="18" charset="0"/>
                      </a:rPr>
                      <m:t>𝐾</m:t>
                    </m:r>
                  </m:oMath>
                </a14:m>
                <a:r>
                  <a:rPr lang="en-US" sz="1800" dirty="0"/>
                  <a:t> is the </a:t>
                </a:r>
                <a:r>
                  <a:rPr lang="en-US" sz="1800" u="sng" dirty="0"/>
                  <a:t>saturation constant </a:t>
                </a:r>
                <a:r>
                  <a:rPr lang="en-US" sz="1800" dirty="0"/>
                  <a:t>(</a:t>
                </a:r>
                <a:r>
                  <a:rPr lang="en-US" sz="1800" u="sng" dirty="0"/>
                  <a:t>Michaelis constant</a:t>
                </a:r>
                <a:r>
                  <a:rPr lang="en-US" sz="1800" dirty="0"/>
                  <a:t>) </a:t>
                </a:r>
              </a:p>
              <a:p>
                <a:pPr marL="0" lvl="0" indent="0">
                  <a:buNone/>
                </a:pPr>
                <a:r>
                  <a:rPr lang="en-US" sz="1800" dirty="0"/>
                  <a:t>Always write rate laws so that the saturation terms range from 0 to 1 as a function of </a:t>
                </a:r>
                <a14:m>
                  <m:oMath xmlns:m="http://schemas.openxmlformats.org/officeDocument/2006/math">
                    <m:r>
                      <a:rPr lang="en-US" sz="1800" i="1" dirty="0" smtClean="0">
                        <a:latin typeface="Cambria Math" panose="02040503050406030204" pitchFamily="18" charset="0"/>
                      </a:rPr>
                      <m:t>𝑥</m:t>
                    </m:r>
                  </m:oMath>
                </a14:m>
                <a:endParaRPr lang="en-US" sz="1800" dirty="0"/>
              </a:p>
              <a:p>
                <a:pPr marL="0" lvl="0" indent="0">
                  <a:buNone/>
                </a:pPr>
                <a:endParaRPr lang="en-US" sz="1800" dirty="0"/>
              </a:p>
              <a:p>
                <a:pPr marL="0" lvl="0" indent="0" algn="l" rtl="0">
                  <a:spcBef>
                    <a:spcPts val="560"/>
                  </a:spcBef>
                  <a:spcAft>
                    <a:spcPts val="0"/>
                  </a:spcAft>
                  <a:buNone/>
                </a:pPr>
                <a:endParaRPr lang="en-US" sz="1800" dirty="0"/>
              </a:p>
              <a:p>
                <a:pPr marL="0" lvl="0" indent="0" algn="l" rtl="0">
                  <a:spcBef>
                    <a:spcPts val="560"/>
                  </a:spcBef>
                  <a:spcAft>
                    <a:spcPts val="0"/>
                  </a:spcAft>
                  <a:buNone/>
                </a:pPr>
                <a:endParaRPr lang="en-US" sz="1800" dirty="0"/>
              </a:p>
              <a:p>
                <a:pPr marL="0" lvl="0" indent="0" algn="l" rtl="0">
                  <a:spcBef>
                    <a:spcPts val="560"/>
                  </a:spcBef>
                  <a:spcAft>
                    <a:spcPts val="0"/>
                  </a:spcAft>
                  <a:buNone/>
                </a:pPr>
                <a:endParaRPr lang="en-US" sz="1800" dirty="0"/>
              </a:p>
              <a:p>
                <a:pPr marL="0" lvl="0" indent="0" algn="l" rtl="0">
                  <a:spcBef>
                    <a:spcPts val="560"/>
                  </a:spcBef>
                  <a:spcAft>
                    <a:spcPts val="0"/>
                  </a:spcAft>
                  <a:buNone/>
                </a:pPr>
                <a:endParaRPr lang="en-US" sz="1800" dirty="0"/>
              </a:p>
              <a:p>
                <a:pPr marL="0" lvl="0" indent="0" algn="l" rtl="0">
                  <a:spcBef>
                    <a:spcPts val="560"/>
                  </a:spcBef>
                  <a:spcAft>
                    <a:spcPts val="0"/>
                  </a:spcAft>
                  <a:buNone/>
                </a:pPr>
                <a:endParaRPr lang="en-US" sz="1800" dirty="0"/>
              </a:p>
              <a:p>
                <a:pPr marL="0" lvl="0" indent="0" algn="l" rtl="0">
                  <a:spcBef>
                    <a:spcPts val="560"/>
                  </a:spcBef>
                  <a:spcAft>
                    <a:spcPts val="0"/>
                  </a:spcAft>
                  <a:buNone/>
                </a:pPr>
                <a:endParaRPr sz="1800" dirty="0"/>
              </a:p>
            </p:txBody>
          </p:sp>
        </mc:Choice>
        <mc:Fallback>
          <p:sp>
            <p:nvSpPr>
              <p:cNvPr id="29" name="Google Shape;591;g8d5b788658_1_82">
                <a:extLst>
                  <a:ext uri="{FF2B5EF4-FFF2-40B4-BE49-F238E27FC236}">
                    <a16:creationId xmlns:a16="http://schemas.microsoft.com/office/drawing/2014/main" id="{E5B48682-30D2-43E5-BB6E-37B73564DEDC}"/>
                  </a:ext>
                </a:extLst>
              </p:cNvPr>
              <p:cNvSpPr txBox="1">
                <a:spLocks noGrp="1" noRot="1" noChangeAspect="1" noMove="1" noResize="1" noEditPoints="1" noAdjustHandles="1" noChangeArrowheads="1" noChangeShapeType="1" noTextEdit="1"/>
              </p:cNvSpPr>
              <p:nvPr>
                <p:ph type="body" idx="1"/>
              </p:nvPr>
            </p:nvSpPr>
            <p:spPr>
              <a:xfrm>
                <a:off x="552086" y="881512"/>
                <a:ext cx="5908626" cy="5599800"/>
              </a:xfrm>
              <a:prstGeom prst="rect">
                <a:avLst/>
              </a:prstGeom>
              <a:blipFill>
                <a:blip r:embed="rId6"/>
                <a:stretch>
                  <a:fillRect l="-929" r="-1651" b="-9041"/>
                </a:stretch>
              </a:blipFill>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E46B6FFA-6D19-4A94-AF94-BDA0A46B714B}"/>
              </a:ext>
            </a:extLst>
          </p:cNvPr>
          <p:cNvGrpSpPr/>
          <p:nvPr/>
        </p:nvGrpSpPr>
        <p:grpSpPr>
          <a:xfrm>
            <a:off x="6297847" y="1821478"/>
            <a:ext cx="2846153" cy="1254773"/>
            <a:chOff x="5846522" y="973058"/>
            <a:chExt cx="2846153" cy="1254773"/>
          </a:xfrm>
        </p:grpSpPr>
        <p:sp>
          <p:nvSpPr>
            <p:cNvPr id="11" name="Freeform 1">
              <a:extLst>
                <a:ext uri="{FF2B5EF4-FFF2-40B4-BE49-F238E27FC236}">
                  <a16:creationId xmlns:a16="http://schemas.microsoft.com/office/drawing/2014/main" id="{999C47B9-75EE-4733-8556-F15458443027}"/>
                </a:ext>
              </a:extLst>
            </p:cNvPr>
            <p:cNvSpPr/>
            <p:nvPr/>
          </p:nvSpPr>
          <p:spPr>
            <a:xfrm>
              <a:off x="6334812" y="1268990"/>
              <a:ext cx="1282046" cy="540955"/>
            </a:xfrm>
            <a:custGeom>
              <a:avLst/>
              <a:gdLst>
                <a:gd name="connsiteX0" fmla="*/ 0 w 1263192"/>
                <a:gd name="connsiteY0" fmla="*/ 472175 h 509202"/>
                <a:gd name="connsiteX1" fmla="*/ 226244 w 1263192"/>
                <a:gd name="connsiteY1" fmla="*/ 491029 h 509202"/>
                <a:gd name="connsiteX2" fmla="*/ 499621 w 1263192"/>
                <a:gd name="connsiteY2" fmla="*/ 245932 h 509202"/>
                <a:gd name="connsiteX3" fmla="*/ 650450 w 1263192"/>
                <a:gd name="connsiteY3" fmla="*/ 29116 h 509202"/>
                <a:gd name="connsiteX4" fmla="*/ 1084083 w 1263192"/>
                <a:gd name="connsiteY4" fmla="*/ 835 h 509202"/>
                <a:gd name="connsiteX5" fmla="*/ 1263192 w 1263192"/>
                <a:gd name="connsiteY5" fmla="*/ 10262 h 509202"/>
                <a:gd name="connsiteX0" fmla="*/ 0 w 1263192"/>
                <a:gd name="connsiteY0" fmla="*/ 474333 h 507873"/>
                <a:gd name="connsiteX1" fmla="*/ 226244 w 1263192"/>
                <a:gd name="connsiteY1" fmla="*/ 493187 h 507873"/>
                <a:gd name="connsiteX2" fmla="*/ 499621 w 1263192"/>
                <a:gd name="connsiteY2" fmla="*/ 295224 h 507873"/>
                <a:gd name="connsiteX3" fmla="*/ 650450 w 1263192"/>
                <a:gd name="connsiteY3" fmla="*/ 31274 h 507873"/>
                <a:gd name="connsiteX4" fmla="*/ 1084083 w 1263192"/>
                <a:gd name="connsiteY4" fmla="*/ 2993 h 507873"/>
                <a:gd name="connsiteX5" fmla="*/ 1263192 w 1263192"/>
                <a:gd name="connsiteY5" fmla="*/ 12420 h 507873"/>
                <a:gd name="connsiteX0" fmla="*/ 0 w 1263192"/>
                <a:gd name="connsiteY0" fmla="*/ 474333 h 507873"/>
                <a:gd name="connsiteX1" fmla="*/ 226244 w 1263192"/>
                <a:gd name="connsiteY1" fmla="*/ 493187 h 507873"/>
                <a:gd name="connsiteX2" fmla="*/ 499621 w 1263192"/>
                <a:gd name="connsiteY2" fmla="*/ 295224 h 507873"/>
                <a:gd name="connsiteX3" fmla="*/ 716438 w 1263192"/>
                <a:gd name="connsiteY3" fmla="*/ 31274 h 507873"/>
                <a:gd name="connsiteX4" fmla="*/ 1084083 w 1263192"/>
                <a:gd name="connsiteY4" fmla="*/ 2993 h 507873"/>
                <a:gd name="connsiteX5" fmla="*/ 1263192 w 1263192"/>
                <a:gd name="connsiteY5" fmla="*/ 12420 h 507873"/>
                <a:gd name="connsiteX0" fmla="*/ 0 w 1263192"/>
                <a:gd name="connsiteY0" fmla="*/ 473255 h 508190"/>
                <a:gd name="connsiteX1" fmla="*/ 226244 w 1263192"/>
                <a:gd name="connsiteY1" fmla="*/ 492109 h 508190"/>
                <a:gd name="connsiteX2" fmla="*/ 556182 w 1263192"/>
                <a:gd name="connsiteY2" fmla="*/ 275293 h 508190"/>
                <a:gd name="connsiteX3" fmla="*/ 716438 w 1263192"/>
                <a:gd name="connsiteY3" fmla="*/ 30196 h 508190"/>
                <a:gd name="connsiteX4" fmla="*/ 1084083 w 1263192"/>
                <a:gd name="connsiteY4" fmla="*/ 1915 h 508190"/>
                <a:gd name="connsiteX5" fmla="*/ 1263192 w 1263192"/>
                <a:gd name="connsiteY5" fmla="*/ 11342 h 508190"/>
                <a:gd name="connsiteX0" fmla="*/ 0 w 1263192"/>
                <a:gd name="connsiteY0" fmla="*/ 463856 h 498791"/>
                <a:gd name="connsiteX1" fmla="*/ 226244 w 1263192"/>
                <a:gd name="connsiteY1" fmla="*/ 482710 h 498791"/>
                <a:gd name="connsiteX2" fmla="*/ 556182 w 1263192"/>
                <a:gd name="connsiteY2" fmla="*/ 265894 h 498791"/>
                <a:gd name="connsiteX3" fmla="*/ 716438 w 1263192"/>
                <a:gd name="connsiteY3" fmla="*/ 20797 h 498791"/>
                <a:gd name="connsiteX4" fmla="*/ 1084083 w 1263192"/>
                <a:gd name="connsiteY4" fmla="*/ 11370 h 498791"/>
                <a:gd name="connsiteX5" fmla="*/ 1263192 w 1263192"/>
                <a:gd name="connsiteY5" fmla="*/ 1943 h 498791"/>
                <a:gd name="connsiteX0" fmla="*/ 0 w 1263192"/>
                <a:gd name="connsiteY0" fmla="*/ 463805 h 498740"/>
                <a:gd name="connsiteX1" fmla="*/ 226244 w 1263192"/>
                <a:gd name="connsiteY1" fmla="*/ 482659 h 498740"/>
                <a:gd name="connsiteX2" fmla="*/ 556182 w 1263192"/>
                <a:gd name="connsiteY2" fmla="*/ 265843 h 498740"/>
                <a:gd name="connsiteX3" fmla="*/ 772999 w 1263192"/>
                <a:gd name="connsiteY3" fmla="*/ 30173 h 498740"/>
                <a:gd name="connsiteX4" fmla="*/ 1084083 w 1263192"/>
                <a:gd name="connsiteY4" fmla="*/ 11319 h 498740"/>
                <a:gd name="connsiteX5" fmla="*/ 1263192 w 1263192"/>
                <a:gd name="connsiteY5" fmla="*/ 1892 h 498740"/>
                <a:gd name="connsiteX0" fmla="*/ 0 w 1263192"/>
                <a:gd name="connsiteY0" fmla="*/ 463805 h 486816"/>
                <a:gd name="connsiteX1" fmla="*/ 367646 w 1263192"/>
                <a:gd name="connsiteY1" fmla="*/ 463805 h 486816"/>
                <a:gd name="connsiteX2" fmla="*/ 556182 w 1263192"/>
                <a:gd name="connsiteY2" fmla="*/ 265843 h 486816"/>
                <a:gd name="connsiteX3" fmla="*/ 772999 w 1263192"/>
                <a:gd name="connsiteY3" fmla="*/ 30173 h 486816"/>
                <a:gd name="connsiteX4" fmla="*/ 1084083 w 1263192"/>
                <a:gd name="connsiteY4" fmla="*/ 11319 h 486816"/>
                <a:gd name="connsiteX5" fmla="*/ 1263192 w 1263192"/>
                <a:gd name="connsiteY5" fmla="*/ 1892 h 486816"/>
                <a:gd name="connsiteX0" fmla="*/ 0 w 1263192"/>
                <a:gd name="connsiteY0" fmla="*/ 463805 h 486816"/>
                <a:gd name="connsiteX1" fmla="*/ 414780 w 1263192"/>
                <a:gd name="connsiteY1" fmla="*/ 463805 h 486816"/>
                <a:gd name="connsiteX2" fmla="*/ 556182 w 1263192"/>
                <a:gd name="connsiteY2" fmla="*/ 265843 h 486816"/>
                <a:gd name="connsiteX3" fmla="*/ 772999 w 1263192"/>
                <a:gd name="connsiteY3" fmla="*/ 30173 h 486816"/>
                <a:gd name="connsiteX4" fmla="*/ 1084083 w 1263192"/>
                <a:gd name="connsiteY4" fmla="*/ 11319 h 486816"/>
                <a:gd name="connsiteX5" fmla="*/ 1263192 w 1263192"/>
                <a:gd name="connsiteY5" fmla="*/ 1892 h 486816"/>
                <a:gd name="connsiteX0" fmla="*/ 0 w 1263192"/>
                <a:gd name="connsiteY0" fmla="*/ 478598 h 501609"/>
                <a:gd name="connsiteX1" fmla="*/ 414780 w 1263192"/>
                <a:gd name="connsiteY1" fmla="*/ 478598 h 501609"/>
                <a:gd name="connsiteX2" fmla="*/ 556182 w 1263192"/>
                <a:gd name="connsiteY2" fmla="*/ 280636 h 501609"/>
                <a:gd name="connsiteX3" fmla="*/ 772999 w 1263192"/>
                <a:gd name="connsiteY3" fmla="*/ 16686 h 501609"/>
                <a:gd name="connsiteX4" fmla="*/ 1084083 w 1263192"/>
                <a:gd name="connsiteY4" fmla="*/ 26112 h 501609"/>
                <a:gd name="connsiteX5" fmla="*/ 1263192 w 1263192"/>
                <a:gd name="connsiteY5" fmla="*/ 16685 h 501609"/>
                <a:gd name="connsiteX0" fmla="*/ 0 w 1263192"/>
                <a:gd name="connsiteY0" fmla="*/ 494442 h 517453"/>
                <a:gd name="connsiteX1" fmla="*/ 414780 w 1263192"/>
                <a:gd name="connsiteY1" fmla="*/ 494442 h 517453"/>
                <a:gd name="connsiteX2" fmla="*/ 556182 w 1263192"/>
                <a:gd name="connsiteY2" fmla="*/ 296480 h 517453"/>
                <a:gd name="connsiteX3" fmla="*/ 772999 w 1263192"/>
                <a:gd name="connsiteY3" fmla="*/ 32530 h 517453"/>
                <a:gd name="connsiteX4" fmla="*/ 1084083 w 1263192"/>
                <a:gd name="connsiteY4" fmla="*/ 4248 h 517453"/>
                <a:gd name="connsiteX5" fmla="*/ 1263192 w 1263192"/>
                <a:gd name="connsiteY5" fmla="*/ 32529 h 517453"/>
                <a:gd name="connsiteX0" fmla="*/ 0 w 1282046"/>
                <a:gd name="connsiteY0" fmla="*/ 493187 h 516198"/>
                <a:gd name="connsiteX1" fmla="*/ 414780 w 1282046"/>
                <a:gd name="connsiteY1" fmla="*/ 493187 h 516198"/>
                <a:gd name="connsiteX2" fmla="*/ 556182 w 1282046"/>
                <a:gd name="connsiteY2" fmla="*/ 295225 h 516198"/>
                <a:gd name="connsiteX3" fmla="*/ 772999 w 1282046"/>
                <a:gd name="connsiteY3" fmla="*/ 31275 h 516198"/>
                <a:gd name="connsiteX4" fmla="*/ 1084083 w 1282046"/>
                <a:gd name="connsiteY4" fmla="*/ 2993 h 516198"/>
                <a:gd name="connsiteX5" fmla="*/ 1282046 w 1282046"/>
                <a:gd name="connsiteY5" fmla="*/ 12421 h 516198"/>
                <a:gd name="connsiteX0" fmla="*/ 0 w 1282046"/>
                <a:gd name="connsiteY0" fmla="*/ 493187 h 495494"/>
                <a:gd name="connsiteX1" fmla="*/ 216817 w 1282046"/>
                <a:gd name="connsiteY1" fmla="*/ 248090 h 495494"/>
                <a:gd name="connsiteX2" fmla="*/ 556182 w 1282046"/>
                <a:gd name="connsiteY2" fmla="*/ 295225 h 495494"/>
                <a:gd name="connsiteX3" fmla="*/ 772999 w 1282046"/>
                <a:gd name="connsiteY3" fmla="*/ 31275 h 495494"/>
                <a:gd name="connsiteX4" fmla="*/ 1084083 w 1282046"/>
                <a:gd name="connsiteY4" fmla="*/ 2993 h 495494"/>
                <a:gd name="connsiteX5" fmla="*/ 1282046 w 1282046"/>
                <a:gd name="connsiteY5" fmla="*/ 12421 h 495494"/>
                <a:gd name="connsiteX0" fmla="*/ 0 w 1282046"/>
                <a:gd name="connsiteY0" fmla="*/ 491030 h 493754"/>
                <a:gd name="connsiteX1" fmla="*/ 216817 w 1282046"/>
                <a:gd name="connsiteY1" fmla="*/ 245933 h 493754"/>
                <a:gd name="connsiteX2" fmla="*/ 490194 w 1282046"/>
                <a:gd name="connsiteY2" fmla="*/ 47971 h 493754"/>
                <a:gd name="connsiteX3" fmla="*/ 772999 w 1282046"/>
                <a:gd name="connsiteY3" fmla="*/ 29118 h 493754"/>
                <a:gd name="connsiteX4" fmla="*/ 1084083 w 1282046"/>
                <a:gd name="connsiteY4" fmla="*/ 836 h 493754"/>
                <a:gd name="connsiteX5" fmla="*/ 1282046 w 1282046"/>
                <a:gd name="connsiteY5" fmla="*/ 10264 h 493754"/>
                <a:gd name="connsiteX0" fmla="*/ 0 w 1282046"/>
                <a:gd name="connsiteY0" fmla="*/ 519779 h 522503"/>
                <a:gd name="connsiteX1" fmla="*/ 216817 w 1282046"/>
                <a:gd name="connsiteY1" fmla="*/ 274682 h 522503"/>
                <a:gd name="connsiteX2" fmla="*/ 490194 w 1282046"/>
                <a:gd name="connsiteY2" fmla="*/ 76720 h 522503"/>
                <a:gd name="connsiteX3" fmla="*/ 782426 w 1282046"/>
                <a:gd name="connsiteY3" fmla="*/ 1307 h 522503"/>
                <a:gd name="connsiteX4" fmla="*/ 1084083 w 1282046"/>
                <a:gd name="connsiteY4" fmla="*/ 29585 h 522503"/>
                <a:gd name="connsiteX5" fmla="*/ 1282046 w 1282046"/>
                <a:gd name="connsiteY5" fmla="*/ 39013 h 522503"/>
                <a:gd name="connsiteX0" fmla="*/ 0 w 1282046"/>
                <a:gd name="connsiteY0" fmla="*/ 519779 h 522392"/>
                <a:gd name="connsiteX1" fmla="*/ 235671 w 1282046"/>
                <a:gd name="connsiteY1" fmla="*/ 265255 h 522392"/>
                <a:gd name="connsiteX2" fmla="*/ 490194 w 1282046"/>
                <a:gd name="connsiteY2" fmla="*/ 76720 h 522392"/>
                <a:gd name="connsiteX3" fmla="*/ 782426 w 1282046"/>
                <a:gd name="connsiteY3" fmla="*/ 1307 h 522392"/>
                <a:gd name="connsiteX4" fmla="*/ 1084083 w 1282046"/>
                <a:gd name="connsiteY4" fmla="*/ 29585 h 522392"/>
                <a:gd name="connsiteX5" fmla="*/ 1282046 w 1282046"/>
                <a:gd name="connsiteY5" fmla="*/ 39013 h 522392"/>
                <a:gd name="connsiteX0" fmla="*/ 0 w 1282046"/>
                <a:gd name="connsiteY0" fmla="*/ 519779 h 522025"/>
                <a:gd name="connsiteX1" fmla="*/ 235671 w 1282046"/>
                <a:gd name="connsiteY1" fmla="*/ 227548 h 522025"/>
                <a:gd name="connsiteX2" fmla="*/ 490194 w 1282046"/>
                <a:gd name="connsiteY2" fmla="*/ 76720 h 522025"/>
                <a:gd name="connsiteX3" fmla="*/ 782426 w 1282046"/>
                <a:gd name="connsiteY3" fmla="*/ 1307 h 522025"/>
                <a:gd name="connsiteX4" fmla="*/ 1084083 w 1282046"/>
                <a:gd name="connsiteY4" fmla="*/ 29585 h 522025"/>
                <a:gd name="connsiteX5" fmla="*/ 1282046 w 1282046"/>
                <a:gd name="connsiteY5" fmla="*/ 39013 h 522025"/>
                <a:gd name="connsiteX0" fmla="*/ 0 w 1282046"/>
                <a:gd name="connsiteY0" fmla="*/ 519779 h 522191"/>
                <a:gd name="connsiteX1" fmla="*/ 235671 w 1282046"/>
                <a:gd name="connsiteY1" fmla="*/ 227548 h 522191"/>
                <a:gd name="connsiteX2" fmla="*/ 490194 w 1282046"/>
                <a:gd name="connsiteY2" fmla="*/ 76720 h 522191"/>
                <a:gd name="connsiteX3" fmla="*/ 782426 w 1282046"/>
                <a:gd name="connsiteY3" fmla="*/ 1307 h 522191"/>
                <a:gd name="connsiteX4" fmla="*/ 1084083 w 1282046"/>
                <a:gd name="connsiteY4" fmla="*/ 29585 h 522191"/>
                <a:gd name="connsiteX5" fmla="*/ 1282046 w 1282046"/>
                <a:gd name="connsiteY5" fmla="*/ 39013 h 522191"/>
                <a:gd name="connsiteX0" fmla="*/ 0 w 1282046"/>
                <a:gd name="connsiteY0" fmla="*/ 519779 h 519779"/>
                <a:gd name="connsiteX1" fmla="*/ 235671 w 1282046"/>
                <a:gd name="connsiteY1" fmla="*/ 227548 h 519779"/>
                <a:gd name="connsiteX2" fmla="*/ 490194 w 1282046"/>
                <a:gd name="connsiteY2" fmla="*/ 76720 h 519779"/>
                <a:gd name="connsiteX3" fmla="*/ 782426 w 1282046"/>
                <a:gd name="connsiteY3" fmla="*/ 1307 h 519779"/>
                <a:gd name="connsiteX4" fmla="*/ 1084083 w 1282046"/>
                <a:gd name="connsiteY4" fmla="*/ 29585 h 519779"/>
                <a:gd name="connsiteX5" fmla="*/ 1282046 w 1282046"/>
                <a:gd name="connsiteY5" fmla="*/ 39013 h 519779"/>
                <a:gd name="connsiteX0" fmla="*/ 0 w 1282046"/>
                <a:gd name="connsiteY0" fmla="*/ 519779 h 519779"/>
                <a:gd name="connsiteX1" fmla="*/ 235671 w 1282046"/>
                <a:gd name="connsiteY1" fmla="*/ 227548 h 519779"/>
                <a:gd name="connsiteX2" fmla="*/ 490194 w 1282046"/>
                <a:gd name="connsiteY2" fmla="*/ 76720 h 519779"/>
                <a:gd name="connsiteX3" fmla="*/ 782426 w 1282046"/>
                <a:gd name="connsiteY3" fmla="*/ 1307 h 519779"/>
                <a:gd name="connsiteX4" fmla="*/ 1084083 w 1282046"/>
                <a:gd name="connsiteY4" fmla="*/ 29585 h 519779"/>
                <a:gd name="connsiteX5" fmla="*/ 1282046 w 1282046"/>
                <a:gd name="connsiteY5" fmla="*/ 39013 h 519779"/>
                <a:gd name="connsiteX0" fmla="*/ 0 w 1282046"/>
                <a:gd name="connsiteY0" fmla="*/ 519779 h 519779"/>
                <a:gd name="connsiteX1" fmla="*/ 235671 w 1282046"/>
                <a:gd name="connsiteY1" fmla="*/ 227548 h 519779"/>
                <a:gd name="connsiteX2" fmla="*/ 490194 w 1282046"/>
                <a:gd name="connsiteY2" fmla="*/ 76720 h 519779"/>
                <a:gd name="connsiteX3" fmla="*/ 782426 w 1282046"/>
                <a:gd name="connsiteY3" fmla="*/ 1307 h 519779"/>
                <a:gd name="connsiteX4" fmla="*/ 1084083 w 1282046"/>
                <a:gd name="connsiteY4" fmla="*/ 29585 h 519779"/>
                <a:gd name="connsiteX5" fmla="*/ 1282046 w 1282046"/>
                <a:gd name="connsiteY5" fmla="*/ 39013 h 519779"/>
                <a:gd name="connsiteX0" fmla="*/ 0 w 1282046"/>
                <a:gd name="connsiteY0" fmla="*/ 539296 h 539296"/>
                <a:gd name="connsiteX1" fmla="*/ 235671 w 1282046"/>
                <a:gd name="connsiteY1" fmla="*/ 247065 h 539296"/>
                <a:gd name="connsiteX2" fmla="*/ 490194 w 1282046"/>
                <a:gd name="connsiteY2" fmla="*/ 96237 h 539296"/>
                <a:gd name="connsiteX3" fmla="*/ 782426 w 1282046"/>
                <a:gd name="connsiteY3" fmla="*/ 20824 h 539296"/>
                <a:gd name="connsiteX4" fmla="*/ 1093509 w 1282046"/>
                <a:gd name="connsiteY4" fmla="*/ 1968 h 539296"/>
                <a:gd name="connsiteX5" fmla="*/ 1282046 w 1282046"/>
                <a:gd name="connsiteY5" fmla="*/ 58530 h 539296"/>
                <a:gd name="connsiteX0" fmla="*/ 0 w 1282046"/>
                <a:gd name="connsiteY0" fmla="*/ 540955 h 540955"/>
                <a:gd name="connsiteX1" fmla="*/ 235671 w 1282046"/>
                <a:gd name="connsiteY1" fmla="*/ 248724 h 540955"/>
                <a:gd name="connsiteX2" fmla="*/ 490194 w 1282046"/>
                <a:gd name="connsiteY2" fmla="*/ 97896 h 540955"/>
                <a:gd name="connsiteX3" fmla="*/ 782426 w 1282046"/>
                <a:gd name="connsiteY3" fmla="*/ 22483 h 540955"/>
                <a:gd name="connsiteX4" fmla="*/ 1093509 w 1282046"/>
                <a:gd name="connsiteY4" fmla="*/ 3627 h 540955"/>
                <a:gd name="connsiteX5" fmla="*/ 1282046 w 1282046"/>
                <a:gd name="connsiteY5" fmla="*/ 3628 h 540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046" h="540955">
                  <a:moveTo>
                    <a:pt x="0" y="540955"/>
                  </a:moveTo>
                  <a:cubicBezTo>
                    <a:pt x="52633" y="456113"/>
                    <a:pt x="144546" y="331993"/>
                    <a:pt x="235671" y="248724"/>
                  </a:cubicBezTo>
                  <a:cubicBezTo>
                    <a:pt x="326796" y="165455"/>
                    <a:pt x="399068" y="135603"/>
                    <a:pt x="490194" y="97896"/>
                  </a:cubicBezTo>
                  <a:cubicBezTo>
                    <a:pt x="581320" y="60189"/>
                    <a:pt x="681874" y="38195"/>
                    <a:pt x="782426" y="22483"/>
                  </a:cubicBezTo>
                  <a:cubicBezTo>
                    <a:pt x="882979" y="6771"/>
                    <a:pt x="1010239" y="6769"/>
                    <a:pt x="1093509" y="3627"/>
                  </a:cubicBezTo>
                  <a:cubicBezTo>
                    <a:pt x="1176779" y="485"/>
                    <a:pt x="1243553" y="-2657"/>
                    <a:pt x="1282046" y="362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8C725A9A-274C-44C0-B340-3C3F92A6389A}"/>
                </a:ext>
              </a:extLst>
            </p:cNvPr>
            <p:cNvGrpSpPr/>
            <p:nvPr/>
          </p:nvGrpSpPr>
          <p:grpSpPr>
            <a:xfrm>
              <a:off x="5846522" y="973058"/>
              <a:ext cx="2846153" cy="1254773"/>
              <a:chOff x="5846522" y="973058"/>
              <a:chExt cx="2846153" cy="1254773"/>
            </a:xfrm>
          </p:grpSpPr>
          <p:sp>
            <p:nvSpPr>
              <p:cNvPr id="13" name="TextBox 12">
                <a:extLst>
                  <a:ext uri="{FF2B5EF4-FFF2-40B4-BE49-F238E27FC236}">
                    <a16:creationId xmlns:a16="http://schemas.microsoft.com/office/drawing/2014/main" id="{40BCC64C-BEEA-4183-BB37-95B461D0FD93}"/>
                  </a:ext>
                </a:extLst>
              </p:cNvPr>
              <p:cNvSpPr txBox="1"/>
              <p:nvPr/>
            </p:nvSpPr>
            <p:spPr>
              <a:xfrm>
                <a:off x="6664111" y="1471391"/>
                <a:ext cx="1577676" cy="338554"/>
              </a:xfrm>
              <a:prstGeom prst="rect">
                <a:avLst/>
              </a:prstGeom>
              <a:noFill/>
            </p:spPr>
            <p:txBody>
              <a:bodyPr wrap="none" rtlCol="0">
                <a:spAutoFit/>
              </a:bodyPr>
              <a:lstStyle/>
              <a:p>
                <a:r>
                  <a:rPr lang="en-US" sz="1600" b="1" dirty="0">
                    <a:solidFill>
                      <a:schemeClr val="tx2"/>
                    </a:solidFill>
                  </a:rPr>
                  <a:t>Half Maximum</a:t>
                </a:r>
              </a:p>
            </p:txBody>
          </p:sp>
          <p:grpSp>
            <p:nvGrpSpPr>
              <p:cNvPr id="14" name="Group 13">
                <a:extLst>
                  <a:ext uri="{FF2B5EF4-FFF2-40B4-BE49-F238E27FC236}">
                    <a16:creationId xmlns:a16="http://schemas.microsoft.com/office/drawing/2014/main" id="{3994A0B8-F537-4384-B85F-8B18F8B64C08}"/>
                  </a:ext>
                </a:extLst>
              </p:cNvPr>
              <p:cNvGrpSpPr/>
              <p:nvPr/>
            </p:nvGrpSpPr>
            <p:grpSpPr>
              <a:xfrm>
                <a:off x="5846522" y="973058"/>
                <a:ext cx="2846153" cy="1254773"/>
                <a:chOff x="5846522" y="973058"/>
                <a:chExt cx="2846153" cy="1254773"/>
              </a:xfrm>
            </p:grpSpPr>
            <p:grpSp>
              <p:nvGrpSpPr>
                <p:cNvPr id="15" name="Group 14">
                  <a:extLst>
                    <a:ext uri="{FF2B5EF4-FFF2-40B4-BE49-F238E27FC236}">
                      <a16:creationId xmlns:a16="http://schemas.microsoft.com/office/drawing/2014/main" id="{F2E9BF46-54CD-4F7A-86B9-E0F7D11B8BB9}"/>
                    </a:ext>
                  </a:extLst>
                </p:cNvPr>
                <p:cNvGrpSpPr/>
                <p:nvPr/>
              </p:nvGrpSpPr>
              <p:grpSpPr>
                <a:xfrm>
                  <a:off x="5846522" y="973058"/>
                  <a:ext cx="2379936" cy="1254773"/>
                  <a:chOff x="484188" y="1890273"/>
                  <a:chExt cx="2379936" cy="1254773"/>
                </a:xfrm>
              </p:grpSpPr>
              <p:grpSp>
                <p:nvGrpSpPr>
                  <p:cNvPr id="20" name="Group 19">
                    <a:extLst>
                      <a:ext uri="{FF2B5EF4-FFF2-40B4-BE49-F238E27FC236}">
                        <a16:creationId xmlns:a16="http://schemas.microsoft.com/office/drawing/2014/main" id="{DC4B8A32-82E7-4FDA-8EAF-62D47811503A}"/>
                      </a:ext>
                    </a:extLst>
                  </p:cNvPr>
                  <p:cNvGrpSpPr/>
                  <p:nvPr/>
                </p:nvGrpSpPr>
                <p:grpSpPr>
                  <a:xfrm>
                    <a:off x="484188" y="1890273"/>
                    <a:ext cx="1717404" cy="1254773"/>
                    <a:chOff x="6553200" y="3124200"/>
                    <a:chExt cx="1717404" cy="1254773"/>
                  </a:xfrm>
                </p:grpSpPr>
                <p:grpSp>
                  <p:nvGrpSpPr>
                    <p:cNvPr id="22" name="Group 21">
                      <a:extLst>
                        <a:ext uri="{FF2B5EF4-FFF2-40B4-BE49-F238E27FC236}">
                          <a16:creationId xmlns:a16="http://schemas.microsoft.com/office/drawing/2014/main" id="{BBFAAEA1-8D76-41A6-97F4-D9400B0E248F}"/>
                        </a:ext>
                      </a:extLst>
                    </p:cNvPr>
                    <p:cNvGrpSpPr/>
                    <p:nvPr/>
                  </p:nvGrpSpPr>
                  <p:grpSpPr>
                    <a:xfrm>
                      <a:off x="6553200" y="3124200"/>
                      <a:ext cx="1717404" cy="1254773"/>
                      <a:chOff x="2221414" y="2672593"/>
                      <a:chExt cx="1717404" cy="1254773"/>
                    </a:xfrm>
                  </p:grpSpPr>
                  <p:grpSp>
                    <p:nvGrpSpPr>
                      <p:cNvPr id="25" name="Group 24">
                        <a:extLst>
                          <a:ext uri="{FF2B5EF4-FFF2-40B4-BE49-F238E27FC236}">
                            <a16:creationId xmlns:a16="http://schemas.microsoft.com/office/drawing/2014/main" id="{02754175-E9E9-4E81-932F-D5BF25202290}"/>
                          </a:ext>
                        </a:extLst>
                      </p:cNvPr>
                      <p:cNvGrpSpPr/>
                      <p:nvPr/>
                    </p:nvGrpSpPr>
                    <p:grpSpPr>
                      <a:xfrm>
                        <a:off x="2221414" y="2672593"/>
                        <a:ext cx="1656397" cy="914400"/>
                        <a:chOff x="2221414" y="2672593"/>
                        <a:chExt cx="1656397" cy="914400"/>
                      </a:xfrm>
                    </p:grpSpPr>
                    <p:grpSp>
                      <p:nvGrpSpPr>
                        <p:cNvPr id="28" name="Group 27">
                          <a:extLst>
                            <a:ext uri="{FF2B5EF4-FFF2-40B4-BE49-F238E27FC236}">
                              <a16:creationId xmlns:a16="http://schemas.microsoft.com/office/drawing/2014/main" id="{3297B99B-BB1F-4FF5-83CD-C85376B434AB}"/>
                            </a:ext>
                          </a:extLst>
                        </p:cNvPr>
                        <p:cNvGrpSpPr/>
                        <p:nvPr/>
                      </p:nvGrpSpPr>
                      <p:grpSpPr>
                        <a:xfrm>
                          <a:off x="2658611" y="2672593"/>
                          <a:ext cx="1219200" cy="914400"/>
                          <a:chOff x="2658611" y="2672593"/>
                          <a:chExt cx="1219200" cy="914400"/>
                        </a:xfrm>
                      </p:grpSpPr>
                      <p:cxnSp>
                        <p:nvCxnSpPr>
                          <p:cNvPr id="31" name="Straight Arrow Connector 30">
                            <a:extLst>
                              <a:ext uri="{FF2B5EF4-FFF2-40B4-BE49-F238E27FC236}">
                                <a16:creationId xmlns:a16="http://schemas.microsoft.com/office/drawing/2014/main" id="{2C5704E3-4280-4503-8EC3-297CB105E609}"/>
                              </a:ext>
                            </a:extLst>
                          </p:cNvPr>
                          <p:cNvCxnSpPr/>
                          <p:nvPr/>
                        </p:nvCxnSpPr>
                        <p:spPr>
                          <a:xfrm flipV="1">
                            <a:off x="2667000" y="2672593"/>
                            <a:ext cx="0" cy="9144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17E3946D-A085-4BF8-917C-65BC6D0D6A2E}"/>
                              </a:ext>
                            </a:extLst>
                          </p:cNvPr>
                          <p:cNvCxnSpPr/>
                          <p:nvPr/>
                        </p:nvCxnSpPr>
                        <p:spPr>
                          <a:xfrm rot="5400000" flipV="1">
                            <a:off x="3268211" y="2953984"/>
                            <a:ext cx="0" cy="12192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C82D42F1-3FA8-44C3-B2CF-DD0ACF6B124A}"/>
                            </a:ext>
                          </a:extLst>
                        </p:cNvPr>
                        <p:cNvSpPr txBox="1"/>
                        <p:nvPr/>
                      </p:nvSpPr>
                      <p:spPr>
                        <a:xfrm>
                          <a:off x="2221414" y="2828300"/>
                          <a:ext cx="461665" cy="665118"/>
                        </a:xfrm>
                        <a:prstGeom prst="rect">
                          <a:avLst/>
                        </a:prstGeom>
                        <a:noFill/>
                      </p:spPr>
                      <p:txBody>
                        <a:bodyPr vert="vert270" wrap="none" rtlCol="0">
                          <a:spAutoFit/>
                        </a:bodyPr>
                        <a:lstStyle/>
                        <a:p>
                          <a:r>
                            <a:rPr lang="en-US" dirty="0">
                              <a:solidFill>
                                <a:srgbClr val="0000CC"/>
                              </a:solidFill>
                            </a:rPr>
                            <a:t>Value</a:t>
                          </a:r>
                        </a:p>
                      </p:txBody>
                    </p:sp>
                  </p:grpSp>
                  <p:sp>
                    <p:nvSpPr>
                      <p:cNvPr id="26" name="TextBox 25">
                        <a:extLst>
                          <a:ext uri="{FF2B5EF4-FFF2-40B4-BE49-F238E27FC236}">
                            <a16:creationId xmlns:a16="http://schemas.microsoft.com/office/drawing/2014/main" id="{D0C11F47-E89D-4215-A535-E23C029DD73D}"/>
                          </a:ext>
                        </a:extLst>
                      </p:cNvPr>
                      <p:cNvSpPr txBox="1"/>
                      <p:nvPr/>
                    </p:nvSpPr>
                    <p:spPr>
                      <a:xfrm>
                        <a:off x="2597603" y="3558034"/>
                        <a:ext cx="1341215" cy="369332"/>
                      </a:xfrm>
                      <a:prstGeom prst="rect">
                        <a:avLst/>
                      </a:prstGeom>
                      <a:noFill/>
                    </p:spPr>
                    <p:txBody>
                      <a:bodyPr wrap="square" rtlCol="0">
                        <a:spAutoFit/>
                      </a:bodyPr>
                      <a:lstStyle/>
                      <a:p>
                        <a:r>
                          <a:rPr lang="en-US" dirty="0">
                            <a:solidFill>
                              <a:srgbClr val="0000CC"/>
                            </a:solidFill>
                          </a:rPr>
                          <a:t>parameter</a:t>
                        </a:r>
                      </a:p>
                    </p:txBody>
                  </p:sp>
                </p:grpSp>
                <p:cxnSp>
                  <p:nvCxnSpPr>
                    <p:cNvPr id="24" name="Straight Arrow Connector 23">
                      <a:extLst>
                        <a:ext uri="{FF2B5EF4-FFF2-40B4-BE49-F238E27FC236}">
                          <a16:creationId xmlns:a16="http://schemas.microsoft.com/office/drawing/2014/main" id="{40A79CDE-37B8-4375-8A64-E21EDDEB8BAD}"/>
                        </a:ext>
                      </a:extLst>
                    </p:cNvPr>
                    <p:cNvCxnSpPr/>
                    <p:nvPr/>
                  </p:nvCxnSpPr>
                  <p:spPr>
                    <a:xfrm flipV="1">
                      <a:off x="6996240" y="3511695"/>
                      <a:ext cx="245013" cy="487700"/>
                    </a:xfrm>
                    <a:prstGeom prst="straightConnector1">
                      <a:avLst/>
                    </a:prstGeom>
                    <a:ln w="38100">
                      <a:solidFill>
                        <a:srgbClr val="00CC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1" name="Straight Arrow Connector 20">
                    <a:extLst>
                      <a:ext uri="{FF2B5EF4-FFF2-40B4-BE49-F238E27FC236}">
                        <a16:creationId xmlns:a16="http://schemas.microsoft.com/office/drawing/2014/main" id="{6C7C6DCD-1046-4515-9057-77AE4C1E9A0F}"/>
                      </a:ext>
                    </a:extLst>
                  </p:cNvPr>
                  <p:cNvCxnSpPr/>
                  <p:nvPr/>
                </p:nvCxnSpPr>
                <p:spPr>
                  <a:xfrm>
                    <a:off x="2254524" y="2186205"/>
                    <a:ext cx="609600" cy="0"/>
                  </a:xfrm>
                  <a:prstGeom prst="straightConnector1">
                    <a:avLst/>
                  </a:prstGeom>
                  <a:ln w="38100">
                    <a:solidFill>
                      <a:srgbClr val="0000CC"/>
                    </a:solidFill>
                    <a:prstDash val="sysDot"/>
                    <a:tailEnd type="triangle"/>
                  </a:ln>
                </p:spPr>
                <p:style>
                  <a:lnRef idx="1">
                    <a:schemeClr val="accent1"/>
                  </a:lnRef>
                  <a:fillRef idx="0">
                    <a:schemeClr val="accent1"/>
                  </a:fillRef>
                  <a:effectRef idx="0">
                    <a:schemeClr val="accent1"/>
                  </a:effectRef>
                  <a:fontRef idx="minor">
                    <a:schemeClr val="tx1"/>
                  </a:fontRef>
                </p:style>
              </p:cxnSp>
            </p:grpSp>
            <p:cxnSp>
              <p:nvCxnSpPr>
                <p:cNvPr id="16" name="Straight Arrow Connector 15">
                  <a:extLst>
                    <a:ext uri="{FF2B5EF4-FFF2-40B4-BE49-F238E27FC236}">
                      <a16:creationId xmlns:a16="http://schemas.microsoft.com/office/drawing/2014/main" id="{087F8CEF-433E-4B5F-A299-661B1AB54BD8}"/>
                    </a:ext>
                  </a:extLst>
                </p:cNvPr>
                <p:cNvCxnSpPr/>
                <p:nvPr/>
              </p:nvCxnSpPr>
              <p:spPr>
                <a:xfrm>
                  <a:off x="6590908" y="1125868"/>
                  <a:ext cx="5305" cy="792429"/>
                </a:xfrm>
                <a:prstGeom prst="straightConnector1">
                  <a:avLst/>
                </a:prstGeom>
                <a:ln w="254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296B454-282D-4C3B-B08C-DF186C5A301B}"/>
                        </a:ext>
                      </a:extLst>
                    </p:cNvPr>
                    <p:cNvSpPr txBox="1"/>
                    <p:nvPr/>
                  </p:nvSpPr>
                  <p:spPr>
                    <a:xfrm>
                      <a:off x="6277654" y="978268"/>
                      <a:ext cx="108555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1" i="0" dirty="0" smtClean="0">
                                <a:solidFill>
                                  <a:srgbClr val="92D050"/>
                                </a:solidFill>
                                <a:latin typeface="Cambria Math" panose="02040503050406030204" pitchFamily="18" charset="0"/>
                              </a:rPr>
                              <m:t>𝐒𝐥𝐨𝐩𝐞</m:t>
                            </m:r>
                            <m:r>
                              <a:rPr lang="en-US" sz="1600" b="1" i="0" dirty="0" smtClean="0">
                                <a:solidFill>
                                  <a:srgbClr val="92D050"/>
                                </a:solidFill>
                                <a:latin typeface="Cambria Math" panose="02040503050406030204" pitchFamily="18" charset="0"/>
                              </a:rPr>
                              <m:t>(</m:t>
                            </m:r>
                            <m:r>
                              <a:rPr lang="en-US" sz="1600" b="1" i="0" dirty="0" smtClean="0">
                                <a:solidFill>
                                  <a:srgbClr val="92D050"/>
                                </a:solidFill>
                                <a:latin typeface="Cambria Math" panose="02040503050406030204" pitchFamily="18" charset="0"/>
                              </a:rPr>
                              <m:t>𝟎</m:t>
                            </m:r>
                            <m:r>
                              <a:rPr lang="en-US" sz="1600" b="1" i="0" dirty="0" smtClean="0">
                                <a:solidFill>
                                  <a:srgbClr val="92D050"/>
                                </a:solidFill>
                                <a:latin typeface="Cambria Math" panose="02040503050406030204" pitchFamily="18" charset="0"/>
                              </a:rPr>
                              <m:t>)</m:t>
                            </m:r>
                          </m:oMath>
                        </m:oMathPara>
                      </a14:m>
                      <a:endParaRPr lang="en-US" sz="1600" b="1" dirty="0">
                        <a:solidFill>
                          <a:srgbClr val="92D050"/>
                        </a:solidFill>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6277654" y="978268"/>
                      <a:ext cx="1085554" cy="338554"/>
                    </a:xfrm>
                    <a:prstGeom prst="rect">
                      <a:avLst/>
                    </a:prstGeom>
                    <a:blipFill rotWithShape="0">
                      <a:blip r:embed="rId9"/>
                      <a:stretch>
                        <a:fillRect b="-127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DEAB4795-2C22-488A-82AA-09A268028AD3}"/>
                        </a:ext>
                      </a:extLst>
                    </p:cNvPr>
                    <p:cNvSpPr txBox="1"/>
                    <p:nvPr/>
                  </p:nvSpPr>
                  <p:spPr>
                    <a:xfrm>
                      <a:off x="7557044" y="978206"/>
                      <a:ext cx="113563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1" dirty="0">
                                <a:solidFill>
                                  <a:srgbClr val="0000CC"/>
                                </a:solidFill>
                                <a:latin typeface="Cambria Math" panose="02040503050406030204" pitchFamily="18" charset="0"/>
                              </a:rPr>
                              <m:t>𝐕𝐚𝐥𝐮𝐞</m:t>
                            </m:r>
                            <m:d>
                              <m:dPr>
                                <m:ctrlPr>
                                  <a:rPr lang="en-US" sz="1600" b="1" i="1" dirty="0">
                                    <a:solidFill>
                                      <a:srgbClr val="0000CC"/>
                                    </a:solidFill>
                                    <a:latin typeface="Cambria Math" panose="02040503050406030204" pitchFamily="18" charset="0"/>
                                  </a:rPr>
                                </m:ctrlPr>
                              </m:dPr>
                              <m:e>
                                <m:r>
                                  <a:rPr lang="en-US" sz="1600" b="1" i="1" dirty="0">
                                    <a:solidFill>
                                      <a:srgbClr val="0000CC"/>
                                    </a:solidFill>
                                    <a:latin typeface="Cambria Math" panose="02040503050406030204" pitchFamily="18" charset="0"/>
                                  </a:rPr>
                                  <m:t>∞</m:t>
                                </m:r>
                              </m:e>
                            </m:d>
                          </m:oMath>
                        </m:oMathPara>
                      </a14:m>
                      <a:endParaRPr lang="en-US" sz="1600" b="1" dirty="0">
                        <a:solidFill>
                          <a:srgbClr val="0000CC"/>
                        </a:solidFill>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7557044" y="978206"/>
                      <a:ext cx="1135631" cy="338554"/>
                    </a:xfrm>
                    <a:prstGeom prst="rect">
                      <a:avLst/>
                    </a:prstGeom>
                    <a:blipFill rotWithShape="0">
                      <a:blip r:embed="rId10"/>
                      <a:stretch>
                        <a:fillRect/>
                      </a:stretch>
                    </a:blipFill>
                  </p:spPr>
                  <p:txBody>
                    <a:bodyPr/>
                    <a:lstStyle/>
                    <a:p>
                      <a:r>
                        <a:rPr lang="en-US">
                          <a:noFill/>
                        </a:rPr>
                        <a:t> </a:t>
                      </a:r>
                    </a:p>
                  </p:txBody>
                </p:sp>
              </mc:Fallback>
            </mc:AlternateContent>
          </p:grpSp>
        </p:grpSp>
      </p:grpSp>
    </p:spTree>
    <p:extLst>
      <p:ext uri="{BB962C8B-B14F-4D97-AF65-F5344CB8AC3E}">
        <p14:creationId xmlns:p14="http://schemas.microsoft.com/office/powerpoint/2010/main" val="19856238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g8d5b788658_1_99"/>
          <p:cNvSpPr txBox="1">
            <a:spLocks noGrp="1"/>
          </p:cNvSpPr>
          <p:nvPr>
            <p:ph type="title"/>
          </p:nvPr>
        </p:nvSpPr>
        <p:spPr>
          <a:xfrm>
            <a:off x="0" y="0"/>
            <a:ext cx="8550275"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600" b="1" dirty="0">
                <a:solidFill>
                  <a:srgbClr val="0000CC"/>
                </a:solidFill>
              </a:rPr>
              <a:t>Phenomenological Rate Laws, Saturation, T-cell Killing</a:t>
            </a:r>
            <a:endParaRPr sz="4000" dirty="0"/>
          </a:p>
        </p:txBody>
      </p:sp>
      <p:pic>
        <p:nvPicPr>
          <p:cNvPr id="601" name="Google Shape;601;g8d5b788658_1_99" descr="redblackblockiu"/>
          <p:cNvPicPr preferRelativeResize="0"/>
          <p:nvPr/>
        </p:nvPicPr>
        <p:blipFill rotWithShape="1">
          <a:blip r:embed="rId3">
            <a:alphaModFix/>
          </a:blip>
          <a:srcRect/>
          <a:stretch/>
        </p:blipFill>
        <p:spPr>
          <a:xfrm>
            <a:off x="0" y="6219825"/>
            <a:ext cx="484188" cy="638175"/>
          </a:xfrm>
          <a:prstGeom prst="rect">
            <a:avLst/>
          </a:prstGeom>
          <a:noFill/>
          <a:ln>
            <a:noFill/>
          </a:ln>
        </p:spPr>
      </p:pic>
      <p:pic>
        <p:nvPicPr>
          <p:cNvPr id="602" name="Google Shape;602;g8d5b788658_1_99"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mc:AlternateContent xmlns:mc="http://schemas.openxmlformats.org/markup-compatibility/2006">
        <mc:Choice xmlns:a14="http://schemas.microsoft.com/office/drawing/2010/main" Requires="a14">
          <p:sp>
            <p:nvSpPr>
              <p:cNvPr id="18" name="Rectangle 17">
                <a:extLst>
                  <a:ext uri="{FF2B5EF4-FFF2-40B4-BE49-F238E27FC236}">
                    <a16:creationId xmlns:a16="http://schemas.microsoft.com/office/drawing/2014/main" id="{71D57C5D-AF17-4AFA-AED2-340C6E113F8D}"/>
                  </a:ext>
                </a:extLst>
              </p:cNvPr>
              <p:cNvSpPr/>
              <p:nvPr/>
            </p:nvSpPr>
            <p:spPr>
              <a:xfrm>
                <a:off x="7308190" y="3004271"/>
                <a:ext cx="1538947" cy="13542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𝑇</m:t>
                      </m:r>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𝛽</m:t>
                          </m:r>
                          <m:r>
                            <a:rPr lang="en-US" sz="2000" b="0" i="1" smtClean="0">
                              <a:latin typeface="Cambria Math" panose="02040503050406030204" pitchFamily="18" charset="0"/>
                            </a:rPr>
                            <m:t>𝑉𝑇</m:t>
                          </m:r>
                        </m:e>
                      </m:groupCh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1</m:t>
                          </m:r>
                        </m:sub>
                      </m:sSub>
                    </m:oMath>
                  </m:oMathPara>
                </a14:m>
                <a:endParaRPr lang="en-US" sz="2000" dirty="0"/>
              </a:p>
              <a:p>
                <a:pPr marL="0" indent="0">
                  <a:buNone/>
                </a:pP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m:t>
                        </m:r>
                      </m:sub>
                    </m:sSub>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𝑘</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m:t>
                            </m:r>
                          </m:sub>
                        </m:sSub>
                      </m:e>
                    </m:groupChr>
                    <m:sSub>
                      <m:sSubPr>
                        <m:ctrlPr>
                          <a:rPr lang="en-US" sz="2000" b="0" i="1" smtClean="0">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2</m:t>
                        </m:r>
                      </m:sub>
                    </m:sSub>
                  </m:oMath>
                </a14:m>
                <a:r>
                  <a:rPr lang="en-US" sz="2000" dirty="0"/>
                  <a:t> </a:t>
                </a:r>
                <a14:m>
                  <m:oMath xmlns:m="http://schemas.openxmlformats.org/officeDocument/2006/math">
                    <m:groupChr>
                      <m:groupChrPr>
                        <m:chr m:val="→"/>
                        <m:vertJc m:val="bot"/>
                        <m:ctrlPr>
                          <a:rPr lang="el-GR" sz="2000" i="1">
                            <a:latin typeface="Cambria Math" panose="02040503050406030204" pitchFamily="18" charset="0"/>
                          </a:rPr>
                        </m:ctrlPr>
                      </m:groupChrPr>
                      <m:e>
                        <m:r>
                          <m:rPr>
                            <m:brk m:alnAt="2"/>
                          </m:rPr>
                          <a:rPr lang="en-US" sz="2000" b="0" i="1" smtClean="0">
                            <a:latin typeface="Cambria Math" panose="02040503050406030204" pitchFamily="18" charset="0"/>
                          </a:rPr>
                          <m:t>𝑑</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2</m:t>
                            </m:r>
                          </m:sub>
                        </m:sSub>
                      </m:e>
                    </m:groupChr>
                    <m:r>
                      <a:rPr lang="en-US" sz="2000" b="0" i="1" smtClean="0">
                        <a:latin typeface="Cambria Math" panose="02040503050406030204" pitchFamily="18" charset="0"/>
                      </a:rPr>
                      <m:t>𝐷</m:t>
                    </m:r>
                  </m:oMath>
                </a14:m>
                <a:endParaRPr lang="en-US" sz="2000" dirty="0"/>
              </a:p>
              <a:p>
                <a:pPr/>
                <a14:m>
                  <m:oMathPara xmlns:m="http://schemas.openxmlformats.org/officeDocument/2006/math">
                    <m:oMathParaPr>
                      <m:jc m:val="centerGroup"/>
                    </m:oMathParaPr>
                    <m:oMath xmlns:m="http://schemas.openxmlformats.org/officeDocument/2006/math">
                      <m:groupChr>
                        <m:groupChrPr>
                          <m:chr m:val="→"/>
                          <m:vertJc m:val="bot"/>
                          <m:ctrlPr>
                            <a:rPr lang="el-GR" sz="2000" i="1">
                              <a:latin typeface="Cambria Math" panose="02040503050406030204" pitchFamily="18" charset="0"/>
                            </a:rPr>
                          </m:ctrlPr>
                        </m:groupChrPr>
                        <m:e>
                          <m:r>
                            <m:rPr>
                              <m:brk m:alnAt="2"/>
                            </m:rPr>
                            <a:rPr lang="en-US" sz="2000" b="0" i="1" smtClean="0">
                              <a:latin typeface="Cambria Math" panose="02040503050406030204" pitchFamily="18" charset="0"/>
                            </a:rPr>
                            <m:t>𝑝</m:t>
                          </m:r>
                          <m:sSub>
                            <m:sSubPr>
                              <m:ctrlPr>
                                <a:rPr lang="en-US" sz="2000" b="0" i="1" smtClean="0">
                                  <a:latin typeface="Cambria Math" panose="02040503050406030204" pitchFamily="18" charset="0"/>
                                </a:rPr>
                              </m:ctrlPr>
                            </m:sSubPr>
                            <m:e>
                              <m:r>
                                <m:rPr>
                                  <m:brk m:alnAt="2"/>
                                </m:rPr>
                                <a:rPr lang="en-US" sz="2000" b="0" i="1" smtClean="0">
                                  <a:latin typeface="Cambria Math" panose="02040503050406030204" pitchFamily="18" charset="0"/>
                                </a:rPr>
                                <m:t>𝐼</m:t>
                              </m:r>
                            </m:e>
                            <m:sub>
                              <m:r>
                                <m:rPr>
                                  <m:brk m:alnAt="2"/>
                                </m:rPr>
                                <a:rPr lang="en-US" sz="2000" b="0" i="1" smtClean="0">
                                  <a:latin typeface="Cambria Math" panose="02040503050406030204" pitchFamily="18" charset="0"/>
                                </a:rPr>
                                <m:t>2</m:t>
                              </m:r>
                            </m:sub>
                          </m:sSub>
                        </m:e>
                      </m:groupChr>
                      <m:r>
                        <a:rPr lang="en-US" sz="2000" b="0" i="1" smtClean="0">
                          <a:latin typeface="Cambria Math" panose="02040503050406030204" pitchFamily="18" charset="0"/>
                        </a:rPr>
                        <m:t>𝑉</m:t>
                      </m:r>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𝑐𝑉</m:t>
                          </m:r>
                        </m:e>
                      </m:groupChr>
                    </m:oMath>
                  </m:oMathPara>
                </a14:m>
                <a:endParaRPr lang="en-US" sz="2000" dirty="0"/>
              </a:p>
            </p:txBody>
          </p:sp>
        </mc:Choice>
        <mc:Fallback>
          <p:sp>
            <p:nvSpPr>
              <p:cNvPr id="18" name="Rectangle 17">
                <a:extLst>
                  <a:ext uri="{FF2B5EF4-FFF2-40B4-BE49-F238E27FC236}">
                    <a16:creationId xmlns:a16="http://schemas.microsoft.com/office/drawing/2014/main" id="{71D57C5D-AF17-4AFA-AED2-340C6E113F8D}"/>
                  </a:ext>
                </a:extLst>
              </p:cNvPr>
              <p:cNvSpPr>
                <a:spLocks noRot="1" noChangeAspect="1" noMove="1" noResize="1" noEditPoints="1" noAdjustHandles="1" noChangeArrowheads="1" noChangeShapeType="1" noTextEdit="1"/>
              </p:cNvSpPr>
              <p:nvPr/>
            </p:nvSpPr>
            <p:spPr>
              <a:xfrm>
                <a:off x="7308190" y="3004271"/>
                <a:ext cx="1538947" cy="1354282"/>
              </a:xfrm>
              <a:prstGeom prst="rect">
                <a:avLst/>
              </a:prstGeom>
              <a:blipFill>
                <a:blip r:embed="rId5"/>
                <a:stretch>
                  <a:fillRect/>
                </a:stretch>
              </a:blipFill>
            </p:spPr>
            <p:txBody>
              <a:bodyPr/>
              <a:lstStyle/>
              <a:p>
                <a:r>
                  <a:rPr lang="en-US">
                    <a:noFill/>
                  </a:rPr>
                  <a:t> </a:t>
                </a:r>
              </a:p>
            </p:txBody>
          </p:sp>
        </mc:Fallback>
      </mc:AlternateContent>
      <p:pic>
        <p:nvPicPr>
          <p:cNvPr id="23" name="Picture 22">
            <a:extLst>
              <a:ext uri="{FF2B5EF4-FFF2-40B4-BE49-F238E27FC236}">
                <a16:creationId xmlns:a16="http://schemas.microsoft.com/office/drawing/2014/main" id="{3B7AF07F-07CE-4B56-B421-3AC78D2A35C3}"/>
              </a:ext>
            </a:extLst>
          </p:cNvPr>
          <p:cNvPicPr>
            <a:picLocks noChangeAspect="1"/>
          </p:cNvPicPr>
          <p:nvPr/>
        </p:nvPicPr>
        <p:blipFill>
          <a:blip r:embed="rId6">
            <a:clrChange>
              <a:clrFrom>
                <a:srgbClr val="FEF3B1"/>
              </a:clrFrom>
              <a:clrTo>
                <a:srgbClr val="FEF3B1">
                  <a:alpha val="0"/>
                </a:srgbClr>
              </a:clrTo>
            </a:clrChange>
          </a:blip>
          <a:stretch>
            <a:fillRect/>
          </a:stretch>
        </p:blipFill>
        <p:spPr>
          <a:xfrm>
            <a:off x="8550325" y="0"/>
            <a:ext cx="593675" cy="617861"/>
          </a:xfrm>
          <a:prstGeom prst="rect">
            <a:avLst/>
          </a:prstGeom>
        </p:spPr>
      </p:pic>
      <p:pic>
        <p:nvPicPr>
          <p:cNvPr id="27" name="Google Shape;594;g8d5b788658_1_82">
            <a:extLst>
              <a:ext uri="{FF2B5EF4-FFF2-40B4-BE49-F238E27FC236}">
                <a16:creationId xmlns:a16="http://schemas.microsoft.com/office/drawing/2014/main" id="{D4E9549E-D42C-4B39-AFA2-965F1DC057C9}"/>
              </a:ext>
            </a:extLst>
          </p:cNvPr>
          <p:cNvPicPr preferRelativeResize="0">
            <a:picLocks noChangeAspect="1"/>
          </p:cNvPicPr>
          <p:nvPr/>
        </p:nvPicPr>
        <p:blipFill>
          <a:blip r:embed="rId7">
            <a:alphaModFix/>
          </a:blip>
          <a:stretch>
            <a:fillRect/>
          </a:stretch>
        </p:blipFill>
        <p:spPr>
          <a:xfrm>
            <a:off x="6921500" y="1558251"/>
            <a:ext cx="2082972" cy="1030768"/>
          </a:xfrm>
          <a:prstGeom prst="rect">
            <a:avLst/>
          </a:prstGeom>
          <a:noFill/>
          <a:ln>
            <a:noFill/>
          </a:ln>
        </p:spPr>
      </p:pic>
      <mc:AlternateContent xmlns:mc="http://schemas.openxmlformats.org/markup-compatibility/2006">
        <mc:Choice xmlns:a14="http://schemas.microsoft.com/office/drawing/2010/main" Requires="a14">
          <p:sp>
            <p:nvSpPr>
              <p:cNvPr id="29" name="Google Shape;591;g8d5b788658_1_82">
                <a:extLst>
                  <a:ext uri="{FF2B5EF4-FFF2-40B4-BE49-F238E27FC236}">
                    <a16:creationId xmlns:a16="http://schemas.microsoft.com/office/drawing/2014/main" id="{E5B48682-30D2-43E5-BB6E-37B73564DEDC}"/>
                  </a:ext>
                </a:extLst>
              </p:cNvPr>
              <p:cNvSpPr txBox="1">
                <a:spLocks noGrp="1"/>
              </p:cNvSpPr>
              <p:nvPr>
                <p:ph type="body" idx="1"/>
              </p:nvPr>
            </p:nvSpPr>
            <p:spPr>
              <a:xfrm>
                <a:off x="484188" y="1008512"/>
                <a:ext cx="6781972" cy="5599800"/>
              </a:xfrm>
              <a:prstGeom prst="rect">
                <a:avLst/>
              </a:prstGeom>
            </p:spPr>
            <p:txBody>
              <a:bodyPr spcFirstLastPara="1" wrap="square" lIns="91425" tIns="45700" rIns="91425" bIns="45700" anchor="t" anchorCtr="0">
                <a:noAutofit/>
              </a:bodyPr>
              <a:lstStyle/>
              <a:p>
                <a:pPr marL="0" lvl="0" indent="0">
                  <a:buNone/>
                </a:pPr>
                <a:r>
                  <a:rPr lang="en-US" sz="1800" dirty="0"/>
                  <a:t>In another example, which we will return to in a minute, the time a CD8+ effector T cell takes to kill an infected cell is about 40 minutes</a:t>
                </a:r>
              </a:p>
              <a:p>
                <a:pPr marL="0" lvl="0" indent="0">
                  <a:buNone/>
                </a:pPr>
                <a:r>
                  <a:rPr lang="en-US" sz="1800" dirty="0"/>
                  <a:t>If we have only a few T cells (we will denote the number by </a:t>
                </a:r>
                <a14:m>
                  <m:oMath xmlns:m="http://schemas.openxmlformats.org/officeDocument/2006/math">
                    <m:r>
                      <a:rPr lang="en-US" sz="1800" i="1" dirty="0">
                        <a:latin typeface="Cambria Math" panose="02040503050406030204" pitchFamily="18" charset="0"/>
                      </a:rPr>
                      <m:t>𝐸</m:t>
                    </m:r>
                  </m:oMath>
                </a14:m>
                <a:r>
                  <a:rPr lang="en-US" sz="1800" dirty="0"/>
                  <a:t>) and a lot of infected cells (</a:t>
                </a:r>
                <a14:m>
                  <m:oMath xmlns:m="http://schemas.openxmlformats.org/officeDocument/2006/math">
                    <m:sSub>
                      <m:sSubPr>
                        <m:ctrlPr>
                          <a:rPr lang="en-US" sz="1800" b="0" i="1" dirty="0" smtClean="0">
                            <a:latin typeface="Cambria Math" panose="02040503050406030204" pitchFamily="18" charset="0"/>
                          </a:rPr>
                        </m:ctrlPr>
                      </m:sSubPr>
                      <m:e>
                        <m:r>
                          <a:rPr lang="en-US" sz="1800" i="1" dirty="0">
                            <a:latin typeface="Cambria Math" panose="02040503050406030204" pitchFamily="18" charset="0"/>
                          </a:rPr>
                          <m:t>𝐼</m:t>
                        </m:r>
                      </m:e>
                      <m:sub>
                        <m:r>
                          <a:rPr lang="en-US" sz="1800" i="1" dirty="0">
                            <a:latin typeface="Cambria Math" panose="02040503050406030204" pitchFamily="18" charset="0"/>
                          </a:rPr>
                          <m:t>2</m:t>
                        </m:r>
                      </m:sub>
                    </m:sSub>
                  </m:oMath>
                </a14:m>
                <a:r>
                  <a:rPr lang="en-US" sz="1800" dirty="0"/>
                  <a:t>), then the rate at which the T cells can kill the infected cells should be independent of the number of </a:t>
                </a:r>
                <a14:m>
                  <m:oMath xmlns:m="http://schemas.openxmlformats.org/officeDocument/2006/math">
                    <m:sSub>
                      <m:sSubPr>
                        <m:ctrlPr>
                          <a:rPr lang="en-US" sz="1800" b="0" i="1" dirty="0" smtClean="0">
                            <a:latin typeface="Cambria Math" panose="02040503050406030204" pitchFamily="18" charset="0"/>
                          </a:rPr>
                        </m:ctrlPr>
                      </m:sSubPr>
                      <m:e>
                        <m:r>
                          <a:rPr lang="en-US" sz="1800" i="1" dirty="0">
                            <a:latin typeface="Cambria Math" panose="02040503050406030204" pitchFamily="18" charset="0"/>
                          </a:rPr>
                          <m:t>𝐼</m:t>
                        </m:r>
                      </m:e>
                      <m:sub>
                        <m:r>
                          <a:rPr lang="en-US" sz="1800" i="1" dirty="0">
                            <a:latin typeface="Cambria Math" panose="02040503050406030204" pitchFamily="18" charset="0"/>
                          </a:rPr>
                          <m:t>2</m:t>
                        </m:r>
                      </m:sub>
                    </m:sSub>
                  </m:oMath>
                </a14:m>
                <a:r>
                  <a:rPr lang="en-US" sz="1800" dirty="0"/>
                  <a:t> at 30/T-cell/day</a:t>
                </a:r>
              </a:p>
              <a:p>
                <a:pPr marL="0" lvl="0" indent="0">
                  <a:buNone/>
                </a:pPr>
                <a14:m>
                  <m:oMathPara xmlns:m="http://schemas.openxmlformats.org/officeDocument/2006/math">
                    <m:oMathParaPr>
                      <m:jc m:val="centerGroup"/>
                    </m:oMathParaPr>
                    <m:oMath xmlns:m="http://schemas.openxmlformats.org/officeDocument/2006/math">
                      <m:r>
                        <a:rPr lang="en-US" sz="1800" i="1" dirty="0">
                          <a:latin typeface="Cambria Math" panose="02040503050406030204" pitchFamily="18" charset="0"/>
                        </a:rPr>
                        <m:t>𝑓</m:t>
                      </m:r>
                      <m:d>
                        <m:dPr>
                          <m:ctrlPr>
                            <a:rPr lang="en-US" sz="1800" i="1" dirty="0">
                              <a:latin typeface="Cambria Math" panose="02040503050406030204" pitchFamily="18" charset="0"/>
                            </a:rPr>
                          </m:ctrlPr>
                        </m:dPr>
                        <m:e>
                          <m:r>
                            <a:rPr lang="en-US" sz="1800" i="1" dirty="0">
                              <a:latin typeface="Cambria Math" panose="02040503050406030204" pitchFamily="18" charset="0"/>
                            </a:rPr>
                            <m:t>𝑥</m:t>
                          </m:r>
                        </m:e>
                      </m:d>
                      <m:r>
                        <a:rPr lang="en-US" sz="1800" i="1" dirty="0">
                          <a:latin typeface="Cambria Math" panose="02040503050406030204" pitchFamily="18" charset="0"/>
                        </a:rPr>
                        <m:t>=</m:t>
                      </m:r>
                      <m:r>
                        <a:rPr lang="en-US" sz="1800" i="1" dirty="0">
                          <a:latin typeface="Cambria Math" panose="02040503050406030204" pitchFamily="18" charset="0"/>
                        </a:rPr>
                        <m:t>𝑣</m:t>
                      </m:r>
                      <m:f>
                        <m:fPr>
                          <m:ctrlPr>
                            <a:rPr lang="en-US" sz="1800" i="1" dirty="0">
                              <a:latin typeface="Cambria Math" panose="02040503050406030204" pitchFamily="18" charset="0"/>
                            </a:rPr>
                          </m:ctrlPr>
                        </m:fPr>
                        <m:num>
                          <m:r>
                            <a:rPr lang="en-US" sz="1800" i="1" dirty="0">
                              <a:latin typeface="Cambria Math" panose="02040503050406030204" pitchFamily="18" charset="0"/>
                            </a:rPr>
                            <m:t>𝑥</m:t>
                          </m:r>
                        </m:num>
                        <m:den>
                          <m:r>
                            <a:rPr lang="en-US" sz="1800" i="1" dirty="0">
                              <a:latin typeface="Cambria Math" panose="02040503050406030204" pitchFamily="18" charset="0"/>
                            </a:rPr>
                            <m:t>1</m:t>
                          </m:r>
                          <m:r>
                            <a:rPr lang="en-US" sz="1800" i="1" dirty="0" err="1">
                              <a:latin typeface="Cambria Math" panose="02040503050406030204" pitchFamily="18" charset="0"/>
                            </a:rPr>
                            <m:t>+</m:t>
                          </m:r>
                          <m:f>
                            <m:fPr>
                              <m:ctrlPr>
                                <a:rPr lang="en-US" sz="1800" i="1" dirty="0">
                                  <a:latin typeface="Cambria Math" panose="02040503050406030204" pitchFamily="18" charset="0"/>
                                </a:rPr>
                              </m:ctrlPr>
                            </m:fPr>
                            <m:num>
                              <m:r>
                                <a:rPr lang="en-US" sz="1800" i="1" dirty="0" err="1">
                                  <a:latin typeface="Cambria Math" panose="02040503050406030204" pitchFamily="18" charset="0"/>
                                </a:rPr>
                                <m:t>𝑥</m:t>
                              </m:r>
                            </m:num>
                            <m:den>
                              <m:r>
                                <a:rPr lang="en-US" sz="1800" i="1" dirty="0">
                                  <a:latin typeface="Cambria Math" panose="02040503050406030204" pitchFamily="18" charset="0"/>
                                </a:rPr>
                                <m:t>𝐾</m:t>
                              </m:r>
                            </m:den>
                          </m:f>
                        </m:den>
                      </m:f>
                    </m:oMath>
                  </m:oMathPara>
                </a14:m>
                <a:endParaRPr lang="en-US" sz="1800" dirty="0"/>
              </a:p>
              <a:p>
                <a:pPr marL="0" lvl="0" indent="0">
                  <a:buNone/>
                </a:pPr>
                <a14:m>
                  <m:oMath xmlns:m="http://schemas.openxmlformats.org/officeDocument/2006/math">
                    <m:r>
                      <a:rPr lang="en-US" sz="1800" i="1" dirty="0" smtClean="0">
                        <a:latin typeface="Cambria Math" panose="02040503050406030204" pitchFamily="18" charset="0"/>
                      </a:rPr>
                      <m:t>𝑣</m:t>
                    </m:r>
                  </m:oMath>
                </a14:m>
                <a:r>
                  <a:rPr lang="en-US" sz="1800" dirty="0"/>
                  <a:t> is the maximum rate and </a:t>
                </a:r>
                <a14:m>
                  <m:oMath xmlns:m="http://schemas.openxmlformats.org/officeDocument/2006/math">
                    <m:r>
                      <a:rPr lang="en-US" sz="1800" i="1" dirty="0" smtClean="0">
                        <a:latin typeface="Cambria Math" panose="02040503050406030204" pitchFamily="18" charset="0"/>
                      </a:rPr>
                      <m:t>𝐾</m:t>
                    </m:r>
                  </m:oMath>
                </a14:m>
                <a:r>
                  <a:rPr lang="en-US" sz="1800" dirty="0"/>
                  <a:t> is the </a:t>
                </a:r>
                <a:r>
                  <a:rPr lang="en-US" sz="1800" u="sng" dirty="0"/>
                  <a:t>saturation constant</a:t>
                </a:r>
              </a:p>
              <a:p>
                <a:pPr marL="0" lvl="0" indent="0">
                  <a:buNone/>
                </a:pPr>
                <a:endParaRPr lang="en-US" sz="1800" dirty="0"/>
              </a:p>
              <a:p>
                <a:pPr marL="0" lvl="0" indent="0" algn="l" rtl="0">
                  <a:spcBef>
                    <a:spcPts val="560"/>
                  </a:spcBef>
                  <a:spcAft>
                    <a:spcPts val="0"/>
                  </a:spcAft>
                  <a:buNone/>
                </a:pPr>
                <a:r>
                  <a:rPr lang="en-US" sz="1800" dirty="0"/>
                  <a:t>In this case, </a:t>
                </a:r>
                <a14:m>
                  <m:oMath xmlns:m="http://schemas.openxmlformats.org/officeDocument/2006/math">
                    <m:r>
                      <a:rPr lang="en-US" sz="1800" i="1" dirty="0" smtClean="0">
                        <a:latin typeface="Cambria Math" panose="02040503050406030204" pitchFamily="18" charset="0"/>
                      </a:rPr>
                      <m:t>𝑥</m:t>
                    </m:r>
                  </m:oMath>
                </a14:m>
                <a:r>
                  <a:rPr lang="en-US" sz="1800" dirty="0"/>
                  <a:t> is the number of infected cells, </a:t>
                </a:r>
                <a14:m>
                  <m:oMath xmlns:m="http://schemas.openxmlformats.org/officeDocument/2006/math">
                    <m:sSub>
                      <m:sSubPr>
                        <m:ctrlPr>
                          <a:rPr lang="en-US" sz="1800" b="0" i="1" dirty="0" smtClean="0">
                            <a:latin typeface="Cambria Math" panose="02040503050406030204" pitchFamily="18" charset="0"/>
                          </a:rPr>
                        </m:ctrlPr>
                      </m:sSubPr>
                      <m:e>
                        <m:r>
                          <a:rPr lang="en-US" sz="1800" i="1" dirty="0" smtClean="0">
                            <a:latin typeface="Cambria Math" panose="02040503050406030204" pitchFamily="18" charset="0"/>
                          </a:rPr>
                          <m:t>𝐼</m:t>
                        </m:r>
                      </m:e>
                      <m:sub>
                        <m:r>
                          <a:rPr lang="en-US" sz="1800" i="1" dirty="0" smtClean="0">
                            <a:latin typeface="Cambria Math" panose="02040503050406030204" pitchFamily="18" charset="0"/>
                          </a:rPr>
                          <m:t>2</m:t>
                        </m:r>
                      </m:sub>
                    </m:sSub>
                  </m:oMath>
                </a14:m>
                <a:r>
                  <a:rPr lang="en-US" sz="1800" dirty="0"/>
                  <a:t>, so we would expect </a:t>
                </a:r>
                <a14:m>
                  <m:oMath xmlns:m="http://schemas.openxmlformats.org/officeDocument/2006/math">
                    <m:r>
                      <a:rPr lang="en-US" sz="1800" i="1" dirty="0" smtClean="0">
                        <a:latin typeface="Cambria Math" panose="02040503050406030204" pitchFamily="18" charset="0"/>
                      </a:rPr>
                      <m:t>𝑣</m:t>
                    </m:r>
                    <m:r>
                      <a:rPr lang="en-US" sz="1800" i="1" dirty="0" smtClean="0">
                        <a:latin typeface="Cambria Math" panose="02040503050406030204" pitchFamily="18" charset="0"/>
                      </a:rPr>
                      <m:t>=</m:t>
                    </m:r>
                    <m:r>
                      <a:rPr lang="en-US" sz="1800" i="1" dirty="0" smtClean="0">
                        <a:latin typeface="Cambria Math" panose="02040503050406030204" pitchFamily="18" charset="0"/>
                      </a:rPr>
                      <m:t>30</m:t>
                    </m:r>
                  </m:oMath>
                </a14:m>
                <a:r>
                  <a:rPr lang="en-US" sz="1800" dirty="0"/>
                  <a:t>/T-cell/day and </a:t>
                </a:r>
                <a14:m>
                  <m:oMath xmlns:m="http://schemas.openxmlformats.org/officeDocument/2006/math">
                    <m:r>
                      <a:rPr lang="en-US" sz="1800" i="1" dirty="0" smtClean="0">
                        <a:latin typeface="Cambria Math" panose="02040503050406030204" pitchFamily="18" charset="0"/>
                      </a:rPr>
                      <m:t>𝐾</m:t>
                    </m:r>
                  </m:oMath>
                </a14:m>
                <a:r>
                  <a:rPr lang="en-US" sz="1800" dirty="0"/>
                  <a:t> to be the number of T cells, </a:t>
                </a:r>
                <a14:m>
                  <m:oMath xmlns:m="http://schemas.openxmlformats.org/officeDocument/2006/math">
                    <m:r>
                      <a:rPr lang="en-US" sz="1800" i="1" dirty="0" smtClean="0">
                        <a:latin typeface="Cambria Math" panose="02040503050406030204" pitchFamily="18" charset="0"/>
                      </a:rPr>
                      <m:t>𝐸</m:t>
                    </m:r>
                  </m:oMath>
                </a14:m>
                <a:r>
                  <a:rPr lang="en-US" sz="1800" dirty="0"/>
                  <a:t>, so </a:t>
                </a:r>
              </a:p>
              <a:p>
                <a:pPr marL="0" lvl="0" indent="0">
                  <a:buNone/>
                </a:pPr>
                <a14:m>
                  <m:oMathPara xmlns:m="http://schemas.openxmlformats.org/officeDocument/2006/math">
                    <m:oMathParaPr>
                      <m:jc m:val="centerGroup"/>
                    </m:oMathParaPr>
                    <m:oMath xmlns:m="http://schemas.openxmlformats.org/officeDocument/2006/math">
                      <m:r>
                        <a:rPr lang="en-US" sz="1800" i="1" dirty="0">
                          <a:latin typeface="Cambria Math" panose="02040503050406030204" pitchFamily="18" charset="0"/>
                        </a:rPr>
                        <m:t>𝑓</m:t>
                      </m:r>
                      <m:d>
                        <m:dPr>
                          <m:ctrlPr>
                            <a:rPr lang="en-US" sz="1800" i="1" dirty="0">
                              <a:latin typeface="Cambria Math" panose="02040503050406030204" pitchFamily="18" charset="0"/>
                            </a:rPr>
                          </m:ctrlPr>
                        </m:dPr>
                        <m:e>
                          <m:sSub>
                            <m:sSubPr>
                              <m:ctrlPr>
                                <a:rPr lang="en-US" sz="1800" b="0" i="1" dirty="0" smtClean="0">
                                  <a:latin typeface="Cambria Math" panose="02040503050406030204" pitchFamily="18" charset="0"/>
                                </a:rPr>
                              </m:ctrlPr>
                            </m:sSubPr>
                            <m:e>
                              <m:r>
                                <a:rPr lang="en-US" sz="1800" b="0" i="1" dirty="0" smtClean="0">
                                  <a:latin typeface="Cambria Math" panose="02040503050406030204" pitchFamily="18" charset="0"/>
                                </a:rPr>
                                <m:t>𝐼</m:t>
                              </m:r>
                            </m:e>
                            <m:sub>
                              <m:r>
                                <a:rPr lang="en-US" sz="1800" b="0" i="1" dirty="0" smtClean="0">
                                  <a:latin typeface="Cambria Math" panose="02040503050406030204" pitchFamily="18" charset="0"/>
                                </a:rPr>
                                <m:t>2</m:t>
                              </m:r>
                            </m:sub>
                          </m:sSub>
                          <m:r>
                            <a:rPr lang="en-US" sz="1800" b="0" i="1" dirty="0" smtClean="0">
                              <a:latin typeface="Cambria Math" panose="02040503050406030204" pitchFamily="18" charset="0"/>
                            </a:rPr>
                            <m:t>,</m:t>
                          </m:r>
                          <m:r>
                            <a:rPr lang="en-US" sz="1800" b="0" i="1" dirty="0" smtClean="0">
                              <a:latin typeface="Cambria Math" panose="02040503050406030204" pitchFamily="18" charset="0"/>
                            </a:rPr>
                            <m:t>𝐸</m:t>
                          </m:r>
                        </m:e>
                      </m:d>
                      <m:r>
                        <a:rPr lang="en-US" sz="1800" b="0" i="1" dirty="0" smtClean="0">
                          <a:latin typeface="Cambria Math" panose="02040503050406030204" pitchFamily="18" charset="0"/>
                        </a:rPr>
                        <m:t>≈</m:t>
                      </m:r>
                      <m:r>
                        <a:rPr lang="en-US" sz="1800" b="0" i="1" dirty="0" smtClean="0">
                          <a:latin typeface="Cambria Math" panose="02040503050406030204" pitchFamily="18" charset="0"/>
                        </a:rPr>
                        <m:t>30</m:t>
                      </m:r>
                      <m:f>
                        <m:fPr>
                          <m:ctrlPr>
                            <a:rPr lang="en-US" sz="1800" i="1" dirty="0">
                              <a:latin typeface="Cambria Math" panose="02040503050406030204" pitchFamily="18" charset="0"/>
                            </a:rPr>
                          </m:ctrlPr>
                        </m:fPr>
                        <m:num>
                          <m:sSub>
                            <m:sSubPr>
                              <m:ctrlPr>
                                <a:rPr lang="en-US" sz="1800" b="0" i="1" dirty="0" smtClean="0">
                                  <a:latin typeface="Cambria Math" panose="02040503050406030204" pitchFamily="18" charset="0"/>
                                </a:rPr>
                              </m:ctrlPr>
                            </m:sSubPr>
                            <m:e>
                              <m:r>
                                <a:rPr lang="en-US" sz="1800" b="0" i="1" dirty="0" smtClean="0">
                                  <a:latin typeface="Cambria Math" panose="02040503050406030204" pitchFamily="18" charset="0"/>
                                </a:rPr>
                                <m:t>𝐼</m:t>
                              </m:r>
                            </m:e>
                            <m:sub>
                              <m:r>
                                <a:rPr lang="en-US" sz="1800" b="0" i="1" dirty="0" smtClean="0">
                                  <a:latin typeface="Cambria Math" panose="02040503050406030204" pitchFamily="18" charset="0"/>
                                </a:rPr>
                                <m:t>2</m:t>
                              </m:r>
                            </m:sub>
                          </m:sSub>
                        </m:num>
                        <m:den>
                          <m:r>
                            <a:rPr lang="en-US" sz="1800" i="1" dirty="0">
                              <a:latin typeface="Cambria Math" panose="02040503050406030204" pitchFamily="18" charset="0"/>
                            </a:rPr>
                            <m:t>1</m:t>
                          </m:r>
                          <m:r>
                            <a:rPr lang="en-US" sz="1800" i="1" dirty="0" err="1">
                              <a:latin typeface="Cambria Math" panose="02040503050406030204" pitchFamily="18" charset="0"/>
                            </a:rPr>
                            <m:t>+</m:t>
                          </m:r>
                          <m:f>
                            <m:fPr>
                              <m:ctrlPr>
                                <a:rPr lang="en-US" sz="1800" i="1" dirty="0">
                                  <a:latin typeface="Cambria Math" panose="02040503050406030204" pitchFamily="18" charset="0"/>
                                </a:rPr>
                              </m:ctrlPr>
                            </m:fPr>
                            <m:num>
                              <m:sSub>
                                <m:sSubPr>
                                  <m:ctrlPr>
                                    <a:rPr lang="en-US" sz="1800" b="0" i="1" dirty="0" smtClean="0">
                                      <a:latin typeface="Cambria Math" panose="02040503050406030204" pitchFamily="18" charset="0"/>
                                    </a:rPr>
                                  </m:ctrlPr>
                                </m:sSubPr>
                                <m:e>
                                  <m:r>
                                    <a:rPr lang="en-US" sz="1800" b="0" i="1" dirty="0" smtClean="0">
                                      <a:latin typeface="Cambria Math" panose="02040503050406030204" pitchFamily="18" charset="0"/>
                                    </a:rPr>
                                    <m:t>𝐼</m:t>
                                  </m:r>
                                </m:e>
                                <m:sub>
                                  <m:r>
                                    <a:rPr lang="en-US" sz="1800" b="0" i="1" dirty="0" smtClean="0">
                                      <a:latin typeface="Cambria Math" panose="02040503050406030204" pitchFamily="18" charset="0"/>
                                    </a:rPr>
                                    <m:t>2</m:t>
                                  </m:r>
                                </m:sub>
                              </m:sSub>
                            </m:num>
                            <m:den>
                              <m:r>
                                <a:rPr lang="en-US" sz="1800" b="0" i="1" dirty="0" smtClean="0">
                                  <a:latin typeface="Cambria Math" panose="02040503050406030204" pitchFamily="18" charset="0"/>
                                </a:rPr>
                                <m:t>𝐸</m:t>
                              </m:r>
                            </m:den>
                          </m:f>
                        </m:den>
                      </m:f>
                    </m:oMath>
                  </m:oMathPara>
                </a14:m>
                <a:endParaRPr lang="en-US" sz="1800" dirty="0"/>
              </a:p>
              <a:p>
                <a:pPr marL="0" lvl="0" indent="0">
                  <a:buNone/>
                </a:pPr>
                <a:r>
                  <a:rPr lang="en-US" sz="1800" dirty="0"/>
                  <a:t>Would be a reasonable first guess at a rate law</a:t>
                </a:r>
              </a:p>
              <a:p>
                <a:pPr marL="0" lvl="0" indent="0" algn="l" rtl="0">
                  <a:spcBef>
                    <a:spcPts val="560"/>
                  </a:spcBef>
                  <a:spcAft>
                    <a:spcPts val="0"/>
                  </a:spcAft>
                  <a:buNone/>
                </a:pPr>
                <a:endParaRPr lang="en-US" sz="1800" dirty="0"/>
              </a:p>
              <a:p>
                <a:pPr marL="0" lvl="0" indent="0" algn="l" rtl="0">
                  <a:spcBef>
                    <a:spcPts val="560"/>
                  </a:spcBef>
                  <a:spcAft>
                    <a:spcPts val="0"/>
                  </a:spcAft>
                  <a:buNone/>
                </a:pPr>
                <a:endParaRPr lang="en-US" sz="1800" dirty="0"/>
              </a:p>
              <a:p>
                <a:pPr marL="0" lvl="0" indent="0" algn="l" rtl="0">
                  <a:spcBef>
                    <a:spcPts val="560"/>
                  </a:spcBef>
                  <a:spcAft>
                    <a:spcPts val="0"/>
                  </a:spcAft>
                  <a:buNone/>
                </a:pPr>
                <a:endParaRPr lang="en-US" sz="1800" dirty="0"/>
              </a:p>
              <a:p>
                <a:pPr marL="0" lvl="0" indent="0" algn="l" rtl="0">
                  <a:spcBef>
                    <a:spcPts val="560"/>
                  </a:spcBef>
                  <a:spcAft>
                    <a:spcPts val="0"/>
                  </a:spcAft>
                  <a:buNone/>
                </a:pPr>
                <a:endParaRPr lang="en-US" sz="1800" dirty="0"/>
              </a:p>
              <a:p>
                <a:pPr marL="0" lvl="0" indent="0" algn="l" rtl="0">
                  <a:spcBef>
                    <a:spcPts val="560"/>
                  </a:spcBef>
                  <a:spcAft>
                    <a:spcPts val="0"/>
                  </a:spcAft>
                  <a:buNone/>
                </a:pPr>
                <a:endParaRPr sz="1800" dirty="0"/>
              </a:p>
            </p:txBody>
          </p:sp>
        </mc:Choice>
        <mc:Fallback>
          <p:sp>
            <p:nvSpPr>
              <p:cNvPr id="29" name="Google Shape;591;g8d5b788658_1_82">
                <a:extLst>
                  <a:ext uri="{FF2B5EF4-FFF2-40B4-BE49-F238E27FC236}">
                    <a16:creationId xmlns:a16="http://schemas.microsoft.com/office/drawing/2014/main" id="{E5B48682-30D2-43E5-BB6E-37B73564DEDC}"/>
                  </a:ext>
                </a:extLst>
              </p:cNvPr>
              <p:cNvSpPr txBox="1">
                <a:spLocks noGrp="1" noRot="1" noChangeAspect="1" noMove="1" noResize="1" noEditPoints="1" noAdjustHandles="1" noChangeArrowheads="1" noChangeShapeType="1" noTextEdit="1"/>
              </p:cNvSpPr>
              <p:nvPr>
                <p:ph type="body" idx="1"/>
              </p:nvPr>
            </p:nvSpPr>
            <p:spPr>
              <a:xfrm>
                <a:off x="484188" y="1008512"/>
                <a:ext cx="6781972" cy="5599800"/>
              </a:xfrm>
              <a:prstGeom prst="rect">
                <a:avLst/>
              </a:prstGeom>
              <a:blipFill>
                <a:blip r:embed="rId8"/>
                <a:stretch>
                  <a:fillRect l="-719"/>
                </a:stretch>
              </a:blipFill>
            </p:spPr>
            <p:txBody>
              <a:bodyPr/>
              <a:lstStyle/>
              <a:p>
                <a:r>
                  <a:rPr lang="en-US">
                    <a:noFill/>
                  </a:rPr>
                  <a:t> </a:t>
                </a:r>
              </a:p>
            </p:txBody>
          </p:sp>
        </mc:Fallback>
      </mc:AlternateContent>
    </p:spTree>
    <p:extLst>
      <p:ext uri="{BB962C8B-B14F-4D97-AF65-F5344CB8AC3E}">
        <p14:creationId xmlns:p14="http://schemas.microsoft.com/office/powerpoint/2010/main" val="32747430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g8d5b788658_1_99"/>
          <p:cNvSpPr txBox="1">
            <a:spLocks noGrp="1"/>
          </p:cNvSpPr>
          <p:nvPr>
            <p:ph type="title"/>
          </p:nvPr>
        </p:nvSpPr>
        <p:spPr>
          <a:xfrm>
            <a:off x="0" y="0"/>
            <a:ext cx="8550275"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600" b="1" dirty="0">
                <a:solidFill>
                  <a:srgbClr val="0000CC"/>
                </a:solidFill>
              </a:rPr>
              <a:t>Phenomenological Rate Laws, Hill Equation</a:t>
            </a:r>
            <a:endParaRPr sz="4000" dirty="0"/>
          </a:p>
        </p:txBody>
      </p:sp>
      <p:pic>
        <p:nvPicPr>
          <p:cNvPr id="601" name="Google Shape;601;g8d5b788658_1_99" descr="redblackblockiu"/>
          <p:cNvPicPr preferRelativeResize="0"/>
          <p:nvPr/>
        </p:nvPicPr>
        <p:blipFill rotWithShape="1">
          <a:blip r:embed="rId3">
            <a:alphaModFix/>
          </a:blip>
          <a:srcRect/>
          <a:stretch/>
        </p:blipFill>
        <p:spPr>
          <a:xfrm>
            <a:off x="0" y="6219825"/>
            <a:ext cx="484188" cy="638175"/>
          </a:xfrm>
          <a:prstGeom prst="rect">
            <a:avLst/>
          </a:prstGeom>
          <a:noFill/>
          <a:ln>
            <a:noFill/>
          </a:ln>
        </p:spPr>
      </p:pic>
      <p:pic>
        <p:nvPicPr>
          <p:cNvPr id="602" name="Google Shape;602;g8d5b788658_1_99"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pic>
        <p:nvPicPr>
          <p:cNvPr id="23" name="Picture 22">
            <a:extLst>
              <a:ext uri="{FF2B5EF4-FFF2-40B4-BE49-F238E27FC236}">
                <a16:creationId xmlns:a16="http://schemas.microsoft.com/office/drawing/2014/main" id="{3B7AF07F-07CE-4B56-B421-3AC78D2A35C3}"/>
              </a:ext>
            </a:extLst>
          </p:cNvPr>
          <p:cNvPicPr>
            <a:picLocks noChangeAspect="1"/>
          </p:cNvPicPr>
          <p:nvPr/>
        </p:nvPicPr>
        <p:blipFill>
          <a:blip r:embed="rId5">
            <a:clrChange>
              <a:clrFrom>
                <a:srgbClr val="FEF3B1"/>
              </a:clrFrom>
              <a:clrTo>
                <a:srgbClr val="FEF3B1">
                  <a:alpha val="0"/>
                </a:srgbClr>
              </a:clrTo>
            </a:clrChange>
          </a:blip>
          <a:stretch>
            <a:fillRect/>
          </a:stretch>
        </p:blipFill>
        <p:spPr>
          <a:xfrm>
            <a:off x="8550325" y="0"/>
            <a:ext cx="593675" cy="617861"/>
          </a:xfrm>
          <a:prstGeom prst="rect">
            <a:avLst/>
          </a:prstGeom>
        </p:spPr>
      </p:pic>
      <mc:AlternateContent xmlns:mc="http://schemas.openxmlformats.org/markup-compatibility/2006">
        <mc:Choice xmlns:a14="http://schemas.microsoft.com/office/drawing/2010/main" Requires="a14">
          <p:sp>
            <p:nvSpPr>
              <p:cNvPr id="29" name="Google Shape;591;g8d5b788658_1_82">
                <a:extLst>
                  <a:ext uri="{FF2B5EF4-FFF2-40B4-BE49-F238E27FC236}">
                    <a16:creationId xmlns:a16="http://schemas.microsoft.com/office/drawing/2014/main" id="{E5B48682-30D2-43E5-BB6E-37B73564DEDC}"/>
                  </a:ext>
                </a:extLst>
              </p:cNvPr>
              <p:cNvSpPr txBox="1">
                <a:spLocks noGrp="1"/>
              </p:cNvSpPr>
              <p:nvPr>
                <p:ph type="body" idx="1"/>
              </p:nvPr>
            </p:nvSpPr>
            <p:spPr>
              <a:xfrm>
                <a:off x="484188" y="881512"/>
                <a:ext cx="6065643" cy="5599800"/>
              </a:xfrm>
              <a:prstGeom prst="rect">
                <a:avLst/>
              </a:prstGeom>
            </p:spPr>
            <p:txBody>
              <a:bodyPr spcFirstLastPara="1" wrap="square" lIns="91425" tIns="45700" rIns="91425" bIns="45700" anchor="t" anchorCtr="0">
                <a:noAutofit/>
              </a:bodyPr>
              <a:lstStyle/>
              <a:p>
                <a:pPr marL="0" lvl="0" indent="0">
                  <a:buNone/>
                </a:pPr>
                <a:r>
                  <a:rPr lang="en-US" sz="1800" dirty="0"/>
                  <a:t>If the slope of the rate law for small x is 0 and the rate is bounded at large x and monotonically increasing, then the most common phenomenological rate law is the Hill equation</a:t>
                </a:r>
              </a:p>
              <a:p>
                <a:pPr marL="50800" indent="0">
                  <a:buNone/>
                </a:pPr>
                <a14:m>
                  <m:oMathPara xmlns:m="http://schemas.openxmlformats.org/officeDocument/2006/math">
                    <m:oMathParaPr>
                      <m:jc m:val="centerGroup"/>
                    </m:oMathParaPr>
                    <m:oMath xmlns:m="http://schemas.openxmlformats.org/officeDocument/2006/math">
                      <m:sSub>
                        <m:sSubPr>
                          <m:ctrlPr>
                            <a:rPr lang="en-US" sz="1800" i="1" dirty="0">
                              <a:latin typeface="Cambria Math" panose="02040503050406030204" pitchFamily="18" charset="0"/>
                              <a:ea typeface="Cambria Math" panose="02040503050406030204" pitchFamily="18" charset="0"/>
                              <a:sym typeface="Symbol" panose="05050102010706020507" pitchFamily="18" charset="2"/>
                            </a:rPr>
                          </m:ctrlPr>
                        </m:sSubPr>
                        <m:e>
                          <m:r>
                            <a:rPr lang="en-US" sz="1800" i="1" dirty="0">
                              <a:latin typeface="Cambria Math" panose="02040503050406030204" pitchFamily="18" charset="0"/>
                              <a:ea typeface="Cambria Math" panose="02040503050406030204" pitchFamily="18" charset="0"/>
                              <a:sym typeface="Symbol" panose="05050102010706020507" pitchFamily="18" charset="2"/>
                            </a:rPr>
                            <m:t>𝑓</m:t>
                          </m:r>
                        </m:e>
                        <m:sub>
                          <m:r>
                            <a:rPr lang="en-US" sz="1800" i="1" dirty="0">
                              <a:latin typeface="Cambria Math" panose="02040503050406030204" pitchFamily="18" charset="0"/>
                              <a:ea typeface="Cambria Math" panose="02040503050406030204" pitchFamily="18" charset="0"/>
                              <a:sym typeface="Symbol" panose="05050102010706020507" pitchFamily="18" charset="2"/>
                            </a:rPr>
                            <m:t>𝑛</m:t>
                          </m:r>
                          <m:r>
                            <a:rPr lang="en-US" sz="1800" i="1" dirty="0">
                              <a:latin typeface="Cambria Math" panose="02040503050406030204" pitchFamily="18" charset="0"/>
                              <a:ea typeface="Cambria Math" panose="02040503050406030204" pitchFamily="18" charset="0"/>
                              <a:sym typeface="Symbol" panose="05050102010706020507" pitchFamily="18" charset="2"/>
                            </a:rPr>
                            <m:t> </m:t>
                          </m:r>
                        </m:sub>
                      </m:sSub>
                      <m:d>
                        <m:dPr>
                          <m:ctrlPr>
                            <a:rPr lang="en-US" sz="1800" i="1" dirty="0">
                              <a:latin typeface="Cambria Math" panose="02040503050406030204" pitchFamily="18" charset="0"/>
                              <a:ea typeface="Cambria Math" panose="02040503050406030204" pitchFamily="18" charset="0"/>
                              <a:sym typeface="Symbol" panose="05050102010706020507" pitchFamily="18" charset="2"/>
                            </a:rPr>
                          </m:ctrlPr>
                        </m:dPr>
                        <m:e>
                          <m:r>
                            <a:rPr lang="en-US" sz="1800" i="1" dirty="0">
                              <a:latin typeface="Cambria Math" panose="02040503050406030204" pitchFamily="18" charset="0"/>
                              <a:ea typeface="Cambria Math" panose="02040503050406030204" pitchFamily="18" charset="0"/>
                              <a:sym typeface="Symbol" panose="05050102010706020507" pitchFamily="18" charset="2"/>
                            </a:rPr>
                            <m:t>𝑥</m:t>
                          </m:r>
                        </m:e>
                      </m:d>
                      <m:r>
                        <a:rPr lang="en-US" sz="1800" i="1" dirty="0">
                          <a:latin typeface="Cambria Math" panose="02040503050406030204" pitchFamily="18" charset="0"/>
                          <a:ea typeface="Cambria Math" panose="02040503050406030204" pitchFamily="18" charset="0"/>
                          <a:sym typeface="Symbol" panose="05050102010706020507" pitchFamily="18" charset="2"/>
                        </a:rPr>
                        <m:t>≡</m:t>
                      </m:r>
                      <m:r>
                        <a:rPr lang="en-US" sz="1800" b="0" i="1" dirty="0" smtClean="0">
                          <a:latin typeface="Cambria Math" panose="02040503050406030204" pitchFamily="18" charset="0"/>
                          <a:ea typeface="Cambria Math" panose="02040503050406030204" pitchFamily="18" charset="0"/>
                          <a:sym typeface="Symbol" panose="05050102010706020507" pitchFamily="18" charset="2"/>
                        </a:rPr>
                        <m:t>𝑣</m:t>
                      </m:r>
                      <m:f>
                        <m:fPr>
                          <m:ctrlPr>
                            <a:rPr lang="en-US" sz="1800" i="1">
                              <a:latin typeface="Cambria Math" panose="02040503050406030204" pitchFamily="18" charset="0"/>
                              <a:ea typeface="Cambria Math" panose="02040503050406030204" pitchFamily="18" charset="0"/>
                              <a:sym typeface="Symbol" panose="05050102010706020507" pitchFamily="18" charset="2"/>
                            </a:rPr>
                          </m:ctrlPr>
                        </m:fPr>
                        <m:num>
                          <m:sSup>
                            <m:sSupPr>
                              <m:ctrlPr>
                                <a:rPr lang="en-US" sz="1800" i="1">
                                  <a:latin typeface="Cambria Math" panose="02040503050406030204" pitchFamily="18" charset="0"/>
                                  <a:ea typeface="Cambria Math" panose="02040503050406030204" pitchFamily="18" charset="0"/>
                                  <a:sym typeface="Symbol" panose="05050102010706020507" pitchFamily="18" charset="2"/>
                                </a:rPr>
                              </m:ctrlPr>
                            </m:sSupPr>
                            <m:e>
                              <m:f>
                                <m:fPr>
                                  <m:ctrlPr>
                                    <a:rPr lang="en-US" sz="1800" b="0" i="1" smtClean="0">
                                      <a:latin typeface="Cambria Math" panose="02040503050406030204" pitchFamily="18" charset="0"/>
                                      <a:ea typeface="Cambria Math" panose="02040503050406030204" pitchFamily="18" charset="0"/>
                                      <a:sym typeface="Symbol" panose="05050102010706020507" pitchFamily="18" charset="2"/>
                                    </a:rPr>
                                  </m:ctrlPr>
                                </m:fPr>
                                <m:num>
                                  <m:r>
                                    <a:rPr lang="en-US" sz="1800" i="1">
                                      <a:latin typeface="Cambria Math" panose="02040503050406030204" pitchFamily="18" charset="0"/>
                                      <a:ea typeface="Cambria Math" panose="02040503050406030204" pitchFamily="18" charset="0"/>
                                      <a:sym typeface="Symbol" panose="05050102010706020507" pitchFamily="18" charset="2"/>
                                    </a:rPr>
                                    <m:t>𝑥</m:t>
                                  </m:r>
                                </m:num>
                                <m:den>
                                  <m:r>
                                    <a:rPr lang="en-US" sz="1800" b="0" i="1" smtClean="0">
                                      <a:latin typeface="Cambria Math" panose="02040503050406030204" pitchFamily="18" charset="0"/>
                                      <a:ea typeface="Cambria Math" panose="02040503050406030204" pitchFamily="18" charset="0"/>
                                      <a:sym typeface="Symbol" panose="05050102010706020507" pitchFamily="18" charset="2"/>
                                    </a:rPr>
                                    <m:t>𝐾</m:t>
                                  </m:r>
                                </m:den>
                              </m:f>
                            </m:e>
                            <m:sup>
                              <m:r>
                                <a:rPr lang="en-US" sz="1800" i="1">
                                  <a:latin typeface="Cambria Math" panose="02040503050406030204" pitchFamily="18" charset="0"/>
                                  <a:ea typeface="Cambria Math" panose="02040503050406030204" pitchFamily="18" charset="0"/>
                                  <a:sym typeface="Symbol" panose="05050102010706020507" pitchFamily="18" charset="2"/>
                                </a:rPr>
                                <m:t>𝑛</m:t>
                              </m:r>
                            </m:sup>
                          </m:sSup>
                        </m:num>
                        <m:den>
                          <m:sSup>
                            <m:sSupPr>
                              <m:ctrlPr>
                                <a:rPr lang="en-US" sz="1800" i="1">
                                  <a:latin typeface="Cambria Math" panose="02040503050406030204" pitchFamily="18" charset="0"/>
                                  <a:ea typeface="Cambria Math" panose="02040503050406030204" pitchFamily="18" charset="0"/>
                                  <a:sym typeface="Symbol" panose="05050102010706020507" pitchFamily="18" charset="2"/>
                                </a:rPr>
                              </m:ctrlPr>
                            </m:sSupPr>
                            <m:e>
                              <m:r>
                                <a:rPr lang="en-US" sz="1800" i="1">
                                  <a:latin typeface="Cambria Math" panose="02040503050406030204" pitchFamily="18" charset="0"/>
                                  <a:ea typeface="Cambria Math" panose="02040503050406030204" pitchFamily="18" charset="0"/>
                                  <a:sym typeface="Symbol" panose="05050102010706020507" pitchFamily="18" charset="2"/>
                                </a:rPr>
                                <m:t>0</m:t>
                              </m:r>
                              <m:r>
                                <a:rPr lang="en-US" sz="1800" i="1">
                                  <a:latin typeface="Cambria Math" panose="02040503050406030204" pitchFamily="18" charset="0"/>
                                  <a:ea typeface="Cambria Math" panose="02040503050406030204" pitchFamily="18" charset="0"/>
                                  <a:sym typeface="Symbol" panose="05050102010706020507" pitchFamily="18" charset="2"/>
                                </a:rPr>
                                <m:t>.</m:t>
                              </m:r>
                              <m:r>
                                <a:rPr lang="en-US" sz="1800" i="1">
                                  <a:latin typeface="Cambria Math" panose="02040503050406030204" pitchFamily="18" charset="0"/>
                                  <a:ea typeface="Cambria Math" panose="02040503050406030204" pitchFamily="18" charset="0"/>
                                  <a:sym typeface="Symbol" panose="05050102010706020507" pitchFamily="18" charset="2"/>
                                </a:rPr>
                                <m:t>5</m:t>
                              </m:r>
                            </m:e>
                            <m:sup>
                              <m:r>
                                <a:rPr lang="en-US" sz="1800" i="1">
                                  <a:latin typeface="Cambria Math" panose="02040503050406030204" pitchFamily="18" charset="0"/>
                                  <a:ea typeface="Cambria Math" panose="02040503050406030204" pitchFamily="18" charset="0"/>
                                  <a:sym typeface="Symbol" panose="05050102010706020507" pitchFamily="18" charset="2"/>
                                </a:rPr>
                                <m:t>𝑛</m:t>
                              </m:r>
                            </m:sup>
                          </m:sSup>
                          <m:r>
                            <a:rPr lang="en-US" sz="1800" i="1">
                              <a:latin typeface="Cambria Math" panose="02040503050406030204" pitchFamily="18" charset="0"/>
                              <a:ea typeface="Cambria Math" panose="02040503050406030204" pitchFamily="18" charset="0"/>
                              <a:sym typeface="Symbol" panose="05050102010706020507" pitchFamily="18" charset="2"/>
                            </a:rPr>
                            <m:t>+</m:t>
                          </m:r>
                          <m:sSup>
                            <m:sSupPr>
                              <m:ctrlPr>
                                <a:rPr lang="en-US" sz="1800" i="1">
                                  <a:latin typeface="Cambria Math" panose="02040503050406030204" pitchFamily="18" charset="0"/>
                                  <a:ea typeface="Cambria Math" panose="02040503050406030204" pitchFamily="18" charset="0"/>
                                  <a:sym typeface="Symbol" panose="05050102010706020507" pitchFamily="18" charset="2"/>
                                </a:rPr>
                              </m:ctrlPr>
                            </m:sSupPr>
                            <m:e>
                              <m:f>
                                <m:fPr>
                                  <m:ctrlPr>
                                    <a:rPr lang="en-US" sz="1800" b="0" i="1" smtClean="0">
                                      <a:latin typeface="Cambria Math" panose="02040503050406030204" pitchFamily="18" charset="0"/>
                                      <a:ea typeface="Cambria Math" panose="02040503050406030204" pitchFamily="18" charset="0"/>
                                      <a:sym typeface="Symbol" panose="05050102010706020507" pitchFamily="18" charset="2"/>
                                    </a:rPr>
                                  </m:ctrlPr>
                                </m:fPr>
                                <m:num>
                                  <m:r>
                                    <a:rPr lang="en-US" sz="1800" i="1">
                                      <a:latin typeface="Cambria Math" panose="02040503050406030204" pitchFamily="18" charset="0"/>
                                      <a:ea typeface="Cambria Math" panose="02040503050406030204" pitchFamily="18" charset="0"/>
                                      <a:sym typeface="Symbol" panose="05050102010706020507" pitchFamily="18" charset="2"/>
                                    </a:rPr>
                                    <m:t>𝑥</m:t>
                                  </m:r>
                                </m:num>
                                <m:den>
                                  <m:r>
                                    <a:rPr lang="en-US" sz="1800" b="0" i="1" smtClean="0">
                                      <a:latin typeface="Cambria Math" panose="02040503050406030204" pitchFamily="18" charset="0"/>
                                      <a:ea typeface="Cambria Math" panose="02040503050406030204" pitchFamily="18" charset="0"/>
                                      <a:sym typeface="Symbol" panose="05050102010706020507" pitchFamily="18" charset="2"/>
                                    </a:rPr>
                                    <m:t>𝐾</m:t>
                                  </m:r>
                                </m:den>
                              </m:f>
                            </m:e>
                            <m:sup>
                              <m:r>
                                <a:rPr lang="en-US" sz="1800" i="1">
                                  <a:latin typeface="Cambria Math" panose="02040503050406030204" pitchFamily="18" charset="0"/>
                                  <a:ea typeface="Cambria Math" panose="02040503050406030204" pitchFamily="18" charset="0"/>
                                  <a:sym typeface="Symbol" panose="05050102010706020507" pitchFamily="18" charset="2"/>
                                </a:rPr>
                                <m:t>𝑛</m:t>
                              </m:r>
                            </m:sup>
                          </m:sSup>
                        </m:den>
                      </m:f>
                    </m:oMath>
                  </m:oMathPara>
                </a14:m>
                <a:endParaRPr lang="en-US" sz="1800" dirty="0"/>
              </a:p>
              <a:p>
                <a:pPr marL="0" lvl="0" indent="0">
                  <a:buNone/>
                </a:pPr>
                <a14:m>
                  <m:oMath xmlns:m="http://schemas.openxmlformats.org/officeDocument/2006/math">
                    <m:r>
                      <a:rPr lang="en-US" sz="1800" i="1" dirty="0" smtClean="0">
                        <a:latin typeface="Cambria Math" panose="02040503050406030204" pitchFamily="18" charset="0"/>
                      </a:rPr>
                      <m:t>𝑣</m:t>
                    </m:r>
                  </m:oMath>
                </a14:m>
                <a:r>
                  <a:rPr lang="en-US" sz="1800" dirty="0"/>
                  <a:t> is the maximum rate and </a:t>
                </a:r>
                <a14:m>
                  <m:oMath xmlns:m="http://schemas.openxmlformats.org/officeDocument/2006/math">
                    <m:r>
                      <a:rPr lang="en-US" sz="1800" i="1" dirty="0" smtClean="0">
                        <a:latin typeface="Cambria Math" panose="02040503050406030204" pitchFamily="18" charset="0"/>
                      </a:rPr>
                      <m:t>𝐾</m:t>
                    </m:r>
                  </m:oMath>
                </a14:m>
                <a:r>
                  <a:rPr lang="en-US" sz="1800" dirty="0"/>
                  <a:t> is the </a:t>
                </a:r>
                <a:r>
                  <a:rPr lang="en-US" sz="1800" u="sng" dirty="0"/>
                  <a:t>half maximal value </a:t>
                </a:r>
                <a:r>
                  <a:rPr lang="en-US" sz="1800" dirty="0"/>
                  <a:t>or </a:t>
                </a:r>
                <a:r>
                  <a:rPr lang="en-US" sz="1800" u="sng" dirty="0"/>
                  <a:t>saturation constant</a:t>
                </a:r>
                <a:r>
                  <a:rPr lang="en-US" sz="1800" dirty="0"/>
                  <a:t> (or Hill constant) and n is the Hill exponent</a:t>
                </a:r>
                <a:endParaRPr lang="en-US" sz="1800" u="sng" dirty="0"/>
              </a:p>
              <a:p>
                <a:pPr marL="0" lvl="0" indent="0">
                  <a:buNone/>
                </a:pPr>
                <a:endParaRPr lang="en-US" sz="1800" dirty="0"/>
              </a:p>
              <a:p>
                <a:pPr marL="0" lvl="0" indent="0">
                  <a:buNone/>
                </a:pPr>
                <a:r>
                  <a:rPr lang="en-US" sz="1800" dirty="0"/>
                  <a:t>If </a:t>
                </a:r>
                <a14:m>
                  <m:oMath xmlns:m="http://schemas.openxmlformats.org/officeDocument/2006/math">
                    <m:r>
                      <a:rPr lang="en-US" sz="1800" b="0" i="1" dirty="0" smtClean="0">
                        <a:latin typeface="Cambria Math" panose="02040503050406030204" pitchFamily="18" charset="0"/>
                      </a:rPr>
                      <m:t>𝑔</m:t>
                    </m:r>
                    <m:d>
                      <m:dPr>
                        <m:ctrlPr>
                          <a:rPr lang="en-US" sz="1800" i="1" dirty="0">
                            <a:latin typeface="Cambria Math" panose="02040503050406030204" pitchFamily="18" charset="0"/>
                          </a:rPr>
                        </m:ctrlPr>
                      </m:dPr>
                      <m:e>
                        <m:r>
                          <a:rPr lang="en-US" sz="1800" b="0" i="1" dirty="0" smtClean="0">
                            <a:latin typeface="Cambria Math" panose="02040503050406030204" pitchFamily="18" charset="0"/>
                          </a:rPr>
                          <m:t>𝑆</m:t>
                        </m:r>
                      </m:e>
                    </m:d>
                  </m:oMath>
                </a14:m>
                <a:r>
                  <a:rPr lang="en-US" sz="1800" dirty="0"/>
                  <a:t> is a decreasing function of </a:t>
                </a:r>
                <a14:m>
                  <m:oMath xmlns:m="http://schemas.openxmlformats.org/officeDocument/2006/math">
                    <m:r>
                      <a:rPr lang="en-US" sz="1800" b="0" i="1" dirty="0" smtClean="0">
                        <a:latin typeface="Cambria Math" panose="02040503050406030204" pitchFamily="18" charset="0"/>
                      </a:rPr>
                      <m:t>𝑆</m:t>
                    </m:r>
                  </m:oMath>
                </a14:m>
                <a:r>
                  <a:rPr lang="en-US" sz="1800" dirty="0"/>
                  <a:t> and is nonzero at 0 and zero at large </a:t>
                </a:r>
                <a14:m>
                  <m:oMath xmlns:m="http://schemas.openxmlformats.org/officeDocument/2006/math">
                    <m:r>
                      <a:rPr lang="en-US" sz="1800" i="1" dirty="0" smtClean="0">
                        <a:latin typeface="Cambria Math" panose="02040503050406030204" pitchFamily="18" charset="0"/>
                      </a:rPr>
                      <m:t>𝑥</m:t>
                    </m:r>
                  </m:oMath>
                </a14:m>
                <a:r>
                  <a:rPr lang="en-US" sz="1800" dirty="0"/>
                  <a:t>, the corresponding form is </a:t>
                </a:r>
              </a:p>
              <a:p>
                <a:pPr marL="0" lvl="0" indent="0">
                  <a:buNone/>
                </a:pPr>
                <a14:m>
                  <m:oMathPara xmlns:m="http://schemas.openxmlformats.org/officeDocument/2006/math">
                    <m:oMathParaPr>
                      <m:jc m:val="centerGroup"/>
                    </m:oMathParaPr>
                    <m:oMath xmlns:m="http://schemas.openxmlformats.org/officeDocument/2006/math">
                      <m:sSub>
                        <m:sSubPr>
                          <m:ctrlPr>
                            <a:rPr lang="en-US" sz="1800" i="1" dirty="0">
                              <a:latin typeface="Cambria Math" panose="02040503050406030204" pitchFamily="18" charset="0"/>
                              <a:ea typeface="Cambria Math" panose="02040503050406030204" pitchFamily="18" charset="0"/>
                              <a:sym typeface="Symbol" panose="05050102010706020507" pitchFamily="18" charset="2"/>
                            </a:rPr>
                          </m:ctrlPr>
                        </m:sSubPr>
                        <m:e>
                          <m:r>
                            <a:rPr lang="en-US" sz="1800" b="0" i="1" dirty="0" smtClean="0">
                              <a:latin typeface="Cambria Math" panose="02040503050406030204" pitchFamily="18" charset="0"/>
                              <a:ea typeface="Cambria Math" panose="02040503050406030204" pitchFamily="18" charset="0"/>
                              <a:sym typeface="Symbol" panose="05050102010706020507" pitchFamily="18" charset="2"/>
                            </a:rPr>
                            <m:t>𝑔</m:t>
                          </m:r>
                        </m:e>
                        <m:sub>
                          <m:r>
                            <a:rPr lang="en-US" sz="1800" i="1" dirty="0">
                              <a:latin typeface="Cambria Math" panose="02040503050406030204" pitchFamily="18" charset="0"/>
                              <a:ea typeface="Cambria Math" panose="02040503050406030204" pitchFamily="18" charset="0"/>
                              <a:sym typeface="Symbol" panose="05050102010706020507" pitchFamily="18" charset="2"/>
                            </a:rPr>
                            <m:t>𝑛</m:t>
                          </m:r>
                          <m:r>
                            <a:rPr lang="en-US" sz="1800" i="1" dirty="0">
                              <a:latin typeface="Cambria Math" panose="02040503050406030204" pitchFamily="18" charset="0"/>
                              <a:ea typeface="Cambria Math" panose="02040503050406030204" pitchFamily="18" charset="0"/>
                              <a:sym typeface="Symbol" panose="05050102010706020507" pitchFamily="18" charset="2"/>
                            </a:rPr>
                            <m:t> </m:t>
                          </m:r>
                        </m:sub>
                      </m:sSub>
                      <m:d>
                        <m:dPr>
                          <m:ctrlPr>
                            <a:rPr lang="en-US" sz="1800" i="1" dirty="0">
                              <a:latin typeface="Cambria Math" panose="02040503050406030204" pitchFamily="18" charset="0"/>
                              <a:ea typeface="Cambria Math" panose="02040503050406030204" pitchFamily="18" charset="0"/>
                              <a:sym typeface="Symbol" panose="05050102010706020507" pitchFamily="18" charset="2"/>
                            </a:rPr>
                          </m:ctrlPr>
                        </m:dPr>
                        <m:e>
                          <m:r>
                            <a:rPr lang="en-US" sz="1800" b="0" i="1" dirty="0" smtClean="0">
                              <a:latin typeface="Cambria Math" panose="02040503050406030204" pitchFamily="18" charset="0"/>
                              <a:ea typeface="Cambria Math" panose="02040503050406030204" pitchFamily="18" charset="0"/>
                              <a:sym typeface="Symbol" panose="05050102010706020507" pitchFamily="18" charset="2"/>
                            </a:rPr>
                            <m:t>𝑆</m:t>
                          </m:r>
                        </m:e>
                      </m:d>
                      <m:r>
                        <a:rPr lang="en-US" sz="1800" i="1" dirty="0">
                          <a:latin typeface="Cambria Math" panose="02040503050406030204" pitchFamily="18" charset="0"/>
                          <a:ea typeface="Cambria Math" panose="02040503050406030204" pitchFamily="18" charset="0"/>
                          <a:sym typeface="Symbol" panose="05050102010706020507" pitchFamily="18" charset="2"/>
                        </a:rPr>
                        <m:t>≡</m:t>
                      </m:r>
                      <m:r>
                        <a:rPr lang="en-US" sz="1800" i="1" dirty="0">
                          <a:latin typeface="Cambria Math" panose="02040503050406030204" pitchFamily="18" charset="0"/>
                          <a:ea typeface="Cambria Math" panose="02040503050406030204" pitchFamily="18" charset="0"/>
                          <a:sym typeface="Symbol" panose="05050102010706020507" pitchFamily="18" charset="2"/>
                        </a:rPr>
                        <m:t>𝑣</m:t>
                      </m:r>
                      <m:f>
                        <m:fPr>
                          <m:ctrlPr>
                            <a:rPr lang="en-US" sz="1800" i="1">
                              <a:latin typeface="Cambria Math" panose="02040503050406030204" pitchFamily="18" charset="0"/>
                              <a:ea typeface="Cambria Math" panose="02040503050406030204" pitchFamily="18" charset="0"/>
                              <a:sym typeface="Symbol" panose="05050102010706020507" pitchFamily="18" charset="2"/>
                            </a:rPr>
                          </m:ctrlPr>
                        </m:fPr>
                        <m:num>
                          <m:r>
                            <a:rPr lang="en-US" sz="1800" b="0" i="1" smtClean="0">
                              <a:latin typeface="Cambria Math" panose="02040503050406030204" pitchFamily="18" charset="0"/>
                              <a:ea typeface="Cambria Math" panose="02040503050406030204" pitchFamily="18" charset="0"/>
                              <a:sym typeface="Symbol" panose="05050102010706020507" pitchFamily="18" charset="2"/>
                            </a:rPr>
                            <m:t>1</m:t>
                          </m:r>
                        </m:num>
                        <m:den>
                          <m:sSup>
                            <m:sSupPr>
                              <m:ctrlPr>
                                <a:rPr lang="en-US" sz="1800" i="1">
                                  <a:latin typeface="Cambria Math" panose="02040503050406030204" pitchFamily="18" charset="0"/>
                                  <a:ea typeface="Cambria Math" panose="02040503050406030204" pitchFamily="18" charset="0"/>
                                  <a:sym typeface="Symbol" panose="05050102010706020507" pitchFamily="18" charset="2"/>
                                </a:rPr>
                              </m:ctrlPr>
                            </m:sSupPr>
                            <m:e>
                              <m:r>
                                <a:rPr lang="en-US" sz="1800" i="1">
                                  <a:latin typeface="Cambria Math" panose="02040503050406030204" pitchFamily="18" charset="0"/>
                                  <a:ea typeface="Cambria Math" panose="02040503050406030204" pitchFamily="18" charset="0"/>
                                  <a:sym typeface="Symbol" panose="05050102010706020507" pitchFamily="18" charset="2"/>
                                </a:rPr>
                                <m:t>0</m:t>
                              </m:r>
                              <m:r>
                                <a:rPr lang="en-US" sz="1800" i="1">
                                  <a:latin typeface="Cambria Math" panose="02040503050406030204" pitchFamily="18" charset="0"/>
                                  <a:ea typeface="Cambria Math" panose="02040503050406030204" pitchFamily="18" charset="0"/>
                                  <a:sym typeface="Symbol" panose="05050102010706020507" pitchFamily="18" charset="2"/>
                                </a:rPr>
                                <m:t>.</m:t>
                              </m:r>
                              <m:r>
                                <a:rPr lang="en-US" sz="1800" i="1">
                                  <a:latin typeface="Cambria Math" panose="02040503050406030204" pitchFamily="18" charset="0"/>
                                  <a:ea typeface="Cambria Math" panose="02040503050406030204" pitchFamily="18" charset="0"/>
                                  <a:sym typeface="Symbol" panose="05050102010706020507" pitchFamily="18" charset="2"/>
                                </a:rPr>
                                <m:t>5</m:t>
                              </m:r>
                            </m:e>
                            <m:sup>
                              <m:r>
                                <a:rPr lang="en-US" sz="1800" i="1">
                                  <a:latin typeface="Cambria Math" panose="02040503050406030204" pitchFamily="18" charset="0"/>
                                  <a:ea typeface="Cambria Math" panose="02040503050406030204" pitchFamily="18" charset="0"/>
                                  <a:sym typeface="Symbol" panose="05050102010706020507" pitchFamily="18" charset="2"/>
                                </a:rPr>
                                <m:t>𝑛</m:t>
                              </m:r>
                            </m:sup>
                          </m:sSup>
                          <m:r>
                            <a:rPr lang="en-US" sz="1800" i="1">
                              <a:latin typeface="Cambria Math" panose="02040503050406030204" pitchFamily="18" charset="0"/>
                              <a:ea typeface="Cambria Math" panose="02040503050406030204" pitchFamily="18" charset="0"/>
                              <a:sym typeface="Symbol" panose="05050102010706020507" pitchFamily="18" charset="2"/>
                            </a:rPr>
                            <m:t>+</m:t>
                          </m:r>
                          <m:sSup>
                            <m:sSupPr>
                              <m:ctrlPr>
                                <a:rPr lang="en-US" sz="1800" i="1">
                                  <a:latin typeface="Cambria Math" panose="02040503050406030204" pitchFamily="18" charset="0"/>
                                  <a:ea typeface="Cambria Math" panose="02040503050406030204" pitchFamily="18" charset="0"/>
                                  <a:sym typeface="Symbol" panose="05050102010706020507" pitchFamily="18" charset="2"/>
                                </a:rPr>
                              </m:ctrlPr>
                            </m:sSupPr>
                            <m:e>
                              <m:f>
                                <m:fPr>
                                  <m:ctrlPr>
                                    <a:rPr lang="en-US" sz="1800" i="1">
                                      <a:latin typeface="Cambria Math" panose="02040503050406030204" pitchFamily="18" charset="0"/>
                                      <a:ea typeface="Cambria Math" panose="02040503050406030204" pitchFamily="18" charset="0"/>
                                      <a:sym typeface="Symbol" panose="05050102010706020507" pitchFamily="18" charset="2"/>
                                    </a:rPr>
                                  </m:ctrlPr>
                                </m:fPr>
                                <m:num>
                                  <m:r>
                                    <a:rPr lang="en-US" sz="1800" b="0" i="1" smtClean="0">
                                      <a:latin typeface="Cambria Math" panose="02040503050406030204" pitchFamily="18" charset="0"/>
                                      <a:ea typeface="Cambria Math" panose="02040503050406030204" pitchFamily="18" charset="0"/>
                                      <a:sym typeface="Symbol" panose="05050102010706020507" pitchFamily="18" charset="2"/>
                                    </a:rPr>
                                    <m:t>𝑆</m:t>
                                  </m:r>
                                </m:num>
                                <m:den>
                                  <m:r>
                                    <a:rPr lang="en-US" sz="1800" i="1">
                                      <a:latin typeface="Cambria Math" panose="02040503050406030204" pitchFamily="18" charset="0"/>
                                      <a:ea typeface="Cambria Math" panose="02040503050406030204" pitchFamily="18" charset="0"/>
                                      <a:sym typeface="Symbol" panose="05050102010706020507" pitchFamily="18" charset="2"/>
                                    </a:rPr>
                                    <m:t>𝐾</m:t>
                                  </m:r>
                                </m:den>
                              </m:f>
                            </m:e>
                            <m:sup>
                              <m:r>
                                <a:rPr lang="en-US" sz="1800" i="1">
                                  <a:latin typeface="Cambria Math" panose="02040503050406030204" pitchFamily="18" charset="0"/>
                                  <a:ea typeface="Cambria Math" panose="02040503050406030204" pitchFamily="18" charset="0"/>
                                  <a:sym typeface="Symbol" panose="05050102010706020507" pitchFamily="18" charset="2"/>
                                </a:rPr>
                                <m:t>𝑛</m:t>
                              </m:r>
                            </m:sup>
                          </m:sSup>
                        </m:den>
                      </m:f>
                    </m:oMath>
                  </m:oMathPara>
                </a14:m>
                <a:endParaRPr lang="en-US" sz="1800" dirty="0"/>
              </a:p>
              <a:p>
                <a:pPr marL="0" lvl="0" indent="0">
                  <a:buNone/>
                </a:pPr>
                <a:r>
                  <a:rPr lang="en-US" sz="1800" dirty="0"/>
                  <a:t>Again, in the case of multiple species which have different rate limiting effects, the number of possible basic structures can be fairly large</a:t>
                </a:r>
              </a:p>
              <a:p>
                <a:pPr marL="0" lvl="0" indent="0" algn="l" rtl="0">
                  <a:spcBef>
                    <a:spcPts val="560"/>
                  </a:spcBef>
                  <a:spcAft>
                    <a:spcPts val="0"/>
                  </a:spcAft>
                  <a:buNone/>
                </a:pPr>
                <a:endParaRPr lang="en-US" sz="1800" dirty="0"/>
              </a:p>
              <a:p>
                <a:pPr marL="0" lvl="0" indent="0" algn="l" rtl="0">
                  <a:spcBef>
                    <a:spcPts val="560"/>
                  </a:spcBef>
                  <a:spcAft>
                    <a:spcPts val="0"/>
                  </a:spcAft>
                  <a:buNone/>
                </a:pPr>
                <a:endParaRPr lang="en-US" sz="1800" dirty="0"/>
              </a:p>
              <a:p>
                <a:pPr marL="0" lvl="0" indent="0" algn="l" rtl="0">
                  <a:spcBef>
                    <a:spcPts val="560"/>
                  </a:spcBef>
                  <a:spcAft>
                    <a:spcPts val="0"/>
                  </a:spcAft>
                  <a:buNone/>
                </a:pPr>
                <a:endParaRPr lang="en-US" sz="1800" dirty="0"/>
              </a:p>
              <a:p>
                <a:pPr marL="0" lvl="0" indent="0" algn="l" rtl="0">
                  <a:spcBef>
                    <a:spcPts val="560"/>
                  </a:spcBef>
                  <a:spcAft>
                    <a:spcPts val="0"/>
                  </a:spcAft>
                  <a:buNone/>
                </a:pPr>
                <a:endParaRPr lang="en-US" sz="1800" dirty="0"/>
              </a:p>
              <a:p>
                <a:pPr marL="0" lvl="0" indent="0" algn="l" rtl="0">
                  <a:spcBef>
                    <a:spcPts val="560"/>
                  </a:spcBef>
                  <a:spcAft>
                    <a:spcPts val="0"/>
                  </a:spcAft>
                  <a:buNone/>
                </a:pPr>
                <a:endParaRPr sz="1800" dirty="0"/>
              </a:p>
            </p:txBody>
          </p:sp>
        </mc:Choice>
        <mc:Fallback>
          <p:sp>
            <p:nvSpPr>
              <p:cNvPr id="29" name="Google Shape;591;g8d5b788658_1_82">
                <a:extLst>
                  <a:ext uri="{FF2B5EF4-FFF2-40B4-BE49-F238E27FC236}">
                    <a16:creationId xmlns:a16="http://schemas.microsoft.com/office/drawing/2014/main" id="{E5B48682-30D2-43E5-BB6E-37B73564DEDC}"/>
                  </a:ext>
                </a:extLst>
              </p:cNvPr>
              <p:cNvSpPr txBox="1">
                <a:spLocks noGrp="1" noRot="1" noChangeAspect="1" noMove="1" noResize="1" noEditPoints="1" noAdjustHandles="1" noChangeArrowheads="1" noChangeShapeType="1" noTextEdit="1"/>
              </p:cNvSpPr>
              <p:nvPr>
                <p:ph type="body" idx="1"/>
              </p:nvPr>
            </p:nvSpPr>
            <p:spPr>
              <a:xfrm>
                <a:off x="484188" y="881512"/>
                <a:ext cx="6065643" cy="5599800"/>
              </a:xfrm>
              <a:prstGeom prst="rect">
                <a:avLst/>
              </a:prstGeom>
              <a:blipFill>
                <a:blip r:embed="rId6"/>
                <a:stretch>
                  <a:fillRect l="-804" r="-804"/>
                </a:stretch>
              </a:blipFill>
            </p:spPr>
            <p:txBody>
              <a:bodyPr/>
              <a:lstStyle/>
              <a:p>
                <a:r>
                  <a:rPr lang="en-US">
                    <a:noFill/>
                  </a:rPr>
                  <a:t> </a:t>
                </a:r>
              </a:p>
            </p:txBody>
          </p:sp>
        </mc:Fallback>
      </mc:AlternateContent>
      <p:grpSp>
        <p:nvGrpSpPr>
          <p:cNvPr id="11" name="Group 10">
            <a:extLst>
              <a:ext uri="{FF2B5EF4-FFF2-40B4-BE49-F238E27FC236}">
                <a16:creationId xmlns:a16="http://schemas.microsoft.com/office/drawing/2014/main" id="{D928BE4D-429F-45BE-90B7-B1E60556EF75}"/>
              </a:ext>
            </a:extLst>
          </p:cNvPr>
          <p:cNvGrpSpPr/>
          <p:nvPr/>
        </p:nvGrpSpPr>
        <p:grpSpPr>
          <a:xfrm>
            <a:off x="6329021" y="1049437"/>
            <a:ext cx="2863312" cy="1944513"/>
            <a:chOff x="6096000" y="1561288"/>
            <a:chExt cx="2863312" cy="1944513"/>
          </a:xfrm>
        </p:grpSpPr>
        <p:grpSp>
          <p:nvGrpSpPr>
            <p:cNvPr id="12" name="Group 11">
              <a:extLst>
                <a:ext uri="{FF2B5EF4-FFF2-40B4-BE49-F238E27FC236}">
                  <a16:creationId xmlns:a16="http://schemas.microsoft.com/office/drawing/2014/main" id="{E7D9900E-B169-4EA3-A3C2-17B77DDC9F2F}"/>
                </a:ext>
              </a:extLst>
            </p:cNvPr>
            <p:cNvGrpSpPr/>
            <p:nvPr/>
          </p:nvGrpSpPr>
          <p:grpSpPr>
            <a:xfrm>
              <a:off x="6096000" y="1561288"/>
              <a:ext cx="2863312" cy="1944513"/>
              <a:chOff x="6096000" y="1561288"/>
              <a:chExt cx="2863312" cy="1944513"/>
            </a:xfrm>
          </p:grpSpPr>
          <p:grpSp>
            <p:nvGrpSpPr>
              <p:cNvPr id="14" name="Group 13">
                <a:extLst>
                  <a:ext uri="{FF2B5EF4-FFF2-40B4-BE49-F238E27FC236}">
                    <a16:creationId xmlns:a16="http://schemas.microsoft.com/office/drawing/2014/main" id="{853C0C79-4C34-4AD9-810F-E49573508E12}"/>
                  </a:ext>
                </a:extLst>
              </p:cNvPr>
              <p:cNvGrpSpPr/>
              <p:nvPr/>
            </p:nvGrpSpPr>
            <p:grpSpPr>
              <a:xfrm>
                <a:off x="6096000" y="1561288"/>
                <a:ext cx="2863312" cy="1944513"/>
                <a:chOff x="6191979" y="4420733"/>
                <a:chExt cx="2863312" cy="1944513"/>
              </a:xfrm>
            </p:grpSpPr>
            <p:grpSp>
              <p:nvGrpSpPr>
                <p:cNvPr id="16" name="Group 15">
                  <a:extLst>
                    <a:ext uri="{FF2B5EF4-FFF2-40B4-BE49-F238E27FC236}">
                      <a16:creationId xmlns:a16="http://schemas.microsoft.com/office/drawing/2014/main" id="{879B9E17-F538-46D8-A2E0-E5EC2A8F73C6}"/>
                    </a:ext>
                  </a:extLst>
                </p:cNvPr>
                <p:cNvGrpSpPr/>
                <p:nvPr/>
              </p:nvGrpSpPr>
              <p:grpSpPr>
                <a:xfrm>
                  <a:off x="6191979" y="4420733"/>
                  <a:ext cx="2863312" cy="1855737"/>
                  <a:chOff x="6191979" y="4420733"/>
                  <a:chExt cx="2863312" cy="1855737"/>
                </a:xfrm>
              </p:grpSpPr>
              <p:grpSp>
                <p:nvGrpSpPr>
                  <p:cNvPr id="19" name="Group 18">
                    <a:extLst>
                      <a:ext uri="{FF2B5EF4-FFF2-40B4-BE49-F238E27FC236}">
                        <a16:creationId xmlns:a16="http://schemas.microsoft.com/office/drawing/2014/main" id="{B66AAD7E-DE53-4982-B23C-CD5536D304A4}"/>
                      </a:ext>
                    </a:extLst>
                  </p:cNvPr>
                  <p:cNvGrpSpPr/>
                  <p:nvPr/>
                </p:nvGrpSpPr>
                <p:grpSpPr>
                  <a:xfrm>
                    <a:off x="6191979" y="4420733"/>
                    <a:ext cx="2863312" cy="1855737"/>
                    <a:chOff x="6191979" y="4420733"/>
                    <a:chExt cx="2863312" cy="1855737"/>
                  </a:xfrm>
                </p:grpSpPr>
                <p:grpSp>
                  <p:nvGrpSpPr>
                    <p:cNvPr id="21" name="Group 20">
                      <a:extLst>
                        <a:ext uri="{FF2B5EF4-FFF2-40B4-BE49-F238E27FC236}">
                          <a16:creationId xmlns:a16="http://schemas.microsoft.com/office/drawing/2014/main" id="{3708E6B7-B7F2-4505-AC72-EB03FFE9F623}"/>
                        </a:ext>
                      </a:extLst>
                    </p:cNvPr>
                    <p:cNvGrpSpPr/>
                    <p:nvPr/>
                  </p:nvGrpSpPr>
                  <p:grpSpPr>
                    <a:xfrm>
                      <a:off x="6398761" y="4420733"/>
                      <a:ext cx="2656530" cy="1855737"/>
                      <a:chOff x="6398761" y="4420733"/>
                      <a:chExt cx="2656530" cy="1855737"/>
                    </a:xfrm>
                  </p:grpSpPr>
                  <p:pic>
                    <p:nvPicPr>
                      <p:cNvPr id="24" name="Picture 23">
                        <a:extLst>
                          <a:ext uri="{FF2B5EF4-FFF2-40B4-BE49-F238E27FC236}">
                            <a16:creationId xmlns:a16="http://schemas.microsoft.com/office/drawing/2014/main" id="{BE105A01-4D5B-48C7-9818-440FBB67094C}"/>
                          </a:ext>
                        </a:extLst>
                      </p:cNvPr>
                      <p:cNvPicPr>
                        <a:picLocks noChangeAspect="1"/>
                      </p:cNvPicPr>
                      <p:nvPr/>
                    </p:nvPicPr>
                    <p:blipFill>
                      <a:blip r:embed="rId7"/>
                      <a:stretch>
                        <a:fillRect/>
                      </a:stretch>
                    </p:blipFill>
                    <p:spPr>
                      <a:xfrm>
                        <a:off x="6398761" y="4420733"/>
                        <a:ext cx="2523386" cy="1725503"/>
                      </a:xfrm>
                      <a:prstGeom prst="rect">
                        <a:avLst/>
                      </a:prstGeom>
                    </p:spPr>
                  </p:pic>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211A75E4-AFED-44D5-A632-7E8B7A72DEF5}"/>
                              </a:ext>
                            </a:extLst>
                          </p:cNvPr>
                          <p:cNvSpPr txBox="1"/>
                          <p:nvPr/>
                        </p:nvSpPr>
                        <p:spPr>
                          <a:xfrm>
                            <a:off x="8676085" y="5907138"/>
                            <a:ext cx="3792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oMath>
                              </m:oMathPara>
                            </a14:m>
                            <a:endParaRPr lang="en-US" dirty="0"/>
                          </a:p>
                        </p:txBody>
                      </p:sp>
                    </mc:Choice>
                    <mc:Fallback xmlns="">
                      <p:sp>
                        <p:nvSpPr>
                          <p:cNvPr id="34" name="TextBox 33"/>
                          <p:cNvSpPr txBox="1">
                            <a:spLocks noRot="1" noChangeAspect="1" noMove="1" noResize="1" noEditPoints="1" noAdjustHandles="1" noChangeArrowheads="1" noChangeShapeType="1" noTextEdit="1"/>
                          </p:cNvSpPr>
                          <p:nvPr/>
                        </p:nvSpPr>
                        <p:spPr>
                          <a:xfrm>
                            <a:off x="8676085" y="5907138"/>
                            <a:ext cx="379206" cy="369332"/>
                          </a:xfrm>
                          <a:prstGeom prst="rect">
                            <a:avLst/>
                          </a:prstGeom>
                          <a:blipFill rotWithShape="0">
                            <a:blip r:embed="rId9"/>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0B78CF82-B4F1-46C1-A865-5C3AF795A72A}"/>
                            </a:ext>
                          </a:extLst>
                        </p:cNvPr>
                        <p:cNvSpPr txBox="1"/>
                        <p:nvPr/>
                      </p:nvSpPr>
                      <p:spPr>
                        <a:xfrm rot="16200000">
                          <a:off x="6038379" y="5009845"/>
                          <a:ext cx="645754" cy="338554"/>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dirty="0" smtClean="0">
                                    <a:latin typeface="Cambria Math" panose="02040503050406030204" pitchFamily="18" charset="0"/>
                                  </a:rPr>
                                  <m:t>𝑓</m:t>
                                </m:r>
                                <m:d>
                                  <m:dPr>
                                    <m:ctrlPr>
                                      <a:rPr lang="en-US" sz="1600" b="0" i="1" dirty="0" smtClean="0">
                                        <a:latin typeface="Cambria Math" panose="02040503050406030204" pitchFamily="18" charset="0"/>
                                      </a:rPr>
                                    </m:ctrlPr>
                                  </m:dPr>
                                  <m:e>
                                    <m:r>
                                      <a:rPr lang="en-US" sz="1600" b="0" i="1" dirty="0" smtClean="0">
                                        <a:latin typeface="Cambria Math" panose="02040503050406030204" pitchFamily="18" charset="0"/>
                                      </a:rPr>
                                      <m:t>𝑥</m:t>
                                    </m:r>
                                  </m:e>
                                </m:d>
                              </m:oMath>
                            </m:oMathPara>
                          </a14:m>
                          <a:endParaRPr lang="en-US" dirty="0"/>
                        </a:p>
                      </p:txBody>
                    </p:sp>
                  </mc:Choice>
                  <mc:Fallback xmlns="">
                    <p:sp>
                      <p:nvSpPr>
                        <p:cNvPr id="32" name="TextBox 31"/>
                        <p:cNvSpPr txBox="1">
                          <a:spLocks noRot="1" noChangeAspect="1" noMove="1" noResize="1" noEditPoints="1" noAdjustHandles="1" noChangeArrowheads="1" noChangeShapeType="1" noTextEdit="1"/>
                        </p:cNvSpPr>
                        <p:nvPr/>
                      </p:nvSpPr>
                      <p:spPr>
                        <a:xfrm rot="16200000">
                          <a:off x="6038379" y="5009845"/>
                          <a:ext cx="645754" cy="338554"/>
                        </a:xfrm>
                        <a:prstGeom prst="rect">
                          <a:avLst/>
                        </a:prstGeom>
                        <a:blipFill rotWithShape="0">
                          <a:blip r:embed="rId10"/>
                          <a:stretch>
                            <a:fillRect r="-10714"/>
                          </a:stretch>
                        </a:blipFill>
                      </p:spPr>
                      <p:txBody>
                        <a:bodyPr/>
                        <a:lstStyle/>
                        <a:p>
                          <a:r>
                            <a:rPr lang="en-US">
                              <a:noFill/>
                            </a:rPr>
                            <a:t> </a:t>
                          </a:r>
                        </a:p>
                      </p:txBody>
                    </p:sp>
                  </mc:Fallback>
                </mc:AlternateContent>
              </p:grpSp>
              <p:cxnSp>
                <p:nvCxnSpPr>
                  <p:cNvPr id="20" name="Straight Connector 19">
                    <a:extLst>
                      <a:ext uri="{FF2B5EF4-FFF2-40B4-BE49-F238E27FC236}">
                        <a16:creationId xmlns:a16="http://schemas.microsoft.com/office/drawing/2014/main" id="{59DB4BA1-79AC-4744-B557-BFAE82843936}"/>
                      </a:ext>
                    </a:extLst>
                  </p:cNvPr>
                  <p:cNvCxnSpPr/>
                  <p:nvPr/>
                </p:nvCxnSpPr>
                <p:spPr>
                  <a:xfrm>
                    <a:off x="7635053" y="5198531"/>
                    <a:ext cx="0" cy="720636"/>
                  </a:xfrm>
                  <a:prstGeom prst="line">
                    <a:avLst/>
                  </a:prstGeom>
                  <a:ln w="25400">
                    <a:solidFill>
                      <a:srgbClr val="0000CC"/>
                    </a:solidFill>
                    <a:prstDash val="sysDot"/>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3EF25832-F564-493E-9FE3-434224E11C9B}"/>
                        </a:ext>
                      </a:extLst>
                    </p:cNvPr>
                    <p:cNvSpPr txBox="1"/>
                    <p:nvPr/>
                  </p:nvSpPr>
                  <p:spPr>
                    <a:xfrm>
                      <a:off x="7453822" y="6026692"/>
                      <a:ext cx="532976" cy="338554"/>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0</m:t>
                            </m:r>
                            <m:r>
                              <a:rPr lang="en-US" sz="1600" b="0" i="1" smtClean="0">
                                <a:latin typeface="Cambria Math" panose="02040503050406030204" pitchFamily="18" charset="0"/>
                              </a:rPr>
                              <m:t>.</m:t>
                            </m:r>
                            <m:r>
                              <a:rPr lang="en-US" sz="1600" b="0" i="1" smtClean="0">
                                <a:latin typeface="Cambria Math" panose="02040503050406030204" pitchFamily="18" charset="0"/>
                              </a:rPr>
                              <m:t>5</m:t>
                            </m:r>
                          </m:oMath>
                        </m:oMathPara>
                      </a14:m>
                      <a:endParaRPr lang="en-US" dirty="0"/>
                    </a:p>
                  </p:txBody>
                </p:sp>
              </mc:Choice>
              <mc:Fallback xmlns="">
                <p:sp>
                  <p:nvSpPr>
                    <p:cNvPr id="28" name="TextBox 27"/>
                    <p:cNvSpPr txBox="1">
                      <a:spLocks noRot="1" noChangeAspect="1" noMove="1" noResize="1" noEditPoints="1" noAdjustHandles="1" noChangeArrowheads="1" noChangeShapeType="1" noTextEdit="1"/>
                    </p:cNvSpPr>
                    <p:nvPr/>
                  </p:nvSpPr>
                  <p:spPr>
                    <a:xfrm>
                      <a:off x="7453822" y="6026692"/>
                      <a:ext cx="532976" cy="338554"/>
                    </a:xfrm>
                    <a:prstGeom prst="rect">
                      <a:avLst/>
                    </a:prstGeom>
                    <a:blipFill rotWithShape="0">
                      <a:blip r:embed="rId11"/>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D687A35-6C93-45E3-B842-1B94ED0BBEDA}"/>
                      </a:ext>
                    </a:extLst>
                  </p:cNvPr>
                  <p:cNvSpPr txBox="1"/>
                  <p:nvPr/>
                </p:nvSpPr>
                <p:spPr>
                  <a:xfrm>
                    <a:off x="8072826" y="2127291"/>
                    <a:ext cx="63075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00CC"/>
                              </a:solidFill>
                              <a:latin typeface="Cambria Math" panose="02040503050406030204" pitchFamily="18" charset="0"/>
                            </a:rPr>
                            <m:t>𝑛</m:t>
                          </m:r>
                          <m:r>
                            <a:rPr lang="en-US" b="0" i="1" smtClean="0">
                              <a:solidFill>
                                <a:srgbClr val="0000CC"/>
                              </a:solidFill>
                              <a:latin typeface="Cambria Math" panose="02040503050406030204" pitchFamily="18" charset="0"/>
                            </a:rPr>
                            <m:t>=</m:t>
                          </m:r>
                          <m:r>
                            <a:rPr lang="en-US" b="0" i="1" smtClean="0">
                              <a:solidFill>
                                <a:srgbClr val="0000CC"/>
                              </a:solidFill>
                              <a:latin typeface="Cambria Math" panose="02040503050406030204" pitchFamily="18" charset="0"/>
                            </a:rPr>
                            <m:t>1</m:t>
                          </m:r>
                        </m:oMath>
                      </m:oMathPara>
                    </a14:m>
                    <a:endParaRPr lang="en-US" dirty="0">
                      <a:solidFill>
                        <a:srgbClr val="0000CC"/>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8072826" y="2127291"/>
                    <a:ext cx="630750" cy="276999"/>
                  </a:xfrm>
                  <a:prstGeom prst="rect">
                    <a:avLst/>
                  </a:prstGeom>
                  <a:blipFill rotWithShape="0">
                    <a:blip r:embed="rId12"/>
                    <a:stretch>
                      <a:fillRect l="-3846" r="-7692" b="-8889"/>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06722F0-F86A-4531-8DBF-35CB0C8FD098}"/>
                    </a:ext>
                  </a:extLst>
                </p:cNvPr>
                <p:cNvSpPr txBox="1"/>
                <p:nvPr/>
              </p:nvSpPr>
              <p:spPr>
                <a:xfrm>
                  <a:off x="6999611" y="1769979"/>
                  <a:ext cx="63075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00CC"/>
                            </a:solidFill>
                            <a:latin typeface="Cambria Math" panose="02040503050406030204" pitchFamily="18" charset="0"/>
                          </a:rPr>
                          <m:t>𝑛</m:t>
                        </m:r>
                        <m:r>
                          <a:rPr lang="en-US" b="0" i="1" smtClean="0">
                            <a:solidFill>
                              <a:srgbClr val="0000CC"/>
                            </a:solidFill>
                            <a:latin typeface="Cambria Math" panose="02040503050406030204" pitchFamily="18" charset="0"/>
                          </a:rPr>
                          <m:t>=</m:t>
                        </m:r>
                        <m:r>
                          <a:rPr lang="en-US" b="0" i="1" smtClean="0">
                            <a:solidFill>
                              <a:srgbClr val="0000CC"/>
                            </a:solidFill>
                            <a:latin typeface="Cambria Math" panose="02040503050406030204" pitchFamily="18" charset="0"/>
                          </a:rPr>
                          <m:t>9</m:t>
                        </m:r>
                      </m:oMath>
                    </m:oMathPara>
                  </a14:m>
                  <a:endParaRPr lang="en-US" dirty="0">
                    <a:solidFill>
                      <a:srgbClr val="0000CC"/>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6999611" y="1769979"/>
                  <a:ext cx="630750" cy="276999"/>
                </a:xfrm>
                <a:prstGeom prst="rect">
                  <a:avLst/>
                </a:prstGeom>
                <a:blipFill rotWithShape="0">
                  <a:blip r:embed="rId13"/>
                  <a:stretch>
                    <a:fillRect l="-3846" r="-7692" b="-8889"/>
                  </a:stretch>
                </a:blipFill>
              </p:spPr>
              <p:txBody>
                <a:bodyPr/>
                <a:lstStyle/>
                <a:p>
                  <a:r>
                    <a:rPr lang="en-US">
                      <a:noFill/>
                    </a:rPr>
                    <a:t> </a:t>
                  </a:r>
                </a:p>
              </p:txBody>
            </p:sp>
          </mc:Fallback>
        </mc:AlternateContent>
      </p:grpSp>
      <p:grpSp>
        <p:nvGrpSpPr>
          <p:cNvPr id="26" name="Group 25">
            <a:extLst>
              <a:ext uri="{FF2B5EF4-FFF2-40B4-BE49-F238E27FC236}">
                <a16:creationId xmlns:a16="http://schemas.microsoft.com/office/drawing/2014/main" id="{F98B7E38-0945-4E8F-9DB5-93E69BD79D60}"/>
              </a:ext>
            </a:extLst>
          </p:cNvPr>
          <p:cNvGrpSpPr/>
          <p:nvPr/>
        </p:nvGrpSpPr>
        <p:grpSpPr>
          <a:xfrm>
            <a:off x="6313551" y="3335655"/>
            <a:ext cx="2878782" cy="2111847"/>
            <a:chOff x="6201901" y="3391676"/>
            <a:chExt cx="2878782" cy="2111847"/>
          </a:xfrm>
        </p:grpSpPr>
        <p:pic>
          <p:nvPicPr>
            <p:cNvPr id="28" name="Picture 27">
              <a:extLst>
                <a:ext uri="{FF2B5EF4-FFF2-40B4-BE49-F238E27FC236}">
                  <a16:creationId xmlns:a16="http://schemas.microsoft.com/office/drawing/2014/main" id="{4BD59444-8749-4523-8525-0B06DC663612}"/>
                </a:ext>
              </a:extLst>
            </p:cNvPr>
            <p:cNvPicPr>
              <a:picLocks noChangeAspect="1"/>
            </p:cNvPicPr>
            <p:nvPr/>
          </p:nvPicPr>
          <p:blipFill>
            <a:blip r:embed="rId14"/>
            <a:stretch>
              <a:fillRect/>
            </a:stretch>
          </p:blipFill>
          <p:spPr>
            <a:xfrm>
              <a:off x="6280124" y="3391676"/>
              <a:ext cx="2800559" cy="1915035"/>
            </a:xfrm>
            <a:prstGeom prst="rect">
              <a:avLst/>
            </a:prstGeom>
          </p:spPr>
        </p:pic>
        <p:grpSp>
          <p:nvGrpSpPr>
            <p:cNvPr id="30" name="Group 29">
              <a:extLst>
                <a:ext uri="{FF2B5EF4-FFF2-40B4-BE49-F238E27FC236}">
                  <a16:creationId xmlns:a16="http://schemas.microsoft.com/office/drawing/2014/main" id="{DCCBEFC2-DD80-4651-9AD1-5E29EFA69A5D}"/>
                </a:ext>
              </a:extLst>
            </p:cNvPr>
            <p:cNvGrpSpPr/>
            <p:nvPr/>
          </p:nvGrpSpPr>
          <p:grpSpPr>
            <a:xfrm>
              <a:off x="6201901" y="3592703"/>
              <a:ext cx="2875741" cy="1910820"/>
              <a:chOff x="6315431" y="959508"/>
              <a:chExt cx="2875741" cy="1910820"/>
            </a:xfrm>
          </p:grpSpPr>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B62C5361-5408-484C-B98E-4D0BE8C51ABF}"/>
                      </a:ext>
                    </a:extLst>
                  </p:cNvPr>
                  <p:cNvSpPr txBox="1"/>
                  <p:nvPr/>
                </p:nvSpPr>
                <p:spPr>
                  <a:xfrm>
                    <a:off x="8816069" y="2433102"/>
                    <a:ext cx="37510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m:t>
                          </m:r>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8816069" y="2433102"/>
                    <a:ext cx="375103" cy="369332"/>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CCB0010A-CB88-4113-BE3E-2FB9233A870D}"/>
                      </a:ext>
                    </a:extLst>
                  </p:cNvPr>
                  <p:cNvSpPr txBox="1"/>
                  <p:nvPr/>
                </p:nvSpPr>
                <p:spPr>
                  <a:xfrm rot="16200000">
                    <a:off x="6157567" y="1477320"/>
                    <a:ext cx="654282" cy="338554"/>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dirty="0" smtClean="0">
                              <a:latin typeface="Cambria Math" panose="02040503050406030204" pitchFamily="18" charset="0"/>
                            </a:rPr>
                            <m:t>𝑔</m:t>
                          </m:r>
                          <m:d>
                            <m:dPr>
                              <m:ctrlPr>
                                <a:rPr lang="en-US" sz="1600" b="0" i="1" dirty="0" smtClean="0">
                                  <a:latin typeface="Cambria Math" panose="02040503050406030204" pitchFamily="18" charset="0"/>
                                </a:rPr>
                              </m:ctrlPr>
                            </m:dPr>
                            <m:e>
                              <m:r>
                                <a:rPr lang="en-US" sz="1600" b="0" i="1" dirty="0" smtClean="0">
                                  <a:latin typeface="Cambria Math" panose="02040503050406030204" pitchFamily="18" charset="0"/>
                                </a:rPr>
                                <m:t>𝑆</m:t>
                              </m:r>
                            </m:e>
                          </m:d>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rot="16200000">
                    <a:off x="6157567" y="1477320"/>
                    <a:ext cx="654282" cy="338554"/>
                  </a:xfrm>
                  <a:prstGeom prst="rect">
                    <a:avLst/>
                  </a:prstGeom>
                  <a:blipFill rotWithShape="0">
                    <a:blip r:embed="rId15"/>
                    <a:stretch>
                      <a:fillRect r="-5455"/>
                    </a:stretch>
                  </a:blipFill>
                </p:spPr>
                <p:txBody>
                  <a:bodyPr/>
                  <a:lstStyle/>
                  <a:p>
                    <a:r>
                      <a:rPr lang="en-US">
                        <a:noFill/>
                      </a:rPr>
                      <a:t> </a:t>
                    </a:r>
                  </a:p>
                </p:txBody>
              </p:sp>
            </mc:Fallback>
          </mc:AlternateContent>
          <p:cxnSp>
            <p:nvCxnSpPr>
              <p:cNvPr id="33" name="Straight Connector 32">
                <a:extLst>
                  <a:ext uri="{FF2B5EF4-FFF2-40B4-BE49-F238E27FC236}">
                    <a16:creationId xmlns:a16="http://schemas.microsoft.com/office/drawing/2014/main" id="{04E3BF05-543A-4400-A458-EEEACA120191}"/>
                  </a:ext>
                </a:extLst>
              </p:cNvPr>
              <p:cNvCxnSpPr/>
              <p:nvPr/>
            </p:nvCxnSpPr>
            <p:spPr>
              <a:xfrm>
                <a:off x="7758505" y="1666006"/>
                <a:ext cx="0" cy="720636"/>
              </a:xfrm>
              <a:prstGeom prst="line">
                <a:avLst/>
              </a:prstGeom>
              <a:ln w="25400">
                <a:solidFill>
                  <a:srgbClr val="0000CC"/>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EEA4B4F7-4C54-4C3F-8B40-A334277FFD51}"/>
                      </a:ext>
                    </a:extLst>
                  </p:cNvPr>
                  <p:cNvSpPr txBox="1"/>
                  <p:nvPr/>
                </p:nvSpPr>
                <p:spPr>
                  <a:xfrm>
                    <a:off x="7538404" y="2531774"/>
                    <a:ext cx="532976" cy="338554"/>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𝐾</m:t>
                          </m:r>
                        </m:oMath>
                      </m:oMathPara>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7538404" y="2531774"/>
                    <a:ext cx="532976" cy="338554"/>
                  </a:xfrm>
                  <a:prstGeom prst="rect">
                    <a:avLst/>
                  </a:prstGeom>
                  <a:blipFill rotWithShape="0">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CBB209B0-5959-456D-9642-24EC0C729B33}"/>
                      </a:ext>
                    </a:extLst>
                  </p:cNvPr>
                  <p:cNvSpPr txBox="1"/>
                  <p:nvPr/>
                </p:nvSpPr>
                <p:spPr>
                  <a:xfrm>
                    <a:off x="6872878" y="1486164"/>
                    <a:ext cx="63075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00CC"/>
                              </a:solidFill>
                              <a:latin typeface="Cambria Math" panose="02040503050406030204" pitchFamily="18" charset="0"/>
                            </a:rPr>
                            <m:t>𝑛</m:t>
                          </m:r>
                          <m:r>
                            <a:rPr lang="en-US" b="0" i="1" smtClean="0">
                              <a:solidFill>
                                <a:srgbClr val="0000CC"/>
                              </a:solidFill>
                              <a:latin typeface="Cambria Math" panose="02040503050406030204" pitchFamily="18" charset="0"/>
                            </a:rPr>
                            <m:t>=</m:t>
                          </m:r>
                          <m:r>
                            <a:rPr lang="en-US" b="0" i="1" smtClean="0">
                              <a:solidFill>
                                <a:srgbClr val="0000CC"/>
                              </a:solidFill>
                              <a:latin typeface="Cambria Math" panose="02040503050406030204" pitchFamily="18" charset="0"/>
                            </a:rPr>
                            <m:t>1</m:t>
                          </m:r>
                        </m:oMath>
                      </m:oMathPara>
                    </a14:m>
                    <a:endParaRPr lang="en-US" dirty="0">
                      <a:solidFill>
                        <a:srgbClr val="0000CC"/>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6872878" y="1486164"/>
                    <a:ext cx="630750" cy="276999"/>
                  </a:xfrm>
                  <a:prstGeom prst="rect">
                    <a:avLst/>
                  </a:prstGeom>
                  <a:blipFill rotWithShape="0">
                    <a:blip r:embed="rId17"/>
                    <a:stretch>
                      <a:fillRect l="-3846" r="-7692"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3F387A8A-22F0-451B-B456-8E315797615D}"/>
                      </a:ext>
                    </a:extLst>
                  </p:cNvPr>
                  <p:cNvSpPr txBox="1"/>
                  <p:nvPr/>
                </p:nvSpPr>
                <p:spPr>
                  <a:xfrm>
                    <a:off x="7705740" y="959508"/>
                    <a:ext cx="63075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00CC"/>
                              </a:solidFill>
                              <a:latin typeface="Cambria Math" panose="02040503050406030204" pitchFamily="18" charset="0"/>
                            </a:rPr>
                            <m:t>𝑛</m:t>
                          </m:r>
                          <m:r>
                            <a:rPr lang="en-US" b="0" i="1" smtClean="0">
                              <a:solidFill>
                                <a:srgbClr val="0000CC"/>
                              </a:solidFill>
                              <a:latin typeface="Cambria Math" panose="02040503050406030204" pitchFamily="18" charset="0"/>
                            </a:rPr>
                            <m:t>=</m:t>
                          </m:r>
                          <m:r>
                            <a:rPr lang="en-US" b="0" i="1" smtClean="0">
                              <a:solidFill>
                                <a:srgbClr val="0000CC"/>
                              </a:solidFill>
                              <a:latin typeface="Cambria Math" panose="02040503050406030204" pitchFamily="18" charset="0"/>
                            </a:rPr>
                            <m:t>9</m:t>
                          </m:r>
                        </m:oMath>
                      </m:oMathPara>
                    </a14:m>
                    <a:endParaRPr lang="en-US" dirty="0">
                      <a:solidFill>
                        <a:srgbClr val="0000CC"/>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7705740" y="959508"/>
                    <a:ext cx="630750" cy="276999"/>
                  </a:xfrm>
                  <a:prstGeom prst="rect">
                    <a:avLst/>
                  </a:prstGeom>
                  <a:blipFill rotWithShape="0">
                    <a:blip r:embed="rId18"/>
                    <a:stretch>
                      <a:fillRect l="-3883" r="-7767" b="-8696"/>
                    </a:stretch>
                  </a:blipFill>
                </p:spPr>
                <p:txBody>
                  <a:bodyPr/>
                  <a:lstStyle/>
                  <a:p>
                    <a:r>
                      <a:rPr lang="en-US">
                        <a:noFill/>
                      </a:rPr>
                      <a:t> </a:t>
                    </a:r>
                  </a:p>
                </p:txBody>
              </p:sp>
            </mc:Fallback>
          </mc:AlternateContent>
        </p:grpSp>
      </p:grpSp>
    </p:spTree>
    <p:extLst>
      <p:ext uri="{BB962C8B-B14F-4D97-AF65-F5344CB8AC3E}">
        <p14:creationId xmlns:p14="http://schemas.microsoft.com/office/powerpoint/2010/main" val="28796911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50334"/>
            <a:ext cx="9144000" cy="838200"/>
          </a:xfrm>
        </p:spPr>
        <p:txBody>
          <a:bodyPr>
            <a:normAutofit fontScale="90000"/>
          </a:bodyPr>
          <a:lstStyle/>
          <a:p>
            <a:pPr eaLnBrk="1" hangingPunct="1"/>
            <a:r>
              <a:rPr lang="en-US" sz="2800" b="1" dirty="0">
                <a:solidFill>
                  <a:srgbClr val="0000CC"/>
                </a:solidFill>
              </a:rPr>
              <a:t>Principles of Modeling: Summary Limiting Cases: Values and Slopes</a:t>
            </a:r>
          </a:p>
        </p:txBody>
      </p:sp>
      <p:pic>
        <p:nvPicPr>
          <p:cNvPr id="13316" name="Picture 4" descr="Biocomplexity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0275" y="6264275"/>
            <a:ext cx="59372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descr="redblackblocki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19825"/>
            <a:ext cx="48418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a14="http://schemas.microsoft.com/office/drawing/2010/main" Requires="a14">
          <p:sp>
            <p:nvSpPr>
              <p:cNvPr id="10" name="TextBox 9"/>
              <p:cNvSpPr txBox="1"/>
              <p:nvPr/>
            </p:nvSpPr>
            <p:spPr>
              <a:xfrm>
                <a:off x="167028" y="734777"/>
                <a:ext cx="5743763" cy="5632311"/>
              </a:xfrm>
              <a:prstGeom prst="rect">
                <a:avLst/>
              </a:prstGeom>
              <a:noFill/>
            </p:spPr>
            <p:txBody>
              <a:bodyPr wrap="square" rtlCol="0">
                <a:spAutoFit/>
              </a:bodyPr>
              <a:lstStyle/>
              <a:p>
                <a:r>
                  <a:rPr lang="en-US" sz="1800" dirty="0"/>
                  <a:t>When thinking about rate laws, or about results </a:t>
                </a:r>
                <a:r>
                  <a:rPr lang="en-US" sz="1800" b="1" dirty="0"/>
                  <a:t>ALWAYS</a:t>
                </a:r>
                <a:r>
                  <a:rPr lang="en-US" sz="1800" dirty="0"/>
                  <a:t> ask:</a:t>
                </a:r>
              </a:p>
              <a:p>
                <a:pPr marL="457200" indent="-457200">
                  <a:buFont typeface="+mj-lt"/>
                  <a:buAutoNum type="arabicPeriod"/>
                </a:pPr>
                <a:r>
                  <a:rPr lang="en-US" sz="1800" dirty="0"/>
                  <a:t>At the lower limit of the parameter (0 or appropriate lower bound):</a:t>
                </a:r>
              </a:p>
              <a:p>
                <a:pPr marL="914400" lvl="1" indent="-457200">
                  <a:buFont typeface="+mj-lt"/>
                  <a:buAutoNum type="arabicPeriod"/>
                </a:pPr>
                <a:r>
                  <a:rPr lang="en-US" sz="1800" dirty="0"/>
                  <a:t>Is the value 0, nonzero, infinite?</a:t>
                </a:r>
              </a:p>
              <a:p>
                <a:pPr marL="914400" lvl="1" indent="-457200">
                  <a:buFont typeface="+mj-lt"/>
                  <a:buAutoNum type="arabicPeriod"/>
                </a:pPr>
                <a:r>
                  <a:rPr lang="en-US" sz="1800" dirty="0"/>
                  <a:t>Is the slope negative infinite, negative finite, 0, positive finite?</a:t>
                </a:r>
              </a:p>
              <a:p>
                <a:pPr marL="457200" indent="-457200">
                  <a:buFont typeface="+mj-lt"/>
                  <a:buAutoNum type="arabicPeriod"/>
                </a:pPr>
                <a:r>
                  <a:rPr lang="en-US" sz="1800" dirty="0"/>
                  <a:t>At the upper limit of the parameter (</a:t>
                </a:r>
                <a14:m>
                  <m:oMath xmlns:m="http://schemas.openxmlformats.org/officeDocument/2006/math">
                    <m:r>
                      <a:rPr lang="en-US" sz="1800" b="0" i="1" smtClean="0">
                        <a:latin typeface="Cambria Math" panose="02040503050406030204" pitchFamily="18" charset="0"/>
                      </a:rPr>
                      <m:t>∞</m:t>
                    </m:r>
                  </m:oMath>
                </a14:m>
                <a:r>
                  <a:rPr lang="en-US" sz="1800" dirty="0"/>
                  <a:t> or appropriate upper bound):</a:t>
                </a:r>
              </a:p>
              <a:p>
                <a:pPr marL="914400" lvl="1" indent="-457200">
                  <a:buFont typeface="+mj-lt"/>
                  <a:buAutoNum type="arabicPeriod"/>
                </a:pPr>
                <a:r>
                  <a:rPr lang="en-US" sz="1800" dirty="0"/>
                  <a:t>Is the value 0, nonzero, infinite?</a:t>
                </a:r>
              </a:p>
              <a:p>
                <a:pPr marL="914400" lvl="1" indent="-457200">
                  <a:buFont typeface="+mj-lt"/>
                  <a:buAutoNum type="arabicPeriod"/>
                </a:pPr>
                <a:r>
                  <a:rPr lang="en-US" sz="1800" dirty="0"/>
                  <a:t>Is the slope negative finite, 0, positive finite, positive infinite?</a:t>
                </a:r>
              </a:p>
              <a:p>
                <a:pPr marL="457200" indent="-457200">
                  <a:buFont typeface="+mj-lt"/>
                  <a:buAutoNum type="arabicPeriod"/>
                </a:pPr>
                <a:r>
                  <a:rPr lang="en-US" sz="1800" dirty="0"/>
                  <a:t>Are there other places the value is constrained? </a:t>
                </a:r>
                <a:r>
                  <a:rPr lang="en-US" sz="1800" i="1" dirty="0"/>
                  <a:t>E.g</a:t>
                </a:r>
                <a:r>
                  <a:rPr lang="en-US" sz="1800" dirty="0"/>
                  <a:t>., a Hill function is constrained at </a:t>
                </a:r>
                <a14:m>
                  <m:oMath xmlns:m="http://schemas.openxmlformats.org/officeDocument/2006/math">
                    <m:r>
                      <a:rPr lang="en-US" sz="1800" i="1" dirty="0" smtClean="0">
                        <a:latin typeface="Cambria Math" panose="02040503050406030204" pitchFamily="18" charset="0"/>
                      </a:rPr>
                      <m:t>𝐾</m:t>
                    </m:r>
                  </m:oMath>
                </a14:m>
                <a:endParaRPr lang="en-US" sz="1800" dirty="0"/>
              </a:p>
              <a:p>
                <a:pPr marL="914400" lvl="1" indent="-457200">
                  <a:buFont typeface="+mj-lt"/>
                  <a:buAutoNum type="arabicPeriod"/>
                </a:pPr>
                <a:r>
                  <a:rPr lang="en-US" sz="1800" dirty="0"/>
                  <a:t>Is the value 0, nonzero, infinite?</a:t>
                </a:r>
              </a:p>
              <a:p>
                <a:pPr marL="914400" lvl="1" indent="-457200">
                  <a:buFont typeface="+mj-lt"/>
                  <a:buAutoNum type="arabicPeriod"/>
                </a:pPr>
                <a:r>
                  <a:rPr lang="en-US" sz="1800" dirty="0"/>
                  <a:t>Is the slope negative finite, 0, positive finite?</a:t>
                </a:r>
              </a:p>
              <a:p>
                <a:pPr marL="457200" lvl="1"/>
                <a:r>
                  <a:rPr lang="en-US" sz="1800" dirty="0"/>
                  <a:t>For More information see Herbert </a:t>
                </a:r>
                <a:r>
                  <a:rPr lang="en-US" sz="1800" dirty="0" err="1"/>
                  <a:t>Sauro’s</a:t>
                </a:r>
                <a:r>
                  <a:rPr lang="en-US" sz="1800" dirty="0"/>
                  <a:t> Textbook, “Systems Biology, Introduction to Pathway Modeling”</a:t>
                </a:r>
              </a:p>
              <a:p>
                <a:pPr marL="457200" indent="-457200">
                  <a:buFont typeface="+mj-lt"/>
                  <a:buAutoNum type="arabicPeriod"/>
                </a:pPr>
                <a:endParaRPr lang="en-US" sz="1800" dirty="0"/>
              </a:p>
            </p:txBody>
          </p:sp>
        </mc:Choice>
        <mc:Fallback>
          <p:sp>
            <p:nvSpPr>
              <p:cNvPr id="10" name="TextBox 9"/>
              <p:cNvSpPr txBox="1">
                <a:spLocks noRot="1" noChangeAspect="1" noMove="1" noResize="1" noEditPoints="1" noAdjustHandles="1" noChangeArrowheads="1" noChangeShapeType="1" noTextEdit="1"/>
              </p:cNvSpPr>
              <p:nvPr/>
            </p:nvSpPr>
            <p:spPr>
              <a:xfrm>
                <a:off x="167028" y="734777"/>
                <a:ext cx="5743763" cy="5632311"/>
              </a:xfrm>
              <a:prstGeom prst="rect">
                <a:avLst/>
              </a:prstGeom>
              <a:blipFill>
                <a:blip r:embed="rId5"/>
                <a:stretch>
                  <a:fillRect l="-848" t="-650"/>
                </a:stretch>
              </a:blipFill>
            </p:spPr>
            <p:txBody>
              <a:bodyPr/>
              <a:lstStyle/>
              <a:p>
                <a:r>
                  <a:rPr lang="en-US">
                    <a:noFill/>
                  </a:rPr>
                  <a:t> </a:t>
                </a:r>
              </a:p>
            </p:txBody>
          </p:sp>
        </mc:Fallback>
      </mc:AlternateContent>
      <p:grpSp>
        <p:nvGrpSpPr>
          <p:cNvPr id="30" name="Group 29"/>
          <p:cNvGrpSpPr/>
          <p:nvPr/>
        </p:nvGrpSpPr>
        <p:grpSpPr>
          <a:xfrm>
            <a:off x="5754138" y="1585841"/>
            <a:ext cx="1717404" cy="1254773"/>
            <a:chOff x="6553200" y="3124200"/>
            <a:chExt cx="1717404" cy="1254773"/>
          </a:xfrm>
        </p:grpSpPr>
        <p:grpSp>
          <p:nvGrpSpPr>
            <p:cNvPr id="13" name="Group 12"/>
            <p:cNvGrpSpPr/>
            <p:nvPr/>
          </p:nvGrpSpPr>
          <p:grpSpPr>
            <a:xfrm>
              <a:off x="6553200" y="3124200"/>
              <a:ext cx="1717404" cy="1254773"/>
              <a:chOff x="2221414" y="2672593"/>
              <a:chExt cx="1717404" cy="1254773"/>
            </a:xfrm>
          </p:grpSpPr>
          <p:grpSp>
            <p:nvGrpSpPr>
              <p:cNvPr id="14" name="Group 13"/>
              <p:cNvGrpSpPr/>
              <p:nvPr/>
            </p:nvGrpSpPr>
            <p:grpSpPr>
              <a:xfrm>
                <a:off x="2221414" y="2672593"/>
                <a:ext cx="1656397" cy="914400"/>
                <a:chOff x="2221414" y="2672593"/>
                <a:chExt cx="1656397" cy="914400"/>
              </a:xfrm>
            </p:grpSpPr>
            <p:grpSp>
              <p:nvGrpSpPr>
                <p:cNvPr id="16" name="Group 15"/>
                <p:cNvGrpSpPr/>
                <p:nvPr/>
              </p:nvGrpSpPr>
              <p:grpSpPr>
                <a:xfrm>
                  <a:off x="2658611" y="2672593"/>
                  <a:ext cx="1219200" cy="914400"/>
                  <a:chOff x="2658611" y="2672593"/>
                  <a:chExt cx="1219200" cy="914400"/>
                </a:xfrm>
              </p:grpSpPr>
              <p:cxnSp>
                <p:nvCxnSpPr>
                  <p:cNvPr id="18" name="Straight Arrow Connector 17"/>
                  <p:cNvCxnSpPr/>
                  <p:nvPr/>
                </p:nvCxnSpPr>
                <p:spPr>
                  <a:xfrm flipV="1">
                    <a:off x="2667000" y="2672593"/>
                    <a:ext cx="0" cy="9144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flipV="1">
                    <a:off x="3268211" y="2963411"/>
                    <a:ext cx="0" cy="12192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2221414" y="2828300"/>
                  <a:ext cx="461665" cy="665118"/>
                </a:xfrm>
                <a:prstGeom prst="rect">
                  <a:avLst/>
                </a:prstGeom>
                <a:noFill/>
              </p:spPr>
              <p:txBody>
                <a:bodyPr vert="vert270" wrap="none" rtlCol="0">
                  <a:spAutoFit/>
                </a:bodyPr>
                <a:lstStyle/>
                <a:p>
                  <a:r>
                    <a:rPr lang="en-US" dirty="0">
                      <a:solidFill>
                        <a:srgbClr val="0000CC"/>
                      </a:solidFill>
                    </a:rPr>
                    <a:t>Value</a:t>
                  </a:r>
                </a:p>
              </p:txBody>
            </p:sp>
          </p:grpSp>
          <p:sp>
            <p:nvSpPr>
              <p:cNvPr id="15" name="TextBox 14"/>
              <p:cNvSpPr txBox="1"/>
              <p:nvPr/>
            </p:nvSpPr>
            <p:spPr>
              <a:xfrm>
                <a:off x="2597603" y="3558034"/>
                <a:ext cx="1341215" cy="369332"/>
              </a:xfrm>
              <a:prstGeom prst="rect">
                <a:avLst/>
              </a:prstGeom>
              <a:noFill/>
            </p:spPr>
            <p:txBody>
              <a:bodyPr wrap="square" rtlCol="0">
                <a:spAutoFit/>
              </a:bodyPr>
              <a:lstStyle/>
              <a:p>
                <a:r>
                  <a:rPr lang="en-US" dirty="0">
                    <a:solidFill>
                      <a:srgbClr val="0000CC"/>
                    </a:solidFill>
                  </a:rPr>
                  <a:t>parameter</a:t>
                </a:r>
              </a:p>
            </p:txBody>
          </p:sp>
        </p:grpSp>
        <p:cxnSp>
          <p:nvCxnSpPr>
            <p:cNvPr id="20" name="Straight Arrow Connector 19"/>
            <p:cNvCxnSpPr/>
            <p:nvPr/>
          </p:nvCxnSpPr>
          <p:spPr>
            <a:xfrm>
              <a:off x="7014865" y="3981377"/>
              <a:ext cx="609600" cy="0"/>
            </a:xfrm>
            <a:prstGeom prst="straightConnector1">
              <a:avLst/>
            </a:prstGeom>
            <a:ln w="38100">
              <a:solidFill>
                <a:srgbClr val="0000CC"/>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7002981" y="3403612"/>
              <a:ext cx="609600" cy="0"/>
            </a:xfrm>
            <a:prstGeom prst="straightConnector1">
              <a:avLst/>
            </a:prstGeom>
            <a:ln w="38100">
              <a:solidFill>
                <a:srgbClr val="0000CC"/>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7002981" y="3197536"/>
              <a:ext cx="585131" cy="206077"/>
            </a:xfrm>
            <a:prstGeom prst="straightConnector1">
              <a:avLst/>
            </a:prstGeom>
            <a:ln w="3810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7014865" y="3801269"/>
              <a:ext cx="585131" cy="192998"/>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7023254" y="3404048"/>
              <a:ext cx="564858" cy="179673"/>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5867400" y="4084203"/>
            <a:ext cx="2245265" cy="1964565"/>
            <a:chOff x="6580900" y="4588469"/>
            <a:chExt cx="2245265" cy="1964565"/>
          </a:xfrm>
        </p:grpSpPr>
        <p:cxnSp>
          <p:nvCxnSpPr>
            <p:cNvPr id="66" name="Straight Arrow Connector 65"/>
            <p:cNvCxnSpPr/>
            <p:nvPr/>
          </p:nvCxnSpPr>
          <p:spPr>
            <a:xfrm>
              <a:off x="8180026" y="5638800"/>
              <a:ext cx="609600" cy="0"/>
            </a:xfrm>
            <a:prstGeom prst="straightConnector1">
              <a:avLst/>
            </a:prstGeom>
            <a:ln w="38100">
              <a:solidFill>
                <a:srgbClr val="0000CC"/>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6580900" y="4588469"/>
              <a:ext cx="2245265" cy="1964565"/>
              <a:chOff x="6580900" y="4588469"/>
              <a:chExt cx="2245265" cy="1964565"/>
            </a:xfrm>
          </p:grpSpPr>
          <p:grpSp>
            <p:nvGrpSpPr>
              <p:cNvPr id="40" name="Group 39"/>
              <p:cNvGrpSpPr/>
              <p:nvPr/>
            </p:nvGrpSpPr>
            <p:grpSpPr>
              <a:xfrm>
                <a:off x="6580900" y="4882619"/>
                <a:ext cx="2245265" cy="1670415"/>
                <a:chOff x="6553200" y="2708558"/>
                <a:chExt cx="2245265" cy="1670415"/>
              </a:xfrm>
            </p:grpSpPr>
            <p:grpSp>
              <p:nvGrpSpPr>
                <p:cNvPr id="41" name="Group 40"/>
                <p:cNvGrpSpPr/>
                <p:nvPr/>
              </p:nvGrpSpPr>
              <p:grpSpPr>
                <a:xfrm>
                  <a:off x="6553200" y="3124200"/>
                  <a:ext cx="1717404" cy="1254773"/>
                  <a:chOff x="2221414" y="2672593"/>
                  <a:chExt cx="1717404" cy="1254773"/>
                </a:xfrm>
              </p:grpSpPr>
              <p:grpSp>
                <p:nvGrpSpPr>
                  <p:cNvPr id="47" name="Group 46"/>
                  <p:cNvGrpSpPr/>
                  <p:nvPr/>
                </p:nvGrpSpPr>
                <p:grpSpPr>
                  <a:xfrm>
                    <a:off x="2221414" y="2672593"/>
                    <a:ext cx="1656397" cy="914400"/>
                    <a:chOff x="2221414" y="2672593"/>
                    <a:chExt cx="1656397" cy="914400"/>
                  </a:xfrm>
                </p:grpSpPr>
                <p:grpSp>
                  <p:nvGrpSpPr>
                    <p:cNvPr id="49" name="Group 48"/>
                    <p:cNvGrpSpPr/>
                    <p:nvPr/>
                  </p:nvGrpSpPr>
                  <p:grpSpPr>
                    <a:xfrm>
                      <a:off x="2658611" y="2672593"/>
                      <a:ext cx="1219200" cy="914400"/>
                      <a:chOff x="2658611" y="2672593"/>
                      <a:chExt cx="1219200" cy="914400"/>
                    </a:xfrm>
                  </p:grpSpPr>
                  <p:cxnSp>
                    <p:nvCxnSpPr>
                      <p:cNvPr id="51" name="Straight Arrow Connector 50"/>
                      <p:cNvCxnSpPr/>
                      <p:nvPr/>
                    </p:nvCxnSpPr>
                    <p:spPr>
                      <a:xfrm flipV="1">
                        <a:off x="2667000" y="2672593"/>
                        <a:ext cx="0" cy="9144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5400000" flipV="1">
                        <a:off x="3268211" y="2963411"/>
                        <a:ext cx="0" cy="12192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0" name="TextBox 49"/>
                    <p:cNvSpPr txBox="1"/>
                    <p:nvPr/>
                  </p:nvSpPr>
                  <p:spPr>
                    <a:xfrm>
                      <a:off x="2221414" y="2828300"/>
                      <a:ext cx="461665" cy="665118"/>
                    </a:xfrm>
                    <a:prstGeom prst="rect">
                      <a:avLst/>
                    </a:prstGeom>
                    <a:noFill/>
                  </p:spPr>
                  <p:txBody>
                    <a:bodyPr vert="vert270" wrap="none" rtlCol="0">
                      <a:spAutoFit/>
                    </a:bodyPr>
                    <a:lstStyle/>
                    <a:p>
                      <a:r>
                        <a:rPr lang="en-US" dirty="0">
                          <a:solidFill>
                            <a:srgbClr val="0000CC"/>
                          </a:solidFill>
                        </a:rPr>
                        <a:t>Value</a:t>
                      </a:r>
                    </a:p>
                  </p:txBody>
                </p:sp>
              </p:grpSp>
              <p:sp>
                <p:nvSpPr>
                  <p:cNvPr id="48" name="TextBox 47"/>
                  <p:cNvSpPr txBox="1"/>
                  <p:nvPr/>
                </p:nvSpPr>
                <p:spPr>
                  <a:xfrm>
                    <a:off x="2597603" y="3558034"/>
                    <a:ext cx="1341215" cy="369332"/>
                  </a:xfrm>
                  <a:prstGeom prst="rect">
                    <a:avLst/>
                  </a:prstGeom>
                  <a:noFill/>
                </p:spPr>
                <p:txBody>
                  <a:bodyPr wrap="square" rtlCol="0">
                    <a:spAutoFit/>
                  </a:bodyPr>
                  <a:lstStyle/>
                  <a:p>
                    <a:r>
                      <a:rPr lang="en-US" dirty="0">
                        <a:solidFill>
                          <a:srgbClr val="0000CC"/>
                        </a:solidFill>
                      </a:rPr>
                      <a:t>parameter</a:t>
                    </a:r>
                  </a:p>
                </p:txBody>
              </p:sp>
            </p:grpSp>
            <p:cxnSp>
              <p:nvCxnSpPr>
                <p:cNvPr id="42" name="Straight Arrow Connector 41"/>
                <p:cNvCxnSpPr/>
                <p:nvPr/>
              </p:nvCxnSpPr>
              <p:spPr>
                <a:xfrm>
                  <a:off x="8188865" y="3980596"/>
                  <a:ext cx="609600" cy="0"/>
                </a:xfrm>
                <a:prstGeom prst="straightConnector1">
                  <a:avLst/>
                </a:prstGeom>
                <a:ln w="38100">
                  <a:solidFill>
                    <a:srgbClr val="0000CC"/>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8140817" y="2914634"/>
                  <a:ext cx="609600" cy="0"/>
                </a:xfrm>
                <a:prstGeom prst="straightConnector1">
                  <a:avLst/>
                </a:prstGeom>
                <a:ln w="38100" cmpd="dbl">
                  <a:solidFill>
                    <a:srgbClr val="0000CC"/>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8140817" y="2708558"/>
                  <a:ext cx="585131" cy="206077"/>
                </a:xfrm>
                <a:prstGeom prst="straightConnector1">
                  <a:avLst/>
                </a:prstGeom>
                <a:ln w="38100" cmpd="dbl">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grpSp>
          <p:cxnSp>
            <p:nvCxnSpPr>
              <p:cNvPr id="69" name="Straight Arrow Connector 68"/>
              <p:cNvCxnSpPr/>
              <p:nvPr/>
            </p:nvCxnSpPr>
            <p:spPr>
              <a:xfrm flipV="1">
                <a:off x="8179631" y="4588469"/>
                <a:ext cx="395" cy="461780"/>
              </a:xfrm>
              <a:prstGeom prst="straightConnector1">
                <a:avLst/>
              </a:prstGeom>
              <a:ln w="38100" cmpd="dbl">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grpSp>
      </p:grpSp>
      <p:cxnSp>
        <p:nvCxnSpPr>
          <p:cNvPr id="76" name="Straight Arrow Connector 75"/>
          <p:cNvCxnSpPr/>
          <p:nvPr/>
        </p:nvCxnSpPr>
        <p:spPr>
          <a:xfrm>
            <a:off x="6224192" y="787866"/>
            <a:ext cx="0" cy="457200"/>
          </a:xfrm>
          <a:prstGeom prst="straightConnector1">
            <a:avLst/>
          </a:prstGeom>
          <a:ln w="38100" cmpd="dbl">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910791" y="2825111"/>
            <a:ext cx="4800599" cy="646331"/>
          </a:xfrm>
          <a:prstGeom prst="rect">
            <a:avLst/>
          </a:prstGeom>
          <a:noFill/>
        </p:spPr>
        <p:txBody>
          <a:bodyPr wrap="square" rtlCol="0">
            <a:spAutoFit/>
          </a:bodyPr>
          <a:lstStyle/>
          <a:p>
            <a:r>
              <a:rPr lang="en-US" b="1" dirty="0">
                <a:solidFill>
                  <a:srgbClr val="0000CC"/>
                </a:solidFill>
              </a:rPr>
              <a:t>Behavior at 0</a:t>
            </a:r>
          </a:p>
          <a:p>
            <a:r>
              <a:rPr lang="en-US" b="1" dirty="0">
                <a:solidFill>
                  <a:srgbClr val="0000CC"/>
                </a:solidFill>
              </a:rPr>
              <a:t>or appropriate lower limit</a:t>
            </a:r>
          </a:p>
        </p:txBody>
      </p:sp>
      <mc:AlternateContent xmlns:mc="http://schemas.openxmlformats.org/markup-compatibility/2006" xmlns:a14="http://schemas.microsoft.com/office/drawing/2010/main">
        <mc:Choice Requires="a14">
          <p:sp>
            <p:nvSpPr>
              <p:cNvPr id="46" name="TextBox 45"/>
              <p:cNvSpPr txBox="1"/>
              <p:nvPr/>
            </p:nvSpPr>
            <p:spPr>
              <a:xfrm>
                <a:off x="5518676" y="6048768"/>
                <a:ext cx="2993127" cy="646331"/>
              </a:xfrm>
              <a:prstGeom prst="rect">
                <a:avLst/>
              </a:prstGeom>
              <a:noFill/>
            </p:spPr>
            <p:txBody>
              <a:bodyPr wrap="none" rtlCol="0">
                <a:spAutoFit/>
              </a:bodyPr>
              <a:lstStyle/>
              <a:p>
                <a:r>
                  <a:rPr lang="en-US" b="1" dirty="0">
                    <a:solidFill>
                      <a:srgbClr val="0000CC"/>
                    </a:solidFill>
                  </a:rPr>
                  <a:t>Behavior at </a:t>
                </a:r>
                <a14:m>
                  <m:oMath xmlns:m="http://schemas.openxmlformats.org/officeDocument/2006/math">
                    <m:r>
                      <a:rPr lang="en-US" b="1" i="1" dirty="0" smtClean="0">
                        <a:solidFill>
                          <a:srgbClr val="0000CC"/>
                        </a:solidFill>
                        <a:latin typeface="Cambria Math" panose="02040503050406030204" pitchFamily="18" charset="0"/>
                      </a:rPr>
                      <m:t>∞</m:t>
                    </m:r>
                  </m:oMath>
                </a14:m>
                <a:r>
                  <a:rPr lang="en-US" b="1" dirty="0">
                    <a:solidFill>
                      <a:srgbClr val="0000CC"/>
                    </a:solidFill>
                  </a:rPr>
                  <a:t> </a:t>
                </a:r>
              </a:p>
              <a:p>
                <a:r>
                  <a:rPr lang="en-US" b="1" dirty="0">
                    <a:solidFill>
                      <a:srgbClr val="0000CC"/>
                    </a:solidFill>
                  </a:rPr>
                  <a:t>or appropriate upper limit</a:t>
                </a:r>
              </a:p>
            </p:txBody>
          </p:sp>
        </mc:Choice>
        <mc:Fallback xmlns="">
          <p:sp>
            <p:nvSpPr>
              <p:cNvPr id="46" name="TextBox 45"/>
              <p:cNvSpPr txBox="1">
                <a:spLocks noRot="1" noChangeAspect="1" noMove="1" noResize="1" noEditPoints="1" noAdjustHandles="1" noChangeArrowheads="1" noChangeShapeType="1" noTextEdit="1"/>
              </p:cNvSpPr>
              <p:nvPr/>
            </p:nvSpPr>
            <p:spPr>
              <a:xfrm>
                <a:off x="5518676" y="6048768"/>
                <a:ext cx="2993127" cy="646331"/>
              </a:xfrm>
              <a:prstGeom prst="rect">
                <a:avLst/>
              </a:prstGeom>
              <a:blipFill rotWithShape="0">
                <a:blip r:embed="rId8"/>
                <a:stretch>
                  <a:fillRect l="-1629" t="-4717" r="-1426" b="-14151"/>
                </a:stretch>
              </a:blipFill>
            </p:spPr>
            <p:txBody>
              <a:bodyPr/>
              <a:lstStyle/>
              <a:p>
                <a:r>
                  <a:rPr lang="en-US">
                    <a:noFill/>
                  </a:rPr>
                  <a:t> </a:t>
                </a:r>
              </a:p>
            </p:txBody>
          </p:sp>
        </mc:Fallback>
      </mc:AlternateContent>
      <p:cxnSp>
        <p:nvCxnSpPr>
          <p:cNvPr id="54" name="Straight Arrow Connector 53"/>
          <p:cNvCxnSpPr/>
          <p:nvPr/>
        </p:nvCxnSpPr>
        <p:spPr>
          <a:xfrm flipV="1">
            <a:off x="6285200" y="2046718"/>
            <a:ext cx="395" cy="461780"/>
          </a:xfrm>
          <a:prstGeom prst="straightConnector1">
            <a:avLst/>
          </a:prstGeom>
          <a:ln w="38100" cmpd="sng">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6235415" y="1391619"/>
            <a:ext cx="395" cy="461780"/>
          </a:xfrm>
          <a:prstGeom prst="straightConnector1">
            <a:avLst/>
          </a:prstGeom>
          <a:ln w="38100" cmpd="sng">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6235020" y="1880231"/>
            <a:ext cx="395" cy="461780"/>
          </a:xfrm>
          <a:prstGeom prst="straightConnector1">
            <a:avLst/>
          </a:prstGeom>
          <a:ln w="38100" cmpd="sng">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0643382"/>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g8d5b788658_1_121"/>
          <p:cNvSpPr txBox="1">
            <a:spLocks noGrp="1"/>
          </p:cNvSpPr>
          <p:nvPr>
            <p:ph type="title"/>
          </p:nvPr>
        </p:nvSpPr>
        <p:spPr>
          <a:xfrm>
            <a:off x="0" y="19864"/>
            <a:ext cx="8775700" cy="750175"/>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sz="3600" b="1" dirty="0">
                <a:solidFill>
                  <a:srgbClr val="0000CC"/>
                </a:solidFill>
              </a:rPr>
              <a:t>Biology of the Adaptive Immune Response</a:t>
            </a:r>
            <a:endParaRPr sz="4000" dirty="0"/>
          </a:p>
        </p:txBody>
      </p:sp>
      <p:sp>
        <p:nvSpPr>
          <p:cNvPr id="613" name="Google Shape;613;g8d5b788658_1_121"/>
          <p:cNvSpPr txBox="1">
            <a:spLocks noGrp="1"/>
          </p:cNvSpPr>
          <p:nvPr>
            <p:ph type="body" idx="1"/>
          </p:nvPr>
        </p:nvSpPr>
        <p:spPr>
          <a:xfrm>
            <a:off x="231725" y="770039"/>
            <a:ext cx="5190275" cy="4526100"/>
          </a:xfrm>
          <a:prstGeom prst="rect">
            <a:avLst/>
          </a:prstGeom>
        </p:spPr>
        <p:txBody>
          <a:bodyPr spcFirstLastPara="1" wrap="square" lIns="91425" tIns="45700" rIns="91425" bIns="45700" anchor="t" anchorCtr="0">
            <a:noAutofit/>
          </a:bodyPr>
          <a:lstStyle/>
          <a:p>
            <a:pPr marL="0" lvl="0" indent="0" algn="l" rtl="0">
              <a:spcBef>
                <a:spcPts val="560"/>
              </a:spcBef>
              <a:spcAft>
                <a:spcPts val="0"/>
              </a:spcAft>
              <a:buNone/>
            </a:pPr>
            <a:r>
              <a:rPr lang="en-US" sz="1700" dirty="0"/>
              <a:t>So far, our model reproduces the first four stages of the standard viral curve. </a:t>
            </a:r>
            <a:endParaRPr sz="1700" dirty="0"/>
          </a:p>
          <a:p>
            <a:pPr marL="457200" lvl="0" indent="0" algn="l" rtl="0">
              <a:spcBef>
                <a:spcPts val="560"/>
              </a:spcBef>
              <a:spcAft>
                <a:spcPts val="0"/>
              </a:spcAft>
              <a:buNone/>
            </a:pPr>
            <a:r>
              <a:rPr lang="en-US" sz="1700" dirty="0"/>
              <a:t>To be able to reproduce the rapid clearance we need to incorporate adaptive immune response</a:t>
            </a:r>
            <a:endParaRPr sz="1700" dirty="0"/>
          </a:p>
          <a:p>
            <a:pPr marL="0" lvl="0" indent="0" algn="l" rtl="0">
              <a:spcBef>
                <a:spcPts val="560"/>
              </a:spcBef>
              <a:spcAft>
                <a:spcPts val="0"/>
              </a:spcAft>
              <a:buNone/>
            </a:pPr>
            <a:r>
              <a:rPr lang="en-US" sz="1700" dirty="0"/>
              <a:t>When cells get infected they release pro-inflammatory cytokines that signal the immune system that they are infected. The tissue also generates antigen presenting cells (APCs)</a:t>
            </a:r>
            <a:endParaRPr sz="1700" dirty="0"/>
          </a:p>
          <a:p>
            <a:pPr marL="457200" lvl="0" indent="0" algn="l" rtl="0">
              <a:spcBef>
                <a:spcPts val="560"/>
              </a:spcBef>
              <a:spcAft>
                <a:spcPts val="0"/>
              </a:spcAft>
              <a:buNone/>
            </a:pPr>
            <a:r>
              <a:rPr lang="en-US" sz="1700" dirty="0"/>
              <a:t>Cytokines and APCs are transported to the lymph node where they regulate replication of several kinds of adaptive immune cells. APCs take several days to get to the lymph nodes</a:t>
            </a:r>
            <a:endParaRPr sz="1700" dirty="0"/>
          </a:p>
          <a:p>
            <a:pPr marL="0" lvl="0" indent="0" algn="l" rtl="0">
              <a:spcBef>
                <a:spcPts val="560"/>
              </a:spcBef>
              <a:spcAft>
                <a:spcPts val="0"/>
              </a:spcAft>
              <a:buNone/>
            </a:pPr>
            <a:r>
              <a:rPr lang="en-US" sz="1700" dirty="0"/>
              <a:t>After the adaptive immune cells proliferate, the CD8+ Effector T-cells travel through the lymphatic and circulatory system back to the infection site </a:t>
            </a:r>
            <a:endParaRPr sz="1700" dirty="0"/>
          </a:p>
          <a:p>
            <a:pPr marL="457200" lvl="0" indent="0" algn="l" rtl="0">
              <a:spcBef>
                <a:spcPts val="560"/>
              </a:spcBef>
              <a:spcAft>
                <a:spcPts val="0"/>
              </a:spcAft>
              <a:buNone/>
            </a:pPr>
            <a:r>
              <a:rPr lang="en-US" sz="1700" dirty="0"/>
              <a:t>Effector T-cells kill the infected cells in the infected tissue that they contact</a:t>
            </a:r>
            <a:endParaRPr sz="1700" dirty="0"/>
          </a:p>
          <a:p>
            <a:pPr marL="0" lvl="0" indent="0" algn="l" rtl="0">
              <a:spcBef>
                <a:spcPts val="560"/>
              </a:spcBef>
              <a:spcAft>
                <a:spcPts val="0"/>
              </a:spcAft>
              <a:buNone/>
            </a:pPr>
            <a:r>
              <a:rPr lang="en-US" sz="1700" dirty="0"/>
              <a:t>Adding the adaptive immune response will allow us to reproduce the biphasic clearance in the viral load curve</a:t>
            </a:r>
            <a:endParaRPr sz="1700" dirty="0"/>
          </a:p>
        </p:txBody>
      </p:sp>
      <p:pic>
        <p:nvPicPr>
          <p:cNvPr id="614" name="Google Shape;614;g8d5b788658_1_121" descr="redblackblockiu"/>
          <p:cNvPicPr preferRelativeResize="0"/>
          <p:nvPr/>
        </p:nvPicPr>
        <p:blipFill rotWithShape="1">
          <a:blip r:embed="rId3">
            <a:alphaModFix/>
          </a:blip>
          <a:srcRect/>
          <a:stretch/>
        </p:blipFill>
        <p:spPr>
          <a:xfrm>
            <a:off x="0" y="6219825"/>
            <a:ext cx="484188" cy="638175"/>
          </a:xfrm>
          <a:prstGeom prst="rect">
            <a:avLst/>
          </a:prstGeom>
          <a:noFill/>
          <a:ln>
            <a:noFill/>
          </a:ln>
        </p:spPr>
      </p:pic>
      <p:pic>
        <p:nvPicPr>
          <p:cNvPr id="615" name="Google Shape;615;g8d5b788658_1_121"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pic>
        <p:nvPicPr>
          <p:cNvPr id="616" name="Google Shape;616;g8d5b788658_1_121"/>
          <p:cNvPicPr preferRelativeResize="0"/>
          <p:nvPr/>
        </p:nvPicPr>
        <p:blipFill>
          <a:blip r:embed="rId5">
            <a:alphaModFix/>
          </a:blip>
          <a:stretch>
            <a:fillRect/>
          </a:stretch>
        </p:blipFill>
        <p:spPr>
          <a:xfrm>
            <a:off x="5603025" y="770039"/>
            <a:ext cx="3359950" cy="2377200"/>
          </a:xfrm>
          <a:prstGeom prst="rect">
            <a:avLst/>
          </a:prstGeom>
          <a:noFill/>
          <a:ln>
            <a:noFill/>
          </a:ln>
        </p:spPr>
      </p:pic>
      <p:pic>
        <p:nvPicPr>
          <p:cNvPr id="2052" name="Picture 4" descr="T cell trafficking between compartments. Naïve T cells circulate ...">
            <a:extLst>
              <a:ext uri="{FF2B5EF4-FFF2-40B4-BE49-F238E27FC236}">
                <a16:creationId xmlns:a16="http://schemas.microsoft.com/office/drawing/2014/main" id="{23448C30-B0F3-400F-AC3C-5F190AA540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4504" y="3474959"/>
            <a:ext cx="2755771" cy="283991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33B0694-F998-4D92-81DA-C625C1D086FA}"/>
              </a:ext>
            </a:extLst>
          </p:cNvPr>
          <p:cNvSpPr/>
          <p:nvPr/>
        </p:nvSpPr>
        <p:spPr>
          <a:xfrm>
            <a:off x="3987308" y="6561137"/>
            <a:ext cx="4699492" cy="276999"/>
          </a:xfrm>
          <a:prstGeom prst="rect">
            <a:avLst/>
          </a:prstGeom>
        </p:spPr>
        <p:txBody>
          <a:bodyPr wrap="square">
            <a:spAutoFit/>
          </a:bodyPr>
          <a:lstStyle/>
          <a:p>
            <a:r>
              <a:rPr lang="en-US" sz="1200" dirty="0"/>
              <a:t>https://www.frontiersin.org/articles/10.3389/fimmu.2014.00057/full</a:t>
            </a:r>
          </a:p>
        </p:txBody>
      </p:sp>
      <p:pic>
        <p:nvPicPr>
          <p:cNvPr id="9" name="Picture 8">
            <a:extLst>
              <a:ext uri="{FF2B5EF4-FFF2-40B4-BE49-F238E27FC236}">
                <a16:creationId xmlns:a16="http://schemas.microsoft.com/office/drawing/2014/main" id="{10E55B6B-1873-4AA4-A899-6C60ECF1646B}"/>
              </a:ext>
            </a:extLst>
          </p:cNvPr>
          <p:cNvPicPr>
            <a:picLocks noChangeAspect="1"/>
          </p:cNvPicPr>
          <p:nvPr/>
        </p:nvPicPr>
        <p:blipFill>
          <a:blip r:embed="rId7">
            <a:clrChange>
              <a:clrFrom>
                <a:srgbClr val="FEF3B1"/>
              </a:clrFrom>
              <a:clrTo>
                <a:srgbClr val="FEF3B1">
                  <a:alpha val="0"/>
                </a:srgbClr>
              </a:clrTo>
            </a:clrChange>
          </a:blip>
          <a:stretch>
            <a:fillRect/>
          </a:stretch>
        </p:blipFill>
        <p:spPr>
          <a:xfrm>
            <a:off x="8550325" y="0"/>
            <a:ext cx="593675" cy="617861"/>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g8d5b788658_1_152"/>
          <p:cNvSpPr txBox="1">
            <a:spLocks noGrp="1"/>
          </p:cNvSpPr>
          <p:nvPr>
            <p:ph type="title"/>
          </p:nvPr>
        </p:nvSpPr>
        <p:spPr>
          <a:xfrm>
            <a:off x="457200" y="-122762"/>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a:solidFill>
                  <a:srgbClr val="0000CC"/>
                </a:solidFill>
              </a:rPr>
              <a:t>Cytokine Production and Decay</a:t>
            </a:r>
            <a:endParaRPr/>
          </a:p>
        </p:txBody>
      </p:sp>
      <mc:AlternateContent xmlns:mc="http://schemas.openxmlformats.org/markup-compatibility/2006" xmlns:a14="http://schemas.microsoft.com/office/drawing/2010/main">
        <mc:Choice Requires="a14">
          <p:sp>
            <p:nvSpPr>
              <p:cNvPr id="624" name="Google Shape;624;g8d5b788658_1_152"/>
              <p:cNvSpPr txBox="1">
                <a:spLocks noGrp="1"/>
              </p:cNvSpPr>
              <p:nvPr>
                <p:ph type="body" idx="1"/>
              </p:nvPr>
            </p:nvSpPr>
            <p:spPr>
              <a:xfrm>
                <a:off x="203200" y="1104650"/>
                <a:ext cx="5816600" cy="4868100"/>
              </a:xfrm>
              <a:prstGeom prst="rect">
                <a:avLst/>
              </a:prstGeom>
            </p:spPr>
            <p:txBody>
              <a:bodyPr spcFirstLastPara="1" wrap="square" lIns="91425" tIns="45700" rIns="91425" bIns="45700" anchor="t" anchorCtr="0">
                <a:noAutofit/>
              </a:bodyPr>
              <a:lstStyle/>
              <a:p>
                <a:pPr marL="0" lvl="0" indent="0" algn="l" rtl="0">
                  <a:spcBef>
                    <a:spcPts val="560"/>
                  </a:spcBef>
                  <a:spcAft>
                    <a:spcPts val="0"/>
                  </a:spcAft>
                  <a:buNone/>
                </a:pPr>
                <a:r>
                  <a:rPr lang="en-US" sz="2000" dirty="0"/>
                  <a:t>Let’s start with cytokine production</a:t>
                </a:r>
              </a:p>
              <a:p>
                <a:pPr lvl="0" indent="0">
                  <a:buNone/>
                </a:pPr>
                <a:r>
                  <a:rPr lang="en-US" sz="2000" dirty="0"/>
                  <a:t>We’ll make cytokine (</a:t>
                </a:r>
                <a14:m>
                  <m:oMath xmlns:m="http://schemas.openxmlformats.org/officeDocument/2006/math">
                    <m:r>
                      <a:rPr lang="ar-AE" sz="2000" i="1">
                        <a:latin typeface="Cambria Math" panose="02040503050406030204" pitchFamily="18" charset="0"/>
                      </a:rPr>
                      <m:t>𝐶</m:t>
                    </m:r>
                  </m:oMath>
                </a14:m>
                <a:r>
                  <a:rPr lang="en-US" sz="2000" dirty="0"/>
                  <a:t>) production proportional to the number of infected cells </a:t>
                </a:r>
                <a14:m>
                  <m:oMath xmlns:m="http://schemas.openxmlformats.org/officeDocument/2006/math">
                    <m:d>
                      <m:dPr>
                        <m:ctrlPr>
                          <a:rPr lang="ar-AE" sz="2000" i="1">
                            <a:latin typeface="Cambria Math" panose="02040503050406030204" pitchFamily="18" charset="0"/>
                          </a:rPr>
                        </m:ctrlPr>
                      </m:dPr>
                      <m:e>
                        <m:sSub>
                          <m:sSubPr>
                            <m:ctrlPr>
                              <a:rPr lang="ar-AE" sz="2000" i="1">
                                <a:latin typeface="Cambria Math" panose="02040503050406030204" pitchFamily="18" charset="0"/>
                              </a:rPr>
                            </m:ctrlPr>
                          </m:sSubPr>
                          <m:e>
                            <m:r>
                              <a:rPr lang="ar-AE" sz="2000" i="1">
                                <a:latin typeface="Cambria Math" panose="02040503050406030204" pitchFamily="18" charset="0"/>
                              </a:rPr>
                              <m:t>𝐼</m:t>
                            </m:r>
                          </m:e>
                          <m:sub>
                            <m:r>
                              <a:rPr lang="ar-AE" sz="2000" i="1">
                                <a:latin typeface="Cambria Math" panose="02040503050406030204" pitchFamily="18" charset="0"/>
                              </a:rPr>
                              <m:t>1</m:t>
                            </m:r>
                          </m:sub>
                        </m:sSub>
                        <m:r>
                          <a:rPr lang="ar-AE" sz="2000" i="1">
                            <a:latin typeface="Cambria Math" panose="02040503050406030204" pitchFamily="18" charset="0"/>
                          </a:rPr>
                          <m:t>+</m:t>
                        </m:r>
                        <m:sSub>
                          <m:sSubPr>
                            <m:ctrlPr>
                              <a:rPr lang="ar-AE" sz="2000" i="1">
                                <a:latin typeface="Cambria Math" panose="02040503050406030204" pitchFamily="18" charset="0"/>
                              </a:rPr>
                            </m:ctrlPr>
                          </m:sSubPr>
                          <m:e>
                            <m:r>
                              <a:rPr lang="ar-AE" sz="2000" i="1">
                                <a:latin typeface="Cambria Math" panose="02040503050406030204" pitchFamily="18" charset="0"/>
                              </a:rPr>
                              <m:t>𝐼</m:t>
                            </m:r>
                          </m:e>
                          <m:sub>
                            <m:r>
                              <a:rPr lang="ar-AE" sz="2000" i="1">
                                <a:latin typeface="Cambria Math" panose="02040503050406030204" pitchFamily="18" charset="0"/>
                              </a:rPr>
                              <m:t>2</m:t>
                            </m:r>
                          </m:sub>
                        </m:sSub>
                      </m:e>
                    </m:d>
                  </m:oMath>
                </a14:m>
                <a:r>
                  <a:rPr lang="en-US" sz="2000" dirty="0"/>
                  <a:t>, no initial cytokine </a:t>
                </a:r>
                <a14:m>
                  <m:oMath xmlns:m="http://schemas.openxmlformats.org/officeDocument/2006/math">
                    <m:r>
                      <a:rPr lang="en-US" sz="2000" i="1" dirty="0" smtClean="0">
                        <a:latin typeface="Cambria Math" panose="02040503050406030204" pitchFamily="18" charset="0"/>
                      </a:rPr>
                      <m:t>𝐶</m:t>
                    </m:r>
                    <m:r>
                      <a:rPr lang="en-US" sz="2000" i="1" dirty="0" smtClean="0">
                        <a:latin typeface="Cambria Math" panose="02040503050406030204" pitchFamily="18" charset="0"/>
                      </a:rPr>
                      <m:t>=</m:t>
                    </m:r>
                    <m:sSub>
                      <m:sSubPr>
                        <m:ctrlPr>
                          <a:rPr lang="en-US" sz="2000" b="0" i="1" dirty="0" smtClean="0">
                            <a:latin typeface="Cambria Math" panose="02040503050406030204" pitchFamily="18" charset="0"/>
                          </a:rPr>
                        </m:ctrlPr>
                      </m:sSubPr>
                      <m:e>
                        <m:r>
                          <a:rPr lang="en-US" sz="2000" i="1" dirty="0" smtClean="0">
                            <a:latin typeface="Cambria Math" panose="02040503050406030204" pitchFamily="18" charset="0"/>
                          </a:rPr>
                          <m:t>𝐶</m:t>
                        </m:r>
                      </m:e>
                      <m:sub>
                        <m:r>
                          <a:rPr lang="en-US" sz="2000" i="1" dirty="0" smtClean="0">
                            <a:latin typeface="Cambria Math" panose="02040503050406030204" pitchFamily="18" charset="0"/>
                          </a:rPr>
                          <m:t>0</m:t>
                        </m:r>
                      </m:sub>
                    </m:sSub>
                    <m:r>
                      <a:rPr lang="en-US" sz="2000" i="1" dirty="0" smtClean="0">
                        <a:latin typeface="Cambria Math" panose="02040503050406030204" pitchFamily="18" charset="0"/>
                      </a:rPr>
                      <m:t>=</m:t>
                    </m:r>
                    <m:r>
                      <a:rPr lang="en-US" sz="2000" i="1" dirty="0" smtClean="0">
                        <a:latin typeface="Cambria Math" panose="02040503050406030204" pitchFamily="18" charset="0"/>
                      </a:rPr>
                      <m:t>0</m:t>
                    </m:r>
                  </m:oMath>
                </a14:m>
                <a:endParaRPr lang="en-US" sz="2000" dirty="0"/>
              </a:p>
              <a:p>
                <a:pPr lvl="0" indent="0">
                  <a:buNone/>
                </a:pPr>
                <a:r>
                  <a:rPr lang="en-US" sz="2000" dirty="0"/>
                  <a:t>As with the Virus (</a:t>
                </a:r>
                <a14:m>
                  <m:oMath xmlns:m="http://schemas.openxmlformats.org/officeDocument/2006/math">
                    <m:r>
                      <a:rPr lang="en-US" sz="2000" b="0" i="1" smtClean="0">
                        <a:latin typeface="Cambria Math" panose="02040503050406030204" pitchFamily="18" charset="0"/>
                      </a:rPr>
                      <m:t>𝑉</m:t>
                    </m:r>
                  </m:oMath>
                </a14:m>
                <a:r>
                  <a:rPr lang="en-US" sz="2000" dirty="0"/>
                  <a:t>), we will assume that cells produce cytokine at a constant rate </a:t>
                </a:r>
                <a14:m>
                  <m:oMath xmlns:m="http://schemas.openxmlformats.org/officeDocument/2006/math">
                    <m:sSub>
                      <m:sSubPr>
                        <m:ctrlPr>
                          <a:rPr lang="ar-AE" sz="2000" i="1">
                            <a:latin typeface="Cambria Math" panose="02040503050406030204" pitchFamily="18" charset="0"/>
                          </a:rPr>
                        </m:ctrlPr>
                      </m:sSubPr>
                      <m:e>
                        <m:r>
                          <a:rPr lang="ar-AE" sz="2000" i="1">
                            <a:latin typeface="Cambria Math" panose="02040503050406030204" pitchFamily="18" charset="0"/>
                          </a:rPr>
                          <m:t>𝑝</m:t>
                        </m:r>
                      </m:e>
                      <m:sub>
                        <m:r>
                          <a:rPr lang="ar-AE" sz="2000" i="1">
                            <a:latin typeface="Cambria Math" panose="02040503050406030204" pitchFamily="18" charset="0"/>
                          </a:rPr>
                          <m:t>𝑐</m:t>
                        </m:r>
                      </m:sub>
                    </m:sSub>
                  </m:oMath>
                </a14:m>
                <a:endParaRPr lang="ar-AE" sz="2000" dirty="0"/>
              </a:p>
              <a:p>
                <a:pPr lvl="0" indent="0">
                  <a:buNone/>
                </a:pPr>
                <a:r>
                  <a:rPr lang="en-US" sz="2000" dirty="0"/>
                  <a:t>We will also assume that cytokines degrade in the extracellular environment at a rate proportional to a decay constant (</a:t>
                </a:r>
                <a14:m>
                  <m:oMath xmlns:m="http://schemas.openxmlformats.org/officeDocument/2006/math">
                    <m:sSub>
                      <m:sSubPr>
                        <m:ctrlPr>
                          <a:rPr lang="ar-AE" sz="2000" i="1">
                            <a:latin typeface="Cambria Math" panose="02040503050406030204" pitchFamily="18" charset="0"/>
                          </a:rPr>
                        </m:ctrlPr>
                      </m:sSubPr>
                      <m:e>
                        <m:r>
                          <a:rPr lang="ar-AE" sz="2000" i="1">
                            <a:latin typeface="Cambria Math" panose="02040503050406030204" pitchFamily="18" charset="0"/>
                          </a:rPr>
                          <m:t>𝑐</m:t>
                        </m:r>
                      </m:e>
                      <m:sub>
                        <m:r>
                          <a:rPr lang="ar-AE" sz="2000" i="1">
                            <a:latin typeface="Cambria Math" panose="02040503050406030204" pitchFamily="18" charset="0"/>
                          </a:rPr>
                          <m:t>𝑐</m:t>
                        </m:r>
                      </m:sub>
                    </m:sSub>
                  </m:oMath>
                </a14:m>
                <a:r>
                  <a:rPr lang="en-US" sz="2000" dirty="0"/>
                  <a:t>). We will assume the cytokine has a lifetime of </a:t>
                </a:r>
                <a14:m>
                  <m:oMath xmlns:m="http://schemas.openxmlformats.org/officeDocument/2006/math">
                    <m:r>
                      <a:rPr lang="en-US" sz="2000" i="1" dirty="0" smtClean="0">
                        <a:latin typeface="Cambria Math" panose="02040503050406030204" pitchFamily="18" charset="0"/>
                      </a:rPr>
                      <m:t>12</m:t>
                    </m:r>
                  </m:oMath>
                </a14:m>
                <a:r>
                  <a:rPr lang="en-US" sz="2000" dirty="0"/>
                  <a:t> hours (1/2 day) do </a:t>
                </a:r>
                <a14:m>
                  <m:oMath xmlns:m="http://schemas.openxmlformats.org/officeDocument/2006/math">
                    <m:sSub>
                      <m:sSubPr>
                        <m:ctrlPr>
                          <a:rPr lang="en-US" sz="2000" i="1" dirty="0" smtClean="0">
                            <a:latin typeface="Cambria Math" panose="02040503050406030204" pitchFamily="18" charset="0"/>
                          </a:rPr>
                        </m:ctrlPr>
                      </m:sSubPr>
                      <m:e>
                        <m:r>
                          <a:rPr lang="en-US" sz="2000" i="1" dirty="0" smtClean="0">
                            <a:latin typeface="Cambria Math" panose="02040503050406030204" pitchFamily="18" charset="0"/>
                          </a:rPr>
                          <m:t>𝑐</m:t>
                        </m:r>
                      </m:e>
                      <m:sub>
                        <m:r>
                          <a:rPr lang="en-US" sz="2000" i="1" dirty="0" smtClean="0">
                            <a:latin typeface="Cambria Math" panose="02040503050406030204" pitchFamily="18" charset="0"/>
                          </a:rPr>
                          <m:t>𝐶</m:t>
                        </m:r>
                      </m:sub>
                    </m:sSub>
                    <m:r>
                      <a:rPr lang="en-US" sz="2000" i="1" dirty="0" smtClean="0">
                        <a:latin typeface="Cambria Math" panose="02040503050406030204" pitchFamily="18" charset="0"/>
                      </a:rPr>
                      <m:t>= </m:t>
                    </m:r>
                    <m:r>
                      <a:rPr lang="en-US" sz="2000" i="1" dirty="0" smtClean="0">
                        <a:latin typeface="Cambria Math" panose="02040503050406030204" pitchFamily="18" charset="0"/>
                      </a:rPr>
                      <m:t>2</m:t>
                    </m:r>
                    <m:r>
                      <a:rPr lang="en-US" sz="2000" i="1" dirty="0" smtClean="0">
                        <a:latin typeface="Cambria Math" panose="02040503050406030204" pitchFamily="18" charset="0"/>
                      </a:rPr>
                      <m:t>.</m:t>
                    </m:r>
                    <m:r>
                      <a:rPr lang="en-US" sz="2000" i="1" dirty="0" smtClean="0">
                        <a:latin typeface="Cambria Math" panose="02040503050406030204" pitchFamily="18" charset="0"/>
                      </a:rPr>
                      <m:t>0</m:t>
                    </m:r>
                    <m:r>
                      <a:rPr lang="en-US" sz="2000" i="1" dirty="0" smtClean="0">
                        <a:latin typeface="Cambria Math" panose="02040503050406030204" pitchFamily="18" charset="0"/>
                      </a:rPr>
                      <m:t> </m:t>
                    </m:r>
                  </m:oMath>
                </a14:m>
                <a:r>
                  <a:rPr lang="en-US" sz="2000" dirty="0"/>
                  <a:t>/day</a:t>
                </a:r>
              </a:p>
              <a:p>
                <a:pPr indent="-457200">
                  <a:buNone/>
                </a:pPr>
                <a:r>
                  <a:rPr lang="en-US" sz="2000" dirty="0"/>
                  <a:t>The cytokine is a placeholder for a complex of species, so the absolute concentration doesn’t matter and we will set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i="1">
                            <a:latin typeface="Cambria Math" panose="02040503050406030204" pitchFamily="18" charset="0"/>
                          </a:rPr>
                          <m:t>𝑐</m:t>
                        </m:r>
                      </m:sub>
                    </m:sSub>
                    <m:r>
                      <a:rPr lang="en-US" sz="2000" i="1">
                        <a:latin typeface="Cambria Math" panose="02040503050406030204" pitchFamily="18" charset="0"/>
                      </a:rPr>
                      <m:t>=</m:t>
                    </m:r>
                    <m:r>
                      <a:rPr lang="en-US" sz="2000" i="1">
                        <a:latin typeface="Cambria Math" panose="02040503050406030204" pitchFamily="18" charset="0"/>
                      </a:rPr>
                      <m:t>1</m:t>
                    </m:r>
                    <m:r>
                      <a:rPr lang="en-US" sz="2000" i="1">
                        <a:latin typeface="Cambria Math" panose="02040503050406030204" pitchFamily="18" charset="0"/>
                      </a:rPr>
                      <m:t>.</m:t>
                    </m:r>
                    <m:r>
                      <a:rPr lang="en-US" sz="2000" i="1">
                        <a:latin typeface="Cambria Math" panose="02040503050406030204" pitchFamily="18" charset="0"/>
                      </a:rPr>
                      <m:t>0</m:t>
                    </m:r>
                    <m:r>
                      <a:rPr lang="en-US" sz="2000" i="1">
                        <a:latin typeface="Cambria Math" panose="02040503050406030204" pitchFamily="18" charset="0"/>
                      </a:rPr>
                      <m:t> </m:t>
                    </m:r>
                    <m:r>
                      <m:rPr>
                        <m:sty m:val="p"/>
                      </m:rPr>
                      <a:rPr lang="en-US" sz="2000">
                        <a:latin typeface="Cambria Math" panose="02040503050406030204" pitchFamily="18" charset="0"/>
                      </a:rPr>
                      <m:t>per</m:t>
                    </m:r>
                    <m:r>
                      <a:rPr lang="en-US" sz="2000">
                        <a:latin typeface="Cambria Math" panose="02040503050406030204" pitchFamily="18" charset="0"/>
                      </a:rPr>
                      <m:t> </m:t>
                    </m:r>
                    <m:r>
                      <m:rPr>
                        <m:sty m:val="p"/>
                      </m:rPr>
                      <a:rPr lang="en-US" sz="2000">
                        <a:latin typeface="Cambria Math" panose="02040503050406030204" pitchFamily="18" charset="0"/>
                      </a:rPr>
                      <m:t>cell</m:t>
                    </m:r>
                    <m:r>
                      <a:rPr lang="en-US" sz="2000">
                        <a:latin typeface="Cambria Math" panose="02040503050406030204" pitchFamily="18" charset="0"/>
                      </a:rPr>
                      <m:t> </m:t>
                    </m:r>
                    <m:r>
                      <m:rPr>
                        <m:sty m:val="p"/>
                      </m:rPr>
                      <a:rPr lang="en-US" sz="2000">
                        <a:latin typeface="Cambria Math" panose="02040503050406030204" pitchFamily="18" charset="0"/>
                      </a:rPr>
                      <m:t>per</m:t>
                    </m:r>
                    <m:r>
                      <a:rPr lang="en-US" sz="2000">
                        <a:latin typeface="Cambria Math" panose="02040503050406030204" pitchFamily="18" charset="0"/>
                      </a:rPr>
                      <m:t> </m:t>
                    </m:r>
                    <m:r>
                      <m:rPr>
                        <m:sty m:val="p"/>
                      </m:rPr>
                      <a:rPr lang="en-US" sz="2000">
                        <a:latin typeface="Cambria Math" panose="02040503050406030204" pitchFamily="18" charset="0"/>
                      </a:rPr>
                      <m:t>day</m:t>
                    </m:r>
                  </m:oMath>
                </a14:m>
                <a:endParaRPr lang="en-US" sz="2000" dirty="0">
                  <a:latin typeface="Cambria Math" panose="02040503050406030204" pitchFamily="18" charset="0"/>
                </a:endParaRPr>
              </a:p>
              <a:p>
                <a:pPr marL="457200" lvl="0" indent="0" algn="l" rtl="0">
                  <a:spcBef>
                    <a:spcPts val="560"/>
                  </a:spcBef>
                  <a:spcAft>
                    <a:spcPts val="0"/>
                  </a:spcAft>
                  <a:buClr>
                    <a:schemeClr val="dk1"/>
                  </a:buClr>
                  <a:buSzPts val="1100"/>
                  <a:buFont typeface="Arial"/>
                  <a:buNone/>
                </a:pPr>
                <a:endParaRPr lang="ar-AE" sz="2000" dirty="0"/>
              </a:p>
              <a:p>
                <a:pPr marL="0" lvl="0" indent="0">
                  <a:buNone/>
                </a:pPr>
                <a14:m>
                  <m:oMathPara xmlns:m="http://schemas.openxmlformats.org/officeDocument/2006/math">
                    <m:oMathParaPr>
                      <m:jc m:val="centerGroup"/>
                    </m:oMathParaPr>
                    <m:oMath xmlns:m="http://schemas.openxmlformats.org/officeDocument/2006/math">
                      <m:f>
                        <m:fPr>
                          <m:ctrlPr>
                            <a:rPr lang="ar-AE" sz="2000" i="1">
                              <a:latin typeface="Cambria Math" panose="02040503050406030204" pitchFamily="18" charset="0"/>
                            </a:rPr>
                          </m:ctrlPr>
                        </m:fPr>
                        <m:num>
                          <m:r>
                            <a:rPr lang="ar-AE" sz="2000" i="1">
                              <a:latin typeface="Cambria Math" panose="02040503050406030204" pitchFamily="18" charset="0"/>
                            </a:rPr>
                            <m:t>𝑑𝐶</m:t>
                          </m:r>
                        </m:num>
                        <m:den>
                          <m:r>
                            <a:rPr lang="ar-AE" sz="2000" i="1">
                              <a:latin typeface="Cambria Math" panose="02040503050406030204" pitchFamily="18" charset="0"/>
                            </a:rPr>
                            <m:t>𝑑𝑡</m:t>
                          </m:r>
                        </m:den>
                      </m:f>
                      <m:r>
                        <a:rPr lang="ar-AE" sz="2000" i="1">
                          <a:latin typeface="Cambria Math" panose="02040503050406030204" pitchFamily="18" charset="0"/>
                        </a:rPr>
                        <m:t>=</m:t>
                      </m:r>
                      <m:sSub>
                        <m:sSubPr>
                          <m:ctrlPr>
                            <a:rPr lang="ar-AE" sz="2000" i="1">
                              <a:latin typeface="Cambria Math" panose="02040503050406030204" pitchFamily="18" charset="0"/>
                            </a:rPr>
                          </m:ctrlPr>
                        </m:sSubPr>
                        <m:e>
                          <m:r>
                            <a:rPr lang="ar-AE" sz="2000" i="1">
                              <a:latin typeface="Cambria Math" panose="02040503050406030204" pitchFamily="18" charset="0"/>
                            </a:rPr>
                            <m:t>𝑝</m:t>
                          </m:r>
                        </m:e>
                        <m:sub>
                          <m:r>
                            <a:rPr lang="ar-AE" sz="2000" i="1">
                              <a:latin typeface="Cambria Math" panose="02040503050406030204" pitchFamily="18" charset="0"/>
                            </a:rPr>
                            <m:t>𝑐</m:t>
                          </m:r>
                        </m:sub>
                      </m:sSub>
                      <m:d>
                        <m:dPr>
                          <m:ctrlPr>
                            <a:rPr lang="ar-AE" sz="2000" i="1">
                              <a:latin typeface="Cambria Math" panose="02040503050406030204" pitchFamily="18" charset="0"/>
                            </a:rPr>
                          </m:ctrlPr>
                        </m:dPr>
                        <m:e>
                          <m:sSub>
                            <m:sSubPr>
                              <m:ctrlPr>
                                <a:rPr lang="ar-AE" sz="2000" i="1">
                                  <a:latin typeface="Cambria Math" panose="02040503050406030204" pitchFamily="18" charset="0"/>
                                </a:rPr>
                              </m:ctrlPr>
                            </m:sSubPr>
                            <m:e>
                              <m:r>
                                <a:rPr lang="ar-AE" sz="2000" i="1">
                                  <a:latin typeface="Cambria Math" panose="02040503050406030204" pitchFamily="18" charset="0"/>
                                </a:rPr>
                                <m:t>𝐼</m:t>
                              </m:r>
                            </m:e>
                            <m:sub>
                              <m:r>
                                <a:rPr lang="ar-AE" sz="2000" i="1">
                                  <a:latin typeface="Cambria Math" panose="02040503050406030204" pitchFamily="18" charset="0"/>
                                </a:rPr>
                                <m:t>1</m:t>
                              </m:r>
                            </m:sub>
                          </m:sSub>
                          <m:r>
                            <a:rPr lang="ar-AE" sz="2000" i="1">
                              <a:latin typeface="Cambria Math" panose="02040503050406030204" pitchFamily="18" charset="0"/>
                            </a:rPr>
                            <m:t>+</m:t>
                          </m:r>
                          <m:sSub>
                            <m:sSubPr>
                              <m:ctrlPr>
                                <a:rPr lang="ar-AE" sz="2000" i="1">
                                  <a:latin typeface="Cambria Math" panose="02040503050406030204" pitchFamily="18" charset="0"/>
                                </a:rPr>
                              </m:ctrlPr>
                            </m:sSubPr>
                            <m:e>
                              <m:r>
                                <a:rPr lang="ar-AE" sz="2000" i="1">
                                  <a:latin typeface="Cambria Math" panose="02040503050406030204" pitchFamily="18" charset="0"/>
                                </a:rPr>
                                <m:t>𝐼</m:t>
                              </m:r>
                            </m:e>
                            <m:sub>
                              <m:r>
                                <a:rPr lang="ar-AE" sz="2000" i="1">
                                  <a:latin typeface="Cambria Math" panose="02040503050406030204" pitchFamily="18" charset="0"/>
                                </a:rPr>
                                <m:t>2</m:t>
                              </m:r>
                            </m:sub>
                          </m:sSub>
                        </m:e>
                      </m:d>
                      <m:r>
                        <a:rPr lang="ar-AE" sz="2000" i="1">
                          <a:latin typeface="Cambria Math" panose="02040503050406030204" pitchFamily="18" charset="0"/>
                        </a:rPr>
                        <m:t> −</m:t>
                      </m:r>
                      <m:sSub>
                        <m:sSubPr>
                          <m:ctrlPr>
                            <a:rPr lang="ar-AE" sz="2000" i="1">
                              <a:latin typeface="Cambria Math" panose="02040503050406030204" pitchFamily="18" charset="0"/>
                            </a:rPr>
                          </m:ctrlPr>
                        </m:sSubPr>
                        <m:e>
                          <m:r>
                            <a:rPr lang="ar-AE" sz="2000" i="1">
                              <a:latin typeface="Cambria Math" panose="02040503050406030204" pitchFamily="18" charset="0"/>
                            </a:rPr>
                            <m:t>𝑐</m:t>
                          </m:r>
                        </m:e>
                        <m:sub>
                          <m:r>
                            <a:rPr lang="ar-AE" sz="2000" i="1">
                              <a:latin typeface="Cambria Math" panose="02040503050406030204" pitchFamily="18" charset="0"/>
                            </a:rPr>
                            <m:t>𝑐</m:t>
                          </m:r>
                        </m:sub>
                      </m:sSub>
                      <m:r>
                        <a:rPr lang="ar-AE" sz="2000" i="1">
                          <a:latin typeface="Cambria Math" panose="02040503050406030204" pitchFamily="18" charset="0"/>
                        </a:rPr>
                        <m:t>𝐶</m:t>
                      </m:r>
                    </m:oMath>
                  </m:oMathPara>
                </a14:m>
                <a:endParaRPr lang="ar-AE" sz="2000" dirty="0"/>
              </a:p>
              <a:p>
                <a:pPr marL="0" lvl="0" indent="0" algn="l" rtl="0">
                  <a:spcBef>
                    <a:spcPts val="560"/>
                  </a:spcBef>
                  <a:spcAft>
                    <a:spcPts val="0"/>
                  </a:spcAft>
                  <a:buNone/>
                </a:pPr>
                <a:endParaRPr lang="ar-AE" sz="2000" dirty="0"/>
              </a:p>
              <a:p>
                <a:pPr marL="0" lvl="0" indent="0" algn="l" rtl="0">
                  <a:spcBef>
                    <a:spcPts val="560"/>
                  </a:spcBef>
                  <a:spcAft>
                    <a:spcPts val="0"/>
                  </a:spcAft>
                  <a:buNone/>
                </a:pPr>
                <a:endParaRPr lang="ar-AE" sz="2000" dirty="0"/>
              </a:p>
              <a:p>
                <a:pPr marL="0" lvl="0" indent="0" algn="l" rtl="0">
                  <a:spcBef>
                    <a:spcPts val="560"/>
                  </a:spcBef>
                  <a:spcAft>
                    <a:spcPts val="0"/>
                  </a:spcAft>
                  <a:buNone/>
                </a:pPr>
                <a:endParaRPr lang="ar-AE" sz="2000" dirty="0"/>
              </a:p>
              <a:p>
                <a:pPr marL="0" lvl="0" indent="0" algn="l" rtl="0">
                  <a:spcBef>
                    <a:spcPts val="560"/>
                  </a:spcBef>
                  <a:spcAft>
                    <a:spcPts val="0"/>
                  </a:spcAft>
                  <a:buNone/>
                </a:pPr>
                <a:endParaRPr sz="2000" dirty="0"/>
              </a:p>
            </p:txBody>
          </p:sp>
        </mc:Choice>
        <mc:Fallback xmlns="">
          <p:sp>
            <p:nvSpPr>
              <p:cNvPr id="624" name="Google Shape;624;g8d5b788658_1_152"/>
              <p:cNvSpPr txBox="1">
                <a:spLocks noGrp="1" noRot="1" noChangeAspect="1" noMove="1" noResize="1" noEditPoints="1" noAdjustHandles="1" noChangeArrowheads="1" noChangeShapeType="1" noTextEdit="1"/>
              </p:cNvSpPr>
              <p:nvPr>
                <p:ph type="body" idx="1"/>
              </p:nvPr>
            </p:nvSpPr>
            <p:spPr>
              <a:xfrm>
                <a:off x="203200" y="1104650"/>
                <a:ext cx="5816600" cy="4868100"/>
              </a:xfrm>
              <a:prstGeom prst="rect">
                <a:avLst/>
              </a:prstGeom>
              <a:blipFill>
                <a:blip r:embed="rId3"/>
                <a:stretch>
                  <a:fillRect l="-1047" r="-1885" b="-42678"/>
                </a:stretch>
              </a:blipFill>
            </p:spPr>
            <p:txBody>
              <a:bodyPr/>
              <a:lstStyle/>
              <a:p>
                <a:r>
                  <a:rPr lang="en-US">
                    <a:noFill/>
                  </a:rPr>
                  <a:t> </a:t>
                </a:r>
              </a:p>
            </p:txBody>
          </p:sp>
        </mc:Fallback>
      </mc:AlternateContent>
      <p:pic>
        <p:nvPicPr>
          <p:cNvPr id="625" name="Google Shape;625;g8d5b788658_1_152" descr="redblackblockiu"/>
          <p:cNvPicPr preferRelativeResize="0"/>
          <p:nvPr/>
        </p:nvPicPr>
        <p:blipFill rotWithShape="1">
          <a:blip r:embed="rId4">
            <a:alphaModFix/>
          </a:blip>
          <a:srcRect/>
          <a:stretch/>
        </p:blipFill>
        <p:spPr>
          <a:xfrm>
            <a:off x="0" y="6219825"/>
            <a:ext cx="484188" cy="638175"/>
          </a:xfrm>
          <a:prstGeom prst="rect">
            <a:avLst/>
          </a:prstGeom>
          <a:noFill/>
          <a:ln>
            <a:noFill/>
          </a:ln>
        </p:spPr>
      </p:pic>
      <p:pic>
        <p:nvPicPr>
          <p:cNvPr id="626" name="Google Shape;626;g8d5b788658_1_152" descr="Biocomplexity Logo"/>
          <p:cNvPicPr preferRelativeResize="0"/>
          <p:nvPr/>
        </p:nvPicPr>
        <p:blipFill rotWithShape="1">
          <a:blip r:embed="rId5">
            <a:alphaModFix/>
          </a:blip>
          <a:srcRect/>
          <a:stretch/>
        </p:blipFill>
        <p:spPr>
          <a:xfrm>
            <a:off x="8550275" y="6264275"/>
            <a:ext cx="593725" cy="593725"/>
          </a:xfrm>
          <a:prstGeom prst="rect">
            <a:avLst/>
          </a:prstGeom>
          <a:noFill/>
          <a:ln>
            <a:noFill/>
          </a:ln>
        </p:spPr>
      </p:pic>
      <p:pic>
        <p:nvPicPr>
          <p:cNvPr id="627" name="Google Shape;627;g8d5b788658_1_152"/>
          <p:cNvPicPr preferRelativeResize="0"/>
          <p:nvPr/>
        </p:nvPicPr>
        <p:blipFill>
          <a:blip r:embed="rId6">
            <a:alphaModFix/>
          </a:blip>
          <a:stretch>
            <a:fillRect/>
          </a:stretch>
        </p:blipFill>
        <p:spPr>
          <a:xfrm>
            <a:off x="5936651" y="1879950"/>
            <a:ext cx="3098100" cy="3098100"/>
          </a:xfrm>
          <a:prstGeom prst="rect">
            <a:avLst/>
          </a:prstGeom>
          <a:noFill/>
          <a:ln>
            <a:noFill/>
          </a:ln>
        </p:spPr>
      </p:pic>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DF704D45-F30A-49CA-A8A5-2BD32620482D}"/>
                  </a:ext>
                </a:extLst>
              </p:cNvPr>
              <p:cNvSpPr/>
              <p:nvPr/>
            </p:nvSpPr>
            <p:spPr>
              <a:xfrm>
                <a:off x="6609751" y="859528"/>
                <a:ext cx="1651221" cy="939103"/>
              </a:xfrm>
              <a:prstGeom prst="rect">
                <a:avLst/>
              </a:prstGeom>
            </p:spPr>
            <p:txBody>
              <a:bodyPr wrap="none">
                <a:spAutoFit/>
              </a:bodyPr>
              <a:lstStyle/>
              <a:p>
                <a:pPr marL="0" indent="0">
                  <a:buNone/>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m:t>
                          </m:r>
                        </m:sub>
                      </m:sSub>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𝑘</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m:t>
                              </m:r>
                            </m:sub>
                          </m:sSub>
                        </m:e>
                      </m:groupChr>
                      <m:sSub>
                        <m:sSubPr>
                          <m:ctrlPr>
                            <a:rPr lang="en-US" sz="2000" b="0" i="1" smtClean="0">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2</m:t>
                          </m:r>
                        </m:sub>
                      </m:sSub>
                    </m:oMath>
                  </m:oMathPara>
                </a14:m>
                <a:endParaRPr lang="en-US" sz="2000" dirty="0"/>
              </a:p>
              <a:p>
                <a:pPr marL="0" indent="0">
                  <a:buNone/>
                </a:pPr>
                <a14:m>
                  <m:oMathPara xmlns:m="http://schemas.openxmlformats.org/officeDocument/2006/math">
                    <m:oMathParaPr>
                      <m:jc m:val="centerGroup"/>
                    </m:oMathParaPr>
                    <m:oMath xmlns:m="http://schemas.openxmlformats.org/officeDocument/2006/math">
                      <m:groupChr>
                        <m:groupChrPr>
                          <m:chr m:val="→"/>
                          <m:vertJc m:val="bot"/>
                          <m:ctrlPr>
                            <a:rPr lang="el-GR" sz="2000" i="1">
                              <a:latin typeface="Cambria Math" panose="02040503050406030204" pitchFamily="18" charset="0"/>
                            </a:rPr>
                          </m:ctrlPr>
                        </m:groupChrPr>
                        <m:e>
                          <m:sSub>
                            <m:sSubPr>
                              <m:ctrlPr>
                                <a:rPr lang="en-US" sz="2000" b="0" i="1" smtClean="0">
                                  <a:latin typeface="Cambria Math" panose="02040503050406030204" pitchFamily="18" charset="0"/>
                                </a:rPr>
                              </m:ctrlPr>
                            </m:sSubPr>
                            <m:e>
                              <m:r>
                                <m:rPr>
                                  <m:brk m:alnAt="2"/>
                                </m:rPr>
                                <a:rPr lang="en-US" sz="2000" b="0" i="1" smtClean="0">
                                  <a:latin typeface="Cambria Math" panose="02040503050406030204" pitchFamily="18" charset="0"/>
                                </a:rPr>
                                <m:t>𝑝</m:t>
                              </m:r>
                            </m:e>
                            <m:sub>
                              <m:r>
                                <m:rPr>
                                  <m:brk m:alnAt="2"/>
                                </m:rPr>
                                <a:rPr lang="en-US" sz="2000" b="0" i="1" smtClean="0">
                                  <a:latin typeface="Cambria Math" panose="02040503050406030204" pitchFamily="18" charset="0"/>
                                </a:rPr>
                                <m:t>𝑐</m:t>
                              </m:r>
                            </m:sub>
                          </m:sSub>
                          <m:r>
                            <m:rPr>
                              <m:brk m:alnAt="2"/>
                            </m:rP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m:rPr>
                                  <m:brk m:alnAt="2"/>
                                </m:rPr>
                                <a:rPr lang="en-US" sz="2000" b="0" i="1" smtClean="0">
                                  <a:latin typeface="Cambria Math" panose="02040503050406030204" pitchFamily="18" charset="0"/>
                                </a:rPr>
                                <m:t>𝐼</m:t>
                              </m:r>
                            </m:e>
                            <m:sub>
                              <m:r>
                                <m:rPr>
                                  <m:brk m:alnAt="2"/>
                                </m:rPr>
                                <a:rPr lang="en-US" sz="2000" b="0" i="1" smtClean="0">
                                  <a:latin typeface="Cambria Math" panose="02040503050406030204" pitchFamily="18" charset="0"/>
                                </a:rPr>
                                <m:t>1</m:t>
                              </m:r>
                            </m:sub>
                          </m:sSub>
                          <m:r>
                            <m:rPr>
                              <m:brk m:alnAt="2"/>
                            </m:rP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m:rPr>
                                  <m:brk m:alnAt="2"/>
                                </m:rPr>
                                <a:rPr lang="en-US" sz="2000" b="0" i="1" smtClean="0">
                                  <a:latin typeface="Cambria Math" panose="02040503050406030204" pitchFamily="18" charset="0"/>
                                </a:rPr>
                                <m:t>𝐼</m:t>
                              </m:r>
                            </m:e>
                            <m:sub>
                              <m:r>
                                <m:rPr>
                                  <m:brk m:alnAt="2"/>
                                </m:rPr>
                                <a:rPr lang="en-US" sz="2000" b="0" i="1" smtClean="0">
                                  <a:latin typeface="Cambria Math" panose="02040503050406030204" pitchFamily="18" charset="0"/>
                                </a:rPr>
                                <m:t>2</m:t>
                              </m:r>
                            </m:sub>
                          </m:sSub>
                          <m:r>
                            <m:rPr>
                              <m:brk m:alnAt="2"/>
                            </m:rPr>
                            <a:rPr lang="en-US" sz="2000" b="0" i="1" smtClean="0">
                              <a:latin typeface="Cambria Math" panose="02040503050406030204" pitchFamily="18" charset="0"/>
                            </a:rPr>
                            <m:t>)</m:t>
                          </m:r>
                        </m:e>
                      </m:groupChr>
                      <m:r>
                        <a:rPr lang="en-US" sz="2000" b="0" i="1" smtClean="0">
                          <a:latin typeface="Cambria Math" panose="02040503050406030204" pitchFamily="18" charset="0"/>
                        </a:rPr>
                        <m:t>𝐶</m:t>
                      </m:r>
                      <m:groupChr>
                        <m:groupChrPr>
                          <m:chr m:val="→"/>
                          <m:vertJc m:val="bot"/>
                          <m:ctrlPr>
                            <a:rPr lang="el-GR" sz="2000" i="1">
                              <a:latin typeface="Cambria Math" panose="02040503050406030204" pitchFamily="18" charset="0"/>
                            </a:rPr>
                          </m:ctrlPr>
                        </m:groupChr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𝑐</m:t>
                              </m:r>
                            </m:e>
                            <m:sub>
                              <m:r>
                                <a:rPr lang="en-US" sz="2000" b="0" i="1" smtClean="0">
                                  <a:latin typeface="Cambria Math" panose="02040503050406030204" pitchFamily="18" charset="0"/>
                                </a:rPr>
                                <m:t>𝐶</m:t>
                              </m:r>
                            </m:sub>
                          </m:sSub>
                          <m:r>
                            <a:rPr lang="en-US" sz="2000" b="0" i="1" smtClean="0">
                              <a:latin typeface="Cambria Math" panose="02040503050406030204" pitchFamily="18" charset="0"/>
                            </a:rPr>
                            <m:t>𝐶</m:t>
                          </m:r>
                        </m:e>
                      </m:groupChr>
                    </m:oMath>
                  </m:oMathPara>
                </a14:m>
                <a:endParaRPr lang="en-US" sz="2000" dirty="0"/>
              </a:p>
            </p:txBody>
          </p:sp>
        </mc:Choice>
        <mc:Fallback xmlns="">
          <p:sp>
            <p:nvSpPr>
              <p:cNvPr id="7" name="Rectangle 6">
                <a:extLst>
                  <a:ext uri="{FF2B5EF4-FFF2-40B4-BE49-F238E27FC236}">
                    <a16:creationId xmlns:a16="http://schemas.microsoft.com/office/drawing/2014/main" id="{DF704D45-F30A-49CA-A8A5-2BD32620482D}"/>
                  </a:ext>
                </a:extLst>
              </p:cNvPr>
              <p:cNvSpPr>
                <a:spLocks noRot="1" noChangeAspect="1" noMove="1" noResize="1" noEditPoints="1" noAdjustHandles="1" noChangeArrowheads="1" noChangeShapeType="1" noTextEdit="1"/>
              </p:cNvSpPr>
              <p:nvPr/>
            </p:nvSpPr>
            <p:spPr>
              <a:xfrm>
                <a:off x="6609751" y="859528"/>
                <a:ext cx="1651221" cy="93910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CF9E32C9-5048-AE49-8379-1384E682D707}"/>
                  </a:ext>
                </a:extLst>
              </p:cNvPr>
              <p:cNvSpPr/>
              <p:nvPr/>
            </p:nvSpPr>
            <p:spPr>
              <a:xfrm>
                <a:off x="6183416" y="5756443"/>
                <a:ext cx="2898550" cy="1015663"/>
              </a:xfrm>
              <a:prstGeom prst="rect">
                <a:avLst/>
              </a:prstGeom>
            </p:spPr>
            <p:txBody>
              <a:bodyPr wrap="none">
                <a:spAutoFit/>
              </a:bodyPr>
              <a:lstStyle/>
              <a:p>
                <a14:m>
                  <m:oMath xmlns:m="http://schemas.openxmlformats.org/officeDocument/2006/math">
                    <m:sSub>
                      <m:sSubPr>
                        <m:ctrlPr>
                          <a:rPr lang="en-US" sz="2000" b="0" i="1" smtClean="0">
                            <a:latin typeface="Cambria Math" panose="02040503050406030204" pitchFamily="18" charset="0"/>
                          </a:rPr>
                        </m:ctrlPr>
                      </m:sSubPr>
                      <m:e>
                        <m:r>
                          <a:rPr lang="en-US" sz="2000" i="1" smtClean="0">
                            <a:latin typeface="Cambria Math" panose="02040503050406030204" pitchFamily="18" charset="0"/>
                          </a:rPr>
                          <m:t>𝑝</m:t>
                        </m:r>
                      </m:e>
                      <m:sub>
                        <m:r>
                          <a:rPr lang="en-US" sz="2000" b="0" i="1" smtClean="0">
                            <a:latin typeface="Cambria Math" panose="02040503050406030204" pitchFamily="18" charset="0"/>
                          </a:rPr>
                          <m:t>𝑐</m:t>
                        </m:r>
                      </m:sub>
                    </m:sSub>
                    <m:r>
                      <a:rPr lang="en-US" sz="2000" i="1">
                        <a:latin typeface="Cambria Math" panose="02040503050406030204" pitchFamily="18" charset="0"/>
                      </a:rPr>
                      <m:t>=</m:t>
                    </m:r>
                    <m:r>
                      <a:rPr lang="en-US" sz="2000" i="1">
                        <a:latin typeface="Cambria Math" panose="02040503050406030204" pitchFamily="18" charset="0"/>
                      </a:rPr>
                      <m:t>1</m:t>
                    </m:r>
                    <m:r>
                      <a:rPr lang="en-US" sz="2000" i="1">
                        <a:latin typeface="Cambria Math" panose="02040503050406030204" pitchFamily="18" charset="0"/>
                      </a:rPr>
                      <m:t>.</m:t>
                    </m:r>
                    <m:r>
                      <a:rPr lang="en-US" sz="2000" i="1">
                        <a:latin typeface="Cambria Math" panose="02040503050406030204" pitchFamily="18" charset="0"/>
                      </a:rPr>
                      <m:t>0</m:t>
                    </m:r>
                    <m:r>
                      <a:rPr lang="en-US" sz="2000" b="0" i="1" smtClean="0">
                        <a:latin typeface="Cambria Math" panose="02040503050406030204" pitchFamily="18" charset="0"/>
                      </a:rPr>
                      <m:t> </m:t>
                    </m:r>
                    <m:r>
                      <m:rPr>
                        <m:sty m:val="p"/>
                      </m:rPr>
                      <a:rPr lang="en-US" sz="2000" b="0" i="0" smtClean="0">
                        <a:latin typeface="Cambria Math" panose="02040503050406030204" pitchFamily="18" charset="0"/>
                      </a:rPr>
                      <m:t>per</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cell</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per</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day</m:t>
                    </m:r>
                  </m:oMath>
                </a14:m>
                <a:r>
                  <a:rPr lang="en-US" sz="2000" dirty="0">
                    <a:latin typeface="Cambria Math" panose="02040503050406030204" pitchFamily="18" charset="0"/>
                  </a:rPr>
                  <a:t> </a:t>
                </a:r>
              </a:p>
              <a:p>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𝑐</m:t>
                        </m:r>
                      </m:e>
                      <m:sub>
                        <m:r>
                          <a:rPr lang="en-US" sz="2000" i="1">
                            <a:latin typeface="Cambria Math" panose="02040503050406030204" pitchFamily="18" charset="0"/>
                          </a:rPr>
                          <m:t>𝑐</m:t>
                        </m:r>
                      </m:sub>
                    </m:sSub>
                    <m:r>
                      <a:rPr lang="en-US" sz="2000" i="1">
                        <a:latin typeface="Cambria Math" panose="02040503050406030204" pitchFamily="18" charset="0"/>
                      </a:rPr>
                      <m:t>=</m:t>
                    </m:r>
                    <m:r>
                      <a:rPr lang="en-US" sz="2000" b="0" i="1" smtClean="0">
                        <a:latin typeface="Cambria Math" panose="02040503050406030204" pitchFamily="18" charset="0"/>
                      </a:rPr>
                      <m:t>2</m:t>
                    </m:r>
                    <m:r>
                      <a:rPr lang="en-US" sz="2000" i="1">
                        <a:latin typeface="Cambria Math" panose="02040503050406030204" pitchFamily="18" charset="0"/>
                      </a:rPr>
                      <m:t>.</m:t>
                    </m:r>
                    <m:r>
                      <a:rPr lang="en-US" sz="2000" i="1">
                        <a:latin typeface="Cambria Math" panose="02040503050406030204" pitchFamily="18" charset="0"/>
                      </a:rPr>
                      <m:t>0</m:t>
                    </m:r>
                  </m:oMath>
                </a14:m>
                <a:r>
                  <a:rPr lang="en-US" sz="2000" i="1" dirty="0">
                    <a:latin typeface="Cambria Math" panose="02040503050406030204" pitchFamily="18" charset="0"/>
                  </a:rPr>
                  <a:t> </a:t>
                </a:r>
                <a14:m>
                  <m:oMath xmlns:m="http://schemas.openxmlformats.org/officeDocument/2006/math">
                    <m:r>
                      <m:rPr>
                        <m:sty m:val="p"/>
                      </m:rPr>
                      <a:rPr lang="en-US" sz="2000">
                        <a:latin typeface="Cambria Math" panose="02040503050406030204" pitchFamily="18" charset="0"/>
                      </a:rPr>
                      <m:t>per</m:t>
                    </m:r>
                    <m:r>
                      <a:rPr lang="en-US" sz="2000">
                        <a:latin typeface="Cambria Math" panose="02040503050406030204" pitchFamily="18" charset="0"/>
                      </a:rPr>
                      <m:t> </m:t>
                    </m:r>
                    <m:r>
                      <m:rPr>
                        <m:sty m:val="p"/>
                      </m:rPr>
                      <a:rPr lang="en-US" sz="2000">
                        <a:latin typeface="Cambria Math" panose="02040503050406030204" pitchFamily="18" charset="0"/>
                      </a:rPr>
                      <m:t>day</m:t>
                    </m:r>
                  </m:oMath>
                </a14:m>
                <a:endParaRPr lang="en-US" sz="20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 </m:t>
                      </m:r>
                    </m:oMath>
                  </m:oMathPara>
                </a14:m>
                <a:endParaRPr lang="en-US" sz="2000" dirty="0"/>
              </a:p>
            </p:txBody>
          </p:sp>
        </mc:Choice>
        <mc:Fallback xmlns="">
          <p:sp>
            <p:nvSpPr>
              <p:cNvPr id="2" name="Rectangle 1">
                <a:extLst>
                  <a:ext uri="{FF2B5EF4-FFF2-40B4-BE49-F238E27FC236}">
                    <a16:creationId xmlns:a16="http://schemas.microsoft.com/office/drawing/2014/main" id="{CF9E32C9-5048-AE49-8379-1384E682D707}"/>
                  </a:ext>
                </a:extLst>
              </p:cNvPr>
              <p:cNvSpPr>
                <a:spLocks noRot="1" noChangeAspect="1" noMove="1" noResize="1" noEditPoints="1" noAdjustHandles="1" noChangeArrowheads="1" noChangeShapeType="1" noTextEdit="1"/>
              </p:cNvSpPr>
              <p:nvPr/>
            </p:nvSpPr>
            <p:spPr>
              <a:xfrm>
                <a:off x="6183416" y="5756443"/>
                <a:ext cx="2898550" cy="1015663"/>
              </a:xfrm>
              <a:prstGeom prst="rect">
                <a:avLst/>
              </a:prstGeom>
              <a:blipFill>
                <a:blip r:embed="rId8"/>
                <a:stretch>
                  <a:fillRect/>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E997842A-4A28-4181-869F-47EE39DCD58D}"/>
              </a:ext>
            </a:extLst>
          </p:cNvPr>
          <p:cNvPicPr>
            <a:picLocks noChangeAspect="1"/>
          </p:cNvPicPr>
          <p:nvPr/>
        </p:nvPicPr>
        <p:blipFill>
          <a:blip r:embed="rId9">
            <a:clrChange>
              <a:clrFrom>
                <a:srgbClr val="FEF3B1"/>
              </a:clrFrom>
              <a:clrTo>
                <a:srgbClr val="FEF3B1">
                  <a:alpha val="0"/>
                </a:srgbClr>
              </a:clrTo>
            </a:clrChange>
          </a:blip>
          <a:stretch>
            <a:fillRect/>
          </a:stretch>
        </p:blipFill>
        <p:spPr>
          <a:xfrm>
            <a:off x="8550325" y="0"/>
            <a:ext cx="593675" cy="617861"/>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g8d5ae6fbc1_0_15"/>
          <p:cNvSpPr txBox="1">
            <a:spLocks noGrp="1"/>
          </p:cNvSpPr>
          <p:nvPr>
            <p:ph type="title"/>
          </p:nvPr>
        </p:nvSpPr>
        <p:spPr>
          <a:xfrm>
            <a:off x="457200" y="-122762"/>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a:solidFill>
                  <a:srgbClr val="0000CC"/>
                </a:solidFill>
              </a:rPr>
              <a:t>Cytokine Production and Decay</a:t>
            </a:r>
            <a:endParaRPr/>
          </a:p>
        </p:txBody>
      </p:sp>
      <p:pic>
        <p:nvPicPr>
          <p:cNvPr id="634" name="Google Shape;634;g8d5ae6fbc1_0_15" descr="redblackblockiu"/>
          <p:cNvPicPr preferRelativeResize="0"/>
          <p:nvPr/>
        </p:nvPicPr>
        <p:blipFill rotWithShape="1">
          <a:blip r:embed="rId3">
            <a:alphaModFix/>
          </a:blip>
          <a:srcRect/>
          <a:stretch/>
        </p:blipFill>
        <p:spPr>
          <a:xfrm>
            <a:off x="0" y="6219825"/>
            <a:ext cx="484188" cy="638175"/>
          </a:xfrm>
          <a:prstGeom prst="rect">
            <a:avLst/>
          </a:prstGeom>
          <a:noFill/>
          <a:ln>
            <a:noFill/>
          </a:ln>
        </p:spPr>
      </p:pic>
      <p:pic>
        <p:nvPicPr>
          <p:cNvPr id="635" name="Google Shape;635;g8d5ae6fbc1_0_15"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grpSp>
        <p:nvGrpSpPr>
          <p:cNvPr id="2" name="Group 1">
            <a:extLst>
              <a:ext uri="{FF2B5EF4-FFF2-40B4-BE49-F238E27FC236}">
                <a16:creationId xmlns:a16="http://schemas.microsoft.com/office/drawing/2014/main" id="{CCE885D3-1776-47AD-BABE-0D0B25B4CBB7}"/>
              </a:ext>
            </a:extLst>
          </p:cNvPr>
          <p:cNvGrpSpPr/>
          <p:nvPr/>
        </p:nvGrpSpPr>
        <p:grpSpPr>
          <a:xfrm>
            <a:off x="128025" y="953560"/>
            <a:ext cx="6727599" cy="4130076"/>
            <a:chOff x="1296425" y="920500"/>
            <a:chExt cx="6727599" cy="4130076"/>
          </a:xfrm>
        </p:grpSpPr>
        <p:pic>
          <p:nvPicPr>
            <p:cNvPr id="636" name="Google Shape;636;g8d5ae6fbc1_0_15"/>
            <p:cNvPicPr preferRelativeResize="0"/>
            <p:nvPr/>
          </p:nvPicPr>
          <p:blipFill rotWithShape="1">
            <a:blip r:embed="rId5">
              <a:alphaModFix/>
            </a:blip>
            <a:srcRect l="11984" t="19826" r="25531" b="9009"/>
            <a:stretch/>
          </p:blipFill>
          <p:spPr>
            <a:xfrm>
              <a:off x="1296425" y="920500"/>
              <a:ext cx="6727599" cy="4130076"/>
            </a:xfrm>
            <a:prstGeom prst="rect">
              <a:avLst/>
            </a:prstGeom>
            <a:noFill/>
            <a:ln>
              <a:noFill/>
            </a:ln>
          </p:spPr>
        </p:pic>
        <p:sp>
          <p:nvSpPr>
            <p:cNvPr id="637" name="Google Shape;637;g8d5ae6fbc1_0_15"/>
            <p:cNvSpPr/>
            <p:nvPr/>
          </p:nvSpPr>
          <p:spPr>
            <a:xfrm>
              <a:off x="1668550" y="1933075"/>
              <a:ext cx="6278700" cy="352800"/>
            </a:xfrm>
            <a:prstGeom prst="rect">
              <a:avLst/>
            </a:prstGeom>
            <a:solidFill>
              <a:srgbClr val="00B050">
                <a:alpha val="49800"/>
              </a:srgbClr>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A98B475D-8AD1-4F39-AD85-21BFF72CB330}"/>
                  </a:ext>
                </a:extLst>
              </p:cNvPr>
              <p:cNvSpPr/>
              <p:nvPr/>
            </p:nvSpPr>
            <p:spPr>
              <a:xfrm>
                <a:off x="7120510" y="876376"/>
                <a:ext cx="1726627" cy="1781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𝑇</m:t>
                      </m:r>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𝛽</m:t>
                          </m:r>
                          <m:r>
                            <a:rPr lang="en-US" sz="2000" b="0" i="1" smtClean="0">
                              <a:latin typeface="Cambria Math" panose="02040503050406030204" pitchFamily="18" charset="0"/>
                            </a:rPr>
                            <m:t>𝑉𝑇</m:t>
                          </m:r>
                        </m:e>
                      </m:groupCh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1</m:t>
                          </m:r>
                        </m:sub>
                      </m:sSub>
                    </m:oMath>
                  </m:oMathPara>
                </a14:m>
                <a:endParaRPr lang="en-US" sz="2000" dirty="0"/>
              </a:p>
              <a:p>
                <a:pPr marL="0" indent="0">
                  <a:buNone/>
                </a:pP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m:t>
                        </m:r>
                      </m:sub>
                    </m:sSub>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𝑘</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m:t>
                            </m:r>
                          </m:sub>
                        </m:sSub>
                      </m:e>
                    </m:groupChr>
                    <m:sSub>
                      <m:sSubPr>
                        <m:ctrlPr>
                          <a:rPr lang="en-US" sz="2000" b="0" i="1" smtClean="0">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2</m:t>
                        </m:r>
                      </m:sub>
                    </m:sSub>
                  </m:oMath>
                </a14:m>
                <a:r>
                  <a:rPr lang="en-US" sz="2000" dirty="0"/>
                  <a:t> </a:t>
                </a:r>
                <a14:m>
                  <m:oMath xmlns:m="http://schemas.openxmlformats.org/officeDocument/2006/math">
                    <m:groupChr>
                      <m:groupChrPr>
                        <m:chr m:val="→"/>
                        <m:vertJc m:val="bot"/>
                        <m:ctrlPr>
                          <a:rPr lang="el-GR" sz="2000" i="1">
                            <a:latin typeface="Cambria Math" panose="02040503050406030204" pitchFamily="18" charset="0"/>
                          </a:rPr>
                        </m:ctrlPr>
                      </m:groupChrPr>
                      <m:e>
                        <m:r>
                          <m:rPr>
                            <m:brk m:alnAt="2"/>
                          </m:rPr>
                          <a:rPr lang="en-US" sz="2000" b="0" i="1" smtClean="0">
                            <a:latin typeface="Cambria Math" panose="02040503050406030204" pitchFamily="18" charset="0"/>
                          </a:rPr>
                          <m:t>𝑑</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2</m:t>
                            </m:r>
                          </m:sub>
                        </m:sSub>
                      </m:e>
                    </m:groupChr>
                    <m:r>
                      <a:rPr lang="en-US" sz="2000" b="0" i="1" smtClean="0">
                        <a:latin typeface="Cambria Math" panose="02040503050406030204" pitchFamily="18" charset="0"/>
                      </a:rPr>
                      <m:t>𝐷</m:t>
                    </m:r>
                  </m:oMath>
                </a14:m>
                <a:endParaRPr lang="en-US" sz="2000" dirty="0"/>
              </a:p>
              <a:p>
                <a:pPr/>
                <a14:m>
                  <m:oMathPara xmlns:m="http://schemas.openxmlformats.org/officeDocument/2006/math">
                    <m:oMathParaPr>
                      <m:jc m:val="centerGroup"/>
                    </m:oMathParaPr>
                    <m:oMath xmlns:m="http://schemas.openxmlformats.org/officeDocument/2006/math">
                      <m:groupChr>
                        <m:groupChrPr>
                          <m:chr m:val="→"/>
                          <m:vertJc m:val="bot"/>
                          <m:ctrlPr>
                            <a:rPr lang="el-GR" sz="2000" i="1" smtClean="0">
                              <a:latin typeface="Cambria Math" panose="02040503050406030204" pitchFamily="18" charset="0"/>
                            </a:rPr>
                          </m:ctrlPr>
                        </m:groupChrPr>
                        <m:e>
                          <m:r>
                            <m:rPr>
                              <m:brk m:alnAt="2"/>
                            </m:rPr>
                            <a:rPr lang="en-US" sz="2000" b="0" i="1" smtClean="0">
                              <a:latin typeface="Cambria Math" panose="02040503050406030204" pitchFamily="18" charset="0"/>
                            </a:rPr>
                            <m:t>𝑝</m:t>
                          </m:r>
                          <m:sSub>
                            <m:sSubPr>
                              <m:ctrlPr>
                                <a:rPr lang="en-US" sz="2000" b="0" i="1" smtClean="0">
                                  <a:latin typeface="Cambria Math" panose="02040503050406030204" pitchFamily="18" charset="0"/>
                                </a:rPr>
                              </m:ctrlPr>
                            </m:sSubPr>
                            <m:e>
                              <m:r>
                                <m:rPr>
                                  <m:brk m:alnAt="2"/>
                                </m:rPr>
                                <a:rPr lang="en-US" sz="2000" b="0" i="1" smtClean="0">
                                  <a:latin typeface="Cambria Math" panose="02040503050406030204" pitchFamily="18" charset="0"/>
                                </a:rPr>
                                <m:t>𝐼</m:t>
                              </m:r>
                            </m:e>
                            <m:sub>
                              <m:r>
                                <m:rPr>
                                  <m:brk m:alnAt="2"/>
                                </m:rPr>
                                <a:rPr lang="en-US" sz="2000" b="0" i="1" smtClean="0">
                                  <a:latin typeface="Cambria Math" panose="02040503050406030204" pitchFamily="18" charset="0"/>
                                </a:rPr>
                                <m:t>2</m:t>
                              </m:r>
                            </m:sub>
                          </m:sSub>
                        </m:e>
                      </m:groupChr>
                      <m:r>
                        <a:rPr lang="en-US" sz="2000" b="0" i="1" smtClean="0">
                          <a:latin typeface="Cambria Math" panose="02040503050406030204" pitchFamily="18" charset="0"/>
                        </a:rPr>
                        <m:t>𝑉</m:t>
                      </m:r>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𝑐𝑉</m:t>
                          </m:r>
                        </m:e>
                      </m:groupChr>
                    </m:oMath>
                  </m:oMathPara>
                </a14:m>
                <a:endParaRPr lang="en-US" sz="2000" dirty="0"/>
              </a:p>
              <a:p>
                <a:pPr marL="0" indent="0">
                  <a:buNone/>
                </a:pPr>
                <a14:m>
                  <m:oMathPara xmlns:m="http://schemas.openxmlformats.org/officeDocument/2006/math">
                    <m:oMathParaPr>
                      <m:jc m:val="centerGroup"/>
                    </m:oMathParaPr>
                    <m:oMath xmlns:m="http://schemas.openxmlformats.org/officeDocument/2006/math">
                      <m:groupChr>
                        <m:groupChrPr>
                          <m:chr m:val="→"/>
                          <m:vertJc m:val="bot"/>
                          <m:ctrlPr>
                            <a:rPr lang="el-GR" sz="2000" i="1">
                              <a:latin typeface="Cambria Math" panose="02040503050406030204" pitchFamily="18" charset="0"/>
                            </a:rPr>
                          </m:ctrlPr>
                        </m:groupChrPr>
                        <m:e>
                          <m:sSub>
                            <m:sSubPr>
                              <m:ctrlPr>
                                <a:rPr lang="en-US" sz="2000" i="1">
                                  <a:latin typeface="Cambria Math" panose="02040503050406030204" pitchFamily="18" charset="0"/>
                                </a:rPr>
                              </m:ctrlPr>
                            </m:sSubPr>
                            <m:e>
                              <m:r>
                                <m:rPr>
                                  <m:brk m:alnAt="2"/>
                                </m:rPr>
                                <a:rPr lang="en-US" sz="2000" i="1">
                                  <a:latin typeface="Cambria Math" panose="02040503050406030204" pitchFamily="18" charset="0"/>
                                </a:rPr>
                                <m:t>𝑝</m:t>
                              </m:r>
                            </m:e>
                            <m:sub>
                              <m:r>
                                <m:rPr>
                                  <m:brk m:alnAt="2"/>
                                </m:rPr>
                                <a:rPr lang="en-US" sz="2000" i="1">
                                  <a:latin typeface="Cambria Math" panose="02040503050406030204" pitchFamily="18" charset="0"/>
                                </a:rPr>
                                <m:t>𝑐</m:t>
                              </m:r>
                            </m:sub>
                          </m:sSub>
                          <m:r>
                            <m:rPr>
                              <m:brk m:alnAt="2"/>
                            </m:rPr>
                            <a:rPr lang="en-US" sz="2000" i="1">
                              <a:latin typeface="Cambria Math" panose="02040503050406030204" pitchFamily="18" charset="0"/>
                            </a:rPr>
                            <m:t>(</m:t>
                          </m:r>
                          <m:sSub>
                            <m:sSubPr>
                              <m:ctrlPr>
                                <a:rPr lang="en-US" sz="2000" i="1">
                                  <a:latin typeface="Cambria Math" panose="02040503050406030204" pitchFamily="18" charset="0"/>
                                </a:rPr>
                              </m:ctrlPr>
                            </m:sSubPr>
                            <m:e>
                              <m:r>
                                <m:rPr>
                                  <m:brk m:alnAt="2"/>
                                </m:rPr>
                                <a:rPr lang="en-US" sz="2000" i="1">
                                  <a:latin typeface="Cambria Math" panose="02040503050406030204" pitchFamily="18" charset="0"/>
                                </a:rPr>
                                <m:t>𝐼</m:t>
                              </m:r>
                            </m:e>
                            <m:sub>
                              <m:r>
                                <m:rPr>
                                  <m:brk m:alnAt="2"/>
                                </m:rPr>
                                <a:rPr lang="en-US" sz="2000" i="1">
                                  <a:latin typeface="Cambria Math" panose="02040503050406030204" pitchFamily="18" charset="0"/>
                                </a:rPr>
                                <m:t>1</m:t>
                              </m:r>
                            </m:sub>
                          </m:sSub>
                          <m:r>
                            <m:rPr>
                              <m:brk m:alnAt="2"/>
                            </m:rPr>
                            <a:rPr lang="en-US" sz="2000" i="1">
                              <a:latin typeface="Cambria Math" panose="02040503050406030204" pitchFamily="18" charset="0"/>
                            </a:rPr>
                            <m:t>+</m:t>
                          </m:r>
                          <m:sSub>
                            <m:sSubPr>
                              <m:ctrlPr>
                                <a:rPr lang="en-US" sz="2000" i="1">
                                  <a:latin typeface="Cambria Math" panose="02040503050406030204" pitchFamily="18" charset="0"/>
                                </a:rPr>
                              </m:ctrlPr>
                            </m:sSubPr>
                            <m:e>
                              <m:r>
                                <m:rPr>
                                  <m:brk m:alnAt="2"/>
                                </m:rPr>
                                <a:rPr lang="en-US" sz="2000" i="1">
                                  <a:latin typeface="Cambria Math" panose="02040503050406030204" pitchFamily="18" charset="0"/>
                                </a:rPr>
                                <m:t>𝐼</m:t>
                              </m:r>
                            </m:e>
                            <m:sub>
                              <m:r>
                                <m:rPr>
                                  <m:brk m:alnAt="2"/>
                                </m:rPr>
                                <a:rPr lang="en-US" sz="2000" i="1">
                                  <a:latin typeface="Cambria Math" panose="02040503050406030204" pitchFamily="18" charset="0"/>
                                </a:rPr>
                                <m:t>2</m:t>
                              </m:r>
                            </m:sub>
                          </m:sSub>
                          <m:r>
                            <m:rPr>
                              <m:brk m:alnAt="2"/>
                            </m:rPr>
                            <a:rPr lang="en-US" sz="2000" i="1">
                              <a:latin typeface="Cambria Math" panose="02040503050406030204" pitchFamily="18" charset="0"/>
                            </a:rPr>
                            <m:t>)</m:t>
                          </m:r>
                        </m:e>
                      </m:groupChr>
                      <m:r>
                        <a:rPr lang="en-US" sz="2000" i="1">
                          <a:latin typeface="Cambria Math" panose="02040503050406030204" pitchFamily="18" charset="0"/>
                        </a:rPr>
                        <m:t>𝐶</m:t>
                      </m:r>
                      <m:groupChr>
                        <m:groupChrPr>
                          <m:chr m:val="→"/>
                          <m:vertJc m:val="bot"/>
                          <m:ctrlPr>
                            <a:rPr lang="el-GR" sz="2000" i="1">
                              <a:latin typeface="Cambria Math" panose="02040503050406030204" pitchFamily="18" charset="0"/>
                            </a:rPr>
                          </m:ctrlPr>
                        </m:groupChrPr>
                        <m:e>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𝐶</m:t>
                              </m:r>
                            </m:sub>
                          </m:sSub>
                          <m:r>
                            <a:rPr lang="en-US" sz="2000" i="1">
                              <a:latin typeface="Cambria Math" panose="02040503050406030204" pitchFamily="18" charset="0"/>
                            </a:rPr>
                            <m:t>𝐶</m:t>
                          </m:r>
                        </m:e>
                      </m:groupChr>
                    </m:oMath>
                  </m:oMathPara>
                </a14:m>
                <a:endParaRPr lang="en-US" sz="2000" dirty="0"/>
              </a:p>
            </p:txBody>
          </p:sp>
        </mc:Choice>
        <mc:Fallback xmlns="">
          <p:sp>
            <p:nvSpPr>
              <p:cNvPr id="9" name="Rectangle 8">
                <a:extLst>
                  <a:ext uri="{FF2B5EF4-FFF2-40B4-BE49-F238E27FC236}">
                    <a16:creationId xmlns:a16="http://schemas.microsoft.com/office/drawing/2014/main" id="{A98B475D-8AD1-4F39-AD85-21BFF72CB330}"/>
                  </a:ext>
                </a:extLst>
              </p:cNvPr>
              <p:cNvSpPr>
                <a:spLocks noRot="1" noChangeAspect="1" noMove="1" noResize="1" noEditPoints="1" noAdjustHandles="1" noChangeArrowheads="1" noChangeShapeType="1" noTextEdit="1"/>
              </p:cNvSpPr>
              <p:nvPr/>
            </p:nvSpPr>
            <p:spPr>
              <a:xfrm>
                <a:off x="7120510" y="876376"/>
                <a:ext cx="1726627" cy="1781321"/>
              </a:xfrm>
              <a:prstGeom prst="rect">
                <a:avLst/>
              </a:prstGeom>
              <a:blipFill>
                <a:blip r:embed="rId8"/>
                <a:stretch>
                  <a:fillRect/>
                </a:stretch>
              </a:blipFill>
            </p:spPr>
            <p:txBody>
              <a:bodyPr/>
              <a:lstStyle/>
              <a:p>
                <a:r>
                  <a:rPr lang="en-US">
                    <a:noFill/>
                  </a:rPr>
                  <a:t> </a:t>
                </a:r>
              </a:p>
            </p:txBody>
          </p:sp>
        </mc:Fallback>
      </mc:AlternateContent>
      <p:sp>
        <p:nvSpPr>
          <p:cNvPr id="11" name="Rectangle 10">
            <a:extLst>
              <a:ext uri="{FF2B5EF4-FFF2-40B4-BE49-F238E27FC236}">
                <a16:creationId xmlns:a16="http://schemas.microsoft.com/office/drawing/2014/main" id="{D52EE8DC-F07F-4C3E-AD2F-DD7CA11D4420}"/>
              </a:ext>
            </a:extLst>
          </p:cNvPr>
          <p:cNvSpPr/>
          <p:nvPr/>
        </p:nvSpPr>
        <p:spPr>
          <a:xfrm>
            <a:off x="484188" y="3455124"/>
            <a:ext cx="639762" cy="30407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CCE54BB-AE4A-41D3-AD82-40E6218EAE34}"/>
                  </a:ext>
                </a:extLst>
              </p:cNvPr>
              <p:cNvSpPr txBox="1"/>
              <p:nvPr/>
            </p:nvSpPr>
            <p:spPr>
              <a:xfrm>
                <a:off x="4484826" y="3546786"/>
                <a:ext cx="3059808" cy="738664"/>
              </a:xfrm>
              <a:prstGeom prst="rect">
                <a:avLst/>
              </a:prstGeom>
              <a:noFill/>
            </p:spPr>
            <p:txBody>
              <a:bodyPr wrap="square" rtlCol="0">
                <a:spAutoFit/>
              </a:bodyPr>
              <a:lstStyle/>
              <a:p>
                <a14:m>
                  <m:oMath xmlns:m="http://schemas.openxmlformats.org/officeDocument/2006/math">
                    <m:r>
                      <a:rPr lang="en-US" i="1" dirty="0" smtClean="0">
                        <a:solidFill>
                          <a:srgbClr val="0070C0"/>
                        </a:solidFill>
                        <a:latin typeface="Cambria Math" panose="02040503050406030204" pitchFamily="18" charset="0"/>
                      </a:rPr>
                      <m:t>𝐶</m:t>
                    </m:r>
                    <m:r>
                      <a:rPr lang="en-US" i="1" dirty="0" smtClean="0">
                        <a:solidFill>
                          <a:srgbClr val="0070C0"/>
                        </a:solidFill>
                        <a:latin typeface="Cambria Math" panose="02040503050406030204" pitchFamily="18" charset="0"/>
                      </a:rPr>
                      <m:t>=</m:t>
                    </m:r>
                    <m:sSub>
                      <m:sSubPr>
                        <m:ctrlPr>
                          <a:rPr lang="en-US" i="1" dirty="0">
                            <a:solidFill>
                              <a:srgbClr val="0070C0"/>
                            </a:solidFill>
                            <a:latin typeface="Cambria Math" panose="02040503050406030204" pitchFamily="18" charset="0"/>
                          </a:rPr>
                        </m:ctrlPr>
                      </m:sSubPr>
                      <m:e>
                        <m:r>
                          <a:rPr lang="en-US" i="1" dirty="0">
                            <a:solidFill>
                              <a:srgbClr val="0070C0"/>
                            </a:solidFill>
                            <a:latin typeface="Cambria Math" panose="02040503050406030204" pitchFamily="18" charset="0"/>
                          </a:rPr>
                          <m:t>𝐶</m:t>
                        </m:r>
                      </m:e>
                      <m:sub>
                        <m:r>
                          <a:rPr lang="en-US" i="1" dirty="0">
                            <a:solidFill>
                              <a:srgbClr val="0070C0"/>
                            </a:solidFill>
                            <a:latin typeface="Cambria Math" panose="02040503050406030204" pitchFamily="18" charset="0"/>
                          </a:rPr>
                          <m:t>0</m:t>
                        </m:r>
                      </m:sub>
                    </m:sSub>
                    <m:r>
                      <a:rPr lang="en-US" i="1" dirty="0">
                        <a:solidFill>
                          <a:srgbClr val="0070C0"/>
                        </a:solidFill>
                        <a:latin typeface="Cambria Math" panose="02040503050406030204" pitchFamily="18" charset="0"/>
                      </a:rPr>
                      <m:t>=</m:t>
                    </m:r>
                    <m:r>
                      <a:rPr lang="en-US" i="1" dirty="0">
                        <a:solidFill>
                          <a:srgbClr val="0070C0"/>
                        </a:solidFill>
                        <a:latin typeface="Cambria Math" panose="02040503050406030204" pitchFamily="18" charset="0"/>
                      </a:rPr>
                      <m:t>0</m:t>
                    </m:r>
                  </m:oMath>
                </a14:m>
                <a:r>
                  <a:rPr lang="en-US" dirty="0">
                    <a:solidFill>
                      <a:srgbClr val="0070C0"/>
                    </a:solidFill>
                  </a:rPr>
                  <a:t> </a:t>
                </a:r>
              </a:p>
              <a:p>
                <a14:m>
                  <m:oMath xmlns:m="http://schemas.openxmlformats.org/officeDocument/2006/math">
                    <m:sSub>
                      <m:sSubPr>
                        <m:ctrlPr>
                          <a:rPr lang="en-US" i="1" smtClean="0">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𝑝</m:t>
                        </m:r>
                      </m:e>
                      <m:sub>
                        <m:r>
                          <a:rPr lang="en-US" i="1">
                            <a:solidFill>
                              <a:srgbClr val="0070C0"/>
                            </a:solidFill>
                            <a:latin typeface="Cambria Math" panose="02040503050406030204" pitchFamily="18" charset="0"/>
                          </a:rPr>
                          <m:t>𝑐</m:t>
                        </m:r>
                      </m:sub>
                    </m:sSub>
                    <m:r>
                      <a:rPr lang="en-US" i="1">
                        <a:solidFill>
                          <a:srgbClr val="0070C0"/>
                        </a:solidFill>
                        <a:latin typeface="Cambria Math" panose="02040503050406030204" pitchFamily="18" charset="0"/>
                      </a:rPr>
                      <m:t>=</m:t>
                    </m:r>
                    <m:r>
                      <a:rPr lang="en-US" i="1">
                        <a:solidFill>
                          <a:srgbClr val="0070C0"/>
                        </a:solidFill>
                        <a:latin typeface="Cambria Math" panose="02040503050406030204" pitchFamily="18" charset="0"/>
                      </a:rPr>
                      <m:t>1</m:t>
                    </m:r>
                    <m:r>
                      <a:rPr lang="en-US" i="1">
                        <a:solidFill>
                          <a:srgbClr val="0070C0"/>
                        </a:solidFill>
                        <a:latin typeface="Cambria Math" panose="02040503050406030204" pitchFamily="18" charset="0"/>
                      </a:rPr>
                      <m:t>.</m:t>
                    </m:r>
                    <m:r>
                      <a:rPr lang="en-US" i="1">
                        <a:solidFill>
                          <a:srgbClr val="0070C0"/>
                        </a:solidFill>
                        <a:latin typeface="Cambria Math" panose="02040503050406030204" pitchFamily="18" charset="0"/>
                      </a:rPr>
                      <m:t>0</m:t>
                    </m:r>
                    <m:r>
                      <a:rPr lang="en-US" i="1">
                        <a:solidFill>
                          <a:srgbClr val="0070C0"/>
                        </a:solidFill>
                        <a:latin typeface="Cambria Math" panose="02040503050406030204" pitchFamily="18" charset="0"/>
                      </a:rPr>
                      <m:t> </m:t>
                    </m:r>
                    <m:r>
                      <m:rPr>
                        <m:sty m:val="p"/>
                      </m:rPr>
                      <a:rPr lang="en-US">
                        <a:solidFill>
                          <a:srgbClr val="0070C0"/>
                        </a:solidFill>
                        <a:latin typeface="Cambria Math" panose="02040503050406030204" pitchFamily="18" charset="0"/>
                      </a:rPr>
                      <m:t>per</m:t>
                    </m:r>
                    <m:r>
                      <a:rPr lang="en-US">
                        <a:solidFill>
                          <a:srgbClr val="0070C0"/>
                        </a:solidFill>
                        <a:latin typeface="Cambria Math" panose="02040503050406030204" pitchFamily="18" charset="0"/>
                      </a:rPr>
                      <m:t> </m:t>
                    </m:r>
                    <m:r>
                      <m:rPr>
                        <m:sty m:val="p"/>
                      </m:rPr>
                      <a:rPr lang="en-US">
                        <a:solidFill>
                          <a:srgbClr val="0070C0"/>
                        </a:solidFill>
                        <a:latin typeface="Cambria Math" panose="02040503050406030204" pitchFamily="18" charset="0"/>
                      </a:rPr>
                      <m:t>cell</m:t>
                    </m:r>
                    <m:r>
                      <a:rPr lang="en-US">
                        <a:solidFill>
                          <a:srgbClr val="0070C0"/>
                        </a:solidFill>
                        <a:latin typeface="Cambria Math" panose="02040503050406030204" pitchFamily="18" charset="0"/>
                      </a:rPr>
                      <m:t> </m:t>
                    </m:r>
                    <m:r>
                      <m:rPr>
                        <m:sty m:val="p"/>
                      </m:rPr>
                      <a:rPr lang="en-US">
                        <a:solidFill>
                          <a:srgbClr val="0070C0"/>
                        </a:solidFill>
                        <a:latin typeface="Cambria Math" panose="02040503050406030204" pitchFamily="18" charset="0"/>
                      </a:rPr>
                      <m:t>per</m:t>
                    </m:r>
                    <m:r>
                      <a:rPr lang="en-US">
                        <a:solidFill>
                          <a:srgbClr val="0070C0"/>
                        </a:solidFill>
                        <a:latin typeface="Cambria Math" panose="02040503050406030204" pitchFamily="18" charset="0"/>
                      </a:rPr>
                      <m:t> </m:t>
                    </m:r>
                    <m:r>
                      <m:rPr>
                        <m:sty m:val="p"/>
                      </m:rPr>
                      <a:rPr lang="en-US">
                        <a:solidFill>
                          <a:srgbClr val="0070C0"/>
                        </a:solidFill>
                        <a:latin typeface="Cambria Math" panose="02040503050406030204" pitchFamily="18" charset="0"/>
                      </a:rPr>
                      <m:t>day</m:t>
                    </m:r>
                  </m:oMath>
                </a14:m>
                <a:r>
                  <a:rPr lang="en-US" dirty="0">
                    <a:solidFill>
                      <a:srgbClr val="0070C0"/>
                    </a:solidFill>
                    <a:latin typeface="Cambria Math" panose="02040503050406030204" pitchFamily="18" charset="0"/>
                  </a:rPr>
                  <a:t> </a:t>
                </a:r>
              </a:p>
              <a:p>
                <a14:m>
                  <m:oMath xmlns:m="http://schemas.openxmlformats.org/officeDocument/2006/math">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𝑐</m:t>
                        </m:r>
                      </m:e>
                      <m:sub>
                        <m:r>
                          <a:rPr lang="en-US" i="1">
                            <a:solidFill>
                              <a:srgbClr val="0070C0"/>
                            </a:solidFill>
                            <a:latin typeface="Cambria Math" panose="02040503050406030204" pitchFamily="18" charset="0"/>
                          </a:rPr>
                          <m:t>𝑐</m:t>
                        </m:r>
                      </m:sub>
                    </m:sSub>
                    <m:r>
                      <a:rPr lang="en-US" i="1">
                        <a:solidFill>
                          <a:srgbClr val="0070C0"/>
                        </a:solidFill>
                        <a:latin typeface="Cambria Math" panose="02040503050406030204" pitchFamily="18" charset="0"/>
                      </a:rPr>
                      <m:t>=</m:t>
                    </m:r>
                    <m:r>
                      <a:rPr lang="en-US" i="1">
                        <a:solidFill>
                          <a:srgbClr val="0070C0"/>
                        </a:solidFill>
                        <a:latin typeface="Cambria Math" panose="02040503050406030204" pitchFamily="18" charset="0"/>
                      </a:rPr>
                      <m:t>2</m:t>
                    </m:r>
                    <m:r>
                      <a:rPr lang="en-US" i="1">
                        <a:solidFill>
                          <a:srgbClr val="0070C0"/>
                        </a:solidFill>
                        <a:latin typeface="Cambria Math" panose="02040503050406030204" pitchFamily="18" charset="0"/>
                      </a:rPr>
                      <m:t>.</m:t>
                    </m:r>
                    <m:r>
                      <a:rPr lang="en-US" i="1">
                        <a:solidFill>
                          <a:srgbClr val="0070C0"/>
                        </a:solidFill>
                        <a:latin typeface="Cambria Math" panose="02040503050406030204" pitchFamily="18" charset="0"/>
                      </a:rPr>
                      <m:t>0</m:t>
                    </m:r>
                  </m:oMath>
                </a14:m>
                <a:r>
                  <a:rPr lang="en-US" i="1" dirty="0">
                    <a:solidFill>
                      <a:srgbClr val="0070C0"/>
                    </a:solidFill>
                    <a:latin typeface="Cambria Math" panose="02040503050406030204" pitchFamily="18" charset="0"/>
                  </a:rPr>
                  <a:t> </a:t>
                </a:r>
                <a14:m>
                  <m:oMath xmlns:m="http://schemas.openxmlformats.org/officeDocument/2006/math">
                    <m:r>
                      <m:rPr>
                        <m:sty m:val="p"/>
                      </m:rPr>
                      <a:rPr lang="en-US">
                        <a:solidFill>
                          <a:srgbClr val="0070C0"/>
                        </a:solidFill>
                        <a:latin typeface="Cambria Math" panose="02040503050406030204" pitchFamily="18" charset="0"/>
                      </a:rPr>
                      <m:t>per</m:t>
                    </m:r>
                    <m:r>
                      <a:rPr lang="en-US">
                        <a:solidFill>
                          <a:srgbClr val="0070C0"/>
                        </a:solidFill>
                        <a:latin typeface="Cambria Math" panose="02040503050406030204" pitchFamily="18" charset="0"/>
                      </a:rPr>
                      <m:t> </m:t>
                    </m:r>
                    <m:r>
                      <m:rPr>
                        <m:sty m:val="p"/>
                      </m:rPr>
                      <a:rPr lang="en-US">
                        <a:solidFill>
                          <a:srgbClr val="0070C0"/>
                        </a:solidFill>
                        <a:latin typeface="Cambria Math" panose="02040503050406030204" pitchFamily="18" charset="0"/>
                      </a:rPr>
                      <m:t>day</m:t>
                    </m:r>
                  </m:oMath>
                </a14:m>
                <a:endParaRPr lang="en-US" i="1" dirty="0">
                  <a:solidFill>
                    <a:srgbClr val="0070C0"/>
                  </a:solidFill>
                  <a:latin typeface="Cambria Math" panose="02040503050406030204" pitchFamily="18" charset="0"/>
                </a:endParaRPr>
              </a:p>
            </p:txBody>
          </p:sp>
        </mc:Choice>
        <mc:Fallback xmlns="">
          <p:sp>
            <p:nvSpPr>
              <p:cNvPr id="12" name="TextBox 11">
                <a:extLst>
                  <a:ext uri="{FF2B5EF4-FFF2-40B4-BE49-F238E27FC236}">
                    <a16:creationId xmlns:a16="http://schemas.microsoft.com/office/drawing/2014/main" id="{BCCE54BB-AE4A-41D3-AD82-40E6218EAE34}"/>
                  </a:ext>
                </a:extLst>
              </p:cNvPr>
              <p:cNvSpPr txBox="1">
                <a:spLocks noRot="1" noChangeAspect="1" noMove="1" noResize="1" noEditPoints="1" noAdjustHandles="1" noChangeArrowheads="1" noChangeShapeType="1" noTextEdit="1"/>
              </p:cNvSpPr>
              <p:nvPr/>
            </p:nvSpPr>
            <p:spPr>
              <a:xfrm>
                <a:off x="4484826" y="3546786"/>
                <a:ext cx="3059808" cy="738664"/>
              </a:xfrm>
              <a:prstGeom prst="rect">
                <a:avLst/>
              </a:prstGeom>
              <a:blipFill>
                <a:blip r:embed="rId9"/>
                <a:stretch>
                  <a:fillRect b="-3306"/>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029054A5-15C7-47CC-B20A-D9FB685DF831}"/>
              </a:ext>
            </a:extLst>
          </p:cNvPr>
          <p:cNvSpPr txBox="1"/>
          <p:nvPr/>
        </p:nvSpPr>
        <p:spPr>
          <a:xfrm>
            <a:off x="761665" y="5081320"/>
            <a:ext cx="3791749" cy="307777"/>
          </a:xfrm>
          <a:prstGeom prst="rect">
            <a:avLst/>
          </a:prstGeom>
          <a:noFill/>
        </p:spPr>
        <p:txBody>
          <a:bodyPr wrap="square" rtlCol="0">
            <a:spAutoFit/>
          </a:bodyPr>
          <a:lstStyle/>
          <a:p>
            <a:r>
              <a:rPr lang="en-US" b="1" dirty="0">
                <a:solidFill>
                  <a:srgbClr val="0070C0"/>
                </a:solidFill>
              </a:rPr>
              <a:t>Exercise—Run it!</a:t>
            </a:r>
          </a:p>
        </p:txBody>
      </p:sp>
      <p:pic>
        <p:nvPicPr>
          <p:cNvPr id="14" name="Picture 13">
            <a:extLst>
              <a:ext uri="{FF2B5EF4-FFF2-40B4-BE49-F238E27FC236}">
                <a16:creationId xmlns:a16="http://schemas.microsoft.com/office/drawing/2014/main" id="{CB815C40-548C-461E-A76E-8565BC5B4FD3}"/>
              </a:ext>
            </a:extLst>
          </p:cNvPr>
          <p:cNvPicPr>
            <a:picLocks noChangeAspect="1"/>
          </p:cNvPicPr>
          <p:nvPr/>
        </p:nvPicPr>
        <p:blipFill>
          <a:blip r:embed="rId10">
            <a:clrChange>
              <a:clrFrom>
                <a:srgbClr val="FEF3B1"/>
              </a:clrFrom>
              <a:clrTo>
                <a:srgbClr val="FEF3B1">
                  <a:alpha val="0"/>
                </a:srgbClr>
              </a:clrTo>
            </a:clrChange>
          </a:blip>
          <a:stretch>
            <a:fillRect/>
          </a:stretch>
        </p:blipFill>
        <p:spPr>
          <a:xfrm>
            <a:off x="8550325" y="0"/>
            <a:ext cx="593675" cy="617861"/>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g8d5ae6fbc1_0_15"/>
          <p:cNvSpPr txBox="1">
            <a:spLocks noGrp="1"/>
          </p:cNvSpPr>
          <p:nvPr>
            <p:ph type="title"/>
          </p:nvPr>
        </p:nvSpPr>
        <p:spPr>
          <a:xfrm>
            <a:off x="457200" y="-122762"/>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a:solidFill>
                  <a:srgbClr val="0000CC"/>
                </a:solidFill>
              </a:rPr>
              <a:t>Cytokine Production and Decay</a:t>
            </a:r>
            <a:endParaRPr/>
          </a:p>
        </p:txBody>
      </p:sp>
      <p:pic>
        <p:nvPicPr>
          <p:cNvPr id="634" name="Google Shape;634;g8d5ae6fbc1_0_15" descr="redblackblockiu"/>
          <p:cNvPicPr preferRelativeResize="0"/>
          <p:nvPr/>
        </p:nvPicPr>
        <p:blipFill rotWithShape="1">
          <a:blip r:embed="rId3">
            <a:alphaModFix/>
          </a:blip>
          <a:srcRect/>
          <a:stretch/>
        </p:blipFill>
        <p:spPr>
          <a:xfrm>
            <a:off x="0" y="6219825"/>
            <a:ext cx="484188" cy="638175"/>
          </a:xfrm>
          <a:prstGeom prst="rect">
            <a:avLst/>
          </a:prstGeom>
          <a:noFill/>
          <a:ln>
            <a:noFill/>
          </a:ln>
        </p:spPr>
      </p:pic>
      <p:pic>
        <p:nvPicPr>
          <p:cNvPr id="635" name="Google Shape;635;g8d5ae6fbc1_0_15"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grpSp>
        <p:nvGrpSpPr>
          <p:cNvPr id="2" name="Group 1">
            <a:extLst>
              <a:ext uri="{FF2B5EF4-FFF2-40B4-BE49-F238E27FC236}">
                <a16:creationId xmlns:a16="http://schemas.microsoft.com/office/drawing/2014/main" id="{CCE885D3-1776-47AD-BABE-0D0B25B4CBB7}"/>
              </a:ext>
            </a:extLst>
          </p:cNvPr>
          <p:cNvGrpSpPr/>
          <p:nvPr/>
        </p:nvGrpSpPr>
        <p:grpSpPr>
          <a:xfrm>
            <a:off x="128025" y="953560"/>
            <a:ext cx="6727599" cy="4130076"/>
            <a:chOff x="1296425" y="920500"/>
            <a:chExt cx="6727599" cy="4130076"/>
          </a:xfrm>
        </p:grpSpPr>
        <p:pic>
          <p:nvPicPr>
            <p:cNvPr id="636" name="Google Shape;636;g8d5ae6fbc1_0_15"/>
            <p:cNvPicPr preferRelativeResize="0"/>
            <p:nvPr/>
          </p:nvPicPr>
          <p:blipFill rotWithShape="1">
            <a:blip r:embed="rId5">
              <a:alphaModFix/>
            </a:blip>
            <a:srcRect l="11984" t="19826" r="25531" b="9009"/>
            <a:stretch/>
          </p:blipFill>
          <p:spPr>
            <a:xfrm>
              <a:off x="1296425" y="920500"/>
              <a:ext cx="6727599" cy="4130076"/>
            </a:xfrm>
            <a:prstGeom prst="rect">
              <a:avLst/>
            </a:prstGeom>
            <a:noFill/>
            <a:ln>
              <a:noFill/>
            </a:ln>
          </p:spPr>
        </p:pic>
        <p:sp>
          <p:nvSpPr>
            <p:cNvPr id="637" name="Google Shape;637;g8d5ae6fbc1_0_15"/>
            <p:cNvSpPr/>
            <p:nvPr/>
          </p:nvSpPr>
          <p:spPr>
            <a:xfrm>
              <a:off x="1668550" y="1933075"/>
              <a:ext cx="6278700" cy="352800"/>
            </a:xfrm>
            <a:prstGeom prst="rect">
              <a:avLst/>
            </a:prstGeom>
            <a:solidFill>
              <a:srgbClr val="00B050">
                <a:alpha val="49800"/>
              </a:srgbClr>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638" name="Google Shape;638;g8d5ae6fbc1_0_15"/>
          <p:cNvPicPr preferRelativeResize="0"/>
          <p:nvPr/>
        </p:nvPicPr>
        <p:blipFill>
          <a:blip r:embed="rId6">
            <a:alphaModFix/>
          </a:blip>
          <a:stretch>
            <a:fillRect/>
          </a:stretch>
        </p:blipFill>
        <p:spPr>
          <a:xfrm>
            <a:off x="2051975" y="4946049"/>
            <a:ext cx="2760781" cy="1902475"/>
          </a:xfrm>
          <a:prstGeom prst="rect">
            <a:avLst/>
          </a:prstGeom>
          <a:noFill/>
          <a:ln>
            <a:noFill/>
          </a:ln>
        </p:spPr>
      </p:pic>
      <p:pic>
        <p:nvPicPr>
          <p:cNvPr id="639" name="Google Shape;639;g8d5ae6fbc1_0_15"/>
          <p:cNvPicPr preferRelativeResize="0"/>
          <p:nvPr/>
        </p:nvPicPr>
        <p:blipFill>
          <a:blip r:embed="rId7">
            <a:alphaModFix/>
          </a:blip>
          <a:stretch>
            <a:fillRect/>
          </a:stretch>
        </p:blipFill>
        <p:spPr>
          <a:xfrm>
            <a:off x="4956350" y="4946050"/>
            <a:ext cx="2655261" cy="1902475"/>
          </a:xfrm>
          <a:prstGeom prst="rect">
            <a:avLst/>
          </a:prstGeom>
          <a:noFill/>
          <a:ln>
            <a:noFill/>
          </a:ln>
        </p:spPr>
      </p:pic>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A98B475D-8AD1-4F39-AD85-21BFF72CB330}"/>
                  </a:ext>
                </a:extLst>
              </p:cNvPr>
              <p:cNvSpPr/>
              <p:nvPr/>
            </p:nvSpPr>
            <p:spPr>
              <a:xfrm>
                <a:off x="7120510" y="876376"/>
                <a:ext cx="1726627" cy="1781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𝑇</m:t>
                      </m:r>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𝛽</m:t>
                          </m:r>
                          <m:r>
                            <a:rPr lang="en-US" sz="2000" b="0" i="1" smtClean="0">
                              <a:latin typeface="Cambria Math" panose="02040503050406030204" pitchFamily="18" charset="0"/>
                            </a:rPr>
                            <m:t>𝑉𝑇</m:t>
                          </m:r>
                        </m:e>
                      </m:groupCh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1</m:t>
                          </m:r>
                        </m:sub>
                      </m:sSub>
                    </m:oMath>
                  </m:oMathPara>
                </a14:m>
                <a:endParaRPr lang="en-US" sz="2000" dirty="0"/>
              </a:p>
              <a:p>
                <a:pPr marL="0" indent="0">
                  <a:buNone/>
                </a:pP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m:t>
                        </m:r>
                      </m:sub>
                    </m:sSub>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𝑘</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m:t>
                            </m:r>
                          </m:sub>
                        </m:sSub>
                      </m:e>
                    </m:groupChr>
                    <m:sSub>
                      <m:sSubPr>
                        <m:ctrlPr>
                          <a:rPr lang="en-US" sz="2000" b="0" i="1" smtClean="0">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2</m:t>
                        </m:r>
                      </m:sub>
                    </m:sSub>
                  </m:oMath>
                </a14:m>
                <a:r>
                  <a:rPr lang="en-US" sz="2000" dirty="0"/>
                  <a:t> </a:t>
                </a:r>
                <a14:m>
                  <m:oMath xmlns:m="http://schemas.openxmlformats.org/officeDocument/2006/math">
                    <m:groupChr>
                      <m:groupChrPr>
                        <m:chr m:val="→"/>
                        <m:vertJc m:val="bot"/>
                        <m:ctrlPr>
                          <a:rPr lang="el-GR" sz="2000" i="1">
                            <a:latin typeface="Cambria Math" panose="02040503050406030204" pitchFamily="18" charset="0"/>
                          </a:rPr>
                        </m:ctrlPr>
                      </m:groupChrPr>
                      <m:e>
                        <m:r>
                          <m:rPr>
                            <m:brk m:alnAt="2"/>
                          </m:rPr>
                          <a:rPr lang="en-US" sz="2000" b="0" i="1" smtClean="0">
                            <a:latin typeface="Cambria Math" panose="02040503050406030204" pitchFamily="18" charset="0"/>
                          </a:rPr>
                          <m:t>𝑑</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2</m:t>
                            </m:r>
                          </m:sub>
                        </m:sSub>
                      </m:e>
                    </m:groupChr>
                    <m:r>
                      <a:rPr lang="en-US" sz="2000" b="0" i="1" smtClean="0">
                        <a:latin typeface="Cambria Math" panose="02040503050406030204" pitchFamily="18" charset="0"/>
                      </a:rPr>
                      <m:t>𝐷</m:t>
                    </m:r>
                  </m:oMath>
                </a14:m>
                <a:endParaRPr lang="en-US" sz="2000" dirty="0"/>
              </a:p>
              <a:p>
                <a:pPr/>
                <a14:m>
                  <m:oMathPara xmlns:m="http://schemas.openxmlformats.org/officeDocument/2006/math">
                    <m:oMathParaPr>
                      <m:jc m:val="centerGroup"/>
                    </m:oMathParaPr>
                    <m:oMath xmlns:m="http://schemas.openxmlformats.org/officeDocument/2006/math">
                      <m:groupChr>
                        <m:groupChrPr>
                          <m:chr m:val="→"/>
                          <m:vertJc m:val="bot"/>
                          <m:ctrlPr>
                            <a:rPr lang="el-GR" sz="2000" i="1" smtClean="0">
                              <a:latin typeface="Cambria Math" panose="02040503050406030204" pitchFamily="18" charset="0"/>
                            </a:rPr>
                          </m:ctrlPr>
                        </m:groupChrPr>
                        <m:e>
                          <m:r>
                            <m:rPr>
                              <m:brk m:alnAt="2"/>
                            </m:rPr>
                            <a:rPr lang="en-US" sz="2000" b="0" i="1" smtClean="0">
                              <a:latin typeface="Cambria Math" panose="02040503050406030204" pitchFamily="18" charset="0"/>
                            </a:rPr>
                            <m:t>𝑝</m:t>
                          </m:r>
                          <m:sSub>
                            <m:sSubPr>
                              <m:ctrlPr>
                                <a:rPr lang="en-US" sz="2000" b="0" i="1" smtClean="0">
                                  <a:latin typeface="Cambria Math" panose="02040503050406030204" pitchFamily="18" charset="0"/>
                                </a:rPr>
                              </m:ctrlPr>
                            </m:sSubPr>
                            <m:e>
                              <m:r>
                                <m:rPr>
                                  <m:brk m:alnAt="2"/>
                                </m:rPr>
                                <a:rPr lang="en-US" sz="2000" b="0" i="1" smtClean="0">
                                  <a:latin typeface="Cambria Math" panose="02040503050406030204" pitchFamily="18" charset="0"/>
                                </a:rPr>
                                <m:t>𝐼</m:t>
                              </m:r>
                            </m:e>
                            <m:sub>
                              <m:r>
                                <m:rPr>
                                  <m:brk m:alnAt="2"/>
                                </m:rPr>
                                <a:rPr lang="en-US" sz="2000" b="0" i="1" smtClean="0">
                                  <a:latin typeface="Cambria Math" panose="02040503050406030204" pitchFamily="18" charset="0"/>
                                </a:rPr>
                                <m:t>2</m:t>
                              </m:r>
                            </m:sub>
                          </m:sSub>
                        </m:e>
                      </m:groupChr>
                      <m:r>
                        <a:rPr lang="en-US" sz="2000" b="0" i="1" smtClean="0">
                          <a:latin typeface="Cambria Math" panose="02040503050406030204" pitchFamily="18" charset="0"/>
                        </a:rPr>
                        <m:t>𝑉</m:t>
                      </m:r>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𝑐𝑉</m:t>
                          </m:r>
                        </m:e>
                      </m:groupChr>
                    </m:oMath>
                  </m:oMathPara>
                </a14:m>
                <a:endParaRPr lang="en-US" sz="2000" dirty="0"/>
              </a:p>
              <a:p>
                <a:pPr marL="0" indent="0">
                  <a:buNone/>
                </a:pPr>
                <a14:m>
                  <m:oMathPara xmlns:m="http://schemas.openxmlformats.org/officeDocument/2006/math">
                    <m:oMathParaPr>
                      <m:jc m:val="centerGroup"/>
                    </m:oMathParaPr>
                    <m:oMath xmlns:m="http://schemas.openxmlformats.org/officeDocument/2006/math">
                      <m:groupChr>
                        <m:groupChrPr>
                          <m:chr m:val="→"/>
                          <m:vertJc m:val="bot"/>
                          <m:ctrlPr>
                            <a:rPr lang="el-GR" sz="2000" i="1">
                              <a:latin typeface="Cambria Math" panose="02040503050406030204" pitchFamily="18" charset="0"/>
                            </a:rPr>
                          </m:ctrlPr>
                        </m:groupChrPr>
                        <m:e>
                          <m:sSub>
                            <m:sSubPr>
                              <m:ctrlPr>
                                <a:rPr lang="en-US" sz="2000" i="1">
                                  <a:latin typeface="Cambria Math" panose="02040503050406030204" pitchFamily="18" charset="0"/>
                                </a:rPr>
                              </m:ctrlPr>
                            </m:sSubPr>
                            <m:e>
                              <m:r>
                                <m:rPr>
                                  <m:brk m:alnAt="2"/>
                                </m:rPr>
                                <a:rPr lang="en-US" sz="2000" i="1">
                                  <a:latin typeface="Cambria Math" panose="02040503050406030204" pitchFamily="18" charset="0"/>
                                </a:rPr>
                                <m:t>𝑝</m:t>
                              </m:r>
                            </m:e>
                            <m:sub>
                              <m:r>
                                <m:rPr>
                                  <m:brk m:alnAt="2"/>
                                </m:rPr>
                                <a:rPr lang="en-US" sz="2000" i="1">
                                  <a:latin typeface="Cambria Math" panose="02040503050406030204" pitchFamily="18" charset="0"/>
                                </a:rPr>
                                <m:t>𝑐</m:t>
                              </m:r>
                            </m:sub>
                          </m:sSub>
                          <m:r>
                            <m:rPr>
                              <m:brk m:alnAt="2"/>
                            </m:rPr>
                            <a:rPr lang="en-US" sz="2000" i="1">
                              <a:latin typeface="Cambria Math" panose="02040503050406030204" pitchFamily="18" charset="0"/>
                            </a:rPr>
                            <m:t>(</m:t>
                          </m:r>
                          <m:sSub>
                            <m:sSubPr>
                              <m:ctrlPr>
                                <a:rPr lang="en-US" sz="2000" i="1">
                                  <a:latin typeface="Cambria Math" panose="02040503050406030204" pitchFamily="18" charset="0"/>
                                </a:rPr>
                              </m:ctrlPr>
                            </m:sSubPr>
                            <m:e>
                              <m:r>
                                <m:rPr>
                                  <m:brk m:alnAt="2"/>
                                </m:rPr>
                                <a:rPr lang="en-US" sz="2000" i="1">
                                  <a:latin typeface="Cambria Math" panose="02040503050406030204" pitchFamily="18" charset="0"/>
                                </a:rPr>
                                <m:t>𝐼</m:t>
                              </m:r>
                            </m:e>
                            <m:sub>
                              <m:r>
                                <m:rPr>
                                  <m:brk m:alnAt="2"/>
                                </m:rPr>
                                <a:rPr lang="en-US" sz="2000" i="1">
                                  <a:latin typeface="Cambria Math" panose="02040503050406030204" pitchFamily="18" charset="0"/>
                                </a:rPr>
                                <m:t>1</m:t>
                              </m:r>
                            </m:sub>
                          </m:sSub>
                          <m:r>
                            <m:rPr>
                              <m:brk m:alnAt="2"/>
                            </m:rPr>
                            <a:rPr lang="en-US" sz="2000" i="1">
                              <a:latin typeface="Cambria Math" panose="02040503050406030204" pitchFamily="18" charset="0"/>
                            </a:rPr>
                            <m:t>+</m:t>
                          </m:r>
                          <m:sSub>
                            <m:sSubPr>
                              <m:ctrlPr>
                                <a:rPr lang="en-US" sz="2000" i="1">
                                  <a:latin typeface="Cambria Math" panose="02040503050406030204" pitchFamily="18" charset="0"/>
                                </a:rPr>
                              </m:ctrlPr>
                            </m:sSubPr>
                            <m:e>
                              <m:r>
                                <m:rPr>
                                  <m:brk m:alnAt="2"/>
                                </m:rPr>
                                <a:rPr lang="en-US" sz="2000" i="1">
                                  <a:latin typeface="Cambria Math" panose="02040503050406030204" pitchFamily="18" charset="0"/>
                                </a:rPr>
                                <m:t>𝐼</m:t>
                              </m:r>
                            </m:e>
                            <m:sub>
                              <m:r>
                                <m:rPr>
                                  <m:brk m:alnAt="2"/>
                                </m:rPr>
                                <a:rPr lang="en-US" sz="2000" i="1">
                                  <a:latin typeface="Cambria Math" panose="02040503050406030204" pitchFamily="18" charset="0"/>
                                </a:rPr>
                                <m:t>2</m:t>
                              </m:r>
                            </m:sub>
                          </m:sSub>
                          <m:r>
                            <m:rPr>
                              <m:brk m:alnAt="2"/>
                            </m:rPr>
                            <a:rPr lang="en-US" sz="2000" i="1">
                              <a:latin typeface="Cambria Math" panose="02040503050406030204" pitchFamily="18" charset="0"/>
                            </a:rPr>
                            <m:t>)</m:t>
                          </m:r>
                        </m:e>
                      </m:groupChr>
                      <m:r>
                        <a:rPr lang="en-US" sz="2000" i="1">
                          <a:latin typeface="Cambria Math" panose="02040503050406030204" pitchFamily="18" charset="0"/>
                        </a:rPr>
                        <m:t>𝐶</m:t>
                      </m:r>
                      <m:groupChr>
                        <m:groupChrPr>
                          <m:chr m:val="→"/>
                          <m:vertJc m:val="bot"/>
                          <m:ctrlPr>
                            <a:rPr lang="el-GR" sz="2000" i="1">
                              <a:latin typeface="Cambria Math" panose="02040503050406030204" pitchFamily="18" charset="0"/>
                            </a:rPr>
                          </m:ctrlPr>
                        </m:groupChrPr>
                        <m:e>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𝐶</m:t>
                              </m:r>
                            </m:sub>
                          </m:sSub>
                          <m:r>
                            <a:rPr lang="en-US" sz="2000" i="1">
                              <a:latin typeface="Cambria Math" panose="02040503050406030204" pitchFamily="18" charset="0"/>
                            </a:rPr>
                            <m:t>𝐶</m:t>
                          </m:r>
                        </m:e>
                      </m:groupChr>
                    </m:oMath>
                  </m:oMathPara>
                </a14:m>
                <a:endParaRPr lang="en-US" sz="2000" dirty="0"/>
              </a:p>
            </p:txBody>
          </p:sp>
        </mc:Choice>
        <mc:Fallback xmlns="">
          <p:sp>
            <p:nvSpPr>
              <p:cNvPr id="9" name="Rectangle 8">
                <a:extLst>
                  <a:ext uri="{FF2B5EF4-FFF2-40B4-BE49-F238E27FC236}">
                    <a16:creationId xmlns:a16="http://schemas.microsoft.com/office/drawing/2014/main" id="{A98B475D-8AD1-4F39-AD85-21BFF72CB330}"/>
                  </a:ext>
                </a:extLst>
              </p:cNvPr>
              <p:cNvSpPr>
                <a:spLocks noRot="1" noChangeAspect="1" noMove="1" noResize="1" noEditPoints="1" noAdjustHandles="1" noChangeArrowheads="1" noChangeShapeType="1" noTextEdit="1"/>
              </p:cNvSpPr>
              <p:nvPr/>
            </p:nvSpPr>
            <p:spPr>
              <a:xfrm>
                <a:off x="7120510" y="876376"/>
                <a:ext cx="1726627" cy="1781321"/>
              </a:xfrm>
              <a:prstGeom prst="rect">
                <a:avLst/>
              </a:prstGeom>
              <a:blipFill>
                <a:blip r:embed="rId8"/>
                <a:stretch>
                  <a:fillRect/>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AB90F043-45AA-4EC2-A351-96A803EC14C4}"/>
              </a:ext>
            </a:extLst>
          </p:cNvPr>
          <p:cNvPicPr>
            <a:picLocks noChangeAspect="1"/>
          </p:cNvPicPr>
          <p:nvPr/>
        </p:nvPicPr>
        <p:blipFill>
          <a:blip r:embed="rId9">
            <a:clrChange>
              <a:clrFrom>
                <a:srgbClr val="FEF3B1"/>
              </a:clrFrom>
              <a:clrTo>
                <a:srgbClr val="FEF3B1">
                  <a:alpha val="0"/>
                </a:srgbClr>
              </a:clrTo>
            </a:clrChange>
          </a:blip>
          <a:stretch>
            <a:fillRect/>
          </a:stretch>
        </p:blipFill>
        <p:spPr>
          <a:xfrm>
            <a:off x="8550325" y="0"/>
            <a:ext cx="593675" cy="617861"/>
          </a:xfrm>
          <a:prstGeom prst="rect">
            <a:avLst/>
          </a:prstGeom>
        </p:spPr>
      </p:pic>
    </p:spTree>
    <p:extLst>
      <p:ext uri="{BB962C8B-B14F-4D97-AF65-F5344CB8AC3E}">
        <p14:creationId xmlns:p14="http://schemas.microsoft.com/office/powerpoint/2010/main" val="1410040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pic>
        <p:nvPicPr>
          <p:cNvPr id="421" name="Google Shape;421;g8d5b788658_0_78"/>
          <p:cNvPicPr preferRelativeResize="0"/>
          <p:nvPr/>
        </p:nvPicPr>
        <p:blipFill>
          <a:blip r:embed="rId3">
            <a:alphaModFix/>
          </a:blip>
          <a:stretch>
            <a:fillRect/>
          </a:stretch>
        </p:blipFill>
        <p:spPr>
          <a:xfrm>
            <a:off x="5851375" y="4298188"/>
            <a:ext cx="3162600" cy="2173833"/>
          </a:xfrm>
          <a:prstGeom prst="rect">
            <a:avLst/>
          </a:prstGeom>
          <a:noFill/>
          <a:ln>
            <a:noFill/>
          </a:ln>
        </p:spPr>
      </p:pic>
      <p:sp>
        <p:nvSpPr>
          <p:cNvPr id="422" name="Google Shape;422;g8d5b788658_0_78"/>
          <p:cNvSpPr txBox="1">
            <a:spLocks noGrp="1"/>
          </p:cNvSpPr>
          <p:nvPr>
            <p:ph type="title"/>
          </p:nvPr>
        </p:nvSpPr>
        <p:spPr>
          <a:xfrm>
            <a:off x="0" y="19864"/>
            <a:ext cx="9144000" cy="895549"/>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US" sz="3900" b="1" dirty="0">
                <a:solidFill>
                  <a:srgbClr val="0000CC"/>
                </a:solidFill>
              </a:rPr>
              <a:t>Last Time: Dynamics of Viral Infection</a:t>
            </a:r>
            <a:endParaRPr dirty="0"/>
          </a:p>
        </p:txBody>
      </p:sp>
      <p:sp>
        <p:nvSpPr>
          <p:cNvPr id="423" name="Google Shape;423;g8d5b788658_0_78"/>
          <p:cNvSpPr txBox="1">
            <a:spLocks noGrp="1"/>
          </p:cNvSpPr>
          <p:nvPr>
            <p:ph type="body" idx="1"/>
          </p:nvPr>
        </p:nvSpPr>
        <p:spPr>
          <a:xfrm>
            <a:off x="64294" y="855950"/>
            <a:ext cx="5219400" cy="47763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Clr>
                <a:schemeClr val="dk1"/>
              </a:buClr>
              <a:buSzPts val="1100"/>
              <a:buFont typeface="Arial"/>
              <a:buNone/>
            </a:pPr>
            <a:r>
              <a:rPr lang="en-US" sz="2000" dirty="0"/>
              <a:t>For many viruses and hosts, viral kinetics are relatively similar:</a:t>
            </a:r>
            <a:endParaRPr sz="2000" dirty="0"/>
          </a:p>
          <a:p>
            <a:pPr marL="457200" lvl="0" indent="0" algn="l" rtl="0">
              <a:spcBef>
                <a:spcPts val="360"/>
              </a:spcBef>
              <a:spcAft>
                <a:spcPts val="0"/>
              </a:spcAft>
              <a:buNone/>
            </a:pPr>
            <a:r>
              <a:rPr lang="en-US" sz="2000" dirty="0"/>
              <a:t>virus increases exponentially, reaches a peak, and declines exponentially in a monophasic, biphasic, or triphasic manner until clearance (acute) or a steady state (chronic)</a:t>
            </a:r>
            <a:endParaRPr sz="2000" dirty="0"/>
          </a:p>
          <a:p>
            <a:pPr marL="0" marR="0" lvl="0" indent="0" algn="l" rtl="0">
              <a:lnSpc>
                <a:spcPct val="100000"/>
              </a:lnSpc>
              <a:spcBef>
                <a:spcPts val="360"/>
              </a:spcBef>
              <a:spcAft>
                <a:spcPts val="0"/>
              </a:spcAft>
              <a:buNone/>
            </a:pPr>
            <a:r>
              <a:rPr lang="en-US" sz="2000" dirty="0"/>
              <a:t>Mathematical models have been used to evaluate viral infection dynamics and host immune responses, including ordinary differential equation (ODE) models and spatially-resolved agent-based models (ABM)</a:t>
            </a:r>
            <a:endParaRPr sz="2000" dirty="0"/>
          </a:p>
          <a:p>
            <a:pPr marL="457200" marR="0" lvl="0" indent="0" algn="l" rtl="0">
              <a:lnSpc>
                <a:spcPct val="100000"/>
              </a:lnSpc>
              <a:spcBef>
                <a:spcPts val="360"/>
              </a:spcBef>
              <a:spcAft>
                <a:spcPts val="0"/>
              </a:spcAft>
              <a:buNone/>
            </a:pPr>
            <a:r>
              <a:rPr lang="en-US" sz="2000" dirty="0"/>
              <a:t>The most widely used is the standard viral dynamic ODE model </a:t>
            </a:r>
            <a:endParaRPr sz="2000" dirty="0"/>
          </a:p>
          <a:p>
            <a:pPr marL="457200" marR="0" lvl="0" indent="0" algn="l" rtl="0">
              <a:lnSpc>
                <a:spcPct val="100000"/>
              </a:lnSpc>
              <a:spcBef>
                <a:spcPts val="360"/>
              </a:spcBef>
              <a:spcAft>
                <a:spcPts val="0"/>
              </a:spcAft>
              <a:buNone/>
            </a:pPr>
            <a:r>
              <a:rPr lang="en-US" sz="2000" dirty="0"/>
              <a:t>More complicated models might be needed to reproduce different viral curves</a:t>
            </a:r>
            <a:endParaRPr sz="2000" dirty="0"/>
          </a:p>
          <a:p>
            <a:pPr marL="0" lvl="0" indent="0" algn="l" rtl="0">
              <a:spcBef>
                <a:spcPts val="360"/>
              </a:spcBef>
              <a:spcAft>
                <a:spcPts val="0"/>
              </a:spcAft>
              <a:buNone/>
            </a:pPr>
            <a:endParaRPr sz="2000" dirty="0"/>
          </a:p>
        </p:txBody>
      </p:sp>
      <p:pic>
        <p:nvPicPr>
          <p:cNvPr id="424" name="Google Shape;424;g8d5b788658_0_78" descr="redblackblockiu"/>
          <p:cNvPicPr preferRelativeResize="0"/>
          <p:nvPr/>
        </p:nvPicPr>
        <p:blipFill rotWithShape="1">
          <a:blip r:embed="rId4">
            <a:alphaModFix/>
          </a:blip>
          <a:srcRect/>
          <a:stretch/>
        </p:blipFill>
        <p:spPr>
          <a:xfrm>
            <a:off x="0" y="6219825"/>
            <a:ext cx="484188" cy="638175"/>
          </a:xfrm>
          <a:prstGeom prst="rect">
            <a:avLst/>
          </a:prstGeom>
          <a:noFill/>
          <a:ln>
            <a:noFill/>
          </a:ln>
        </p:spPr>
      </p:pic>
      <p:pic>
        <p:nvPicPr>
          <p:cNvPr id="425" name="Google Shape;425;g8d5b788658_0_78" descr="Biocomplexity Logo"/>
          <p:cNvPicPr preferRelativeResize="0"/>
          <p:nvPr/>
        </p:nvPicPr>
        <p:blipFill rotWithShape="1">
          <a:blip r:embed="rId5">
            <a:alphaModFix/>
          </a:blip>
          <a:srcRect/>
          <a:stretch/>
        </p:blipFill>
        <p:spPr>
          <a:xfrm>
            <a:off x="8550275" y="6264275"/>
            <a:ext cx="593725" cy="593725"/>
          </a:xfrm>
          <a:prstGeom prst="rect">
            <a:avLst/>
          </a:prstGeom>
          <a:noFill/>
          <a:ln>
            <a:noFill/>
          </a:ln>
        </p:spPr>
      </p:pic>
      <p:pic>
        <p:nvPicPr>
          <p:cNvPr id="426" name="Google Shape;426;g8d5b788658_0_78"/>
          <p:cNvPicPr preferRelativeResize="0"/>
          <p:nvPr/>
        </p:nvPicPr>
        <p:blipFill>
          <a:blip r:embed="rId6">
            <a:alphaModFix/>
          </a:blip>
          <a:stretch>
            <a:fillRect/>
          </a:stretch>
        </p:blipFill>
        <p:spPr>
          <a:xfrm>
            <a:off x="7368050" y="1486313"/>
            <a:ext cx="1645920" cy="1371600"/>
          </a:xfrm>
          <a:prstGeom prst="rect">
            <a:avLst/>
          </a:prstGeom>
          <a:noFill/>
          <a:ln>
            <a:noFill/>
          </a:ln>
        </p:spPr>
      </p:pic>
      <p:pic>
        <p:nvPicPr>
          <p:cNvPr id="427" name="Google Shape;427;g8d5b788658_0_78"/>
          <p:cNvPicPr preferRelativeResize="0"/>
          <p:nvPr/>
        </p:nvPicPr>
        <p:blipFill>
          <a:blip r:embed="rId7">
            <a:alphaModFix/>
          </a:blip>
          <a:stretch>
            <a:fillRect/>
          </a:stretch>
        </p:blipFill>
        <p:spPr>
          <a:xfrm>
            <a:off x="5676600" y="2926600"/>
            <a:ext cx="1645920" cy="1371600"/>
          </a:xfrm>
          <a:prstGeom prst="rect">
            <a:avLst/>
          </a:prstGeom>
          <a:noFill/>
          <a:ln>
            <a:noFill/>
          </a:ln>
        </p:spPr>
      </p:pic>
      <p:pic>
        <p:nvPicPr>
          <p:cNvPr id="428" name="Google Shape;428;g8d5b788658_0_78"/>
          <p:cNvPicPr preferRelativeResize="0"/>
          <p:nvPr/>
        </p:nvPicPr>
        <p:blipFill>
          <a:blip r:embed="rId8">
            <a:alphaModFix/>
          </a:blip>
          <a:stretch>
            <a:fillRect/>
          </a:stretch>
        </p:blipFill>
        <p:spPr>
          <a:xfrm>
            <a:off x="5676600" y="1486325"/>
            <a:ext cx="1645920" cy="1371600"/>
          </a:xfrm>
          <a:prstGeom prst="rect">
            <a:avLst/>
          </a:prstGeom>
          <a:noFill/>
          <a:ln>
            <a:noFill/>
          </a:ln>
        </p:spPr>
      </p:pic>
      <p:pic>
        <p:nvPicPr>
          <p:cNvPr id="429" name="Google Shape;429;g8d5b788658_0_78"/>
          <p:cNvPicPr preferRelativeResize="0"/>
          <p:nvPr/>
        </p:nvPicPr>
        <p:blipFill>
          <a:blip r:embed="rId9">
            <a:alphaModFix/>
          </a:blip>
          <a:stretch>
            <a:fillRect/>
          </a:stretch>
        </p:blipFill>
        <p:spPr>
          <a:xfrm>
            <a:off x="7368050" y="2926600"/>
            <a:ext cx="1645920" cy="1371600"/>
          </a:xfrm>
          <a:prstGeom prst="rect">
            <a:avLst/>
          </a:prstGeom>
          <a:noFill/>
          <a:ln>
            <a:noFill/>
          </a:ln>
        </p:spPr>
      </p:pic>
      <p:sp>
        <p:nvSpPr>
          <p:cNvPr id="2" name="Rectangle 1">
            <a:extLst>
              <a:ext uri="{FF2B5EF4-FFF2-40B4-BE49-F238E27FC236}">
                <a16:creationId xmlns:a16="http://schemas.microsoft.com/office/drawing/2014/main" id="{B606D7B9-7984-C44F-BF62-23026C8762D0}"/>
              </a:ext>
            </a:extLst>
          </p:cNvPr>
          <p:cNvSpPr/>
          <p:nvPr/>
        </p:nvSpPr>
        <p:spPr>
          <a:xfrm>
            <a:off x="3711093" y="6561137"/>
            <a:ext cx="4975707" cy="276999"/>
          </a:xfrm>
          <a:prstGeom prst="rect">
            <a:avLst/>
          </a:prstGeom>
        </p:spPr>
        <p:txBody>
          <a:bodyPr wrap="square">
            <a:spAutoFit/>
          </a:bodyPr>
          <a:lstStyle/>
          <a:p>
            <a:r>
              <a:rPr lang="en-US" sz="1200" dirty="0">
                <a:solidFill>
                  <a:srgbClr val="222222"/>
                </a:solidFill>
                <a:latin typeface="Arial" panose="020B0604020202020204" pitchFamily="34" charset="0"/>
              </a:rPr>
              <a:t>Smith AM. Validated models of immune response to virus infection. </a:t>
            </a:r>
            <a:endParaRPr lang="en-US" sz="1200" dirty="0"/>
          </a:p>
        </p:txBody>
      </p:sp>
      <p:pic>
        <p:nvPicPr>
          <p:cNvPr id="12" name="Picture 11">
            <a:extLst>
              <a:ext uri="{FF2B5EF4-FFF2-40B4-BE49-F238E27FC236}">
                <a16:creationId xmlns:a16="http://schemas.microsoft.com/office/drawing/2014/main" id="{B78ADD71-8B14-403A-98F7-F16E6D833794}"/>
              </a:ext>
            </a:extLst>
          </p:cNvPr>
          <p:cNvPicPr>
            <a:picLocks noChangeAspect="1"/>
          </p:cNvPicPr>
          <p:nvPr/>
        </p:nvPicPr>
        <p:blipFill>
          <a:blip r:embed="rId10">
            <a:clrChange>
              <a:clrFrom>
                <a:srgbClr val="FEF3B1"/>
              </a:clrFrom>
              <a:clrTo>
                <a:srgbClr val="FEF3B1">
                  <a:alpha val="0"/>
                </a:srgbClr>
              </a:clrTo>
            </a:clrChange>
          </a:blip>
          <a:stretch>
            <a:fillRect/>
          </a:stretch>
        </p:blipFill>
        <p:spPr>
          <a:xfrm>
            <a:off x="8550325" y="0"/>
            <a:ext cx="593675" cy="617861"/>
          </a:xfrm>
          <a:prstGeom prst="rect">
            <a:avLst/>
          </a:prstGeom>
        </p:spPr>
      </p:pic>
    </p:spTree>
    <p:extLst>
      <p:ext uri="{BB962C8B-B14F-4D97-AF65-F5344CB8AC3E}">
        <p14:creationId xmlns:p14="http://schemas.microsoft.com/office/powerpoint/2010/main" val="15689613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g8d5ae6fbc1_0_36"/>
          <p:cNvSpPr txBox="1">
            <a:spLocks noGrp="1"/>
          </p:cNvSpPr>
          <p:nvPr>
            <p:ph type="title"/>
          </p:nvPr>
        </p:nvSpPr>
        <p:spPr>
          <a:xfrm>
            <a:off x="457200" y="-122762"/>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dirty="0">
                <a:solidFill>
                  <a:srgbClr val="0000CC"/>
                </a:solidFill>
              </a:rPr>
              <a:t>APC Transport to the Lymph Node</a:t>
            </a:r>
            <a:endParaRPr dirty="0"/>
          </a:p>
        </p:txBody>
      </p:sp>
      <mc:AlternateContent xmlns:mc="http://schemas.openxmlformats.org/markup-compatibility/2006" xmlns:a14="http://schemas.microsoft.com/office/drawing/2010/main">
        <mc:Choice Requires="a14">
          <p:sp>
            <p:nvSpPr>
              <p:cNvPr id="646" name="Google Shape;646;g8d5ae6fbc1_0_36"/>
              <p:cNvSpPr txBox="1">
                <a:spLocks noGrp="1"/>
              </p:cNvSpPr>
              <p:nvPr>
                <p:ph type="body" idx="1"/>
              </p:nvPr>
            </p:nvSpPr>
            <p:spPr>
              <a:xfrm>
                <a:off x="139700" y="843850"/>
                <a:ext cx="5759450" cy="4868100"/>
              </a:xfrm>
              <a:prstGeom prst="rect">
                <a:avLst/>
              </a:prstGeom>
            </p:spPr>
            <p:txBody>
              <a:bodyPr spcFirstLastPara="1" wrap="square" lIns="91425" tIns="45700" rIns="91425" bIns="45700" anchor="t" anchorCtr="0">
                <a:noAutofit/>
              </a:bodyPr>
              <a:lstStyle/>
              <a:p>
                <a:pPr marL="0" lvl="0" indent="0" algn="l" rtl="0">
                  <a:spcBef>
                    <a:spcPts val="560"/>
                  </a:spcBef>
                  <a:spcAft>
                    <a:spcPts val="0"/>
                  </a:spcAft>
                  <a:buNone/>
                </a:pPr>
                <a:r>
                  <a:rPr lang="en-US" sz="1900" dirty="0"/>
                  <a:t>Cytokines released by infected cells induce antigen presenting cells which migrate to the lymph node through the lymph</a:t>
                </a:r>
              </a:p>
              <a:p>
                <a:pPr marL="457200" lvl="0" indent="0" algn="l" rtl="0">
                  <a:spcBef>
                    <a:spcPts val="560"/>
                  </a:spcBef>
                  <a:spcAft>
                    <a:spcPts val="0"/>
                  </a:spcAft>
                  <a:buNone/>
                </a:pPr>
                <a:r>
                  <a:rPr lang="en-US" sz="1900" dirty="0"/>
                  <a:t>Specialized immune cells (e.g. dendritic cells) also  transport viral proteins from the infection site</a:t>
                </a:r>
              </a:p>
              <a:p>
                <a:pPr marL="0" lvl="0" indent="0">
                  <a:buNone/>
                </a:pPr>
                <a:r>
                  <a:rPr lang="en-US" sz="1900" dirty="0"/>
                  <a:t>To model transport of APCs to the lymph node, we say that the cytokine in tissue (</a:t>
                </a:r>
                <a14:m>
                  <m:oMath xmlns:m="http://schemas.openxmlformats.org/officeDocument/2006/math">
                    <m:r>
                      <a:rPr lang="en-US" sz="2000" b="0" i="1" smtClean="0">
                        <a:latin typeface="Cambria Math" panose="02040503050406030204" pitchFamily="18" charset="0"/>
                      </a:rPr>
                      <m:t>𝐶</m:t>
                    </m:r>
                  </m:oMath>
                </a14:m>
                <a:r>
                  <a:rPr lang="en-US" sz="1900" dirty="0"/>
                  <a:t>) leads to APCs in the lymph node (</a:t>
                </a:r>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𝐶</m:t>
                        </m:r>
                      </m:e>
                      <m:sub>
                        <m:r>
                          <a:rPr lang="en-US" sz="2000" b="0" i="1" smtClean="0">
                            <a:latin typeface="Cambria Math" panose="02040503050406030204" pitchFamily="18" charset="0"/>
                          </a:rPr>
                          <m:t>𝐿</m:t>
                        </m:r>
                      </m:sub>
                    </m:sSub>
                  </m:oMath>
                </a14:m>
                <a:r>
                  <a:rPr lang="en-US" sz="1900" dirty="0"/>
                  <a:t>). </a:t>
                </a:r>
              </a:p>
              <a:p>
                <a:pPr lvl="0" indent="0">
                  <a:buNone/>
                </a:pPr>
                <a:r>
                  <a:rPr lang="en-US" sz="1900" dirty="0"/>
                  <a:t>The rate of APC transport to the lymph node is proportional to transport rate (</a:t>
                </a:r>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𝑘</m:t>
                        </m:r>
                      </m:e>
                      <m:sub>
                        <m:r>
                          <a:rPr lang="en-US" sz="2000" i="1">
                            <a:latin typeface="Cambria Math" panose="02040503050406030204" pitchFamily="18" charset="0"/>
                          </a:rPr>
                          <m:t>𝑐</m:t>
                        </m:r>
                      </m:sub>
                    </m:sSub>
                  </m:oMath>
                </a14:m>
                <a:r>
                  <a:rPr lang="en-US" sz="1900" dirty="0"/>
                  <a:t>) that is the reciprocal of the time it takes the APC to travel to a nearby lymph node (about 2 days). </a:t>
                </a:r>
              </a:p>
              <a:p>
                <a:pPr lvl="0" indent="0">
                  <a:buSzPts val="1100"/>
                  <a:buNone/>
                </a:pPr>
                <a:r>
                  <a:rPr lang="en-US" sz="1900" dirty="0"/>
                  <a:t>Cytokine and APCs are eliminated in the lymph node at a rate proportional to the decay rate </a:t>
                </a:r>
                <a14:m>
                  <m:oMath xmlns:m="http://schemas.openxmlformats.org/officeDocument/2006/math">
                    <m:r>
                      <a:rPr lang="en-US" sz="2000" b="0" i="0"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𝑐𝑙</m:t>
                        </m:r>
                      </m:sub>
                    </m:sSub>
                  </m:oMath>
                </a14:m>
                <a:r>
                  <a:rPr lang="en-US" sz="1900" dirty="0"/>
                  <a:t>), lifetime about 2 days</a:t>
                </a:r>
              </a:p>
              <a:p>
                <a:pPr marL="0" lvl="0" indent="0">
                  <a:buSzPts val="1100"/>
                  <a:buNone/>
                </a:pPr>
                <a14:m>
                  <m:oMathPara xmlns:m="http://schemas.openxmlformats.org/officeDocument/2006/math">
                    <m:oMathParaPr>
                      <m:jc m:val="centerGroup"/>
                    </m:oMathParaPr>
                    <m:oMath xmlns:m="http://schemas.openxmlformats.org/officeDocument/2006/math">
                      <m:f>
                        <m:fPr>
                          <m:ctrlPr>
                            <a:rPr lang="ar-AE" sz="1800" i="1">
                              <a:latin typeface="Cambria Math" panose="02040503050406030204" pitchFamily="18" charset="0"/>
                            </a:rPr>
                          </m:ctrlPr>
                        </m:fPr>
                        <m:num>
                          <m:r>
                            <a:rPr lang="ar-AE" sz="1800" i="1">
                              <a:latin typeface="Cambria Math" panose="02040503050406030204" pitchFamily="18" charset="0"/>
                            </a:rPr>
                            <m:t>𝑑</m:t>
                          </m:r>
                          <m:r>
                            <a:rPr lang="ar-AE" sz="1800" b="0" i="1" smtClean="0">
                              <a:latin typeface="Cambria Math" panose="02040503050406030204" pitchFamily="18" charset="0"/>
                            </a:rPr>
                            <m:t>𝐶</m:t>
                          </m:r>
                        </m:num>
                        <m:den>
                          <m:r>
                            <a:rPr lang="ar-AE" sz="1800" i="1">
                              <a:latin typeface="Cambria Math" panose="02040503050406030204" pitchFamily="18" charset="0"/>
                            </a:rPr>
                            <m:t>𝑑𝑡</m:t>
                          </m:r>
                        </m:den>
                      </m:f>
                      <m:r>
                        <a:rPr lang="ar-AE" sz="1800" i="1">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𝑝</m:t>
                          </m:r>
                        </m:e>
                        <m:sub>
                          <m:r>
                            <a:rPr lang="en-US" sz="1800" b="0" i="1" smtClean="0">
                              <a:latin typeface="Cambria Math" panose="02040503050406030204" pitchFamily="18" charset="0"/>
                            </a:rPr>
                            <m:t>𝑐</m:t>
                          </m:r>
                        </m:sub>
                      </m:sSub>
                      <m:d>
                        <m:dPr>
                          <m:ctrlPr>
                            <a:rPr lang="en-US" sz="1800" b="0" i="1" smtClean="0">
                              <a:latin typeface="Cambria Math" panose="02040503050406030204" pitchFamily="18" charset="0"/>
                            </a:rPr>
                          </m:ctrlPr>
                        </m:dPr>
                        <m:e>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1</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2</m:t>
                              </m:r>
                            </m:sub>
                          </m:sSub>
                        </m:e>
                      </m:d>
                      <m:r>
                        <a:rPr lang="en-US" sz="1800" b="0" i="1" smtClean="0">
                          <a:latin typeface="Cambria Math" panose="02040503050406030204" pitchFamily="18" charset="0"/>
                        </a:rPr>
                        <m:t> −</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𝑐</m:t>
                          </m:r>
                        </m:e>
                        <m:sub>
                          <m:r>
                            <a:rPr lang="en-US" sz="1800" b="0" i="1" smtClean="0">
                              <a:latin typeface="Cambria Math" panose="02040503050406030204" pitchFamily="18" charset="0"/>
                            </a:rPr>
                            <m:t>𝑐</m:t>
                          </m:r>
                        </m:sub>
                      </m:sSub>
                      <m:r>
                        <a:rPr lang="en-US" sz="1800" b="0" i="1" smtClean="0">
                          <a:latin typeface="Cambria Math" panose="02040503050406030204" pitchFamily="18" charset="0"/>
                        </a:rPr>
                        <m:t>𝐶</m:t>
                      </m:r>
                      <m:r>
                        <a:rPr lang="en-US" sz="1800" b="0" i="1" smtClean="0">
                          <a:latin typeface="Cambria Math" panose="02040503050406030204" pitchFamily="18" charset="0"/>
                        </a:rPr>
                        <m:t> −</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𝑘</m:t>
                          </m:r>
                        </m:e>
                        <m:sub>
                          <m:r>
                            <a:rPr lang="en-US" sz="1800" b="0" i="1" smtClean="0">
                              <a:latin typeface="Cambria Math" panose="02040503050406030204" pitchFamily="18" charset="0"/>
                            </a:rPr>
                            <m:t>𝑐</m:t>
                          </m:r>
                        </m:sub>
                      </m:sSub>
                      <m:r>
                        <a:rPr lang="en-US" sz="1800" b="0" i="1" smtClean="0">
                          <a:latin typeface="Cambria Math" panose="02040503050406030204" pitchFamily="18" charset="0"/>
                        </a:rPr>
                        <m:t>𝐶</m:t>
                      </m:r>
                      <m:r>
                        <a:rPr lang="en-US" sz="1800" b="0" i="1" smtClean="0">
                          <a:latin typeface="Cambria Math" panose="02040503050406030204" pitchFamily="18" charset="0"/>
                        </a:rPr>
                        <m:t> </m:t>
                      </m:r>
                    </m:oMath>
                  </m:oMathPara>
                </a14:m>
                <a:endParaRPr lang="en-US" sz="1800" b="0" i="1" dirty="0">
                  <a:latin typeface="Cambria Math" panose="02040503050406030204" pitchFamily="18" charset="0"/>
                </a:endParaRPr>
              </a:p>
              <a:p>
                <a:pPr marL="0" lvl="0" indent="0">
                  <a:buSzPts val="1100"/>
                  <a:buNone/>
                </a:pPr>
                <a14:m>
                  <m:oMathPara xmlns:m="http://schemas.openxmlformats.org/officeDocument/2006/math">
                    <m:oMathParaPr>
                      <m:jc m:val="centerGroup"/>
                    </m:oMathParaPr>
                    <m:oMath xmlns:m="http://schemas.openxmlformats.org/officeDocument/2006/math">
                      <m:f>
                        <m:fPr>
                          <m:ctrlPr>
                            <a:rPr lang="ar-AE" sz="1800" i="1">
                              <a:latin typeface="Cambria Math" panose="02040503050406030204" pitchFamily="18" charset="0"/>
                            </a:rPr>
                          </m:ctrlPr>
                        </m:fPr>
                        <m:num>
                          <m:r>
                            <a:rPr lang="ar-AE" sz="1800" i="1">
                              <a:latin typeface="Cambria Math" panose="02040503050406030204" pitchFamily="18" charset="0"/>
                            </a:rPr>
                            <m:t>𝑑</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𝐶</m:t>
                              </m:r>
                            </m:e>
                            <m:sub>
                              <m:r>
                                <a:rPr lang="en-US" sz="1800" b="0" i="1" smtClean="0">
                                  <a:latin typeface="Cambria Math" panose="02040503050406030204" pitchFamily="18" charset="0"/>
                                </a:rPr>
                                <m:t>𝐿</m:t>
                              </m:r>
                            </m:sub>
                          </m:sSub>
                        </m:num>
                        <m:den>
                          <m:r>
                            <a:rPr lang="ar-AE" sz="1800" i="1">
                              <a:latin typeface="Cambria Math" panose="02040503050406030204" pitchFamily="18" charset="0"/>
                            </a:rPr>
                            <m:t>𝑑𝑡</m:t>
                          </m:r>
                        </m:den>
                      </m:f>
                      <m:r>
                        <a:rPr lang="ar-AE"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𝑘</m:t>
                          </m:r>
                        </m:e>
                        <m:sub>
                          <m:r>
                            <a:rPr lang="en-US" sz="1800" i="1">
                              <a:latin typeface="Cambria Math" panose="02040503050406030204" pitchFamily="18" charset="0"/>
                            </a:rPr>
                            <m:t>𝑐</m:t>
                          </m:r>
                        </m:sub>
                      </m:sSub>
                      <m:r>
                        <a:rPr lang="en-US" sz="1800" i="1">
                          <a:latin typeface="Cambria Math" panose="02040503050406030204" pitchFamily="18" charset="0"/>
                        </a:rPr>
                        <m:t>𝐶</m:t>
                      </m:r>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𝑐</m:t>
                          </m:r>
                        </m:e>
                        <m:sub>
                          <m:r>
                            <a:rPr lang="en-US" sz="1800" b="0" i="1" smtClean="0">
                              <a:latin typeface="Cambria Math" panose="02040503050406030204" pitchFamily="18" charset="0"/>
                            </a:rPr>
                            <m:t>𝑐𝑙</m:t>
                          </m:r>
                        </m:sub>
                      </m:sSub>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𝐶</m:t>
                          </m:r>
                        </m:e>
                        <m:sub>
                          <m:r>
                            <a:rPr lang="en-US" sz="1800" b="0" i="1" smtClean="0">
                              <a:latin typeface="Cambria Math" panose="02040503050406030204" pitchFamily="18" charset="0"/>
                            </a:rPr>
                            <m:t>𝐿</m:t>
                          </m:r>
                        </m:sub>
                      </m:sSub>
                    </m:oMath>
                  </m:oMathPara>
                </a14:m>
                <a:endParaRPr lang="ar-AE" sz="1900" dirty="0"/>
              </a:p>
            </p:txBody>
          </p:sp>
        </mc:Choice>
        <mc:Fallback xmlns="">
          <p:sp>
            <p:nvSpPr>
              <p:cNvPr id="646" name="Google Shape;646;g8d5ae6fbc1_0_36"/>
              <p:cNvSpPr txBox="1">
                <a:spLocks noGrp="1" noRot="1" noChangeAspect="1" noMove="1" noResize="1" noEditPoints="1" noAdjustHandles="1" noChangeArrowheads="1" noChangeShapeType="1" noTextEdit="1"/>
              </p:cNvSpPr>
              <p:nvPr>
                <p:ph type="body" idx="1"/>
              </p:nvPr>
            </p:nvSpPr>
            <p:spPr>
              <a:xfrm>
                <a:off x="139700" y="843850"/>
                <a:ext cx="5759450" cy="4868100"/>
              </a:xfrm>
              <a:prstGeom prst="rect">
                <a:avLst/>
              </a:prstGeom>
              <a:blipFill>
                <a:blip r:embed="rId3"/>
                <a:stretch>
                  <a:fillRect l="-1058" r="-1481" b="-21026"/>
                </a:stretch>
              </a:blipFill>
            </p:spPr>
            <p:txBody>
              <a:bodyPr/>
              <a:lstStyle/>
              <a:p>
                <a:r>
                  <a:rPr lang="en-US">
                    <a:noFill/>
                  </a:rPr>
                  <a:t> </a:t>
                </a:r>
              </a:p>
            </p:txBody>
          </p:sp>
        </mc:Fallback>
      </mc:AlternateContent>
      <p:pic>
        <p:nvPicPr>
          <p:cNvPr id="647" name="Google Shape;647;g8d5ae6fbc1_0_36" descr="redblackblockiu"/>
          <p:cNvPicPr preferRelativeResize="0"/>
          <p:nvPr/>
        </p:nvPicPr>
        <p:blipFill rotWithShape="1">
          <a:blip r:embed="rId4">
            <a:alphaModFix/>
          </a:blip>
          <a:srcRect/>
          <a:stretch/>
        </p:blipFill>
        <p:spPr>
          <a:xfrm>
            <a:off x="0" y="6219825"/>
            <a:ext cx="484188" cy="638175"/>
          </a:xfrm>
          <a:prstGeom prst="rect">
            <a:avLst/>
          </a:prstGeom>
          <a:noFill/>
          <a:ln>
            <a:noFill/>
          </a:ln>
        </p:spPr>
      </p:pic>
      <p:pic>
        <p:nvPicPr>
          <p:cNvPr id="648" name="Google Shape;648;g8d5ae6fbc1_0_36" descr="Biocomplexity Logo"/>
          <p:cNvPicPr preferRelativeResize="0"/>
          <p:nvPr/>
        </p:nvPicPr>
        <p:blipFill rotWithShape="1">
          <a:blip r:embed="rId5">
            <a:alphaModFix/>
          </a:blip>
          <a:srcRect/>
          <a:stretch/>
        </p:blipFill>
        <p:spPr>
          <a:xfrm>
            <a:off x="8550275" y="6264275"/>
            <a:ext cx="593725" cy="593725"/>
          </a:xfrm>
          <a:prstGeom prst="rect">
            <a:avLst/>
          </a:prstGeom>
          <a:noFill/>
          <a:ln>
            <a:noFill/>
          </a:ln>
        </p:spPr>
      </p:pic>
      <p:pic>
        <p:nvPicPr>
          <p:cNvPr id="649" name="Google Shape;649;g8d5ae6fbc1_0_36"/>
          <p:cNvPicPr preferRelativeResize="0"/>
          <p:nvPr/>
        </p:nvPicPr>
        <p:blipFill>
          <a:blip r:embed="rId6">
            <a:alphaModFix/>
          </a:blip>
          <a:stretch>
            <a:fillRect/>
          </a:stretch>
        </p:blipFill>
        <p:spPr>
          <a:xfrm>
            <a:off x="5451375" y="2337624"/>
            <a:ext cx="3692626" cy="2182750"/>
          </a:xfrm>
          <a:prstGeom prst="rect">
            <a:avLst/>
          </a:prstGeom>
          <a:noFill/>
          <a:ln>
            <a:noFill/>
          </a:ln>
        </p:spPr>
      </p:pic>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286295A7-6DC1-4F15-A3A3-2C014A4EFD98}"/>
                  </a:ext>
                </a:extLst>
              </p:cNvPr>
              <p:cNvSpPr/>
              <p:nvPr/>
            </p:nvSpPr>
            <p:spPr>
              <a:xfrm>
                <a:off x="6552916" y="953085"/>
                <a:ext cx="1606722" cy="512063"/>
              </a:xfrm>
              <a:prstGeom prst="rect">
                <a:avLst/>
              </a:prstGeom>
            </p:spPr>
            <p:txBody>
              <a:bodyPr wrap="none">
                <a:spAutoFit/>
              </a:bodyPr>
              <a:lstStyle/>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𝐶</m:t>
                      </m:r>
                      <m:groupChr>
                        <m:groupChrPr>
                          <m:chr m:val="→"/>
                          <m:vertJc m:val="bot"/>
                          <m:ctrlPr>
                            <a:rPr lang="el-GR" sz="2000" i="1">
                              <a:latin typeface="Cambria Math" panose="02040503050406030204" pitchFamily="18" charset="0"/>
                            </a:rPr>
                          </m:ctrlPr>
                        </m:groupChr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𝐶</m:t>
                              </m:r>
                            </m:sub>
                          </m:sSub>
                          <m:r>
                            <a:rPr lang="en-US" sz="2000" b="0" i="1" smtClean="0">
                              <a:latin typeface="Cambria Math" panose="02040503050406030204" pitchFamily="18" charset="0"/>
                            </a:rPr>
                            <m:t>𝐶</m:t>
                          </m:r>
                        </m:e>
                      </m:groupCh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𝐶</m:t>
                          </m:r>
                        </m:e>
                        <m:sub>
                          <m:r>
                            <a:rPr lang="en-US" sz="2000" b="0" i="1" smtClean="0">
                              <a:latin typeface="Cambria Math" panose="02040503050406030204" pitchFamily="18" charset="0"/>
                            </a:rPr>
                            <m:t>𝐿</m:t>
                          </m:r>
                        </m:sub>
                      </m:sSub>
                      <m:groupChr>
                        <m:groupChrPr>
                          <m:chr m:val="→"/>
                          <m:vertJc m:val="bot"/>
                          <m:ctrlPr>
                            <a:rPr lang="el-GR" sz="2000" i="1">
                              <a:latin typeface="Cambria Math" panose="02040503050406030204" pitchFamily="18" charset="0"/>
                            </a:rPr>
                          </m:ctrlPr>
                        </m:groupChrPr>
                        <m:e>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𝑐𝑙</m:t>
                              </m:r>
                            </m:sub>
                          </m:sSub>
                          <m:sSub>
                            <m:sSubPr>
                              <m:ctrlPr>
                                <a:rPr lang="en-US" sz="2000" b="0" i="1" smtClean="0">
                                  <a:latin typeface="Cambria Math" panose="02040503050406030204" pitchFamily="18" charset="0"/>
                                </a:rPr>
                              </m:ctrlPr>
                            </m:sSubPr>
                            <m:e>
                              <m:r>
                                <a:rPr lang="en-US" sz="2000" i="1">
                                  <a:latin typeface="Cambria Math" panose="02040503050406030204" pitchFamily="18" charset="0"/>
                                </a:rPr>
                                <m:t>𝐶</m:t>
                              </m:r>
                            </m:e>
                            <m:sub>
                              <m:r>
                                <a:rPr lang="en-US" sz="2000" b="0" i="1" smtClean="0">
                                  <a:latin typeface="Cambria Math" panose="02040503050406030204" pitchFamily="18" charset="0"/>
                                </a:rPr>
                                <m:t>𝐿</m:t>
                              </m:r>
                            </m:sub>
                          </m:sSub>
                        </m:e>
                      </m:groupChr>
                    </m:oMath>
                  </m:oMathPara>
                </a14:m>
                <a:endParaRPr lang="en-US" sz="2000" dirty="0"/>
              </a:p>
            </p:txBody>
          </p:sp>
        </mc:Choice>
        <mc:Fallback xmlns="">
          <p:sp>
            <p:nvSpPr>
              <p:cNvPr id="7" name="Rectangle 6">
                <a:extLst>
                  <a:ext uri="{FF2B5EF4-FFF2-40B4-BE49-F238E27FC236}">
                    <a16:creationId xmlns:a16="http://schemas.microsoft.com/office/drawing/2014/main" id="{286295A7-6DC1-4F15-A3A3-2C014A4EFD98}"/>
                  </a:ext>
                </a:extLst>
              </p:cNvPr>
              <p:cNvSpPr>
                <a:spLocks noRot="1" noChangeAspect="1" noMove="1" noResize="1" noEditPoints="1" noAdjustHandles="1" noChangeArrowheads="1" noChangeShapeType="1" noTextEdit="1"/>
              </p:cNvSpPr>
              <p:nvPr/>
            </p:nvSpPr>
            <p:spPr>
              <a:xfrm>
                <a:off x="6552916" y="953085"/>
                <a:ext cx="1606722" cy="51206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F7013E96-0A38-0A43-B1D0-EC063176ED22}"/>
                  </a:ext>
                </a:extLst>
              </p:cNvPr>
              <p:cNvSpPr/>
              <p:nvPr/>
            </p:nvSpPr>
            <p:spPr>
              <a:xfrm>
                <a:off x="6719243" y="5483817"/>
                <a:ext cx="1726114" cy="707886"/>
              </a:xfrm>
              <a:prstGeom prst="rect">
                <a:avLst/>
              </a:prstGeom>
            </p:spPr>
            <p:txBody>
              <a:bodyPr wrap="none">
                <a:spAutoFit/>
              </a:bodyPr>
              <a:lstStyle/>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𝑐</m:t>
                        </m:r>
                      </m:sub>
                    </m:sSub>
                    <m:r>
                      <a:rPr lang="en-US" sz="2000" i="1">
                        <a:latin typeface="Cambria Math" panose="02040503050406030204" pitchFamily="18" charset="0"/>
                      </a:rPr>
                      <m:t>=</m:t>
                    </m:r>
                    <m:r>
                      <a:rPr lang="en-US" sz="2000" b="0" i="1" smtClean="0">
                        <a:latin typeface="Cambria Math" panose="02040503050406030204" pitchFamily="18" charset="0"/>
                      </a:rPr>
                      <m:t>0</m:t>
                    </m:r>
                    <m:r>
                      <a:rPr lang="en-US" sz="2000" b="0" i="1" smtClean="0">
                        <a:latin typeface="Cambria Math" panose="02040503050406030204" pitchFamily="18" charset="0"/>
                      </a:rPr>
                      <m:t>.</m:t>
                    </m:r>
                    <m:r>
                      <a:rPr lang="en-US" sz="2000" b="0" i="1" smtClean="0">
                        <a:latin typeface="Cambria Math" panose="02040503050406030204" pitchFamily="18" charset="0"/>
                      </a:rPr>
                      <m:t>5</m:t>
                    </m:r>
                  </m:oMath>
                </a14:m>
                <a:r>
                  <a:rPr lang="en-US" sz="2000" i="1" dirty="0">
                    <a:latin typeface="Cambria Math" panose="02040503050406030204" pitchFamily="18" charset="0"/>
                  </a:rPr>
                  <a:t> </a:t>
                </a:r>
                <a:r>
                  <a:rPr lang="en-US" sz="2000" dirty="0">
                    <a:latin typeface="Cambria Math" panose="02040503050406030204" pitchFamily="18" charset="0"/>
                  </a:rPr>
                  <a:t>/day</a:t>
                </a:r>
              </a:p>
              <a:p>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𝑐</m:t>
                        </m:r>
                      </m:e>
                      <m:sub>
                        <m:r>
                          <a:rPr lang="en-US" sz="2000" i="1">
                            <a:latin typeface="Cambria Math" panose="02040503050406030204" pitchFamily="18" charset="0"/>
                          </a:rPr>
                          <m:t>𝑐</m:t>
                        </m:r>
                        <m:r>
                          <a:rPr lang="en-US" sz="2000" b="0" i="1" smtClean="0">
                            <a:latin typeface="Cambria Math" panose="02040503050406030204" pitchFamily="18" charset="0"/>
                          </a:rPr>
                          <m:t>𝑙</m:t>
                        </m:r>
                      </m:sub>
                    </m:sSub>
                    <m:r>
                      <a:rPr lang="en-US" sz="2000" i="1">
                        <a:latin typeface="Cambria Math" panose="02040503050406030204" pitchFamily="18" charset="0"/>
                      </a:rPr>
                      <m:t>=</m:t>
                    </m:r>
                    <m:r>
                      <a:rPr lang="en-US" sz="2000" b="0" i="1" smtClean="0">
                        <a:latin typeface="Cambria Math" panose="02040503050406030204" pitchFamily="18" charset="0"/>
                      </a:rPr>
                      <m:t>0</m:t>
                    </m:r>
                    <m:r>
                      <a:rPr lang="en-US" sz="2000" b="0" i="1" smtClean="0">
                        <a:latin typeface="Cambria Math" panose="02040503050406030204" pitchFamily="18" charset="0"/>
                      </a:rPr>
                      <m:t>.</m:t>
                    </m:r>
                    <m:r>
                      <a:rPr lang="en-US" sz="2000" b="0" i="1" smtClean="0">
                        <a:latin typeface="Cambria Math" panose="02040503050406030204" pitchFamily="18" charset="0"/>
                      </a:rPr>
                      <m:t>5</m:t>
                    </m:r>
                    <m:r>
                      <a:rPr lang="en-US" sz="2000" i="1">
                        <a:latin typeface="Cambria Math" panose="02040503050406030204" pitchFamily="18" charset="0"/>
                      </a:rPr>
                      <m:t> </m:t>
                    </m:r>
                  </m:oMath>
                </a14:m>
                <a:r>
                  <a:rPr lang="en-US" sz="2000" dirty="0">
                    <a:latin typeface="Cambria Math" panose="02040503050406030204" pitchFamily="18" charset="0"/>
                  </a:rPr>
                  <a:t>/day</a:t>
                </a:r>
                <a:endParaRPr lang="en-US" sz="2000" dirty="0"/>
              </a:p>
            </p:txBody>
          </p:sp>
        </mc:Choice>
        <mc:Fallback xmlns="">
          <p:sp>
            <p:nvSpPr>
              <p:cNvPr id="9" name="Rectangle 8">
                <a:extLst>
                  <a:ext uri="{FF2B5EF4-FFF2-40B4-BE49-F238E27FC236}">
                    <a16:creationId xmlns:a16="http://schemas.microsoft.com/office/drawing/2014/main" id="{F7013E96-0A38-0A43-B1D0-EC063176ED22}"/>
                  </a:ext>
                </a:extLst>
              </p:cNvPr>
              <p:cNvSpPr>
                <a:spLocks noRot="1" noChangeAspect="1" noMove="1" noResize="1" noEditPoints="1" noAdjustHandles="1" noChangeArrowheads="1" noChangeShapeType="1" noTextEdit="1"/>
              </p:cNvSpPr>
              <p:nvPr/>
            </p:nvSpPr>
            <p:spPr>
              <a:xfrm>
                <a:off x="6719243" y="5483817"/>
                <a:ext cx="1726114" cy="707886"/>
              </a:xfrm>
              <a:prstGeom prst="rect">
                <a:avLst/>
              </a:prstGeom>
              <a:blipFill>
                <a:blip r:embed="rId8"/>
                <a:stretch>
                  <a:fillRect t="-5172" r="-3534" b="-14655"/>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259BA5B3-8653-409C-897A-ED9FA7F05EF0}"/>
              </a:ext>
            </a:extLst>
          </p:cNvPr>
          <p:cNvPicPr>
            <a:picLocks noChangeAspect="1"/>
          </p:cNvPicPr>
          <p:nvPr/>
        </p:nvPicPr>
        <p:blipFill>
          <a:blip r:embed="rId9">
            <a:clrChange>
              <a:clrFrom>
                <a:srgbClr val="FEF3B1"/>
              </a:clrFrom>
              <a:clrTo>
                <a:srgbClr val="FEF3B1">
                  <a:alpha val="0"/>
                </a:srgbClr>
              </a:clrTo>
            </a:clrChange>
          </a:blip>
          <a:stretch>
            <a:fillRect/>
          </a:stretch>
        </p:blipFill>
        <p:spPr>
          <a:xfrm>
            <a:off x="8550325" y="0"/>
            <a:ext cx="593675" cy="617861"/>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g8d5ae6fbc1_0_47"/>
          <p:cNvSpPr txBox="1">
            <a:spLocks noGrp="1"/>
          </p:cNvSpPr>
          <p:nvPr>
            <p:ph type="title"/>
          </p:nvPr>
        </p:nvSpPr>
        <p:spPr>
          <a:xfrm>
            <a:off x="457200" y="-245512"/>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dirty="0">
                <a:solidFill>
                  <a:srgbClr val="0000CC"/>
                </a:solidFill>
              </a:rPr>
              <a:t>APC Transport to the Lymph Node</a:t>
            </a:r>
            <a:endParaRPr dirty="0"/>
          </a:p>
        </p:txBody>
      </p:sp>
      <p:pic>
        <p:nvPicPr>
          <p:cNvPr id="656" name="Google Shape;656;g8d5ae6fbc1_0_47" descr="redblackblockiu"/>
          <p:cNvPicPr preferRelativeResize="0"/>
          <p:nvPr/>
        </p:nvPicPr>
        <p:blipFill rotWithShape="1">
          <a:blip r:embed="rId3">
            <a:alphaModFix/>
          </a:blip>
          <a:srcRect/>
          <a:stretch/>
        </p:blipFill>
        <p:spPr>
          <a:xfrm>
            <a:off x="0" y="6219825"/>
            <a:ext cx="484188" cy="638175"/>
          </a:xfrm>
          <a:prstGeom prst="rect">
            <a:avLst/>
          </a:prstGeom>
          <a:noFill/>
          <a:ln>
            <a:noFill/>
          </a:ln>
        </p:spPr>
      </p:pic>
      <p:pic>
        <p:nvPicPr>
          <p:cNvPr id="657" name="Google Shape;657;g8d5ae6fbc1_0_47"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grpSp>
        <p:nvGrpSpPr>
          <p:cNvPr id="2" name="Group 1">
            <a:extLst>
              <a:ext uri="{FF2B5EF4-FFF2-40B4-BE49-F238E27FC236}">
                <a16:creationId xmlns:a16="http://schemas.microsoft.com/office/drawing/2014/main" id="{BCDFF13B-5EB3-462D-AA13-BF4322F0E7F9}"/>
              </a:ext>
            </a:extLst>
          </p:cNvPr>
          <p:cNvGrpSpPr/>
          <p:nvPr/>
        </p:nvGrpSpPr>
        <p:grpSpPr>
          <a:xfrm>
            <a:off x="242094" y="811999"/>
            <a:ext cx="6006600" cy="4451651"/>
            <a:chOff x="1568700" y="727625"/>
            <a:chExt cx="6006600" cy="4451651"/>
          </a:xfrm>
        </p:grpSpPr>
        <p:pic>
          <p:nvPicPr>
            <p:cNvPr id="658" name="Google Shape;658;g8d5ae6fbc1_0_47"/>
            <p:cNvPicPr preferRelativeResize="0"/>
            <p:nvPr/>
          </p:nvPicPr>
          <p:blipFill>
            <a:blip r:embed="rId5">
              <a:alphaModFix/>
            </a:blip>
            <a:stretch>
              <a:fillRect/>
            </a:stretch>
          </p:blipFill>
          <p:spPr>
            <a:xfrm>
              <a:off x="1568700" y="727625"/>
              <a:ext cx="6006600" cy="4451651"/>
            </a:xfrm>
            <a:prstGeom prst="rect">
              <a:avLst/>
            </a:prstGeom>
            <a:noFill/>
            <a:ln>
              <a:noFill/>
            </a:ln>
          </p:spPr>
        </p:pic>
        <p:sp>
          <p:nvSpPr>
            <p:cNvPr id="660" name="Google Shape;660;g8d5ae6fbc1_0_47"/>
            <p:cNvSpPr/>
            <p:nvPr/>
          </p:nvSpPr>
          <p:spPr>
            <a:xfrm>
              <a:off x="1611000" y="2086500"/>
              <a:ext cx="5922000" cy="352800"/>
            </a:xfrm>
            <a:prstGeom prst="rect">
              <a:avLst/>
            </a:prstGeom>
            <a:solidFill>
              <a:srgbClr val="00B050">
                <a:alpha val="49800"/>
              </a:srgbClr>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2FD0C4A1-D3B0-44F4-853D-47D1E243DC6F}"/>
                  </a:ext>
                </a:extLst>
              </p:cNvPr>
              <p:cNvSpPr/>
              <p:nvPr/>
            </p:nvSpPr>
            <p:spPr>
              <a:xfrm>
                <a:off x="6690523" y="803297"/>
                <a:ext cx="1734642" cy="2508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𝑇</m:t>
                      </m:r>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𝛽</m:t>
                          </m:r>
                          <m:r>
                            <a:rPr lang="en-US" sz="2000" b="0" i="1" smtClean="0">
                              <a:latin typeface="Cambria Math" panose="02040503050406030204" pitchFamily="18" charset="0"/>
                            </a:rPr>
                            <m:t>𝑉𝑇</m:t>
                          </m:r>
                        </m:e>
                      </m:groupCh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1</m:t>
                          </m:r>
                        </m:sub>
                      </m:sSub>
                    </m:oMath>
                  </m:oMathPara>
                </a14:m>
                <a:endParaRPr lang="en-US" sz="2000" dirty="0"/>
              </a:p>
              <a:p>
                <a:pPr marL="0" indent="0">
                  <a:buNone/>
                </a:pP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m:t>
                        </m:r>
                      </m:sub>
                    </m:sSub>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𝑘</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m:t>
                            </m:r>
                          </m:sub>
                        </m:sSub>
                      </m:e>
                    </m:groupChr>
                    <m:sSub>
                      <m:sSubPr>
                        <m:ctrlPr>
                          <a:rPr lang="en-US" sz="2000" b="0" i="1" smtClean="0">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2</m:t>
                        </m:r>
                      </m:sub>
                    </m:sSub>
                  </m:oMath>
                </a14:m>
                <a:r>
                  <a:rPr lang="en-US" sz="2000" dirty="0"/>
                  <a:t> </a:t>
                </a:r>
                <a14:m>
                  <m:oMath xmlns:m="http://schemas.openxmlformats.org/officeDocument/2006/math">
                    <m:groupChr>
                      <m:groupChrPr>
                        <m:chr m:val="→"/>
                        <m:vertJc m:val="bot"/>
                        <m:ctrlPr>
                          <a:rPr lang="el-GR" sz="2000" i="1">
                            <a:latin typeface="Cambria Math" panose="02040503050406030204" pitchFamily="18" charset="0"/>
                          </a:rPr>
                        </m:ctrlPr>
                      </m:groupChrPr>
                      <m:e>
                        <m:r>
                          <m:rPr>
                            <m:brk m:alnAt="2"/>
                          </m:rPr>
                          <a:rPr lang="en-US" sz="2000" b="0" i="1" smtClean="0">
                            <a:latin typeface="Cambria Math" panose="02040503050406030204" pitchFamily="18" charset="0"/>
                          </a:rPr>
                          <m:t>𝑑</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2</m:t>
                            </m:r>
                          </m:sub>
                        </m:sSub>
                      </m:e>
                    </m:groupChr>
                    <m:r>
                      <a:rPr lang="en-US" sz="2000" b="0" i="1" smtClean="0">
                        <a:latin typeface="Cambria Math" panose="02040503050406030204" pitchFamily="18" charset="0"/>
                      </a:rPr>
                      <m:t>𝐷</m:t>
                    </m:r>
                  </m:oMath>
                </a14:m>
                <a:endParaRPr lang="en-US" sz="2000" dirty="0"/>
              </a:p>
              <a:p>
                <a:pPr/>
                <a14:m>
                  <m:oMathPara xmlns:m="http://schemas.openxmlformats.org/officeDocument/2006/math">
                    <m:oMathParaPr>
                      <m:jc m:val="centerGroup"/>
                    </m:oMathParaPr>
                    <m:oMath xmlns:m="http://schemas.openxmlformats.org/officeDocument/2006/math">
                      <m:groupChr>
                        <m:groupChrPr>
                          <m:chr m:val="→"/>
                          <m:vertJc m:val="bot"/>
                          <m:ctrlPr>
                            <a:rPr lang="el-GR" sz="2000" i="1" smtClean="0">
                              <a:latin typeface="Cambria Math" panose="02040503050406030204" pitchFamily="18" charset="0"/>
                            </a:rPr>
                          </m:ctrlPr>
                        </m:groupChrPr>
                        <m:e>
                          <m:r>
                            <m:rPr>
                              <m:brk m:alnAt="2"/>
                            </m:rPr>
                            <a:rPr lang="en-US" sz="2000" b="0" i="1" smtClean="0">
                              <a:latin typeface="Cambria Math" panose="02040503050406030204" pitchFamily="18" charset="0"/>
                            </a:rPr>
                            <m:t>𝑝</m:t>
                          </m:r>
                          <m:sSub>
                            <m:sSubPr>
                              <m:ctrlPr>
                                <a:rPr lang="en-US" sz="2000" b="0" i="1" smtClean="0">
                                  <a:latin typeface="Cambria Math" panose="02040503050406030204" pitchFamily="18" charset="0"/>
                                </a:rPr>
                              </m:ctrlPr>
                            </m:sSubPr>
                            <m:e>
                              <m:r>
                                <m:rPr>
                                  <m:brk m:alnAt="2"/>
                                </m:rPr>
                                <a:rPr lang="en-US" sz="2000" b="0" i="1" smtClean="0">
                                  <a:latin typeface="Cambria Math" panose="02040503050406030204" pitchFamily="18" charset="0"/>
                                </a:rPr>
                                <m:t>𝐼</m:t>
                              </m:r>
                            </m:e>
                            <m:sub>
                              <m:r>
                                <m:rPr>
                                  <m:brk m:alnAt="2"/>
                                </m:rPr>
                                <a:rPr lang="en-US" sz="2000" b="0" i="1" smtClean="0">
                                  <a:latin typeface="Cambria Math" panose="02040503050406030204" pitchFamily="18" charset="0"/>
                                </a:rPr>
                                <m:t>2</m:t>
                              </m:r>
                            </m:sub>
                          </m:sSub>
                        </m:e>
                      </m:groupChr>
                      <m:r>
                        <a:rPr lang="en-US" sz="2000" b="0" i="1" smtClean="0">
                          <a:latin typeface="Cambria Math" panose="02040503050406030204" pitchFamily="18" charset="0"/>
                        </a:rPr>
                        <m:t>𝑉</m:t>
                      </m:r>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𝑐𝑉</m:t>
                          </m:r>
                        </m:e>
                      </m:groupChr>
                    </m:oMath>
                  </m:oMathPara>
                </a14:m>
                <a:endParaRPr lang="en-US" sz="2000" dirty="0"/>
              </a:p>
              <a:p>
                <a:pPr marL="0" indent="0">
                  <a:buNone/>
                </a:pPr>
                <a14:m>
                  <m:oMathPara xmlns:m="http://schemas.openxmlformats.org/officeDocument/2006/math">
                    <m:oMathParaPr>
                      <m:jc m:val="centerGroup"/>
                    </m:oMathParaPr>
                    <m:oMath xmlns:m="http://schemas.openxmlformats.org/officeDocument/2006/math">
                      <m:groupChr>
                        <m:groupChrPr>
                          <m:chr m:val="→"/>
                          <m:vertJc m:val="bot"/>
                          <m:ctrlPr>
                            <a:rPr lang="el-GR" sz="2000" i="1">
                              <a:latin typeface="Cambria Math" panose="02040503050406030204" pitchFamily="18" charset="0"/>
                            </a:rPr>
                          </m:ctrlPr>
                        </m:groupChrPr>
                        <m:e>
                          <m:sSub>
                            <m:sSubPr>
                              <m:ctrlPr>
                                <a:rPr lang="en-US" sz="2000" i="1">
                                  <a:latin typeface="Cambria Math" panose="02040503050406030204" pitchFamily="18" charset="0"/>
                                </a:rPr>
                              </m:ctrlPr>
                            </m:sSubPr>
                            <m:e>
                              <m:r>
                                <m:rPr>
                                  <m:brk m:alnAt="2"/>
                                </m:rPr>
                                <a:rPr lang="en-US" sz="2000" i="1">
                                  <a:latin typeface="Cambria Math" panose="02040503050406030204" pitchFamily="18" charset="0"/>
                                </a:rPr>
                                <m:t>𝑝</m:t>
                              </m:r>
                            </m:e>
                            <m:sub>
                              <m:r>
                                <m:rPr>
                                  <m:brk m:alnAt="2"/>
                                </m:rPr>
                                <a:rPr lang="en-US" sz="2000" i="1">
                                  <a:latin typeface="Cambria Math" panose="02040503050406030204" pitchFamily="18" charset="0"/>
                                </a:rPr>
                                <m:t>𝑐</m:t>
                              </m:r>
                            </m:sub>
                          </m:sSub>
                          <m:r>
                            <m:rPr>
                              <m:brk m:alnAt="2"/>
                            </m:rPr>
                            <a:rPr lang="en-US" sz="2000" i="1">
                              <a:latin typeface="Cambria Math" panose="02040503050406030204" pitchFamily="18" charset="0"/>
                            </a:rPr>
                            <m:t>(</m:t>
                          </m:r>
                          <m:sSub>
                            <m:sSubPr>
                              <m:ctrlPr>
                                <a:rPr lang="en-US" sz="2000" i="1">
                                  <a:latin typeface="Cambria Math" panose="02040503050406030204" pitchFamily="18" charset="0"/>
                                </a:rPr>
                              </m:ctrlPr>
                            </m:sSubPr>
                            <m:e>
                              <m:r>
                                <m:rPr>
                                  <m:brk m:alnAt="2"/>
                                </m:rPr>
                                <a:rPr lang="en-US" sz="2000" i="1">
                                  <a:latin typeface="Cambria Math" panose="02040503050406030204" pitchFamily="18" charset="0"/>
                                </a:rPr>
                                <m:t>𝐼</m:t>
                              </m:r>
                            </m:e>
                            <m:sub>
                              <m:r>
                                <m:rPr>
                                  <m:brk m:alnAt="2"/>
                                </m:rPr>
                                <a:rPr lang="en-US" sz="2000" i="1">
                                  <a:latin typeface="Cambria Math" panose="02040503050406030204" pitchFamily="18" charset="0"/>
                                </a:rPr>
                                <m:t>1</m:t>
                              </m:r>
                            </m:sub>
                          </m:sSub>
                          <m:r>
                            <m:rPr>
                              <m:brk m:alnAt="2"/>
                            </m:rPr>
                            <a:rPr lang="en-US" sz="2000" i="1">
                              <a:latin typeface="Cambria Math" panose="02040503050406030204" pitchFamily="18" charset="0"/>
                            </a:rPr>
                            <m:t>+</m:t>
                          </m:r>
                          <m:sSub>
                            <m:sSubPr>
                              <m:ctrlPr>
                                <a:rPr lang="en-US" sz="2000" i="1">
                                  <a:latin typeface="Cambria Math" panose="02040503050406030204" pitchFamily="18" charset="0"/>
                                </a:rPr>
                              </m:ctrlPr>
                            </m:sSubPr>
                            <m:e>
                              <m:r>
                                <m:rPr>
                                  <m:brk m:alnAt="2"/>
                                </m:rPr>
                                <a:rPr lang="en-US" sz="2000" i="1">
                                  <a:latin typeface="Cambria Math" panose="02040503050406030204" pitchFamily="18" charset="0"/>
                                </a:rPr>
                                <m:t>𝐼</m:t>
                              </m:r>
                            </m:e>
                            <m:sub>
                              <m:r>
                                <m:rPr>
                                  <m:brk m:alnAt="2"/>
                                </m:rPr>
                                <a:rPr lang="en-US" sz="2000" i="1">
                                  <a:latin typeface="Cambria Math" panose="02040503050406030204" pitchFamily="18" charset="0"/>
                                </a:rPr>
                                <m:t>2</m:t>
                              </m:r>
                            </m:sub>
                          </m:sSub>
                          <m:r>
                            <m:rPr>
                              <m:brk m:alnAt="2"/>
                            </m:rPr>
                            <a:rPr lang="en-US" sz="2000" i="1">
                              <a:latin typeface="Cambria Math" panose="02040503050406030204" pitchFamily="18" charset="0"/>
                            </a:rPr>
                            <m:t>)</m:t>
                          </m:r>
                        </m:e>
                      </m:groupChr>
                      <m:r>
                        <a:rPr lang="en-US" sz="2000" i="1">
                          <a:latin typeface="Cambria Math" panose="02040503050406030204" pitchFamily="18" charset="0"/>
                        </a:rPr>
                        <m:t>𝐶</m:t>
                      </m:r>
                      <m:groupChr>
                        <m:groupChrPr>
                          <m:chr m:val="→"/>
                          <m:vertJc m:val="bot"/>
                          <m:ctrlPr>
                            <a:rPr lang="el-GR" sz="2000" i="1">
                              <a:latin typeface="Cambria Math" panose="02040503050406030204" pitchFamily="18" charset="0"/>
                            </a:rPr>
                          </m:ctrlPr>
                        </m:groupChrPr>
                        <m:e>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𝐶</m:t>
                              </m:r>
                            </m:sub>
                          </m:sSub>
                          <m:r>
                            <a:rPr lang="en-US" sz="2000" i="1">
                              <a:latin typeface="Cambria Math" panose="02040503050406030204" pitchFamily="18" charset="0"/>
                            </a:rPr>
                            <m:t>𝐶</m:t>
                          </m:r>
                        </m:e>
                      </m:groupChr>
                    </m:oMath>
                  </m:oMathPara>
                </a14:m>
                <a:endParaRPr lang="en-US" sz="2000" dirty="0"/>
              </a:p>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𝐶</m:t>
                      </m:r>
                      <m:groupChr>
                        <m:groupChrPr>
                          <m:chr m:val="→"/>
                          <m:vertJc m:val="bot"/>
                          <m:ctrlPr>
                            <a:rPr lang="el-GR" sz="2000" i="1">
                              <a:latin typeface="Cambria Math" panose="02040503050406030204" pitchFamily="18" charset="0"/>
                            </a:rPr>
                          </m:ctrlPr>
                        </m:groupChrPr>
                        <m:e>
                          <m:sSub>
                            <m:sSubPr>
                              <m:ctrlPr>
                                <a:rPr lang="en-US" sz="2000" i="1">
                                  <a:latin typeface="Cambria Math" panose="02040503050406030204" pitchFamily="18" charset="0"/>
                                </a:rPr>
                              </m:ctrlPr>
                            </m:sSubPr>
                            <m:e>
                              <m:r>
                                <a:rPr lang="en-US" sz="2000" i="1">
                                  <a:latin typeface="Cambria Math" panose="02040503050406030204" pitchFamily="18" charset="0"/>
                                </a:rPr>
                                <m:t>𝑘</m:t>
                              </m:r>
                            </m:e>
                            <m:sub>
                              <m:r>
                                <a:rPr lang="en-US" sz="2000" i="1">
                                  <a:latin typeface="Cambria Math" panose="02040503050406030204" pitchFamily="18" charset="0"/>
                                </a:rPr>
                                <m:t>𝐶</m:t>
                              </m:r>
                            </m:sub>
                          </m:sSub>
                          <m:r>
                            <a:rPr lang="en-US" sz="2000" i="1">
                              <a:latin typeface="Cambria Math" panose="02040503050406030204" pitchFamily="18" charset="0"/>
                            </a:rPr>
                            <m:t>𝐶</m:t>
                          </m:r>
                        </m:e>
                      </m:groupChr>
                      <m:sSub>
                        <m:sSubPr>
                          <m:ctrlPr>
                            <a:rPr lang="en-US"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𝐿</m:t>
                          </m:r>
                        </m:sub>
                      </m:sSub>
                      <m:groupChr>
                        <m:groupChrPr>
                          <m:chr m:val="→"/>
                          <m:vertJc m:val="bot"/>
                          <m:ctrlPr>
                            <a:rPr lang="el-GR" sz="2000" i="1">
                              <a:latin typeface="Cambria Math" panose="02040503050406030204" pitchFamily="18" charset="0"/>
                            </a:rPr>
                          </m:ctrlPr>
                        </m:groupChrPr>
                        <m:e>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𝑐𝑙</m:t>
                              </m:r>
                            </m:sub>
                          </m:sSub>
                          <m:sSub>
                            <m:sSubPr>
                              <m:ctrlPr>
                                <a:rPr lang="en-US"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𝐿</m:t>
                              </m:r>
                            </m:sub>
                          </m:sSub>
                        </m:e>
                      </m:groupChr>
                    </m:oMath>
                  </m:oMathPara>
                </a14:m>
                <a:endParaRPr lang="en-US" sz="2000" dirty="0"/>
              </a:p>
              <a:p>
                <a:pPr marL="0" indent="0">
                  <a:buNone/>
                </a:pPr>
                <a:endParaRPr lang="en-US" sz="2000" dirty="0"/>
              </a:p>
            </p:txBody>
          </p:sp>
        </mc:Choice>
        <mc:Fallback xmlns="">
          <p:sp>
            <p:nvSpPr>
              <p:cNvPr id="10" name="Rectangle 9">
                <a:extLst>
                  <a:ext uri="{FF2B5EF4-FFF2-40B4-BE49-F238E27FC236}">
                    <a16:creationId xmlns:a16="http://schemas.microsoft.com/office/drawing/2014/main" id="{2FD0C4A1-D3B0-44F4-853D-47D1E243DC6F}"/>
                  </a:ext>
                </a:extLst>
              </p:cNvPr>
              <p:cNvSpPr>
                <a:spLocks noRot="1" noChangeAspect="1" noMove="1" noResize="1" noEditPoints="1" noAdjustHandles="1" noChangeArrowheads="1" noChangeShapeType="1" noTextEdit="1"/>
              </p:cNvSpPr>
              <p:nvPr/>
            </p:nvSpPr>
            <p:spPr>
              <a:xfrm>
                <a:off x="6690523" y="803297"/>
                <a:ext cx="1734642" cy="2508828"/>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609BAB55-64A9-472A-B34A-6E26948495FC}"/>
                  </a:ext>
                </a:extLst>
              </p:cNvPr>
              <p:cNvSpPr/>
              <p:nvPr/>
            </p:nvSpPr>
            <p:spPr>
              <a:xfrm>
                <a:off x="4236393" y="3381967"/>
                <a:ext cx="1726114" cy="707886"/>
              </a:xfrm>
              <a:prstGeom prst="rect">
                <a:avLst/>
              </a:prstGeom>
            </p:spPr>
            <p:txBody>
              <a:bodyPr wrap="none">
                <a:spAutoFit/>
              </a:bodyPr>
              <a:lstStyle/>
              <a:p>
                <a14:m>
                  <m:oMath xmlns:m="http://schemas.openxmlformats.org/officeDocument/2006/math">
                    <m:sSub>
                      <m:sSubPr>
                        <m:ctrlPr>
                          <a:rPr lang="en-US" sz="2000" b="0" i="1" smtClean="0">
                            <a:solidFill>
                              <a:srgbClr val="0070C0"/>
                            </a:solidFill>
                            <a:latin typeface="Cambria Math" panose="02040503050406030204" pitchFamily="18" charset="0"/>
                          </a:rPr>
                        </m:ctrlPr>
                      </m:sSubPr>
                      <m:e>
                        <m:r>
                          <a:rPr lang="en-US" sz="2000" b="0" i="1" smtClean="0">
                            <a:solidFill>
                              <a:srgbClr val="0070C0"/>
                            </a:solidFill>
                            <a:latin typeface="Cambria Math" panose="02040503050406030204" pitchFamily="18" charset="0"/>
                          </a:rPr>
                          <m:t>𝑘</m:t>
                        </m:r>
                      </m:e>
                      <m:sub>
                        <m:r>
                          <a:rPr lang="en-US" sz="2000" b="0" i="1" smtClean="0">
                            <a:solidFill>
                              <a:srgbClr val="0070C0"/>
                            </a:solidFill>
                            <a:latin typeface="Cambria Math" panose="02040503050406030204" pitchFamily="18" charset="0"/>
                          </a:rPr>
                          <m:t>𝑐</m:t>
                        </m:r>
                      </m:sub>
                    </m:sSub>
                    <m:r>
                      <a:rPr lang="en-US" sz="2000" i="1">
                        <a:solidFill>
                          <a:srgbClr val="0070C0"/>
                        </a:solidFill>
                        <a:latin typeface="Cambria Math" panose="02040503050406030204" pitchFamily="18" charset="0"/>
                      </a:rPr>
                      <m:t>=</m:t>
                    </m:r>
                    <m:r>
                      <a:rPr lang="en-US" sz="2000" b="0" i="1" smtClean="0">
                        <a:solidFill>
                          <a:srgbClr val="0070C0"/>
                        </a:solidFill>
                        <a:latin typeface="Cambria Math" panose="02040503050406030204" pitchFamily="18" charset="0"/>
                      </a:rPr>
                      <m:t>0</m:t>
                    </m:r>
                    <m:r>
                      <a:rPr lang="en-US" sz="2000" b="0" i="1" smtClean="0">
                        <a:solidFill>
                          <a:srgbClr val="0070C0"/>
                        </a:solidFill>
                        <a:latin typeface="Cambria Math" panose="02040503050406030204" pitchFamily="18" charset="0"/>
                      </a:rPr>
                      <m:t>.</m:t>
                    </m:r>
                    <m:r>
                      <a:rPr lang="en-US" sz="2000" b="0" i="1" smtClean="0">
                        <a:solidFill>
                          <a:srgbClr val="0070C0"/>
                        </a:solidFill>
                        <a:latin typeface="Cambria Math" panose="02040503050406030204" pitchFamily="18" charset="0"/>
                      </a:rPr>
                      <m:t>5</m:t>
                    </m:r>
                  </m:oMath>
                </a14:m>
                <a:r>
                  <a:rPr lang="en-US" sz="2000" i="1" dirty="0">
                    <a:solidFill>
                      <a:srgbClr val="0070C0"/>
                    </a:solidFill>
                    <a:latin typeface="Cambria Math" panose="02040503050406030204" pitchFamily="18" charset="0"/>
                  </a:rPr>
                  <a:t> </a:t>
                </a:r>
                <a:r>
                  <a:rPr lang="en-US" sz="2000" dirty="0">
                    <a:solidFill>
                      <a:srgbClr val="0070C0"/>
                    </a:solidFill>
                    <a:latin typeface="Cambria Math" panose="02040503050406030204" pitchFamily="18" charset="0"/>
                  </a:rPr>
                  <a:t>/day</a:t>
                </a:r>
              </a:p>
              <a:p>
                <a14:m>
                  <m:oMath xmlns:m="http://schemas.openxmlformats.org/officeDocument/2006/math">
                    <m:sSub>
                      <m:sSubPr>
                        <m:ctrlPr>
                          <a:rPr lang="en-US" sz="2000" i="1">
                            <a:solidFill>
                              <a:srgbClr val="0070C0"/>
                            </a:solidFill>
                            <a:latin typeface="Cambria Math" panose="02040503050406030204" pitchFamily="18" charset="0"/>
                          </a:rPr>
                        </m:ctrlPr>
                      </m:sSubPr>
                      <m:e>
                        <m:r>
                          <a:rPr lang="en-US" sz="2000" b="0" i="1" smtClean="0">
                            <a:solidFill>
                              <a:srgbClr val="0070C0"/>
                            </a:solidFill>
                            <a:latin typeface="Cambria Math" panose="02040503050406030204" pitchFamily="18" charset="0"/>
                          </a:rPr>
                          <m:t>𝑐</m:t>
                        </m:r>
                      </m:e>
                      <m:sub>
                        <m:r>
                          <a:rPr lang="en-US" sz="2000" i="1">
                            <a:solidFill>
                              <a:srgbClr val="0070C0"/>
                            </a:solidFill>
                            <a:latin typeface="Cambria Math" panose="02040503050406030204" pitchFamily="18" charset="0"/>
                          </a:rPr>
                          <m:t>𝑐</m:t>
                        </m:r>
                        <m:r>
                          <a:rPr lang="en-US" sz="2000" b="0" i="1" smtClean="0">
                            <a:solidFill>
                              <a:srgbClr val="0070C0"/>
                            </a:solidFill>
                            <a:latin typeface="Cambria Math" panose="02040503050406030204" pitchFamily="18" charset="0"/>
                          </a:rPr>
                          <m:t>𝑙</m:t>
                        </m:r>
                      </m:sub>
                    </m:sSub>
                    <m:r>
                      <a:rPr lang="en-US" sz="2000" i="1">
                        <a:solidFill>
                          <a:srgbClr val="0070C0"/>
                        </a:solidFill>
                        <a:latin typeface="Cambria Math" panose="02040503050406030204" pitchFamily="18" charset="0"/>
                      </a:rPr>
                      <m:t>=</m:t>
                    </m:r>
                    <m:r>
                      <a:rPr lang="en-US" sz="2000" b="0" i="1" smtClean="0">
                        <a:solidFill>
                          <a:srgbClr val="0070C0"/>
                        </a:solidFill>
                        <a:latin typeface="Cambria Math" panose="02040503050406030204" pitchFamily="18" charset="0"/>
                      </a:rPr>
                      <m:t>0</m:t>
                    </m:r>
                    <m:r>
                      <a:rPr lang="en-US" sz="2000" b="0" i="1" smtClean="0">
                        <a:solidFill>
                          <a:srgbClr val="0070C0"/>
                        </a:solidFill>
                        <a:latin typeface="Cambria Math" panose="02040503050406030204" pitchFamily="18" charset="0"/>
                      </a:rPr>
                      <m:t>.</m:t>
                    </m:r>
                    <m:r>
                      <a:rPr lang="en-US" sz="2000" b="0" i="1" smtClean="0">
                        <a:solidFill>
                          <a:srgbClr val="0070C0"/>
                        </a:solidFill>
                        <a:latin typeface="Cambria Math" panose="02040503050406030204" pitchFamily="18" charset="0"/>
                      </a:rPr>
                      <m:t>5</m:t>
                    </m:r>
                    <m:r>
                      <a:rPr lang="en-US" sz="2000" i="1">
                        <a:solidFill>
                          <a:srgbClr val="0070C0"/>
                        </a:solidFill>
                        <a:latin typeface="Cambria Math" panose="02040503050406030204" pitchFamily="18" charset="0"/>
                      </a:rPr>
                      <m:t> </m:t>
                    </m:r>
                  </m:oMath>
                </a14:m>
                <a:r>
                  <a:rPr lang="en-US" sz="2000" dirty="0">
                    <a:solidFill>
                      <a:srgbClr val="0070C0"/>
                    </a:solidFill>
                    <a:latin typeface="Cambria Math" panose="02040503050406030204" pitchFamily="18" charset="0"/>
                  </a:rPr>
                  <a:t>/day</a:t>
                </a:r>
                <a:endParaRPr lang="en-US" sz="2000" dirty="0">
                  <a:solidFill>
                    <a:srgbClr val="0070C0"/>
                  </a:solidFill>
                </a:endParaRPr>
              </a:p>
            </p:txBody>
          </p:sp>
        </mc:Choice>
        <mc:Fallback xmlns="">
          <p:sp>
            <p:nvSpPr>
              <p:cNvPr id="12" name="Rectangle 11">
                <a:extLst>
                  <a:ext uri="{FF2B5EF4-FFF2-40B4-BE49-F238E27FC236}">
                    <a16:creationId xmlns:a16="http://schemas.microsoft.com/office/drawing/2014/main" id="{609BAB55-64A9-472A-B34A-6E26948495FC}"/>
                  </a:ext>
                </a:extLst>
              </p:cNvPr>
              <p:cNvSpPr>
                <a:spLocks noRot="1" noChangeAspect="1" noMove="1" noResize="1" noEditPoints="1" noAdjustHandles="1" noChangeArrowheads="1" noChangeShapeType="1" noTextEdit="1"/>
              </p:cNvSpPr>
              <p:nvPr/>
            </p:nvSpPr>
            <p:spPr>
              <a:xfrm>
                <a:off x="4236393" y="3381967"/>
                <a:ext cx="1726114" cy="707886"/>
              </a:xfrm>
              <a:prstGeom prst="rect">
                <a:avLst/>
              </a:prstGeom>
              <a:blipFill>
                <a:blip r:embed="rId10"/>
                <a:stretch>
                  <a:fillRect t="-5172" r="-3180" b="-14655"/>
                </a:stretch>
              </a:blipFill>
            </p:spPr>
            <p:txBody>
              <a:bodyPr/>
              <a:lstStyle/>
              <a:p>
                <a:r>
                  <a:rPr lang="en-US">
                    <a:noFill/>
                  </a:rPr>
                  <a:t> </a:t>
                </a:r>
              </a:p>
            </p:txBody>
          </p:sp>
        </mc:Fallback>
      </mc:AlternateContent>
      <p:sp>
        <p:nvSpPr>
          <p:cNvPr id="13" name="Rectangle 12">
            <a:extLst>
              <a:ext uri="{FF2B5EF4-FFF2-40B4-BE49-F238E27FC236}">
                <a16:creationId xmlns:a16="http://schemas.microsoft.com/office/drawing/2014/main" id="{E461B5F1-2788-4360-8E51-E067B2EB4985}"/>
              </a:ext>
            </a:extLst>
          </p:cNvPr>
          <p:cNvSpPr/>
          <p:nvPr/>
        </p:nvSpPr>
        <p:spPr>
          <a:xfrm>
            <a:off x="554038" y="3785777"/>
            <a:ext cx="639762" cy="30407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7E42A238-4D52-44A5-9532-4CE107C3DEC0}"/>
              </a:ext>
            </a:extLst>
          </p:cNvPr>
          <p:cNvSpPr txBox="1"/>
          <p:nvPr/>
        </p:nvSpPr>
        <p:spPr>
          <a:xfrm>
            <a:off x="710865" y="5351956"/>
            <a:ext cx="3791749" cy="307777"/>
          </a:xfrm>
          <a:prstGeom prst="rect">
            <a:avLst/>
          </a:prstGeom>
          <a:noFill/>
        </p:spPr>
        <p:txBody>
          <a:bodyPr wrap="square" rtlCol="0">
            <a:spAutoFit/>
          </a:bodyPr>
          <a:lstStyle/>
          <a:p>
            <a:r>
              <a:rPr lang="en-US" b="1" dirty="0">
                <a:solidFill>
                  <a:srgbClr val="0070C0"/>
                </a:solidFill>
              </a:rPr>
              <a:t>Exercise—Run it!</a:t>
            </a:r>
          </a:p>
        </p:txBody>
      </p:sp>
      <p:sp>
        <p:nvSpPr>
          <p:cNvPr id="3" name="TextBox 2">
            <a:extLst>
              <a:ext uri="{FF2B5EF4-FFF2-40B4-BE49-F238E27FC236}">
                <a16:creationId xmlns:a16="http://schemas.microsoft.com/office/drawing/2014/main" id="{410C558C-D4A4-4B15-B3EF-20804AA5D277}"/>
              </a:ext>
            </a:extLst>
          </p:cNvPr>
          <p:cNvSpPr txBox="1"/>
          <p:nvPr/>
        </p:nvSpPr>
        <p:spPr>
          <a:xfrm>
            <a:off x="6299200" y="3619500"/>
            <a:ext cx="2387600" cy="1169551"/>
          </a:xfrm>
          <a:prstGeom prst="rect">
            <a:avLst/>
          </a:prstGeom>
          <a:noFill/>
        </p:spPr>
        <p:txBody>
          <a:bodyPr wrap="square" rtlCol="0">
            <a:spAutoFit/>
          </a:bodyPr>
          <a:lstStyle/>
          <a:p>
            <a:r>
              <a:rPr lang="en-US" b="1" dirty="0">
                <a:solidFill>
                  <a:srgbClr val="FF0000"/>
                </a:solidFill>
              </a:rPr>
              <a:t>Our naming is unfortunate here, should really have said APCs rather than cytokines in lymph node</a:t>
            </a:r>
          </a:p>
        </p:txBody>
      </p:sp>
      <p:pic>
        <p:nvPicPr>
          <p:cNvPr id="15" name="Picture 14">
            <a:extLst>
              <a:ext uri="{FF2B5EF4-FFF2-40B4-BE49-F238E27FC236}">
                <a16:creationId xmlns:a16="http://schemas.microsoft.com/office/drawing/2014/main" id="{826584E9-19B1-469A-A376-7DA72BB992DE}"/>
              </a:ext>
            </a:extLst>
          </p:cNvPr>
          <p:cNvPicPr>
            <a:picLocks noChangeAspect="1"/>
          </p:cNvPicPr>
          <p:nvPr/>
        </p:nvPicPr>
        <p:blipFill>
          <a:blip r:embed="rId11">
            <a:clrChange>
              <a:clrFrom>
                <a:srgbClr val="FEF3B1"/>
              </a:clrFrom>
              <a:clrTo>
                <a:srgbClr val="FEF3B1">
                  <a:alpha val="0"/>
                </a:srgbClr>
              </a:clrTo>
            </a:clrChange>
          </a:blip>
          <a:stretch>
            <a:fillRect/>
          </a:stretch>
        </p:blipFill>
        <p:spPr>
          <a:xfrm>
            <a:off x="8550325" y="0"/>
            <a:ext cx="593675" cy="617861"/>
          </a:xfrm>
          <a:prstGeom prst="rect">
            <a:avLst/>
          </a:prstGeom>
        </p:spPr>
      </p:pic>
    </p:spTree>
    <p:extLst>
      <p:ext uri="{BB962C8B-B14F-4D97-AF65-F5344CB8AC3E}">
        <p14:creationId xmlns:p14="http://schemas.microsoft.com/office/powerpoint/2010/main" val="5052084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g8d5ae6fbc1_0_47"/>
          <p:cNvSpPr txBox="1">
            <a:spLocks noGrp="1"/>
          </p:cNvSpPr>
          <p:nvPr>
            <p:ph type="title"/>
          </p:nvPr>
        </p:nvSpPr>
        <p:spPr>
          <a:xfrm>
            <a:off x="457200" y="-245512"/>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dirty="0">
                <a:solidFill>
                  <a:srgbClr val="0000CC"/>
                </a:solidFill>
              </a:rPr>
              <a:t>APC Transport to the Lymph Node</a:t>
            </a:r>
            <a:endParaRPr dirty="0"/>
          </a:p>
        </p:txBody>
      </p:sp>
      <p:pic>
        <p:nvPicPr>
          <p:cNvPr id="656" name="Google Shape;656;g8d5ae6fbc1_0_47" descr="redblackblockiu"/>
          <p:cNvPicPr preferRelativeResize="0"/>
          <p:nvPr/>
        </p:nvPicPr>
        <p:blipFill rotWithShape="1">
          <a:blip r:embed="rId3">
            <a:alphaModFix/>
          </a:blip>
          <a:srcRect/>
          <a:stretch/>
        </p:blipFill>
        <p:spPr>
          <a:xfrm>
            <a:off x="0" y="6219825"/>
            <a:ext cx="484188" cy="638175"/>
          </a:xfrm>
          <a:prstGeom prst="rect">
            <a:avLst/>
          </a:prstGeom>
          <a:noFill/>
          <a:ln>
            <a:noFill/>
          </a:ln>
        </p:spPr>
      </p:pic>
      <p:pic>
        <p:nvPicPr>
          <p:cNvPr id="657" name="Google Shape;657;g8d5ae6fbc1_0_47"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pic>
        <p:nvPicPr>
          <p:cNvPr id="659" name="Google Shape;659;g8d5ae6fbc1_0_47"/>
          <p:cNvPicPr preferRelativeResize="0"/>
          <p:nvPr/>
        </p:nvPicPr>
        <p:blipFill>
          <a:blip r:embed="rId5">
            <a:alphaModFix/>
          </a:blip>
          <a:stretch>
            <a:fillRect/>
          </a:stretch>
        </p:blipFill>
        <p:spPr>
          <a:xfrm>
            <a:off x="1139125" y="5216884"/>
            <a:ext cx="2449362" cy="1687891"/>
          </a:xfrm>
          <a:prstGeom prst="rect">
            <a:avLst/>
          </a:prstGeom>
          <a:noFill/>
          <a:ln>
            <a:noFill/>
          </a:ln>
        </p:spPr>
      </p:pic>
      <p:grpSp>
        <p:nvGrpSpPr>
          <p:cNvPr id="2" name="Group 1">
            <a:extLst>
              <a:ext uri="{FF2B5EF4-FFF2-40B4-BE49-F238E27FC236}">
                <a16:creationId xmlns:a16="http://schemas.microsoft.com/office/drawing/2014/main" id="{BCDFF13B-5EB3-462D-AA13-BF4322F0E7F9}"/>
              </a:ext>
            </a:extLst>
          </p:cNvPr>
          <p:cNvGrpSpPr/>
          <p:nvPr/>
        </p:nvGrpSpPr>
        <p:grpSpPr>
          <a:xfrm>
            <a:off x="242094" y="811999"/>
            <a:ext cx="6006600" cy="4451651"/>
            <a:chOff x="1568700" y="727625"/>
            <a:chExt cx="6006600" cy="4451651"/>
          </a:xfrm>
        </p:grpSpPr>
        <p:pic>
          <p:nvPicPr>
            <p:cNvPr id="658" name="Google Shape;658;g8d5ae6fbc1_0_47"/>
            <p:cNvPicPr preferRelativeResize="0"/>
            <p:nvPr/>
          </p:nvPicPr>
          <p:blipFill>
            <a:blip r:embed="rId6">
              <a:alphaModFix/>
            </a:blip>
            <a:stretch>
              <a:fillRect/>
            </a:stretch>
          </p:blipFill>
          <p:spPr>
            <a:xfrm>
              <a:off x="1568700" y="727625"/>
              <a:ext cx="6006600" cy="4451651"/>
            </a:xfrm>
            <a:prstGeom prst="rect">
              <a:avLst/>
            </a:prstGeom>
            <a:noFill/>
            <a:ln>
              <a:noFill/>
            </a:ln>
          </p:spPr>
        </p:pic>
        <p:sp>
          <p:nvSpPr>
            <p:cNvPr id="660" name="Google Shape;660;g8d5ae6fbc1_0_47"/>
            <p:cNvSpPr/>
            <p:nvPr/>
          </p:nvSpPr>
          <p:spPr>
            <a:xfrm>
              <a:off x="1611000" y="2086500"/>
              <a:ext cx="5922000" cy="352800"/>
            </a:xfrm>
            <a:prstGeom prst="rect">
              <a:avLst/>
            </a:prstGeom>
            <a:solidFill>
              <a:srgbClr val="00B050">
                <a:alpha val="49800"/>
              </a:srgbClr>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661" name="Google Shape;661;g8d5ae6fbc1_0_47"/>
          <p:cNvPicPr preferRelativeResize="0"/>
          <p:nvPr/>
        </p:nvPicPr>
        <p:blipFill>
          <a:blip r:embed="rId7">
            <a:alphaModFix/>
          </a:blip>
          <a:stretch>
            <a:fillRect/>
          </a:stretch>
        </p:blipFill>
        <p:spPr>
          <a:xfrm>
            <a:off x="3760700" y="5263650"/>
            <a:ext cx="2253475" cy="1594350"/>
          </a:xfrm>
          <a:prstGeom prst="rect">
            <a:avLst/>
          </a:prstGeom>
          <a:noFill/>
          <a:ln>
            <a:noFill/>
          </a:ln>
        </p:spPr>
      </p:pic>
      <p:pic>
        <p:nvPicPr>
          <p:cNvPr id="662" name="Google Shape;662;g8d5ae6fbc1_0_47"/>
          <p:cNvPicPr preferRelativeResize="0"/>
          <p:nvPr/>
        </p:nvPicPr>
        <p:blipFill>
          <a:blip r:embed="rId8">
            <a:alphaModFix/>
          </a:blip>
          <a:stretch>
            <a:fillRect/>
          </a:stretch>
        </p:blipFill>
        <p:spPr>
          <a:xfrm>
            <a:off x="6057550" y="5265319"/>
            <a:ext cx="2253475" cy="1592681"/>
          </a:xfrm>
          <a:prstGeom prst="rect">
            <a:avLst/>
          </a:prstGeom>
          <a:noFill/>
          <a:ln>
            <a:noFill/>
          </a:ln>
        </p:spPr>
      </p:pic>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2FD0C4A1-D3B0-44F4-853D-47D1E243DC6F}"/>
                  </a:ext>
                </a:extLst>
              </p:cNvPr>
              <p:cNvSpPr/>
              <p:nvPr/>
            </p:nvSpPr>
            <p:spPr>
              <a:xfrm>
                <a:off x="6690523" y="803297"/>
                <a:ext cx="1734642" cy="2508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𝑇</m:t>
                      </m:r>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𝛽</m:t>
                          </m:r>
                          <m:r>
                            <a:rPr lang="en-US" sz="2000" b="0" i="1" smtClean="0">
                              <a:latin typeface="Cambria Math" panose="02040503050406030204" pitchFamily="18" charset="0"/>
                            </a:rPr>
                            <m:t>𝑉𝑇</m:t>
                          </m:r>
                        </m:e>
                      </m:groupCh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1</m:t>
                          </m:r>
                        </m:sub>
                      </m:sSub>
                    </m:oMath>
                  </m:oMathPara>
                </a14:m>
                <a:endParaRPr lang="en-US" sz="2000" dirty="0"/>
              </a:p>
              <a:p>
                <a:pPr marL="0" indent="0">
                  <a:buNone/>
                </a:pP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m:t>
                        </m:r>
                      </m:sub>
                    </m:sSub>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𝑘</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m:t>
                            </m:r>
                          </m:sub>
                        </m:sSub>
                      </m:e>
                    </m:groupChr>
                    <m:sSub>
                      <m:sSubPr>
                        <m:ctrlPr>
                          <a:rPr lang="en-US" sz="2000" b="0" i="1" smtClean="0">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2</m:t>
                        </m:r>
                      </m:sub>
                    </m:sSub>
                  </m:oMath>
                </a14:m>
                <a:r>
                  <a:rPr lang="en-US" sz="2000" dirty="0"/>
                  <a:t> </a:t>
                </a:r>
                <a14:m>
                  <m:oMath xmlns:m="http://schemas.openxmlformats.org/officeDocument/2006/math">
                    <m:groupChr>
                      <m:groupChrPr>
                        <m:chr m:val="→"/>
                        <m:vertJc m:val="bot"/>
                        <m:ctrlPr>
                          <a:rPr lang="el-GR" sz="2000" i="1">
                            <a:latin typeface="Cambria Math" panose="02040503050406030204" pitchFamily="18" charset="0"/>
                          </a:rPr>
                        </m:ctrlPr>
                      </m:groupChrPr>
                      <m:e>
                        <m:r>
                          <m:rPr>
                            <m:brk m:alnAt="2"/>
                          </m:rPr>
                          <a:rPr lang="en-US" sz="2000" b="0" i="1" smtClean="0">
                            <a:latin typeface="Cambria Math" panose="02040503050406030204" pitchFamily="18" charset="0"/>
                          </a:rPr>
                          <m:t>𝑑</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2</m:t>
                            </m:r>
                          </m:sub>
                        </m:sSub>
                      </m:e>
                    </m:groupChr>
                    <m:r>
                      <a:rPr lang="en-US" sz="2000" b="0" i="1" smtClean="0">
                        <a:latin typeface="Cambria Math" panose="02040503050406030204" pitchFamily="18" charset="0"/>
                      </a:rPr>
                      <m:t>𝐷</m:t>
                    </m:r>
                  </m:oMath>
                </a14:m>
                <a:endParaRPr lang="en-US" sz="2000" dirty="0"/>
              </a:p>
              <a:p>
                <a:pPr/>
                <a14:m>
                  <m:oMathPara xmlns:m="http://schemas.openxmlformats.org/officeDocument/2006/math">
                    <m:oMathParaPr>
                      <m:jc m:val="centerGroup"/>
                    </m:oMathParaPr>
                    <m:oMath xmlns:m="http://schemas.openxmlformats.org/officeDocument/2006/math">
                      <m:groupChr>
                        <m:groupChrPr>
                          <m:chr m:val="→"/>
                          <m:vertJc m:val="bot"/>
                          <m:ctrlPr>
                            <a:rPr lang="el-GR" sz="2000" i="1" smtClean="0">
                              <a:latin typeface="Cambria Math" panose="02040503050406030204" pitchFamily="18" charset="0"/>
                            </a:rPr>
                          </m:ctrlPr>
                        </m:groupChrPr>
                        <m:e>
                          <m:r>
                            <m:rPr>
                              <m:brk m:alnAt="2"/>
                            </m:rPr>
                            <a:rPr lang="en-US" sz="2000" b="0" i="1" smtClean="0">
                              <a:latin typeface="Cambria Math" panose="02040503050406030204" pitchFamily="18" charset="0"/>
                            </a:rPr>
                            <m:t>𝑝</m:t>
                          </m:r>
                          <m:sSub>
                            <m:sSubPr>
                              <m:ctrlPr>
                                <a:rPr lang="en-US" sz="2000" b="0" i="1" smtClean="0">
                                  <a:latin typeface="Cambria Math" panose="02040503050406030204" pitchFamily="18" charset="0"/>
                                </a:rPr>
                              </m:ctrlPr>
                            </m:sSubPr>
                            <m:e>
                              <m:r>
                                <m:rPr>
                                  <m:brk m:alnAt="2"/>
                                </m:rPr>
                                <a:rPr lang="en-US" sz="2000" b="0" i="1" smtClean="0">
                                  <a:latin typeface="Cambria Math" panose="02040503050406030204" pitchFamily="18" charset="0"/>
                                </a:rPr>
                                <m:t>𝐼</m:t>
                              </m:r>
                            </m:e>
                            <m:sub>
                              <m:r>
                                <m:rPr>
                                  <m:brk m:alnAt="2"/>
                                </m:rPr>
                                <a:rPr lang="en-US" sz="2000" b="0" i="1" smtClean="0">
                                  <a:latin typeface="Cambria Math" panose="02040503050406030204" pitchFamily="18" charset="0"/>
                                </a:rPr>
                                <m:t>2</m:t>
                              </m:r>
                            </m:sub>
                          </m:sSub>
                        </m:e>
                      </m:groupChr>
                      <m:r>
                        <a:rPr lang="en-US" sz="2000" b="0" i="1" smtClean="0">
                          <a:latin typeface="Cambria Math" panose="02040503050406030204" pitchFamily="18" charset="0"/>
                        </a:rPr>
                        <m:t>𝑉</m:t>
                      </m:r>
                      <m:groupChr>
                        <m:groupChrPr>
                          <m:chr m:val="→"/>
                          <m:vertJc m:val="bot"/>
                          <m:ctrlPr>
                            <a:rPr lang="el-GR" sz="2000" i="1">
                              <a:latin typeface="Cambria Math" panose="02040503050406030204" pitchFamily="18" charset="0"/>
                            </a:rPr>
                          </m:ctrlPr>
                        </m:groupChrPr>
                        <m:e>
                          <m:r>
                            <a:rPr lang="en-US" sz="2000" b="0" i="1" smtClean="0">
                              <a:latin typeface="Cambria Math" panose="02040503050406030204" pitchFamily="18" charset="0"/>
                            </a:rPr>
                            <m:t>𝑐𝑉</m:t>
                          </m:r>
                        </m:e>
                      </m:groupChr>
                    </m:oMath>
                  </m:oMathPara>
                </a14:m>
                <a:endParaRPr lang="en-US" sz="2000" dirty="0"/>
              </a:p>
              <a:p>
                <a:pPr marL="0" indent="0">
                  <a:buNone/>
                </a:pPr>
                <a14:m>
                  <m:oMathPara xmlns:m="http://schemas.openxmlformats.org/officeDocument/2006/math">
                    <m:oMathParaPr>
                      <m:jc m:val="centerGroup"/>
                    </m:oMathParaPr>
                    <m:oMath xmlns:m="http://schemas.openxmlformats.org/officeDocument/2006/math">
                      <m:groupChr>
                        <m:groupChrPr>
                          <m:chr m:val="→"/>
                          <m:vertJc m:val="bot"/>
                          <m:ctrlPr>
                            <a:rPr lang="el-GR" sz="2000" i="1">
                              <a:latin typeface="Cambria Math" panose="02040503050406030204" pitchFamily="18" charset="0"/>
                            </a:rPr>
                          </m:ctrlPr>
                        </m:groupChrPr>
                        <m:e>
                          <m:sSub>
                            <m:sSubPr>
                              <m:ctrlPr>
                                <a:rPr lang="en-US" sz="2000" i="1">
                                  <a:latin typeface="Cambria Math" panose="02040503050406030204" pitchFamily="18" charset="0"/>
                                </a:rPr>
                              </m:ctrlPr>
                            </m:sSubPr>
                            <m:e>
                              <m:r>
                                <m:rPr>
                                  <m:brk m:alnAt="2"/>
                                </m:rPr>
                                <a:rPr lang="en-US" sz="2000" i="1">
                                  <a:latin typeface="Cambria Math" panose="02040503050406030204" pitchFamily="18" charset="0"/>
                                </a:rPr>
                                <m:t>𝑝</m:t>
                              </m:r>
                            </m:e>
                            <m:sub>
                              <m:r>
                                <m:rPr>
                                  <m:brk m:alnAt="2"/>
                                </m:rPr>
                                <a:rPr lang="en-US" sz="2000" i="1">
                                  <a:latin typeface="Cambria Math" panose="02040503050406030204" pitchFamily="18" charset="0"/>
                                </a:rPr>
                                <m:t>𝑐</m:t>
                              </m:r>
                            </m:sub>
                          </m:sSub>
                          <m:r>
                            <m:rPr>
                              <m:brk m:alnAt="2"/>
                            </m:rPr>
                            <a:rPr lang="en-US" sz="2000" i="1">
                              <a:latin typeface="Cambria Math" panose="02040503050406030204" pitchFamily="18" charset="0"/>
                            </a:rPr>
                            <m:t>(</m:t>
                          </m:r>
                          <m:sSub>
                            <m:sSubPr>
                              <m:ctrlPr>
                                <a:rPr lang="en-US" sz="2000" i="1">
                                  <a:latin typeface="Cambria Math" panose="02040503050406030204" pitchFamily="18" charset="0"/>
                                </a:rPr>
                              </m:ctrlPr>
                            </m:sSubPr>
                            <m:e>
                              <m:r>
                                <m:rPr>
                                  <m:brk m:alnAt="2"/>
                                </m:rPr>
                                <a:rPr lang="en-US" sz="2000" i="1">
                                  <a:latin typeface="Cambria Math" panose="02040503050406030204" pitchFamily="18" charset="0"/>
                                </a:rPr>
                                <m:t>𝐼</m:t>
                              </m:r>
                            </m:e>
                            <m:sub>
                              <m:r>
                                <m:rPr>
                                  <m:brk m:alnAt="2"/>
                                </m:rPr>
                                <a:rPr lang="en-US" sz="2000" i="1">
                                  <a:latin typeface="Cambria Math" panose="02040503050406030204" pitchFamily="18" charset="0"/>
                                </a:rPr>
                                <m:t>1</m:t>
                              </m:r>
                            </m:sub>
                          </m:sSub>
                          <m:r>
                            <m:rPr>
                              <m:brk m:alnAt="2"/>
                            </m:rPr>
                            <a:rPr lang="en-US" sz="2000" i="1">
                              <a:latin typeface="Cambria Math" panose="02040503050406030204" pitchFamily="18" charset="0"/>
                            </a:rPr>
                            <m:t>+</m:t>
                          </m:r>
                          <m:sSub>
                            <m:sSubPr>
                              <m:ctrlPr>
                                <a:rPr lang="en-US" sz="2000" i="1">
                                  <a:latin typeface="Cambria Math" panose="02040503050406030204" pitchFamily="18" charset="0"/>
                                </a:rPr>
                              </m:ctrlPr>
                            </m:sSubPr>
                            <m:e>
                              <m:r>
                                <m:rPr>
                                  <m:brk m:alnAt="2"/>
                                </m:rPr>
                                <a:rPr lang="en-US" sz="2000" i="1">
                                  <a:latin typeface="Cambria Math" panose="02040503050406030204" pitchFamily="18" charset="0"/>
                                </a:rPr>
                                <m:t>𝐼</m:t>
                              </m:r>
                            </m:e>
                            <m:sub>
                              <m:r>
                                <m:rPr>
                                  <m:brk m:alnAt="2"/>
                                </m:rPr>
                                <a:rPr lang="en-US" sz="2000" i="1">
                                  <a:latin typeface="Cambria Math" panose="02040503050406030204" pitchFamily="18" charset="0"/>
                                </a:rPr>
                                <m:t>2</m:t>
                              </m:r>
                            </m:sub>
                          </m:sSub>
                          <m:r>
                            <m:rPr>
                              <m:brk m:alnAt="2"/>
                            </m:rPr>
                            <a:rPr lang="en-US" sz="2000" i="1">
                              <a:latin typeface="Cambria Math" panose="02040503050406030204" pitchFamily="18" charset="0"/>
                            </a:rPr>
                            <m:t>)</m:t>
                          </m:r>
                        </m:e>
                      </m:groupChr>
                      <m:r>
                        <a:rPr lang="en-US" sz="2000" i="1">
                          <a:latin typeface="Cambria Math" panose="02040503050406030204" pitchFamily="18" charset="0"/>
                        </a:rPr>
                        <m:t>𝐶</m:t>
                      </m:r>
                      <m:groupChr>
                        <m:groupChrPr>
                          <m:chr m:val="→"/>
                          <m:vertJc m:val="bot"/>
                          <m:ctrlPr>
                            <a:rPr lang="el-GR" sz="2000" i="1">
                              <a:latin typeface="Cambria Math" panose="02040503050406030204" pitchFamily="18" charset="0"/>
                            </a:rPr>
                          </m:ctrlPr>
                        </m:groupChrPr>
                        <m:e>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𝐶</m:t>
                              </m:r>
                            </m:sub>
                          </m:sSub>
                          <m:r>
                            <a:rPr lang="en-US" sz="2000" i="1">
                              <a:latin typeface="Cambria Math" panose="02040503050406030204" pitchFamily="18" charset="0"/>
                            </a:rPr>
                            <m:t>𝐶</m:t>
                          </m:r>
                        </m:e>
                      </m:groupChr>
                    </m:oMath>
                  </m:oMathPara>
                </a14:m>
                <a:endParaRPr lang="en-US" sz="2000" dirty="0"/>
              </a:p>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𝐶</m:t>
                      </m:r>
                      <m:groupChr>
                        <m:groupChrPr>
                          <m:chr m:val="→"/>
                          <m:vertJc m:val="bot"/>
                          <m:ctrlPr>
                            <a:rPr lang="el-GR" sz="2000" i="1">
                              <a:latin typeface="Cambria Math" panose="02040503050406030204" pitchFamily="18" charset="0"/>
                            </a:rPr>
                          </m:ctrlPr>
                        </m:groupChrPr>
                        <m:e>
                          <m:sSub>
                            <m:sSubPr>
                              <m:ctrlPr>
                                <a:rPr lang="en-US" sz="2000" i="1">
                                  <a:latin typeface="Cambria Math" panose="02040503050406030204" pitchFamily="18" charset="0"/>
                                </a:rPr>
                              </m:ctrlPr>
                            </m:sSubPr>
                            <m:e>
                              <m:r>
                                <a:rPr lang="en-US" sz="2000" i="1">
                                  <a:latin typeface="Cambria Math" panose="02040503050406030204" pitchFamily="18" charset="0"/>
                                </a:rPr>
                                <m:t>𝑘</m:t>
                              </m:r>
                            </m:e>
                            <m:sub>
                              <m:r>
                                <a:rPr lang="en-US" sz="2000" i="1">
                                  <a:latin typeface="Cambria Math" panose="02040503050406030204" pitchFamily="18" charset="0"/>
                                </a:rPr>
                                <m:t>𝐶</m:t>
                              </m:r>
                            </m:sub>
                          </m:sSub>
                          <m:r>
                            <a:rPr lang="en-US" sz="2000" i="1">
                              <a:latin typeface="Cambria Math" panose="02040503050406030204" pitchFamily="18" charset="0"/>
                            </a:rPr>
                            <m:t>𝐶</m:t>
                          </m:r>
                        </m:e>
                      </m:groupChr>
                      <m:sSub>
                        <m:sSubPr>
                          <m:ctrlPr>
                            <a:rPr lang="en-US"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𝐿</m:t>
                          </m:r>
                        </m:sub>
                      </m:sSub>
                      <m:groupChr>
                        <m:groupChrPr>
                          <m:chr m:val="→"/>
                          <m:vertJc m:val="bot"/>
                          <m:ctrlPr>
                            <a:rPr lang="el-GR" sz="2000" i="1">
                              <a:latin typeface="Cambria Math" panose="02040503050406030204" pitchFamily="18" charset="0"/>
                            </a:rPr>
                          </m:ctrlPr>
                        </m:groupChrPr>
                        <m:e>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𝑐𝑙</m:t>
                              </m:r>
                            </m:sub>
                          </m:sSub>
                          <m:sSub>
                            <m:sSubPr>
                              <m:ctrlPr>
                                <a:rPr lang="en-US"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𝐿</m:t>
                              </m:r>
                            </m:sub>
                          </m:sSub>
                        </m:e>
                      </m:groupChr>
                    </m:oMath>
                  </m:oMathPara>
                </a14:m>
                <a:endParaRPr lang="en-US" sz="2000" dirty="0"/>
              </a:p>
              <a:p>
                <a:pPr marL="0" indent="0">
                  <a:buNone/>
                </a:pPr>
                <a:endParaRPr lang="en-US" sz="2000" dirty="0"/>
              </a:p>
            </p:txBody>
          </p:sp>
        </mc:Choice>
        <mc:Fallback xmlns="">
          <p:sp>
            <p:nvSpPr>
              <p:cNvPr id="10" name="Rectangle 9">
                <a:extLst>
                  <a:ext uri="{FF2B5EF4-FFF2-40B4-BE49-F238E27FC236}">
                    <a16:creationId xmlns:a16="http://schemas.microsoft.com/office/drawing/2014/main" id="{2FD0C4A1-D3B0-44F4-853D-47D1E243DC6F}"/>
                  </a:ext>
                </a:extLst>
              </p:cNvPr>
              <p:cNvSpPr>
                <a:spLocks noRot="1" noChangeAspect="1" noMove="1" noResize="1" noEditPoints="1" noAdjustHandles="1" noChangeArrowheads="1" noChangeShapeType="1" noTextEdit="1"/>
              </p:cNvSpPr>
              <p:nvPr/>
            </p:nvSpPr>
            <p:spPr>
              <a:xfrm>
                <a:off x="6690523" y="803297"/>
                <a:ext cx="1734642" cy="2508828"/>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609BAB55-64A9-472A-B34A-6E26948495FC}"/>
                  </a:ext>
                </a:extLst>
              </p:cNvPr>
              <p:cNvSpPr/>
              <p:nvPr/>
            </p:nvSpPr>
            <p:spPr>
              <a:xfrm>
                <a:off x="4236393" y="3381967"/>
                <a:ext cx="1726114" cy="707886"/>
              </a:xfrm>
              <a:prstGeom prst="rect">
                <a:avLst/>
              </a:prstGeom>
            </p:spPr>
            <p:txBody>
              <a:bodyPr wrap="none">
                <a:spAutoFit/>
              </a:bodyPr>
              <a:lstStyle/>
              <a:p>
                <a14:m>
                  <m:oMath xmlns:m="http://schemas.openxmlformats.org/officeDocument/2006/math">
                    <m:sSub>
                      <m:sSubPr>
                        <m:ctrlPr>
                          <a:rPr lang="en-US" sz="2000" b="0" i="1" smtClean="0">
                            <a:solidFill>
                              <a:srgbClr val="0070C0"/>
                            </a:solidFill>
                            <a:latin typeface="Cambria Math" panose="02040503050406030204" pitchFamily="18" charset="0"/>
                          </a:rPr>
                        </m:ctrlPr>
                      </m:sSubPr>
                      <m:e>
                        <m:r>
                          <a:rPr lang="en-US" sz="2000" b="0" i="1" smtClean="0">
                            <a:solidFill>
                              <a:srgbClr val="0070C0"/>
                            </a:solidFill>
                            <a:latin typeface="Cambria Math" panose="02040503050406030204" pitchFamily="18" charset="0"/>
                          </a:rPr>
                          <m:t>𝑘</m:t>
                        </m:r>
                      </m:e>
                      <m:sub>
                        <m:r>
                          <a:rPr lang="en-US" sz="2000" b="0" i="1" smtClean="0">
                            <a:solidFill>
                              <a:srgbClr val="0070C0"/>
                            </a:solidFill>
                            <a:latin typeface="Cambria Math" panose="02040503050406030204" pitchFamily="18" charset="0"/>
                          </a:rPr>
                          <m:t>𝑐</m:t>
                        </m:r>
                      </m:sub>
                    </m:sSub>
                    <m:r>
                      <a:rPr lang="en-US" sz="2000" i="1">
                        <a:solidFill>
                          <a:srgbClr val="0070C0"/>
                        </a:solidFill>
                        <a:latin typeface="Cambria Math" panose="02040503050406030204" pitchFamily="18" charset="0"/>
                      </a:rPr>
                      <m:t>=</m:t>
                    </m:r>
                    <m:r>
                      <a:rPr lang="en-US" sz="2000" b="0" i="1" smtClean="0">
                        <a:solidFill>
                          <a:srgbClr val="0070C0"/>
                        </a:solidFill>
                        <a:latin typeface="Cambria Math" panose="02040503050406030204" pitchFamily="18" charset="0"/>
                      </a:rPr>
                      <m:t>0</m:t>
                    </m:r>
                    <m:r>
                      <a:rPr lang="en-US" sz="2000" b="0" i="1" smtClean="0">
                        <a:solidFill>
                          <a:srgbClr val="0070C0"/>
                        </a:solidFill>
                        <a:latin typeface="Cambria Math" panose="02040503050406030204" pitchFamily="18" charset="0"/>
                      </a:rPr>
                      <m:t>.</m:t>
                    </m:r>
                    <m:r>
                      <a:rPr lang="en-US" sz="2000" b="0" i="1" smtClean="0">
                        <a:solidFill>
                          <a:srgbClr val="0070C0"/>
                        </a:solidFill>
                        <a:latin typeface="Cambria Math" panose="02040503050406030204" pitchFamily="18" charset="0"/>
                      </a:rPr>
                      <m:t>5</m:t>
                    </m:r>
                  </m:oMath>
                </a14:m>
                <a:r>
                  <a:rPr lang="en-US" sz="2000" i="1" dirty="0">
                    <a:solidFill>
                      <a:srgbClr val="0070C0"/>
                    </a:solidFill>
                    <a:latin typeface="Cambria Math" panose="02040503050406030204" pitchFamily="18" charset="0"/>
                  </a:rPr>
                  <a:t> </a:t>
                </a:r>
                <a:r>
                  <a:rPr lang="en-US" sz="2000" dirty="0">
                    <a:solidFill>
                      <a:srgbClr val="0070C0"/>
                    </a:solidFill>
                    <a:latin typeface="Cambria Math" panose="02040503050406030204" pitchFamily="18" charset="0"/>
                  </a:rPr>
                  <a:t>/day</a:t>
                </a:r>
              </a:p>
              <a:p>
                <a14:m>
                  <m:oMath xmlns:m="http://schemas.openxmlformats.org/officeDocument/2006/math">
                    <m:sSub>
                      <m:sSubPr>
                        <m:ctrlPr>
                          <a:rPr lang="en-US" sz="2000" i="1">
                            <a:solidFill>
                              <a:srgbClr val="0070C0"/>
                            </a:solidFill>
                            <a:latin typeface="Cambria Math" panose="02040503050406030204" pitchFamily="18" charset="0"/>
                          </a:rPr>
                        </m:ctrlPr>
                      </m:sSubPr>
                      <m:e>
                        <m:r>
                          <a:rPr lang="en-US" sz="2000" b="0" i="1" smtClean="0">
                            <a:solidFill>
                              <a:srgbClr val="0070C0"/>
                            </a:solidFill>
                            <a:latin typeface="Cambria Math" panose="02040503050406030204" pitchFamily="18" charset="0"/>
                          </a:rPr>
                          <m:t>𝑐</m:t>
                        </m:r>
                      </m:e>
                      <m:sub>
                        <m:r>
                          <a:rPr lang="en-US" sz="2000" i="1">
                            <a:solidFill>
                              <a:srgbClr val="0070C0"/>
                            </a:solidFill>
                            <a:latin typeface="Cambria Math" panose="02040503050406030204" pitchFamily="18" charset="0"/>
                          </a:rPr>
                          <m:t>𝑐</m:t>
                        </m:r>
                        <m:r>
                          <a:rPr lang="en-US" sz="2000" b="0" i="1" smtClean="0">
                            <a:solidFill>
                              <a:srgbClr val="0070C0"/>
                            </a:solidFill>
                            <a:latin typeface="Cambria Math" panose="02040503050406030204" pitchFamily="18" charset="0"/>
                          </a:rPr>
                          <m:t>𝑙</m:t>
                        </m:r>
                      </m:sub>
                    </m:sSub>
                    <m:r>
                      <a:rPr lang="en-US" sz="2000" i="1">
                        <a:solidFill>
                          <a:srgbClr val="0070C0"/>
                        </a:solidFill>
                        <a:latin typeface="Cambria Math" panose="02040503050406030204" pitchFamily="18" charset="0"/>
                      </a:rPr>
                      <m:t>=</m:t>
                    </m:r>
                    <m:r>
                      <a:rPr lang="en-US" sz="2000" b="0" i="1" smtClean="0">
                        <a:solidFill>
                          <a:srgbClr val="0070C0"/>
                        </a:solidFill>
                        <a:latin typeface="Cambria Math" panose="02040503050406030204" pitchFamily="18" charset="0"/>
                      </a:rPr>
                      <m:t>0</m:t>
                    </m:r>
                    <m:r>
                      <a:rPr lang="en-US" sz="2000" b="0" i="1" smtClean="0">
                        <a:solidFill>
                          <a:srgbClr val="0070C0"/>
                        </a:solidFill>
                        <a:latin typeface="Cambria Math" panose="02040503050406030204" pitchFamily="18" charset="0"/>
                      </a:rPr>
                      <m:t>.</m:t>
                    </m:r>
                    <m:r>
                      <a:rPr lang="en-US" sz="2000" b="0" i="1" smtClean="0">
                        <a:solidFill>
                          <a:srgbClr val="0070C0"/>
                        </a:solidFill>
                        <a:latin typeface="Cambria Math" panose="02040503050406030204" pitchFamily="18" charset="0"/>
                      </a:rPr>
                      <m:t>5</m:t>
                    </m:r>
                    <m:r>
                      <a:rPr lang="en-US" sz="2000" i="1">
                        <a:solidFill>
                          <a:srgbClr val="0070C0"/>
                        </a:solidFill>
                        <a:latin typeface="Cambria Math" panose="02040503050406030204" pitchFamily="18" charset="0"/>
                      </a:rPr>
                      <m:t> </m:t>
                    </m:r>
                  </m:oMath>
                </a14:m>
                <a:r>
                  <a:rPr lang="en-US" sz="2000" dirty="0">
                    <a:solidFill>
                      <a:srgbClr val="0070C0"/>
                    </a:solidFill>
                    <a:latin typeface="Cambria Math" panose="02040503050406030204" pitchFamily="18" charset="0"/>
                  </a:rPr>
                  <a:t>/day</a:t>
                </a:r>
                <a:endParaRPr lang="en-US" sz="2000" dirty="0">
                  <a:solidFill>
                    <a:srgbClr val="0070C0"/>
                  </a:solidFill>
                </a:endParaRPr>
              </a:p>
            </p:txBody>
          </p:sp>
        </mc:Choice>
        <mc:Fallback xmlns="">
          <p:sp>
            <p:nvSpPr>
              <p:cNvPr id="12" name="Rectangle 11">
                <a:extLst>
                  <a:ext uri="{FF2B5EF4-FFF2-40B4-BE49-F238E27FC236}">
                    <a16:creationId xmlns:a16="http://schemas.microsoft.com/office/drawing/2014/main" id="{609BAB55-64A9-472A-B34A-6E26948495FC}"/>
                  </a:ext>
                </a:extLst>
              </p:cNvPr>
              <p:cNvSpPr>
                <a:spLocks noRot="1" noChangeAspect="1" noMove="1" noResize="1" noEditPoints="1" noAdjustHandles="1" noChangeArrowheads="1" noChangeShapeType="1" noTextEdit="1"/>
              </p:cNvSpPr>
              <p:nvPr/>
            </p:nvSpPr>
            <p:spPr>
              <a:xfrm>
                <a:off x="4236393" y="3381967"/>
                <a:ext cx="1726114" cy="707886"/>
              </a:xfrm>
              <a:prstGeom prst="rect">
                <a:avLst/>
              </a:prstGeom>
              <a:blipFill>
                <a:blip r:embed="rId10"/>
                <a:stretch>
                  <a:fillRect t="-5172" r="-3180" b="-14655"/>
                </a:stretch>
              </a:blipFill>
            </p:spPr>
            <p:txBody>
              <a:bodyPr/>
              <a:lstStyle/>
              <a:p>
                <a:r>
                  <a:rPr lang="en-US">
                    <a:noFill/>
                  </a:rPr>
                  <a:t> </a:t>
                </a:r>
              </a:p>
            </p:txBody>
          </p:sp>
        </mc:Fallback>
      </mc:AlternateContent>
      <p:sp>
        <p:nvSpPr>
          <p:cNvPr id="13" name="Rectangle 12">
            <a:extLst>
              <a:ext uri="{FF2B5EF4-FFF2-40B4-BE49-F238E27FC236}">
                <a16:creationId xmlns:a16="http://schemas.microsoft.com/office/drawing/2014/main" id="{E461B5F1-2788-4360-8E51-E067B2EB4985}"/>
              </a:ext>
            </a:extLst>
          </p:cNvPr>
          <p:cNvSpPr/>
          <p:nvPr/>
        </p:nvSpPr>
        <p:spPr>
          <a:xfrm>
            <a:off x="554038" y="3785777"/>
            <a:ext cx="639762" cy="30407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DBE65E57-A658-43CB-9D17-7622FECBBD50}"/>
              </a:ext>
            </a:extLst>
          </p:cNvPr>
          <p:cNvSpPr txBox="1"/>
          <p:nvPr/>
        </p:nvSpPr>
        <p:spPr>
          <a:xfrm>
            <a:off x="6415151" y="3690670"/>
            <a:ext cx="2589950" cy="954107"/>
          </a:xfrm>
          <a:prstGeom prst="rect">
            <a:avLst/>
          </a:prstGeom>
          <a:noFill/>
        </p:spPr>
        <p:txBody>
          <a:bodyPr wrap="square" rtlCol="0">
            <a:spAutoFit/>
          </a:bodyPr>
          <a:lstStyle/>
          <a:p>
            <a:r>
              <a:rPr lang="en-US" b="1" dirty="0">
                <a:solidFill>
                  <a:srgbClr val="0070C0"/>
                </a:solidFill>
              </a:rPr>
              <a:t>What happens when you change the time the APCs take to get to the lymph node?</a:t>
            </a:r>
          </a:p>
        </p:txBody>
      </p:sp>
      <p:pic>
        <p:nvPicPr>
          <p:cNvPr id="15" name="Picture 14">
            <a:extLst>
              <a:ext uri="{FF2B5EF4-FFF2-40B4-BE49-F238E27FC236}">
                <a16:creationId xmlns:a16="http://schemas.microsoft.com/office/drawing/2014/main" id="{96D9AC60-AF36-4576-B83D-5DBDBD04DB81}"/>
              </a:ext>
            </a:extLst>
          </p:cNvPr>
          <p:cNvPicPr>
            <a:picLocks noChangeAspect="1"/>
          </p:cNvPicPr>
          <p:nvPr/>
        </p:nvPicPr>
        <p:blipFill>
          <a:blip r:embed="rId11">
            <a:clrChange>
              <a:clrFrom>
                <a:srgbClr val="FEF3B1"/>
              </a:clrFrom>
              <a:clrTo>
                <a:srgbClr val="FEF3B1">
                  <a:alpha val="0"/>
                </a:srgbClr>
              </a:clrTo>
            </a:clrChange>
          </a:blip>
          <a:stretch>
            <a:fillRect/>
          </a:stretch>
        </p:blipFill>
        <p:spPr>
          <a:xfrm>
            <a:off x="8550325" y="0"/>
            <a:ext cx="593675" cy="617861"/>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g8d5ae6fbc1_0_69"/>
          <p:cNvSpPr txBox="1">
            <a:spLocks noGrp="1"/>
          </p:cNvSpPr>
          <p:nvPr>
            <p:ph type="title"/>
          </p:nvPr>
        </p:nvSpPr>
        <p:spPr>
          <a:xfrm>
            <a:off x="0" y="-12"/>
            <a:ext cx="8686801"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dirty="0">
                <a:solidFill>
                  <a:srgbClr val="0000CC"/>
                </a:solidFill>
              </a:rPr>
              <a:t>Effector T-cell Proliferation in the Lymph Node</a:t>
            </a:r>
            <a:endParaRPr dirty="0"/>
          </a:p>
        </p:txBody>
      </p:sp>
      <mc:AlternateContent xmlns:mc="http://schemas.openxmlformats.org/markup-compatibility/2006" xmlns:a14="http://schemas.microsoft.com/office/drawing/2010/main">
        <mc:Choice Requires="a14">
          <p:sp>
            <p:nvSpPr>
              <p:cNvPr id="669" name="Google Shape;669;g8d5ae6fbc1_0_69"/>
              <p:cNvSpPr txBox="1">
                <a:spLocks noGrp="1"/>
              </p:cNvSpPr>
              <p:nvPr>
                <p:ph type="body" idx="1"/>
              </p:nvPr>
            </p:nvSpPr>
            <p:spPr>
              <a:xfrm>
                <a:off x="260350" y="1143000"/>
                <a:ext cx="6597650" cy="4569000"/>
              </a:xfrm>
              <a:prstGeom prst="rect">
                <a:avLst/>
              </a:prstGeom>
            </p:spPr>
            <p:txBody>
              <a:bodyPr spcFirstLastPara="1" wrap="square" lIns="91425" tIns="45700" rIns="91425" bIns="45700" anchor="t" anchorCtr="0">
                <a:noAutofit/>
              </a:bodyPr>
              <a:lstStyle/>
              <a:p>
                <a:pPr marL="0" lvl="0" indent="0" algn="l" rtl="0">
                  <a:spcBef>
                    <a:spcPts val="560"/>
                  </a:spcBef>
                  <a:spcAft>
                    <a:spcPts val="0"/>
                  </a:spcAft>
                  <a:buNone/>
                </a:pPr>
                <a:r>
                  <a:rPr lang="en-US" sz="1900" dirty="0"/>
                  <a:t>Cytokines and antigen presentation induce proliferation of effector immune cells (T-cells and B-cells) in the lymph node.</a:t>
                </a:r>
              </a:p>
              <a:p>
                <a:pPr lvl="0" indent="0">
                  <a:buNone/>
                </a:pPr>
                <a:r>
                  <a:rPr lang="en-US" sz="1900" dirty="0"/>
                  <a:t>To model this, our lymph APCs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𝐿</m:t>
                        </m:r>
                      </m:sub>
                    </m:sSub>
                  </m:oMath>
                </a14:m>
                <a:r>
                  <a:rPr lang="en-US" sz="1900" dirty="0"/>
                  <a:t>) must induce proliferation of effector T-cells in the lymph node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𝐸</m:t>
                        </m:r>
                      </m:e>
                      <m:sub>
                        <m:r>
                          <a:rPr lang="en-US" sz="2000" i="1">
                            <a:latin typeface="Cambria Math" panose="02040503050406030204" pitchFamily="18" charset="0"/>
                          </a:rPr>
                          <m:t>𝐿</m:t>
                        </m:r>
                      </m:sub>
                    </m:sSub>
                  </m:oMath>
                </a14:m>
                <a:r>
                  <a:rPr lang="en-US" sz="1900" dirty="0"/>
                  <a:t>) </a:t>
                </a:r>
              </a:p>
              <a:p>
                <a:pPr indent="0">
                  <a:buNone/>
                </a:pPr>
                <a:r>
                  <a:rPr lang="en-US" sz="1900" dirty="0"/>
                  <a:t>We assume that the lymph node APCs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𝐶</m:t>
                        </m:r>
                      </m:e>
                      <m:sub>
                        <m:r>
                          <a:rPr lang="en-US" sz="1800" i="1">
                            <a:latin typeface="Cambria Math" panose="02040503050406030204" pitchFamily="18" charset="0"/>
                          </a:rPr>
                          <m:t>𝐿</m:t>
                        </m:r>
                      </m:sub>
                    </m:sSub>
                  </m:oMath>
                </a14:m>
                <a:r>
                  <a:rPr lang="en-US" sz="1900" dirty="0"/>
                  <a:t>) both initiate conversion of inactive T cells to proliferating T cells at a rate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𝑝</m:t>
                        </m:r>
                      </m:e>
                      <m:sub>
                        <m:r>
                          <a:rPr lang="en-US" sz="1800" i="1">
                            <a:latin typeface="Cambria Math" panose="02040503050406030204" pitchFamily="18" charset="0"/>
                          </a:rPr>
                          <m:t>𝑒𝑙</m:t>
                        </m:r>
                      </m:sub>
                    </m:sSub>
                    <m:r>
                      <a:rPr lang="en-US" sz="1800" i="1">
                        <a:latin typeface="Cambria Math" panose="02040503050406030204" pitchFamily="18" charset="0"/>
                      </a:rPr>
                      <m:t>=</m:t>
                    </m:r>
                    <m:r>
                      <a:rPr lang="en-US" sz="1800" i="1">
                        <a:latin typeface="Cambria Math" panose="02040503050406030204" pitchFamily="18" charset="0"/>
                      </a:rPr>
                      <m:t>1</m:t>
                    </m:r>
                    <m:r>
                      <a:rPr lang="en-US" sz="1800" i="1">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10</m:t>
                        </m:r>
                      </m:e>
                      <m:sup>
                        <m:r>
                          <a:rPr lang="en-US" sz="1800" i="1">
                            <a:latin typeface="Cambria Math" panose="02040503050406030204" pitchFamily="18" charset="0"/>
                          </a:rPr>
                          <m:t>−</m:t>
                        </m:r>
                        <m:r>
                          <a:rPr lang="en-US" sz="1800" i="1">
                            <a:latin typeface="Cambria Math" panose="02040503050406030204" pitchFamily="18" charset="0"/>
                          </a:rPr>
                          <m:t>4</m:t>
                        </m:r>
                      </m:sup>
                    </m:sSup>
                  </m:oMath>
                </a14:m>
                <a:r>
                  <a:rPr lang="en-US" sz="1800" i="1" dirty="0">
                    <a:latin typeface="Cambria Math" panose="02040503050406030204" pitchFamily="18" charset="0"/>
                  </a:rPr>
                  <a:t> </a:t>
                </a:r>
                <a:r>
                  <a:rPr lang="en-US" sz="1800" dirty="0">
                    <a:latin typeface="Cambria Math" panose="02040503050406030204" pitchFamily="18" charset="0"/>
                  </a:rPr>
                  <a:t>immune cells per APC per day and promote the </a:t>
                </a:r>
                <a:r>
                  <a:rPr lang="en-US" sz="1900" dirty="0"/>
                  <a:t>proliferation of effector T-cells (</a:t>
                </a:r>
                <a14:m>
                  <m:oMath xmlns:m="http://schemas.openxmlformats.org/officeDocument/2006/math">
                    <m:sSub>
                      <m:sSubPr>
                        <m:ctrlPr>
                          <a:rPr lang="en-US" sz="1800" i="1">
                            <a:latin typeface="Cambria Math" panose="02040503050406030204" pitchFamily="18" charset="0"/>
                          </a:rPr>
                        </m:ctrlPr>
                      </m:sSubPr>
                      <m:e>
                        <m:r>
                          <a:rPr lang="en-US" sz="1800" b="0" i="1" smtClean="0">
                            <a:latin typeface="Cambria Math" panose="02040503050406030204" pitchFamily="18" charset="0"/>
                          </a:rPr>
                          <m:t>𝐸</m:t>
                        </m:r>
                      </m:e>
                      <m:sub>
                        <m:r>
                          <a:rPr lang="en-US" sz="1800" i="1">
                            <a:latin typeface="Cambria Math" panose="02040503050406030204" pitchFamily="18" charset="0"/>
                          </a:rPr>
                          <m:t>𝐿</m:t>
                        </m:r>
                      </m:sub>
                    </m:sSub>
                  </m:oMath>
                </a14:m>
                <a:r>
                  <a:rPr lang="en-US" sz="1900" dirty="0"/>
                  <a:t>) rate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𝑟</m:t>
                        </m:r>
                      </m:e>
                      <m:sub>
                        <m:r>
                          <a:rPr lang="en-US" sz="1800" i="1">
                            <a:latin typeface="Cambria Math" panose="02040503050406030204" pitchFamily="18" charset="0"/>
                          </a:rPr>
                          <m:t>𝑒𝑙</m:t>
                        </m:r>
                      </m:sub>
                    </m:sSub>
                    <m:r>
                      <a:rPr lang="en-US" sz="1800" i="1">
                        <a:latin typeface="Cambria Math" panose="02040503050406030204" pitchFamily="18" charset="0"/>
                      </a:rPr>
                      <m:t>=</m:t>
                    </m:r>
                    <m:r>
                      <a:rPr lang="en-US" sz="1800" i="1">
                        <a:latin typeface="Cambria Math" panose="02040503050406030204" pitchFamily="18" charset="0"/>
                      </a:rPr>
                      <m:t>1</m:t>
                    </m:r>
                    <m:r>
                      <a:rPr lang="en-US" sz="1800" i="1">
                        <a:latin typeface="Cambria Math" panose="02040503050406030204" pitchFamily="18" charset="0"/>
                      </a:rPr>
                      <m:t>.</m:t>
                    </m:r>
                    <m:r>
                      <a:rPr lang="en-US" sz="1800" i="1">
                        <a:latin typeface="Cambria Math" panose="02040503050406030204" pitchFamily="18" charset="0"/>
                      </a:rPr>
                      <m:t>0</m:t>
                    </m:r>
                  </m:oMath>
                </a14:m>
                <a:r>
                  <a:rPr lang="en-US" sz="1800" i="1" dirty="0">
                    <a:latin typeface="Cambria Math" panose="02040503050406030204" pitchFamily="18" charset="0"/>
                  </a:rPr>
                  <a:t> </a:t>
                </a:r>
                <a:r>
                  <a:rPr lang="en-US" sz="1800" dirty="0">
                    <a:latin typeface="Cambria Math" panose="02040503050406030204" pitchFamily="18" charset="0"/>
                  </a:rPr>
                  <a:t>per APC per day (these are guesses….)</a:t>
                </a:r>
              </a:p>
              <a:p>
                <a:pPr indent="0">
                  <a:buNone/>
                </a:pPr>
                <a:r>
                  <a:rPr lang="en-US" sz="1900" dirty="0"/>
                  <a:t>We also assume that the replication rate of lymph node T-effector cells saturates as the number of T-effector cells increases with a typical number of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𝐾</m:t>
                        </m:r>
                      </m:e>
                      <m:sub>
                        <m:r>
                          <a:rPr lang="en-US" sz="1800" i="1">
                            <a:latin typeface="Cambria Math" panose="02040503050406030204" pitchFamily="18" charset="0"/>
                          </a:rPr>
                          <m:t>𝑒𝑙</m:t>
                        </m:r>
                      </m:sub>
                    </m:sSub>
                    <m:r>
                      <a:rPr lang="en-US" sz="1800" i="1">
                        <a:latin typeface="Cambria Math" panose="02040503050406030204" pitchFamily="18" charset="0"/>
                      </a:rPr>
                      <m:t>=</m:t>
                    </m:r>
                    <m:r>
                      <a:rPr lang="en-US" sz="1800" i="1">
                        <a:latin typeface="Cambria Math" panose="02040503050406030204" pitchFamily="18" charset="0"/>
                      </a:rPr>
                      <m:t>1</m:t>
                    </m:r>
                    <m:r>
                      <a:rPr lang="en-US" sz="1800" i="1">
                        <a:latin typeface="Cambria Math" panose="02040503050406030204" pitchFamily="18" charset="0"/>
                      </a:rPr>
                      <m:t>× </m:t>
                    </m:r>
                    <m:sSup>
                      <m:sSupPr>
                        <m:ctrlPr>
                          <a:rPr lang="en-US" sz="1800" i="1">
                            <a:latin typeface="Cambria Math" panose="02040503050406030204" pitchFamily="18" charset="0"/>
                          </a:rPr>
                        </m:ctrlPr>
                      </m:sSupPr>
                      <m:e>
                        <m:r>
                          <a:rPr lang="en-US" sz="1800" i="1">
                            <a:latin typeface="Cambria Math" panose="02040503050406030204" pitchFamily="18" charset="0"/>
                          </a:rPr>
                          <m:t>10</m:t>
                        </m:r>
                      </m:e>
                      <m:sup>
                        <m:r>
                          <a:rPr lang="en-US" sz="1800" i="1">
                            <a:latin typeface="Cambria Math" panose="02040503050406030204" pitchFamily="18" charset="0"/>
                          </a:rPr>
                          <m:t>3</m:t>
                        </m:r>
                      </m:sup>
                    </m:sSup>
                  </m:oMath>
                </a14:m>
                <a:r>
                  <a:rPr lang="en-US" sz="1900" dirty="0"/>
                  <a:t> cells</a:t>
                </a:r>
              </a:p>
              <a:p>
                <a:pPr marL="457200" lvl="0" indent="0" algn="l" rtl="0">
                  <a:spcBef>
                    <a:spcPts val="560"/>
                  </a:spcBef>
                  <a:spcAft>
                    <a:spcPts val="0"/>
                  </a:spcAft>
                  <a:buNone/>
                </a:pPr>
                <a:r>
                  <a:rPr lang="en-US" sz="1900" dirty="0"/>
                  <a:t>The cell cycle time for the immune cells is about a day so </a:t>
                </a:r>
              </a:p>
              <a:p>
                <a:pPr lvl="0" indent="0">
                  <a:buNone/>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𝑟</m:t>
                          </m:r>
                        </m:e>
                        <m:sub>
                          <m:r>
                            <a:rPr lang="en-US" sz="1800" i="1">
                              <a:latin typeface="Cambria Math" panose="02040503050406030204" pitchFamily="18" charset="0"/>
                            </a:rPr>
                            <m:t>𝑒𝑙</m:t>
                          </m:r>
                        </m:sub>
                      </m:sSub>
                      <m:r>
                        <a:rPr lang="en-US" sz="1800" b="0" i="1" smtClean="0">
                          <a:latin typeface="Cambria Math" panose="02040503050406030204" pitchFamily="18" charset="0"/>
                        </a:rPr>
                        <m:t>≈</m:t>
                      </m:r>
                      <m:r>
                        <a:rPr lang="en-US" sz="1800" b="0" i="1" smtClean="0">
                          <a:latin typeface="Cambria Math" panose="02040503050406030204" pitchFamily="18" charset="0"/>
                        </a:rPr>
                        <m:t>1</m:t>
                      </m:r>
                      <m:r>
                        <a:rPr lang="en-US" sz="1800" b="0" i="1" smtClean="0">
                          <a:latin typeface="Cambria Math" panose="02040503050406030204" pitchFamily="18" charset="0"/>
                        </a:rPr>
                        <m:t> </m:t>
                      </m:r>
                      <m:r>
                        <m:rPr>
                          <m:sty m:val="p"/>
                        </m:rPr>
                        <a:rPr lang="en-US" sz="1800" b="0" i="0" smtClean="0">
                          <a:latin typeface="Cambria Math" panose="02040503050406030204" pitchFamily="18" charset="0"/>
                        </a:rPr>
                        <m:t>per</m:t>
                      </m:r>
                      <m:r>
                        <a:rPr lang="en-US" sz="1800" b="0" i="0" smtClean="0">
                          <a:latin typeface="Cambria Math" panose="02040503050406030204" pitchFamily="18" charset="0"/>
                        </a:rPr>
                        <m:t> </m:t>
                      </m:r>
                      <m:r>
                        <m:rPr>
                          <m:sty m:val="p"/>
                        </m:rPr>
                        <a:rPr lang="en-US" sz="1800" b="0" i="0" smtClean="0">
                          <a:latin typeface="Cambria Math" panose="02040503050406030204" pitchFamily="18" charset="0"/>
                        </a:rPr>
                        <m:t>day</m:t>
                      </m:r>
                    </m:oMath>
                  </m:oMathPara>
                </a14:m>
                <a:endParaRPr lang="en-US" sz="1900" dirty="0"/>
              </a:p>
              <a:p>
                <a:pPr marL="0" lvl="0" indent="0" algn="l" rtl="0">
                  <a:spcBef>
                    <a:spcPts val="560"/>
                  </a:spcBef>
                  <a:spcAft>
                    <a:spcPts val="0"/>
                  </a:spcAft>
                  <a:buNone/>
                </a:pPr>
                <a:endParaRPr lang="en-US" sz="1900" dirty="0"/>
              </a:p>
              <a:p>
                <a:pPr marL="0" lvl="0" indent="0" algn="l" rtl="0">
                  <a:spcBef>
                    <a:spcPts val="560"/>
                  </a:spcBef>
                  <a:spcAft>
                    <a:spcPts val="0"/>
                  </a:spcAft>
                  <a:buNone/>
                </a:pPr>
                <a:endParaRPr sz="1900" dirty="0"/>
              </a:p>
            </p:txBody>
          </p:sp>
        </mc:Choice>
        <mc:Fallback xmlns="">
          <p:sp>
            <p:nvSpPr>
              <p:cNvPr id="669" name="Google Shape;669;g8d5ae6fbc1_0_69"/>
              <p:cNvSpPr txBox="1">
                <a:spLocks noGrp="1" noRot="1" noChangeAspect="1" noMove="1" noResize="1" noEditPoints="1" noAdjustHandles="1" noChangeArrowheads="1" noChangeShapeType="1" noTextEdit="1"/>
              </p:cNvSpPr>
              <p:nvPr>
                <p:ph type="body" idx="1"/>
              </p:nvPr>
            </p:nvSpPr>
            <p:spPr>
              <a:xfrm>
                <a:off x="260350" y="1143000"/>
                <a:ext cx="6597650" cy="4569000"/>
              </a:xfrm>
              <a:prstGeom prst="rect">
                <a:avLst/>
              </a:prstGeom>
              <a:blipFill>
                <a:blip r:embed="rId3"/>
                <a:stretch>
                  <a:fillRect l="-924" r="-277"/>
                </a:stretch>
              </a:blipFill>
            </p:spPr>
            <p:txBody>
              <a:bodyPr/>
              <a:lstStyle/>
              <a:p>
                <a:r>
                  <a:rPr lang="en-US">
                    <a:noFill/>
                  </a:rPr>
                  <a:t> </a:t>
                </a:r>
              </a:p>
            </p:txBody>
          </p:sp>
        </mc:Fallback>
      </mc:AlternateContent>
      <p:pic>
        <p:nvPicPr>
          <p:cNvPr id="670" name="Google Shape;670;g8d5ae6fbc1_0_69" descr="redblackblockiu"/>
          <p:cNvPicPr preferRelativeResize="0"/>
          <p:nvPr/>
        </p:nvPicPr>
        <p:blipFill rotWithShape="1">
          <a:blip r:embed="rId4">
            <a:alphaModFix/>
          </a:blip>
          <a:srcRect/>
          <a:stretch/>
        </p:blipFill>
        <p:spPr>
          <a:xfrm>
            <a:off x="0" y="6219825"/>
            <a:ext cx="484188" cy="638175"/>
          </a:xfrm>
          <a:prstGeom prst="rect">
            <a:avLst/>
          </a:prstGeom>
          <a:noFill/>
          <a:ln>
            <a:noFill/>
          </a:ln>
        </p:spPr>
      </p:pic>
      <p:pic>
        <p:nvPicPr>
          <p:cNvPr id="671" name="Google Shape;671;g8d5ae6fbc1_0_69" descr="Biocomplexity Logo"/>
          <p:cNvPicPr preferRelativeResize="0"/>
          <p:nvPr/>
        </p:nvPicPr>
        <p:blipFill rotWithShape="1">
          <a:blip r:embed="rId5">
            <a:alphaModFix/>
          </a:blip>
          <a:srcRect/>
          <a:stretch/>
        </p:blipFill>
        <p:spPr>
          <a:xfrm>
            <a:off x="8550275" y="6264275"/>
            <a:ext cx="593725" cy="593725"/>
          </a:xfrm>
          <a:prstGeom prst="rect">
            <a:avLst/>
          </a:prstGeom>
          <a:noFill/>
          <a:ln>
            <a:noFill/>
          </a:ln>
        </p:spPr>
      </p:pic>
      <p:pic>
        <p:nvPicPr>
          <p:cNvPr id="672" name="Google Shape;672;g8d5ae6fbc1_0_69"/>
          <p:cNvPicPr preferRelativeResize="0"/>
          <p:nvPr/>
        </p:nvPicPr>
        <p:blipFill>
          <a:blip r:embed="rId6">
            <a:alphaModFix/>
          </a:blip>
          <a:stretch>
            <a:fillRect/>
          </a:stretch>
        </p:blipFill>
        <p:spPr>
          <a:xfrm>
            <a:off x="6683850" y="1902450"/>
            <a:ext cx="2002951" cy="3241901"/>
          </a:xfrm>
          <a:prstGeom prst="rect">
            <a:avLst/>
          </a:prstGeom>
          <a:noFill/>
          <a:ln>
            <a:noFill/>
          </a:ln>
        </p:spPr>
      </p:pic>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07B5643D-D9BC-4A24-B390-350B86D89913}"/>
                  </a:ext>
                </a:extLst>
              </p:cNvPr>
              <p:cNvSpPr/>
              <p:nvPr/>
            </p:nvSpPr>
            <p:spPr>
              <a:xfrm>
                <a:off x="6552916" y="953085"/>
                <a:ext cx="2602892" cy="754437"/>
              </a:xfrm>
              <a:prstGeom prst="rect">
                <a:avLst/>
              </a:prstGeom>
            </p:spPr>
            <p:txBody>
              <a:bodyPr wrap="none">
                <a:spAutoFit/>
              </a:bodyPr>
              <a:lstStyle/>
              <a:p>
                <a:pPr marL="0" indent="0">
                  <a:buNone/>
                </a:pPr>
                <a14:m>
                  <m:oMathPara xmlns:m="http://schemas.openxmlformats.org/officeDocument/2006/math">
                    <m:oMathParaPr>
                      <m:jc m:val="centerGroup"/>
                    </m:oMathParaPr>
                    <m:oMath xmlns:m="http://schemas.openxmlformats.org/officeDocument/2006/math">
                      <m:groupChr>
                        <m:groupChrPr>
                          <m:chr m:val="→"/>
                          <m:vertJc m:val="bot"/>
                          <m:ctrlPr>
                            <a:rPr lang="el-GR" sz="2000" i="1" smtClean="0">
                              <a:latin typeface="Cambria Math" panose="02040503050406030204" pitchFamily="18" charset="0"/>
                            </a:rPr>
                          </m:ctrlPr>
                        </m:groupChrPr>
                        <m:e>
                          <m:sSub>
                            <m:sSubPr>
                              <m:ctrlPr>
                                <a:rPr lang="en-US" sz="2000" b="0" i="1" smtClean="0">
                                  <a:latin typeface="Cambria Math" panose="02040503050406030204" pitchFamily="18" charset="0"/>
                                </a:rPr>
                              </m:ctrlPr>
                            </m:sSubPr>
                            <m:e>
                              <m:r>
                                <m:rPr>
                                  <m:brk m:alnAt="2"/>
                                </m:rPr>
                                <a:rPr lang="en-US" sz="2000" b="0" i="1" smtClean="0">
                                  <a:latin typeface="Cambria Math" panose="02040503050406030204" pitchFamily="18" charset="0"/>
                                </a:rPr>
                                <m:t>𝑝</m:t>
                              </m:r>
                            </m:e>
                            <m:sub>
                              <m:r>
                                <m:rPr>
                                  <m:brk m:alnAt="2"/>
                                </m:rPr>
                                <a:rPr lang="en-US" sz="2000" b="0" i="1" smtClean="0">
                                  <a:latin typeface="Cambria Math" panose="02040503050406030204" pitchFamily="18" charset="0"/>
                                </a:rPr>
                                <m:t>𝑒</m:t>
                              </m:r>
                              <m:r>
                                <a:rPr lang="en-US" sz="2000" b="0" i="1" smtClean="0">
                                  <a:latin typeface="Cambria Math" panose="02040503050406030204" pitchFamily="18" charset="0"/>
                                </a:rPr>
                                <m:t>𝑙</m:t>
                              </m:r>
                            </m:sub>
                          </m:sSub>
                          <m:sSub>
                            <m:sSubPr>
                              <m:ctrlPr>
                                <a:rPr lang="en-US" sz="2000" b="0" i="1" smtClean="0">
                                  <a:latin typeface="Cambria Math" panose="02040503050406030204" pitchFamily="18" charset="0"/>
                                </a:rPr>
                              </m:ctrlPr>
                            </m:sSubPr>
                            <m:e>
                              <m:r>
                                <m:rPr>
                                  <m:brk m:alnAt="2"/>
                                </m:rPr>
                                <a:rPr lang="en-US" sz="2000" b="0" i="1" smtClean="0">
                                  <a:latin typeface="Cambria Math" panose="02040503050406030204" pitchFamily="18" charset="0"/>
                                </a:rPr>
                                <m:t>𝐶</m:t>
                              </m:r>
                            </m:e>
                            <m:sub>
                              <m:r>
                                <m:rPr>
                                  <m:brk m:alnAt="2"/>
                                </m:rPr>
                                <a:rPr lang="en-US" sz="2000" b="0" i="1" smtClean="0">
                                  <a:latin typeface="Cambria Math" panose="02040503050406030204" pitchFamily="18" charset="0"/>
                                </a:rPr>
                                <m:t>𝐿</m:t>
                              </m:r>
                            </m:sub>
                          </m:sSub>
                          <m:r>
                            <m:rPr>
                              <m:brk m:alnAt="2"/>
                            </m:rP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m:rPr>
                                  <m:brk m:alnAt="2"/>
                                </m:rPr>
                                <a:rPr lang="en-US" sz="2000" b="0" i="1" smtClean="0">
                                  <a:latin typeface="Cambria Math" panose="02040503050406030204" pitchFamily="18" charset="0"/>
                                </a:rPr>
                                <m:t>𝑟</m:t>
                              </m:r>
                            </m:e>
                            <m:sub>
                              <m:r>
                                <m:rPr>
                                  <m:brk m:alnAt="2"/>
                                </m:rPr>
                                <a:rPr lang="en-US" sz="2000" b="0" i="1" smtClean="0">
                                  <a:latin typeface="Cambria Math" panose="02040503050406030204" pitchFamily="18" charset="0"/>
                                </a:rPr>
                                <m:t>𝑒</m:t>
                              </m:r>
                              <m:r>
                                <a:rPr lang="en-US" sz="2000" b="0" i="1" smtClean="0">
                                  <a:latin typeface="Cambria Math" panose="02040503050406030204" pitchFamily="18" charset="0"/>
                                </a:rPr>
                                <m:t>𝑙</m:t>
                              </m:r>
                            </m:sub>
                          </m:sSub>
                          <m:sSub>
                            <m:sSubPr>
                              <m:ctrlPr>
                                <a:rPr lang="en-US" sz="2000" b="0" i="1" smtClean="0">
                                  <a:latin typeface="Cambria Math" panose="02040503050406030204" pitchFamily="18" charset="0"/>
                                </a:rPr>
                              </m:ctrlPr>
                            </m:sSubPr>
                            <m:e>
                              <m:r>
                                <m:rPr>
                                  <m:brk m:alnAt="2"/>
                                </m:rPr>
                                <a:rPr lang="en-US" sz="2000" b="0" i="1" smtClean="0">
                                  <a:latin typeface="Cambria Math" panose="02040503050406030204" pitchFamily="18" charset="0"/>
                                </a:rPr>
                                <m:t>𝐶</m:t>
                              </m:r>
                            </m:e>
                            <m:sub>
                              <m:r>
                                <m:rPr>
                                  <m:brk m:alnAt="2"/>
                                </m:rPr>
                                <a:rPr lang="en-US" sz="2000" b="0" i="1" smtClean="0">
                                  <a:latin typeface="Cambria Math" panose="02040503050406030204" pitchFamily="18" charset="0"/>
                                </a:rPr>
                                <m:t>𝐿</m:t>
                              </m:r>
                            </m:sub>
                          </m:sSub>
                          <m:sSub>
                            <m:sSubPr>
                              <m:ctrlPr>
                                <a:rPr lang="en-US" sz="2000" b="0" i="1" smtClean="0">
                                  <a:latin typeface="Cambria Math" panose="02040503050406030204" pitchFamily="18" charset="0"/>
                                </a:rPr>
                              </m:ctrlPr>
                            </m:sSubPr>
                            <m:e>
                              <m:r>
                                <m:rPr>
                                  <m:brk m:alnAt="2"/>
                                </m:rPr>
                                <a:rPr lang="en-US" sz="2000" b="0" i="1" smtClean="0">
                                  <a:latin typeface="Cambria Math" panose="02040503050406030204" pitchFamily="18" charset="0"/>
                                </a:rPr>
                                <m:t>𝐸</m:t>
                              </m:r>
                            </m:e>
                            <m:sub>
                              <m:r>
                                <m:rPr>
                                  <m:brk m:alnAt="2"/>
                                </m:rPr>
                                <a:rPr lang="en-US" sz="2000" b="0" i="1" smtClean="0">
                                  <a:latin typeface="Cambria Math" panose="02040503050406030204" pitchFamily="18" charset="0"/>
                                </a:rPr>
                                <m:t>𝐿</m:t>
                              </m:r>
                            </m:sub>
                          </m:sSub>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m:rPr>
                                      <m:brk m:alnAt="2"/>
                                    </m:rPr>
                                    <a:rPr lang="en-US" sz="2000" b="0" i="1" smtClean="0">
                                      <a:latin typeface="Cambria Math" panose="02040503050406030204" pitchFamily="18" charset="0"/>
                                    </a:rPr>
                                    <m:t>𝐾</m:t>
                                  </m:r>
                                </m:e>
                                <m:sub>
                                  <m:r>
                                    <m:rPr>
                                      <m:brk m:alnAt="2"/>
                                    </m:rPr>
                                    <a:rPr lang="en-US" sz="2000" b="0" i="1" smtClean="0">
                                      <a:latin typeface="Cambria Math" panose="02040503050406030204" pitchFamily="18" charset="0"/>
                                    </a:rPr>
                                    <m:t>𝑒</m:t>
                                  </m:r>
                                  <m:r>
                                    <a:rPr lang="en-US" sz="2000" b="0" i="1" smtClean="0">
                                      <a:latin typeface="Cambria Math" panose="02040503050406030204" pitchFamily="18" charset="0"/>
                                    </a:rPr>
                                    <m:t>𝑙</m:t>
                                  </m:r>
                                </m:sub>
                              </m:sSub>
                            </m:num>
                            <m:den>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𝐾</m:t>
                                  </m:r>
                                </m:e>
                                <m:sub>
                                  <m:r>
                                    <a:rPr lang="en-US" sz="2000" b="0" i="1" smtClean="0">
                                      <a:latin typeface="Cambria Math" panose="02040503050406030204" pitchFamily="18" charset="0"/>
                                    </a:rPr>
                                    <m:t>𝑒𝑙</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𝐸</m:t>
                                  </m:r>
                                </m:e>
                                <m:sub>
                                  <m:r>
                                    <a:rPr lang="en-US" sz="2000" b="0" i="1" smtClean="0">
                                      <a:latin typeface="Cambria Math" panose="02040503050406030204" pitchFamily="18" charset="0"/>
                                    </a:rPr>
                                    <m:t>𝐿</m:t>
                                  </m:r>
                                </m:sub>
                              </m:sSub>
                            </m:den>
                          </m:f>
                        </m:e>
                      </m:groupCh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𝐸</m:t>
                          </m:r>
                        </m:e>
                        <m:sub>
                          <m:r>
                            <a:rPr lang="en-US" sz="2000" b="0" i="1" smtClean="0">
                              <a:latin typeface="Cambria Math" panose="02040503050406030204" pitchFamily="18" charset="0"/>
                            </a:rPr>
                            <m:t>𝐿</m:t>
                          </m:r>
                        </m:sub>
                      </m:sSub>
                    </m:oMath>
                  </m:oMathPara>
                </a14:m>
                <a:endParaRPr lang="en-US" sz="2000" dirty="0"/>
              </a:p>
            </p:txBody>
          </p:sp>
        </mc:Choice>
        <mc:Fallback xmlns="">
          <p:sp>
            <p:nvSpPr>
              <p:cNvPr id="7" name="Rectangle 6">
                <a:extLst>
                  <a:ext uri="{FF2B5EF4-FFF2-40B4-BE49-F238E27FC236}">
                    <a16:creationId xmlns:a16="http://schemas.microsoft.com/office/drawing/2014/main" id="{07B5643D-D9BC-4A24-B390-350B86D89913}"/>
                  </a:ext>
                </a:extLst>
              </p:cNvPr>
              <p:cNvSpPr>
                <a:spLocks noRot="1" noChangeAspect="1" noMove="1" noResize="1" noEditPoints="1" noAdjustHandles="1" noChangeArrowheads="1" noChangeShapeType="1" noTextEdit="1"/>
              </p:cNvSpPr>
              <p:nvPr/>
            </p:nvSpPr>
            <p:spPr>
              <a:xfrm>
                <a:off x="6552916" y="953085"/>
                <a:ext cx="2602892" cy="75443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91292FEB-A578-C242-BD12-F3CC038AD5E0}"/>
                  </a:ext>
                </a:extLst>
              </p:cNvPr>
              <p:cNvSpPr/>
              <p:nvPr/>
            </p:nvSpPr>
            <p:spPr>
              <a:xfrm>
                <a:off x="3924725" y="5649726"/>
                <a:ext cx="5143075" cy="1631216"/>
              </a:xfrm>
              <a:prstGeom prst="rect">
                <a:avLst/>
              </a:prstGeom>
            </p:spPr>
            <p:txBody>
              <a:bodyPr wrap="none">
                <a:spAutoFit/>
              </a:bodyPr>
              <a:lstStyle/>
              <a:p>
                <a14:m>
                  <m:oMath xmlns:m="http://schemas.openxmlformats.org/officeDocument/2006/math">
                    <m:sSub>
                      <m:sSubPr>
                        <m:ctrlPr>
                          <a:rPr lang="en-US" sz="2000" b="0" i="1" smtClean="0">
                            <a:latin typeface="Cambria Math" panose="02040503050406030204" pitchFamily="18" charset="0"/>
                          </a:rPr>
                        </m:ctrlPr>
                      </m:sSubPr>
                      <m:e>
                        <m:r>
                          <a:rPr lang="en-US" sz="2000" i="1" smtClean="0">
                            <a:latin typeface="Cambria Math" panose="02040503050406030204" pitchFamily="18" charset="0"/>
                          </a:rPr>
                          <m:t>𝑝</m:t>
                        </m:r>
                      </m:e>
                      <m:sub>
                        <m:r>
                          <a:rPr lang="en-US" sz="2000" b="0" i="1" smtClean="0">
                            <a:latin typeface="Cambria Math" panose="02040503050406030204" pitchFamily="18" charset="0"/>
                          </a:rPr>
                          <m:t>𝑒𝑙</m:t>
                        </m:r>
                      </m:sub>
                    </m:sSub>
                    <m:r>
                      <a:rPr lang="en-US" sz="2000" i="1">
                        <a:latin typeface="Cambria Math" panose="02040503050406030204" pitchFamily="18" charset="0"/>
                      </a:rPr>
                      <m:t>=</m:t>
                    </m:r>
                    <m:r>
                      <a:rPr lang="en-US" sz="2000" i="1">
                        <a:latin typeface="Cambria Math" panose="02040503050406030204" pitchFamily="18" charset="0"/>
                      </a:rPr>
                      <m:t>1</m:t>
                    </m:r>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10</m:t>
                        </m:r>
                      </m:e>
                      <m:sup>
                        <m:r>
                          <a:rPr lang="en-US" sz="2000" b="0" i="1" smtClean="0">
                            <a:latin typeface="Cambria Math" panose="02040503050406030204" pitchFamily="18" charset="0"/>
                          </a:rPr>
                          <m:t>−</m:t>
                        </m:r>
                        <m:r>
                          <a:rPr lang="en-US" sz="2000" b="0" i="1" smtClean="0">
                            <a:latin typeface="Cambria Math" panose="02040503050406030204" pitchFamily="18" charset="0"/>
                          </a:rPr>
                          <m:t>4</m:t>
                        </m:r>
                      </m:sup>
                    </m:sSup>
                  </m:oMath>
                </a14:m>
                <a:r>
                  <a:rPr lang="en-US" sz="2000" i="1" dirty="0">
                    <a:latin typeface="Cambria Math" panose="02040503050406030204" pitchFamily="18" charset="0"/>
                  </a:rPr>
                  <a:t> </a:t>
                </a:r>
                <a:r>
                  <a:rPr lang="en-US" sz="2000" dirty="0">
                    <a:latin typeface="Cambria Math" panose="02040503050406030204" pitchFamily="18" charset="0"/>
                  </a:rPr>
                  <a:t>immune cells per APC per day</a:t>
                </a:r>
              </a:p>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𝑟</m:t>
                        </m:r>
                      </m:e>
                      <m:sub>
                        <m:r>
                          <a:rPr lang="en-US" sz="2000" b="0" i="1" smtClean="0">
                            <a:latin typeface="Cambria Math" panose="02040503050406030204" pitchFamily="18" charset="0"/>
                          </a:rPr>
                          <m:t>𝑒𝑙</m:t>
                        </m:r>
                      </m:sub>
                    </m:sSub>
                    <m:r>
                      <a:rPr lang="en-US" sz="2000" i="1">
                        <a:latin typeface="Cambria Math" panose="02040503050406030204" pitchFamily="18" charset="0"/>
                      </a:rPr>
                      <m:t>=</m:t>
                    </m:r>
                    <m:r>
                      <a:rPr lang="en-US" sz="2000" b="0" i="1" smtClean="0">
                        <a:latin typeface="Cambria Math" panose="02040503050406030204" pitchFamily="18" charset="0"/>
                      </a:rPr>
                      <m:t>1</m:t>
                    </m:r>
                    <m:r>
                      <a:rPr lang="en-US" sz="2000" i="1">
                        <a:latin typeface="Cambria Math" panose="02040503050406030204" pitchFamily="18" charset="0"/>
                      </a:rPr>
                      <m:t>.</m:t>
                    </m:r>
                    <m:r>
                      <a:rPr lang="en-US" sz="2000" i="1">
                        <a:latin typeface="Cambria Math" panose="02040503050406030204" pitchFamily="18" charset="0"/>
                      </a:rPr>
                      <m:t>0</m:t>
                    </m:r>
                  </m:oMath>
                </a14:m>
                <a:r>
                  <a:rPr lang="en-US" sz="2000" i="1" dirty="0">
                    <a:latin typeface="Cambria Math" panose="02040503050406030204" pitchFamily="18" charset="0"/>
                  </a:rPr>
                  <a:t> </a:t>
                </a:r>
                <a:r>
                  <a:rPr lang="en-US" sz="2000" dirty="0">
                    <a:latin typeface="Cambria Math" panose="02040503050406030204" pitchFamily="18" charset="0"/>
                  </a:rPr>
                  <a:t>per APC per day</a:t>
                </a:r>
              </a:p>
              <a:p>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𝐾</m:t>
                        </m:r>
                      </m:e>
                      <m:sub>
                        <m:r>
                          <a:rPr lang="en-US" sz="2000" i="1">
                            <a:latin typeface="Cambria Math" panose="02040503050406030204" pitchFamily="18" charset="0"/>
                          </a:rPr>
                          <m:t>𝑒𝑙</m:t>
                        </m:r>
                      </m:sub>
                    </m:sSub>
                    <m:r>
                      <a:rPr lang="en-US" sz="2000" i="1">
                        <a:latin typeface="Cambria Math" panose="02040503050406030204" pitchFamily="18" charset="0"/>
                      </a:rPr>
                      <m:t>=</m:t>
                    </m:r>
                    <m:r>
                      <a:rPr lang="en-US" sz="2000" i="1">
                        <a:latin typeface="Cambria Math" panose="02040503050406030204" pitchFamily="18" charset="0"/>
                      </a:rPr>
                      <m:t>1</m:t>
                    </m:r>
                    <m:r>
                      <a:rPr lang="en-US" sz="2000" b="0" i="1" smtClean="0">
                        <a:latin typeface="Cambria Math" panose="02040503050406030204" pitchFamily="18" charset="0"/>
                      </a:rPr>
                      <m:t>× </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10</m:t>
                        </m:r>
                      </m:e>
                      <m:sup>
                        <m:r>
                          <a:rPr lang="en-US" sz="2000" b="0" i="1" smtClean="0">
                            <a:latin typeface="Cambria Math" panose="02040503050406030204" pitchFamily="18" charset="0"/>
                          </a:rPr>
                          <m:t>3</m:t>
                        </m:r>
                      </m:sup>
                    </m:sSup>
                  </m:oMath>
                </a14:m>
                <a:r>
                  <a:rPr lang="en-US" sz="2000" dirty="0">
                    <a:latin typeface="Cambria Math" panose="02040503050406030204" pitchFamily="18" charset="0"/>
                  </a:rPr>
                  <a:t>cells</a:t>
                </a:r>
              </a:p>
              <a:p>
                <a:endParaRPr lang="en-US" sz="20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 </m:t>
                      </m:r>
                    </m:oMath>
                  </m:oMathPara>
                </a14:m>
                <a:endParaRPr lang="en-US" sz="2000" dirty="0"/>
              </a:p>
            </p:txBody>
          </p:sp>
        </mc:Choice>
        <mc:Fallback xmlns="">
          <p:sp>
            <p:nvSpPr>
              <p:cNvPr id="8" name="Rectangle 7">
                <a:extLst>
                  <a:ext uri="{FF2B5EF4-FFF2-40B4-BE49-F238E27FC236}">
                    <a16:creationId xmlns:a16="http://schemas.microsoft.com/office/drawing/2014/main" id="{91292FEB-A578-C242-BD12-F3CC038AD5E0}"/>
                  </a:ext>
                </a:extLst>
              </p:cNvPr>
              <p:cNvSpPr>
                <a:spLocks noRot="1" noChangeAspect="1" noMove="1" noResize="1" noEditPoints="1" noAdjustHandles="1" noChangeArrowheads="1" noChangeShapeType="1" noTextEdit="1"/>
              </p:cNvSpPr>
              <p:nvPr/>
            </p:nvSpPr>
            <p:spPr>
              <a:xfrm>
                <a:off x="3924725" y="5649726"/>
                <a:ext cx="5143075" cy="1631216"/>
              </a:xfrm>
              <a:prstGeom prst="rect">
                <a:avLst/>
              </a:prstGeom>
              <a:blipFill>
                <a:blip r:embed="rId8"/>
                <a:stretch>
                  <a:fillRect t="-2247" r="-2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368AEC04-9E5F-6240-987B-79EC4AA0125A}"/>
                  </a:ext>
                </a:extLst>
              </p:cNvPr>
              <p:cNvSpPr/>
              <p:nvPr/>
            </p:nvSpPr>
            <p:spPr>
              <a:xfrm>
                <a:off x="7413535" y="2475953"/>
                <a:ext cx="543580" cy="369332"/>
              </a:xfrm>
              <a:prstGeom prst="rect">
                <a:avLst/>
              </a:prstGeom>
              <a:solidFill>
                <a:srgbClr val="B5B5B5"/>
              </a:solid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ar-AE" sz="1800" b="1" i="1" smtClean="0">
                              <a:solidFill>
                                <a:schemeClr val="bg1"/>
                              </a:solidFill>
                              <a:latin typeface="Cambria Math" panose="02040503050406030204" pitchFamily="18" charset="0"/>
                            </a:rPr>
                          </m:ctrlPr>
                        </m:sSubPr>
                        <m:e>
                          <m:r>
                            <a:rPr lang="ar-AE" sz="1800" b="1" i="1">
                              <a:solidFill>
                                <a:schemeClr val="bg1"/>
                              </a:solidFill>
                              <a:latin typeface="Cambria Math" panose="02040503050406030204" pitchFamily="18" charset="0"/>
                            </a:rPr>
                            <m:t>𝑬</m:t>
                          </m:r>
                        </m:e>
                        <m:sub>
                          <m:r>
                            <a:rPr lang="ar-AE" sz="1800" b="1" i="1">
                              <a:solidFill>
                                <a:schemeClr val="bg1"/>
                              </a:solidFill>
                              <a:latin typeface="Cambria Math" panose="02040503050406030204" pitchFamily="18" charset="0"/>
                            </a:rPr>
                            <m:t>𝑳</m:t>
                          </m:r>
                        </m:sub>
                      </m:sSub>
                    </m:oMath>
                  </m:oMathPara>
                </a14:m>
                <a:endParaRPr lang="en-US" sz="1800" b="1" dirty="0">
                  <a:solidFill>
                    <a:schemeClr val="bg1"/>
                  </a:solidFill>
                </a:endParaRPr>
              </a:p>
            </p:txBody>
          </p:sp>
        </mc:Choice>
        <mc:Fallback xmlns="">
          <p:sp>
            <p:nvSpPr>
              <p:cNvPr id="9" name="Rectangle 8">
                <a:extLst>
                  <a:ext uri="{FF2B5EF4-FFF2-40B4-BE49-F238E27FC236}">
                    <a16:creationId xmlns:a16="http://schemas.microsoft.com/office/drawing/2014/main" id="{368AEC04-9E5F-6240-987B-79EC4AA0125A}"/>
                  </a:ext>
                </a:extLst>
              </p:cNvPr>
              <p:cNvSpPr>
                <a:spLocks noRot="1" noChangeAspect="1" noMove="1" noResize="1" noEditPoints="1" noAdjustHandles="1" noChangeArrowheads="1" noChangeShapeType="1" noTextEdit="1"/>
              </p:cNvSpPr>
              <p:nvPr/>
            </p:nvSpPr>
            <p:spPr>
              <a:xfrm>
                <a:off x="7413535" y="2475953"/>
                <a:ext cx="543580" cy="369332"/>
              </a:xfrm>
              <a:prstGeom prst="rect">
                <a:avLst/>
              </a:prstGeom>
              <a:blipFill>
                <a:blip r:embed="rId9"/>
                <a:stretch>
                  <a:fillRect/>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818B139D-E8FB-44F0-BF87-168DB531176C}"/>
              </a:ext>
            </a:extLst>
          </p:cNvPr>
          <p:cNvPicPr>
            <a:picLocks noChangeAspect="1"/>
          </p:cNvPicPr>
          <p:nvPr/>
        </p:nvPicPr>
        <p:blipFill>
          <a:blip r:embed="rId10">
            <a:clrChange>
              <a:clrFrom>
                <a:srgbClr val="FEF3B1"/>
              </a:clrFrom>
              <a:clrTo>
                <a:srgbClr val="FEF3B1">
                  <a:alpha val="0"/>
                </a:srgbClr>
              </a:clrTo>
            </a:clrChange>
          </a:blip>
          <a:stretch>
            <a:fillRect/>
          </a:stretch>
        </p:blipFill>
        <p:spPr>
          <a:xfrm>
            <a:off x="8550325" y="0"/>
            <a:ext cx="593675" cy="617861"/>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g8d5ae6fbc1_0_69"/>
          <p:cNvSpPr txBox="1">
            <a:spLocks noGrp="1"/>
          </p:cNvSpPr>
          <p:nvPr>
            <p:ph type="title"/>
          </p:nvPr>
        </p:nvSpPr>
        <p:spPr>
          <a:xfrm>
            <a:off x="0" y="-12"/>
            <a:ext cx="8737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dirty="0">
                <a:solidFill>
                  <a:srgbClr val="0000CC"/>
                </a:solidFill>
              </a:rPr>
              <a:t>Effector T-cell Proliferation in the Lymph Node</a:t>
            </a:r>
            <a:endParaRPr dirty="0"/>
          </a:p>
        </p:txBody>
      </p:sp>
      <mc:AlternateContent xmlns:mc="http://schemas.openxmlformats.org/markup-compatibility/2006" xmlns:a14="http://schemas.microsoft.com/office/drawing/2010/main">
        <mc:Choice Requires="a14">
          <p:sp>
            <p:nvSpPr>
              <p:cNvPr id="669" name="Google Shape;669;g8d5ae6fbc1_0_69"/>
              <p:cNvSpPr txBox="1">
                <a:spLocks noGrp="1"/>
              </p:cNvSpPr>
              <p:nvPr>
                <p:ph type="body" idx="1"/>
              </p:nvPr>
            </p:nvSpPr>
            <p:spPr>
              <a:xfrm>
                <a:off x="260350" y="1143000"/>
                <a:ext cx="6597650" cy="4569000"/>
              </a:xfrm>
              <a:prstGeom prst="rect">
                <a:avLst/>
              </a:prstGeom>
            </p:spPr>
            <p:txBody>
              <a:bodyPr spcFirstLastPara="1" wrap="square" lIns="91425" tIns="45700" rIns="91425" bIns="45700" anchor="t" anchorCtr="0">
                <a:noAutofit/>
              </a:bodyPr>
              <a:lstStyle/>
              <a:p>
                <a:pPr marL="0" lvl="0" indent="0" algn="l" rtl="0">
                  <a:spcBef>
                    <a:spcPts val="560"/>
                  </a:spcBef>
                  <a:spcAft>
                    <a:spcPts val="0"/>
                  </a:spcAft>
                  <a:buNone/>
                </a:pPr>
                <a:r>
                  <a:rPr lang="en-US" sz="1900" dirty="0"/>
                  <a:t>Cytokines and antigen presentation induce proliferation of effector immune cells (T-cells and B-cells) in the lymph node.</a:t>
                </a:r>
              </a:p>
              <a:p>
                <a:pPr marL="0" lvl="0" indent="0" algn="l" rtl="0">
                  <a:spcBef>
                    <a:spcPts val="560"/>
                  </a:spcBef>
                  <a:spcAft>
                    <a:spcPts val="0"/>
                  </a:spcAft>
                  <a:buNone/>
                </a:pPr>
                <a:r>
                  <a:rPr lang="en-US" sz="1900" dirty="0"/>
                  <a:t>The specific functional form of the rate of proliferation  of effector T-cells depends on our understanding of  biological mechanisms and the experimental measurements of T-cell population.</a:t>
                </a:r>
              </a:p>
              <a:p>
                <a:pPr marL="0" indent="0">
                  <a:buNone/>
                </a:pPr>
                <a14:m>
                  <m:oMathPara xmlns:m="http://schemas.openxmlformats.org/officeDocument/2006/math">
                    <m:oMathParaPr>
                      <m:jc m:val="centerGroup"/>
                    </m:oMathParaPr>
                    <m:oMath xmlns:m="http://schemas.openxmlformats.org/officeDocument/2006/math">
                      <m:f>
                        <m:fPr>
                          <m:ctrlPr>
                            <a:rPr lang="ar-AE" sz="2000" i="1">
                              <a:latin typeface="Cambria Math" panose="02040503050406030204" pitchFamily="18" charset="0"/>
                            </a:rPr>
                          </m:ctrlPr>
                        </m:fPr>
                        <m:num>
                          <m:r>
                            <a:rPr lang="ar-AE" sz="2000" i="1">
                              <a:latin typeface="Cambria Math" panose="02040503050406030204" pitchFamily="18" charset="0"/>
                            </a:rPr>
                            <m:t>𝑑</m:t>
                          </m:r>
                          <m:sSub>
                            <m:sSubPr>
                              <m:ctrlPr>
                                <a:rPr lang="en-US" sz="2000" b="0" i="1" smtClean="0">
                                  <a:latin typeface="Cambria Math" panose="02040503050406030204" pitchFamily="18" charset="0"/>
                                </a:rPr>
                              </m:ctrlPr>
                            </m:sSubPr>
                            <m:e>
                              <m:r>
                                <a:rPr lang="ar-AE" sz="2000" b="0" i="1" smtClean="0">
                                  <a:latin typeface="Cambria Math" panose="02040503050406030204" pitchFamily="18" charset="0"/>
                                </a:rPr>
                                <m:t>𝐸</m:t>
                              </m:r>
                            </m:e>
                            <m:sub>
                              <m:r>
                                <a:rPr lang="en-US" sz="2000" b="0" i="1" smtClean="0">
                                  <a:latin typeface="Cambria Math" panose="02040503050406030204" pitchFamily="18" charset="0"/>
                                </a:rPr>
                                <m:t>𝐿</m:t>
                              </m:r>
                            </m:sub>
                          </m:sSub>
                        </m:num>
                        <m:den>
                          <m:r>
                            <a:rPr lang="ar-AE" sz="2000" i="1">
                              <a:latin typeface="Cambria Math" panose="02040503050406030204" pitchFamily="18" charset="0"/>
                            </a:rPr>
                            <m:t>𝑑𝑡</m:t>
                          </m:r>
                        </m:den>
                      </m:f>
                      <m:r>
                        <a:rPr lang="ar-AE" sz="2000" i="1">
                          <a:latin typeface="Cambria Math" panose="02040503050406030204" pitchFamily="18" charset="0"/>
                        </a:rPr>
                        <m:t>=</m:t>
                      </m:r>
                      <m:sSub>
                        <m:sSubPr>
                          <m:ctrlPr>
                            <a:rPr lang="ar-AE" sz="2000" i="1">
                              <a:latin typeface="Cambria Math" panose="02040503050406030204" pitchFamily="18" charset="0"/>
                            </a:rPr>
                          </m:ctrlPr>
                        </m:sSubPr>
                        <m:e>
                          <m:r>
                            <a:rPr lang="ar-AE" sz="2000" i="1">
                              <a:latin typeface="Cambria Math" panose="02040503050406030204" pitchFamily="18" charset="0"/>
                            </a:rPr>
                            <m:t>𝑝</m:t>
                          </m:r>
                        </m:e>
                        <m:sub>
                          <m:r>
                            <a:rPr lang="en-US" sz="2000" b="0" i="1" smtClean="0">
                              <a:latin typeface="Cambria Math" panose="02040503050406030204" pitchFamily="18" charset="0"/>
                            </a:rPr>
                            <m:t>𝑒𝑙</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𝐶</m:t>
                          </m:r>
                        </m:e>
                        <m:sub>
                          <m:r>
                            <a:rPr lang="en-US" sz="2000" b="0" i="1" smtClean="0">
                              <a:latin typeface="Cambria Math" panose="02040503050406030204" pitchFamily="18" charset="0"/>
                            </a:rPr>
                            <m:t>𝐿</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𝑟</m:t>
                          </m:r>
                        </m:e>
                        <m:sub>
                          <m:r>
                            <a:rPr lang="en-US" sz="2000" b="0" i="1" smtClean="0">
                              <a:latin typeface="Cambria Math" panose="02040503050406030204" pitchFamily="18" charset="0"/>
                            </a:rPr>
                            <m:t>𝑒𝑙</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𝐶</m:t>
                          </m:r>
                        </m:e>
                        <m:sub>
                          <m:r>
                            <a:rPr lang="en-US" sz="2000" b="0" i="1" smtClean="0">
                              <a:latin typeface="Cambria Math" panose="02040503050406030204" pitchFamily="18" charset="0"/>
                            </a:rPr>
                            <m:t>𝐿</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𝐸</m:t>
                          </m:r>
                        </m:e>
                        <m:sub>
                          <m:r>
                            <a:rPr lang="en-US" sz="2000" b="0" i="1" smtClean="0">
                              <a:latin typeface="Cambria Math" panose="02040503050406030204" pitchFamily="18" charset="0"/>
                            </a:rPr>
                            <m:t>𝐿</m:t>
                          </m:r>
                        </m:sub>
                      </m:sSub>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𝐾</m:t>
                              </m:r>
                            </m:e>
                            <m:sub>
                              <m:r>
                                <a:rPr lang="en-US" sz="2000" b="0" i="1" smtClean="0">
                                  <a:latin typeface="Cambria Math" panose="02040503050406030204" pitchFamily="18" charset="0"/>
                                </a:rPr>
                                <m:t>𝑒𝑙</m:t>
                              </m:r>
                            </m:sub>
                          </m:sSub>
                        </m:num>
                        <m:den>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𝐾</m:t>
                              </m:r>
                            </m:e>
                            <m:sub>
                              <m:r>
                                <a:rPr lang="en-US" sz="2000" b="0" i="1" smtClean="0">
                                  <a:latin typeface="Cambria Math" panose="02040503050406030204" pitchFamily="18" charset="0"/>
                                </a:rPr>
                                <m:t>𝑒𝑙</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𝐸</m:t>
                              </m:r>
                            </m:e>
                            <m:sub>
                              <m:r>
                                <a:rPr lang="en-US" sz="2000" b="0" i="1" smtClean="0">
                                  <a:latin typeface="Cambria Math" panose="02040503050406030204" pitchFamily="18" charset="0"/>
                                </a:rPr>
                                <m:t>𝐿</m:t>
                              </m:r>
                            </m:sub>
                          </m:sSub>
                        </m:den>
                      </m:f>
                    </m:oMath>
                  </m:oMathPara>
                </a14:m>
                <a:endParaRPr lang="en-US" sz="1900" dirty="0"/>
              </a:p>
              <a:p>
                <a:pPr marL="0" lvl="0" indent="0" algn="l" rtl="0">
                  <a:spcBef>
                    <a:spcPts val="560"/>
                  </a:spcBef>
                  <a:spcAft>
                    <a:spcPts val="0"/>
                  </a:spcAft>
                  <a:buNone/>
                </a:pPr>
                <a:endParaRPr sz="1900" dirty="0"/>
              </a:p>
            </p:txBody>
          </p:sp>
        </mc:Choice>
        <mc:Fallback xmlns="">
          <p:sp>
            <p:nvSpPr>
              <p:cNvPr id="669" name="Google Shape;669;g8d5ae6fbc1_0_69"/>
              <p:cNvSpPr txBox="1">
                <a:spLocks noGrp="1" noRot="1" noChangeAspect="1" noMove="1" noResize="1" noEditPoints="1" noAdjustHandles="1" noChangeArrowheads="1" noChangeShapeType="1" noTextEdit="1"/>
              </p:cNvSpPr>
              <p:nvPr>
                <p:ph type="body" idx="1"/>
              </p:nvPr>
            </p:nvSpPr>
            <p:spPr>
              <a:xfrm>
                <a:off x="260350" y="1143000"/>
                <a:ext cx="6597650" cy="4569000"/>
              </a:xfrm>
              <a:prstGeom prst="rect">
                <a:avLst/>
              </a:prstGeom>
              <a:blipFill>
                <a:blip r:embed="rId3"/>
                <a:stretch>
                  <a:fillRect l="-924"/>
                </a:stretch>
              </a:blipFill>
            </p:spPr>
            <p:txBody>
              <a:bodyPr/>
              <a:lstStyle/>
              <a:p>
                <a:r>
                  <a:rPr lang="en-US">
                    <a:noFill/>
                  </a:rPr>
                  <a:t> </a:t>
                </a:r>
              </a:p>
            </p:txBody>
          </p:sp>
        </mc:Fallback>
      </mc:AlternateContent>
      <p:pic>
        <p:nvPicPr>
          <p:cNvPr id="670" name="Google Shape;670;g8d5ae6fbc1_0_69" descr="redblackblockiu"/>
          <p:cNvPicPr preferRelativeResize="0"/>
          <p:nvPr/>
        </p:nvPicPr>
        <p:blipFill rotWithShape="1">
          <a:blip r:embed="rId4">
            <a:alphaModFix/>
          </a:blip>
          <a:srcRect/>
          <a:stretch/>
        </p:blipFill>
        <p:spPr>
          <a:xfrm>
            <a:off x="0" y="6219825"/>
            <a:ext cx="484188" cy="638175"/>
          </a:xfrm>
          <a:prstGeom prst="rect">
            <a:avLst/>
          </a:prstGeom>
          <a:noFill/>
          <a:ln>
            <a:noFill/>
          </a:ln>
        </p:spPr>
      </p:pic>
      <p:pic>
        <p:nvPicPr>
          <p:cNvPr id="671" name="Google Shape;671;g8d5ae6fbc1_0_69" descr="Biocomplexity Logo"/>
          <p:cNvPicPr preferRelativeResize="0"/>
          <p:nvPr/>
        </p:nvPicPr>
        <p:blipFill rotWithShape="1">
          <a:blip r:embed="rId5">
            <a:alphaModFix/>
          </a:blip>
          <a:srcRect/>
          <a:stretch/>
        </p:blipFill>
        <p:spPr>
          <a:xfrm>
            <a:off x="8550275" y="6264275"/>
            <a:ext cx="593725" cy="593725"/>
          </a:xfrm>
          <a:prstGeom prst="rect">
            <a:avLst/>
          </a:prstGeom>
          <a:noFill/>
          <a:ln>
            <a:noFill/>
          </a:ln>
        </p:spPr>
      </p:pic>
      <p:pic>
        <p:nvPicPr>
          <p:cNvPr id="672" name="Google Shape;672;g8d5ae6fbc1_0_69"/>
          <p:cNvPicPr preferRelativeResize="0"/>
          <p:nvPr/>
        </p:nvPicPr>
        <p:blipFill>
          <a:blip r:embed="rId6">
            <a:alphaModFix/>
          </a:blip>
          <a:stretch>
            <a:fillRect/>
          </a:stretch>
        </p:blipFill>
        <p:spPr>
          <a:xfrm>
            <a:off x="6683850" y="1902450"/>
            <a:ext cx="2002951" cy="3241901"/>
          </a:xfrm>
          <a:prstGeom prst="rect">
            <a:avLst/>
          </a:prstGeom>
          <a:noFill/>
          <a:ln>
            <a:noFill/>
          </a:ln>
        </p:spPr>
      </p:pic>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07B5643D-D9BC-4A24-B390-350B86D89913}"/>
                  </a:ext>
                </a:extLst>
              </p:cNvPr>
              <p:cNvSpPr/>
              <p:nvPr/>
            </p:nvSpPr>
            <p:spPr>
              <a:xfrm>
                <a:off x="6552916" y="953085"/>
                <a:ext cx="2602892" cy="754437"/>
              </a:xfrm>
              <a:prstGeom prst="rect">
                <a:avLst/>
              </a:prstGeom>
            </p:spPr>
            <p:txBody>
              <a:bodyPr wrap="none">
                <a:spAutoFit/>
              </a:bodyPr>
              <a:lstStyle/>
              <a:p>
                <a:pPr marL="0" indent="0">
                  <a:buNone/>
                </a:pPr>
                <a14:m>
                  <m:oMathPara xmlns:m="http://schemas.openxmlformats.org/officeDocument/2006/math">
                    <m:oMathParaPr>
                      <m:jc m:val="centerGroup"/>
                    </m:oMathParaPr>
                    <m:oMath xmlns:m="http://schemas.openxmlformats.org/officeDocument/2006/math">
                      <m:groupChr>
                        <m:groupChrPr>
                          <m:chr m:val="→"/>
                          <m:vertJc m:val="bot"/>
                          <m:ctrlPr>
                            <a:rPr lang="el-GR" sz="2000" i="1" smtClean="0">
                              <a:latin typeface="Cambria Math" panose="02040503050406030204" pitchFamily="18" charset="0"/>
                            </a:rPr>
                          </m:ctrlPr>
                        </m:groupChrPr>
                        <m:e>
                          <m:sSub>
                            <m:sSubPr>
                              <m:ctrlPr>
                                <a:rPr lang="en-US" sz="2000" b="0" i="1" smtClean="0">
                                  <a:latin typeface="Cambria Math" panose="02040503050406030204" pitchFamily="18" charset="0"/>
                                </a:rPr>
                              </m:ctrlPr>
                            </m:sSubPr>
                            <m:e>
                              <m:r>
                                <m:rPr>
                                  <m:brk m:alnAt="2"/>
                                </m:rPr>
                                <a:rPr lang="en-US" sz="2000" b="0" i="1" smtClean="0">
                                  <a:latin typeface="Cambria Math" panose="02040503050406030204" pitchFamily="18" charset="0"/>
                                </a:rPr>
                                <m:t>𝑝</m:t>
                              </m:r>
                            </m:e>
                            <m:sub>
                              <m:r>
                                <m:rPr>
                                  <m:brk m:alnAt="2"/>
                                </m:rPr>
                                <a:rPr lang="en-US" sz="2000" b="0" i="1" smtClean="0">
                                  <a:latin typeface="Cambria Math" panose="02040503050406030204" pitchFamily="18" charset="0"/>
                                </a:rPr>
                                <m:t>𝑒</m:t>
                              </m:r>
                              <m:r>
                                <a:rPr lang="en-US" sz="2000" b="0" i="1" smtClean="0">
                                  <a:latin typeface="Cambria Math" panose="02040503050406030204" pitchFamily="18" charset="0"/>
                                </a:rPr>
                                <m:t>𝑙</m:t>
                              </m:r>
                            </m:sub>
                          </m:sSub>
                          <m:sSub>
                            <m:sSubPr>
                              <m:ctrlPr>
                                <a:rPr lang="en-US" sz="2000" b="0" i="1" smtClean="0">
                                  <a:latin typeface="Cambria Math" panose="02040503050406030204" pitchFamily="18" charset="0"/>
                                </a:rPr>
                              </m:ctrlPr>
                            </m:sSubPr>
                            <m:e>
                              <m:r>
                                <m:rPr>
                                  <m:brk m:alnAt="2"/>
                                </m:rPr>
                                <a:rPr lang="en-US" sz="2000" b="0" i="1" smtClean="0">
                                  <a:latin typeface="Cambria Math" panose="02040503050406030204" pitchFamily="18" charset="0"/>
                                </a:rPr>
                                <m:t>𝐶</m:t>
                              </m:r>
                            </m:e>
                            <m:sub>
                              <m:r>
                                <m:rPr>
                                  <m:brk m:alnAt="2"/>
                                </m:rPr>
                                <a:rPr lang="en-US" sz="2000" b="0" i="1" smtClean="0">
                                  <a:latin typeface="Cambria Math" panose="02040503050406030204" pitchFamily="18" charset="0"/>
                                </a:rPr>
                                <m:t>𝐿</m:t>
                              </m:r>
                            </m:sub>
                          </m:sSub>
                          <m:r>
                            <m:rPr>
                              <m:brk m:alnAt="2"/>
                            </m:rP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m:rPr>
                                  <m:brk m:alnAt="2"/>
                                </m:rPr>
                                <a:rPr lang="en-US" sz="2000" b="0" i="1" smtClean="0">
                                  <a:latin typeface="Cambria Math" panose="02040503050406030204" pitchFamily="18" charset="0"/>
                                </a:rPr>
                                <m:t>𝑟</m:t>
                              </m:r>
                            </m:e>
                            <m:sub>
                              <m:r>
                                <m:rPr>
                                  <m:brk m:alnAt="2"/>
                                </m:rPr>
                                <a:rPr lang="en-US" sz="2000" b="0" i="1" smtClean="0">
                                  <a:latin typeface="Cambria Math" panose="02040503050406030204" pitchFamily="18" charset="0"/>
                                </a:rPr>
                                <m:t>𝑒</m:t>
                              </m:r>
                              <m:r>
                                <a:rPr lang="en-US" sz="2000" b="0" i="1" smtClean="0">
                                  <a:latin typeface="Cambria Math" panose="02040503050406030204" pitchFamily="18" charset="0"/>
                                </a:rPr>
                                <m:t>𝑙</m:t>
                              </m:r>
                            </m:sub>
                          </m:sSub>
                          <m:sSub>
                            <m:sSubPr>
                              <m:ctrlPr>
                                <a:rPr lang="en-US" sz="2000" b="0" i="1" smtClean="0">
                                  <a:latin typeface="Cambria Math" panose="02040503050406030204" pitchFamily="18" charset="0"/>
                                </a:rPr>
                              </m:ctrlPr>
                            </m:sSubPr>
                            <m:e>
                              <m:r>
                                <m:rPr>
                                  <m:brk m:alnAt="2"/>
                                </m:rPr>
                                <a:rPr lang="en-US" sz="2000" b="0" i="1" smtClean="0">
                                  <a:latin typeface="Cambria Math" panose="02040503050406030204" pitchFamily="18" charset="0"/>
                                </a:rPr>
                                <m:t>𝐶</m:t>
                              </m:r>
                            </m:e>
                            <m:sub>
                              <m:r>
                                <m:rPr>
                                  <m:brk m:alnAt="2"/>
                                </m:rPr>
                                <a:rPr lang="en-US" sz="2000" b="0" i="1" smtClean="0">
                                  <a:latin typeface="Cambria Math" panose="02040503050406030204" pitchFamily="18" charset="0"/>
                                </a:rPr>
                                <m:t>𝐿</m:t>
                              </m:r>
                            </m:sub>
                          </m:sSub>
                          <m:sSub>
                            <m:sSubPr>
                              <m:ctrlPr>
                                <a:rPr lang="en-US" sz="2000" b="0" i="1" smtClean="0">
                                  <a:latin typeface="Cambria Math" panose="02040503050406030204" pitchFamily="18" charset="0"/>
                                </a:rPr>
                              </m:ctrlPr>
                            </m:sSubPr>
                            <m:e>
                              <m:r>
                                <m:rPr>
                                  <m:brk m:alnAt="2"/>
                                </m:rPr>
                                <a:rPr lang="en-US" sz="2000" b="0" i="1" smtClean="0">
                                  <a:latin typeface="Cambria Math" panose="02040503050406030204" pitchFamily="18" charset="0"/>
                                </a:rPr>
                                <m:t>𝐸</m:t>
                              </m:r>
                            </m:e>
                            <m:sub>
                              <m:r>
                                <m:rPr>
                                  <m:brk m:alnAt="2"/>
                                </m:rPr>
                                <a:rPr lang="en-US" sz="2000" b="0" i="1" smtClean="0">
                                  <a:latin typeface="Cambria Math" panose="02040503050406030204" pitchFamily="18" charset="0"/>
                                </a:rPr>
                                <m:t>𝐿</m:t>
                              </m:r>
                            </m:sub>
                          </m:sSub>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m:rPr>
                                      <m:brk m:alnAt="2"/>
                                    </m:rPr>
                                    <a:rPr lang="en-US" sz="2000" b="0" i="1" smtClean="0">
                                      <a:latin typeface="Cambria Math" panose="02040503050406030204" pitchFamily="18" charset="0"/>
                                    </a:rPr>
                                    <m:t>𝐾</m:t>
                                  </m:r>
                                </m:e>
                                <m:sub>
                                  <m:r>
                                    <m:rPr>
                                      <m:brk m:alnAt="2"/>
                                    </m:rPr>
                                    <a:rPr lang="en-US" sz="2000" b="0" i="1" smtClean="0">
                                      <a:latin typeface="Cambria Math" panose="02040503050406030204" pitchFamily="18" charset="0"/>
                                    </a:rPr>
                                    <m:t>𝑒</m:t>
                                  </m:r>
                                  <m:r>
                                    <a:rPr lang="en-US" sz="2000" b="0" i="1" smtClean="0">
                                      <a:latin typeface="Cambria Math" panose="02040503050406030204" pitchFamily="18" charset="0"/>
                                    </a:rPr>
                                    <m:t>𝑙</m:t>
                                  </m:r>
                                </m:sub>
                              </m:sSub>
                            </m:num>
                            <m:den>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𝐾</m:t>
                                  </m:r>
                                </m:e>
                                <m:sub>
                                  <m:r>
                                    <a:rPr lang="en-US" sz="2000" b="0" i="1" smtClean="0">
                                      <a:latin typeface="Cambria Math" panose="02040503050406030204" pitchFamily="18" charset="0"/>
                                    </a:rPr>
                                    <m:t>𝑒𝑙</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𝐸</m:t>
                                  </m:r>
                                </m:e>
                                <m:sub>
                                  <m:r>
                                    <a:rPr lang="en-US" sz="2000" b="0" i="1" smtClean="0">
                                      <a:latin typeface="Cambria Math" panose="02040503050406030204" pitchFamily="18" charset="0"/>
                                    </a:rPr>
                                    <m:t>𝐿</m:t>
                                  </m:r>
                                </m:sub>
                              </m:sSub>
                            </m:den>
                          </m:f>
                        </m:e>
                      </m:groupCh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𝐸</m:t>
                          </m:r>
                        </m:e>
                        <m:sub>
                          <m:r>
                            <a:rPr lang="en-US" sz="2000" b="0" i="1" smtClean="0">
                              <a:latin typeface="Cambria Math" panose="02040503050406030204" pitchFamily="18" charset="0"/>
                            </a:rPr>
                            <m:t>𝐿</m:t>
                          </m:r>
                        </m:sub>
                      </m:sSub>
                    </m:oMath>
                  </m:oMathPara>
                </a14:m>
                <a:endParaRPr lang="en-US" sz="2000" dirty="0"/>
              </a:p>
            </p:txBody>
          </p:sp>
        </mc:Choice>
        <mc:Fallback xmlns="">
          <p:sp>
            <p:nvSpPr>
              <p:cNvPr id="7" name="Rectangle 6">
                <a:extLst>
                  <a:ext uri="{FF2B5EF4-FFF2-40B4-BE49-F238E27FC236}">
                    <a16:creationId xmlns:a16="http://schemas.microsoft.com/office/drawing/2014/main" id="{07B5643D-D9BC-4A24-B390-350B86D89913}"/>
                  </a:ext>
                </a:extLst>
              </p:cNvPr>
              <p:cNvSpPr>
                <a:spLocks noRot="1" noChangeAspect="1" noMove="1" noResize="1" noEditPoints="1" noAdjustHandles="1" noChangeArrowheads="1" noChangeShapeType="1" noTextEdit="1"/>
              </p:cNvSpPr>
              <p:nvPr/>
            </p:nvSpPr>
            <p:spPr>
              <a:xfrm>
                <a:off x="6552916" y="953085"/>
                <a:ext cx="2602892" cy="75443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368AEC04-9E5F-6240-987B-79EC4AA0125A}"/>
                  </a:ext>
                </a:extLst>
              </p:cNvPr>
              <p:cNvSpPr/>
              <p:nvPr/>
            </p:nvSpPr>
            <p:spPr>
              <a:xfrm>
                <a:off x="7413535" y="2475953"/>
                <a:ext cx="543580" cy="369332"/>
              </a:xfrm>
              <a:prstGeom prst="rect">
                <a:avLst/>
              </a:prstGeom>
              <a:solidFill>
                <a:srgbClr val="B5B5B5"/>
              </a:solid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ar-AE" sz="1800" b="1" i="1" smtClean="0">
                              <a:solidFill>
                                <a:schemeClr val="bg1"/>
                              </a:solidFill>
                              <a:latin typeface="Cambria Math" panose="02040503050406030204" pitchFamily="18" charset="0"/>
                            </a:rPr>
                          </m:ctrlPr>
                        </m:sSubPr>
                        <m:e>
                          <m:r>
                            <a:rPr lang="ar-AE" sz="1800" b="1" i="1">
                              <a:solidFill>
                                <a:schemeClr val="bg1"/>
                              </a:solidFill>
                              <a:latin typeface="Cambria Math" panose="02040503050406030204" pitchFamily="18" charset="0"/>
                            </a:rPr>
                            <m:t>𝑬</m:t>
                          </m:r>
                        </m:e>
                        <m:sub>
                          <m:r>
                            <a:rPr lang="ar-AE" sz="1800" b="1" i="1">
                              <a:solidFill>
                                <a:schemeClr val="bg1"/>
                              </a:solidFill>
                              <a:latin typeface="Cambria Math" panose="02040503050406030204" pitchFamily="18" charset="0"/>
                            </a:rPr>
                            <m:t>𝑳</m:t>
                          </m:r>
                        </m:sub>
                      </m:sSub>
                    </m:oMath>
                  </m:oMathPara>
                </a14:m>
                <a:endParaRPr lang="en-US" sz="1800" b="1" dirty="0">
                  <a:solidFill>
                    <a:schemeClr val="bg1"/>
                  </a:solidFill>
                </a:endParaRPr>
              </a:p>
            </p:txBody>
          </p:sp>
        </mc:Choice>
        <mc:Fallback xmlns="">
          <p:sp>
            <p:nvSpPr>
              <p:cNvPr id="9" name="Rectangle 8">
                <a:extLst>
                  <a:ext uri="{FF2B5EF4-FFF2-40B4-BE49-F238E27FC236}">
                    <a16:creationId xmlns:a16="http://schemas.microsoft.com/office/drawing/2014/main" id="{368AEC04-9E5F-6240-987B-79EC4AA0125A}"/>
                  </a:ext>
                </a:extLst>
              </p:cNvPr>
              <p:cNvSpPr>
                <a:spLocks noRot="1" noChangeAspect="1" noMove="1" noResize="1" noEditPoints="1" noAdjustHandles="1" noChangeArrowheads="1" noChangeShapeType="1" noTextEdit="1"/>
              </p:cNvSpPr>
              <p:nvPr/>
            </p:nvSpPr>
            <p:spPr>
              <a:xfrm>
                <a:off x="7413535" y="2475953"/>
                <a:ext cx="543580"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E4A4D2FE-C59C-4DFE-B9B2-5DED1F2B8E6A}"/>
                  </a:ext>
                </a:extLst>
              </p:cNvPr>
              <p:cNvSpPr/>
              <p:nvPr/>
            </p:nvSpPr>
            <p:spPr>
              <a:xfrm>
                <a:off x="833795" y="4400476"/>
                <a:ext cx="5143075" cy="1015663"/>
              </a:xfrm>
              <a:prstGeom prst="rect">
                <a:avLst/>
              </a:prstGeom>
            </p:spPr>
            <p:txBody>
              <a:bodyPr wrap="none">
                <a:spAutoFit/>
              </a:bodyPr>
              <a:lstStyle/>
              <a:p>
                <a14:m>
                  <m:oMath xmlns:m="http://schemas.openxmlformats.org/officeDocument/2006/math">
                    <m:sSub>
                      <m:sSubPr>
                        <m:ctrlPr>
                          <a:rPr lang="en-US" sz="2000" b="0" i="1" smtClean="0">
                            <a:latin typeface="Cambria Math" panose="02040503050406030204" pitchFamily="18" charset="0"/>
                          </a:rPr>
                        </m:ctrlPr>
                      </m:sSubPr>
                      <m:e>
                        <m:r>
                          <a:rPr lang="en-US" sz="2000" i="1" smtClean="0">
                            <a:latin typeface="Cambria Math" panose="02040503050406030204" pitchFamily="18" charset="0"/>
                          </a:rPr>
                          <m:t>𝑝</m:t>
                        </m:r>
                      </m:e>
                      <m:sub>
                        <m:r>
                          <a:rPr lang="en-US" sz="2000" b="0" i="1" smtClean="0">
                            <a:latin typeface="Cambria Math" panose="02040503050406030204" pitchFamily="18" charset="0"/>
                          </a:rPr>
                          <m:t>𝑒𝑙</m:t>
                        </m:r>
                      </m:sub>
                    </m:sSub>
                    <m:r>
                      <a:rPr lang="en-US" sz="2000" i="1">
                        <a:latin typeface="Cambria Math" panose="02040503050406030204" pitchFamily="18" charset="0"/>
                      </a:rPr>
                      <m:t>=</m:t>
                    </m:r>
                    <m:r>
                      <a:rPr lang="en-US" sz="2000" i="1">
                        <a:latin typeface="Cambria Math" panose="02040503050406030204" pitchFamily="18" charset="0"/>
                      </a:rPr>
                      <m:t>1</m:t>
                    </m:r>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10</m:t>
                        </m:r>
                      </m:e>
                      <m:sup>
                        <m:r>
                          <a:rPr lang="en-US" sz="2000" b="0" i="1" smtClean="0">
                            <a:latin typeface="Cambria Math" panose="02040503050406030204" pitchFamily="18" charset="0"/>
                          </a:rPr>
                          <m:t>−</m:t>
                        </m:r>
                        <m:r>
                          <a:rPr lang="en-US" sz="2000" b="0" i="1" smtClean="0">
                            <a:latin typeface="Cambria Math" panose="02040503050406030204" pitchFamily="18" charset="0"/>
                          </a:rPr>
                          <m:t>4</m:t>
                        </m:r>
                      </m:sup>
                    </m:sSup>
                  </m:oMath>
                </a14:m>
                <a:r>
                  <a:rPr lang="en-US" sz="2000" i="1" dirty="0">
                    <a:latin typeface="Cambria Math" panose="02040503050406030204" pitchFamily="18" charset="0"/>
                  </a:rPr>
                  <a:t> </a:t>
                </a:r>
                <a:r>
                  <a:rPr lang="en-US" sz="2000" dirty="0">
                    <a:latin typeface="Cambria Math" panose="02040503050406030204" pitchFamily="18" charset="0"/>
                  </a:rPr>
                  <a:t>immune cells per APC per day</a:t>
                </a:r>
              </a:p>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𝑟</m:t>
                        </m:r>
                      </m:e>
                      <m:sub>
                        <m:r>
                          <a:rPr lang="en-US" sz="2000" b="0" i="1" smtClean="0">
                            <a:latin typeface="Cambria Math" panose="02040503050406030204" pitchFamily="18" charset="0"/>
                          </a:rPr>
                          <m:t>𝑒𝑙</m:t>
                        </m:r>
                      </m:sub>
                    </m:sSub>
                    <m:r>
                      <a:rPr lang="en-US" sz="2000" i="1">
                        <a:latin typeface="Cambria Math" panose="02040503050406030204" pitchFamily="18" charset="0"/>
                      </a:rPr>
                      <m:t>=</m:t>
                    </m:r>
                    <m:r>
                      <a:rPr lang="en-US" sz="2000" b="0" i="1" smtClean="0">
                        <a:latin typeface="Cambria Math" panose="02040503050406030204" pitchFamily="18" charset="0"/>
                      </a:rPr>
                      <m:t>1</m:t>
                    </m:r>
                    <m:r>
                      <a:rPr lang="en-US" sz="2000" i="1">
                        <a:latin typeface="Cambria Math" panose="02040503050406030204" pitchFamily="18" charset="0"/>
                      </a:rPr>
                      <m:t>.</m:t>
                    </m:r>
                    <m:r>
                      <a:rPr lang="en-US" sz="2000" i="1">
                        <a:latin typeface="Cambria Math" panose="02040503050406030204" pitchFamily="18" charset="0"/>
                      </a:rPr>
                      <m:t>0</m:t>
                    </m:r>
                  </m:oMath>
                </a14:m>
                <a:r>
                  <a:rPr lang="en-US" sz="2000" i="1" dirty="0">
                    <a:latin typeface="Cambria Math" panose="02040503050406030204" pitchFamily="18" charset="0"/>
                  </a:rPr>
                  <a:t> </a:t>
                </a:r>
                <a:r>
                  <a:rPr lang="en-US" sz="2000" dirty="0">
                    <a:latin typeface="Cambria Math" panose="02040503050406030204" pitchFamily="18" charset="0"/>
                  </a:rPr>
                  <a:t>per APC per day</a:t>
                </a:r>
              </a:p>
              <a:p>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𝐾</m:t>
                        </m:r>
                      </m:e>
                      <m:sub>
                        <m:r>
                          <a:rPr lang="en-US" sz="2000" i="1">
                            <a:latin typeface="Cambria Math" panose="02040503050406030204" pitchFamily="18" charset="0"/>
                          </a:rPr>
                          <m:t>𝑒𝑙</m:t>
                        </m:r>
                      </m:sub>
                    </m:sSub>
                    <m:r>
                      <a:rPr lang="en-US" sz="2000" i="1">
                        <a:latin typeface="Cambria Math" panose="02040503050406030204" pitchFamily="18" charset="0"/>
                      </a:rPr>
                      <m:t>=</m:t>
                    </m:r>
                    <m:r>
                      <a:rPr lang="en-US" sz="2000" i="1">
                        <a:latin typeface="Cambria Math" panose="02040503050406030204" pitchFamily="18" charset="0"/>
                      </a:rPr>
                      <m:t>1</m:t>
                    </m:r>
                    <m:r>
                      <a:rPr lang="en-US" sz="2000" b="0" i="1" smtClean="0">
                        <a:latin typeface="Cambria Math" panose="02040503050406030204" pitchFamily="18" charset="0"/>
                      </a:rPr>
                      <m:t>× </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10</m:t>
                        </m:r>
                      </m:e>
                      <m:sup>
                        <m:r>
                          <a:rPr lang="en-US" sz="2000" b="0" i="1" smtClean="0">
                            <a:latin typeface="Cambria Math" panose="02040503050406030204" pitchFamily="18" charset="0"/>
                          </a:rPr>
                          <m:t>3</m:t>
                        </m:r>
                      </m:sup>
                    </m:sSup>
                  </m:oMath>
                </a14:m>
                <a:r>
                  <a:rPr lang="en-US" sz="2000" dirty="0">
                    <a:latin typeface="Cambria Math" panose="02040503050406030204" pitchFamily="18" charset="0"/>
                  </a:rPr>
                  <a:t>cells</a:t>
                </a:r>
              </a:p>
            </p:txBody>
          </p:sp>
        </mc:Choice>
        <mc:Fallback xmlns="">
          <p:sp>
            <p:nvSpPr>
              <p:cNvPr id="10" name="Rectangle 9">
                <a:extLst>
                  <a:ext uri="{FF2B5EF4-FFF2-40B4-BE49-F238E27FC236}">
                    <a16:creationId xmlns:a16="http://schemas.microsoft.com/office/drawing/2014/main" id="{E4A4D2FE-C59C-4DFE-B9B2-5DED1F2B8E6A}"/>
                  </a:ext>
                </a:extLst>
              </p:cNvPr>
              <p:cNvSpPr>
                <a:spLocks noRot="1" noChangeAspect="1" noMove="1" noResize="1" noEditPoints="1" noAdjustHandles="1" noChangeArrowheads="1" noChangeShapeType="1" noTextEdit="1"/>
              </p:cNvSpPr>
              <p:nvPr/>
            </p:nvSpPr>
            <p:spPr>
              <a:xfrm>
                <a:off x="833795" y="4400476"/>
                <a:ext cx="5143075" cy="1015663"/>
              </a:xfrm>
              <a:prstGeom prst="rect">
                <a:avLst/>
              </a:prstGeom>
              <a:blipFill>
                <a:blip r:embed="rId10"/>
                <a:stretch>
                  <a:fillRect t="-3614" r="-356" b="-10241"/>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ADE68603-E4EE-4222-A47F-9FF631C269E1}"/>
              </a:ext>
            </a:extLst>
          </p:cNvPr>
          <p:cNvSpPr txBox="1"/>
          <p:nvPr/>
        </p:nvSpPr>
        <p:spPr>
          <a:xfrm>
            <a:off x="3559175" y="5597138"/>
            <a:ext cx="5391642" cy="738664"/>
          </a:xfrm>
          <a:prstGeom prst="rect">
            <a:avLst/>
          </a:prstGeom>
          <a:noFill/>
        </p:spPr>
        <p:txBody>
          <a:bodyPr wrap="square" rtlCol="0">
            <a:spAutoFit/>
          </a:bodyPr>
          <a:lstStyle/>
          <a:p>
            <a:r>
              <a:rPr lang="en-US" b="1" dirty="0">
                <a:solidFill>
                  <a:srgbClr val="FF0000"/>
                </a:solidFill>
              </a:rPr>
              <a:t>We could definitely consider different forms for the saturation term, in particular, we might expect that the rate of proliferation saturates as the number of APCs increases</a:t>
            </a:r>
          </a:p>
        </p:txBody>
      </p:sp>
      <p:pic>
        <p:nvPicPr>
          <p:cNvPr id="11" name="Picture 10">
            <a:extLst>
              <a:ext uri="{FF2B5EF4-FFF2-40B4-BE49-F238E27FC236}">
                <a16:creationId xmlns:a16="http://schemas.microsoft.com/office/drawing/2014/main" id="{FFE46E7B-5440-4880-9AF3-3FB1B5556AFE}"/>
              </a:ext>
            </a:extLst>
          </p:cNvPr>
          <p:cNvPicPr>
            <a:picLocks noChangeAspect="1"/>
          </p:cNvPicPr>
          <p:nvPr/>
        </p:nvPicPr>
        <p:blipFill>
          <a:blip r:embed="rId11">
            <a:clrChange>
              <a:clrFrom>
                <a:srgbClr val="FEF3B1"/>
              </a:clrFrom>
              <a:clrTo>
                <a:srgbClr val="FEF3B1">
                  <a:alpha val="0"/>
                </a:srgbClr>
              </a:clrTo>
            </a:clrChange>
          </a:blip>
          <a:stretch>
            <a:fillRect/>
          </a:stretch>
        </p:blipFill>
        <p:spPr>
          <a:xfrm>
            <a:off x="8550325" y="0"/>
            <a:ext cx="593675" cy="617861"/>
          </a:xfrm>
          <a:prstGeom prst="rect">
            <a:avLst/>
          </a:prstGeom>
        </p:spPr>
      </p:pic>
    </p:spTree>
    <p:extLst>
      <p:ext uri="{BB962C8B-B14F-4D97-AF65-F5344CB8AC3E}">
        <p14:creationId xmlns:p14="http://schemas.microsoft.com/office/powerpoint/2010/main" val="114391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g8d5ae6fbc1_0_82"/>
          <p:cNvSpPr txBox="1">
            <a:spLocks noGrp="1"/>
          </p:cNvSpPr>
          <p:nvPr>
            <p:ph type="title"/>
          </p:nvPr>
        </p:nvSpPr>
        <p:spPr>
          <a:xfrm>
            <a:off x="457200" y="-12"/>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a:solidFill>
                  <a:srgbClr val="0000CC"/>
                </a:solidFill>
              </a:rPr>
              <a:t>Effector T-cell Proliferation in the Lymph Node</a:t>
            </a:r>
            <a:endParaRPr/>
          </a:p>
        </p:txBody>
      </p:sp>
      <p:pic>
        <p:nvPicPr>
          <p:cNvPr id="679" name="Google Shape;679;g8d5ae6fbc1_0_82" descr="redblackblockiu"/>
          <p:cNvPicPr preferRelativeResize="0"/>
          <p:nvPr/>
        </p:nvPicPr>
        <p:blipFill rotWithShape="1">
          <a:blip r:embed="rId3">
            <a:alphaModFix/>
          </a:blip>
          <a:srcRect/>
          <a:stretch/>
        </p:blipFill>
        <p:spPr>
          <a:xfrm>
            <a:off x="0" y="6219825"/>
            <a:ext cx="484188" cy="638175"/>
          </a:xfrm>
          <a:prstGeom prst="rect">
            <a:avLst/>
          </a:prstGeom>
          <a:noFill/>
          <a:ln>
            <a:noFill/>
          </a:ln>
        </p:spPr>
      </p:pic>
      <p:pic>
        <p:nvPicPr>
          <p:cNvPr id="680" name="Google Shape;680;g8d5ae6fbc1_0_82"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pic>
        <p:nvPicPr>
          <p:cNvPr id="681" name="Google Shape;681;g8d5ae6fbc1_0_82"/>
          <p:cNvPicPr preferRelativeResize="0"/>
          <p:nvPr/>
        </p:nvPicPr>
        <p:blipFill>
          <a:blip r:embed="rId5">
            <a:alphaModFix/>
          </a:blip>
          <a:stretch>
            <a:fillRect/>
          </a:stretch>
        </p:blipFill>
        <p:spPr>
          <a:xfrm>
            <a:off x="309775" y="1129325"/>
            <a:ext cx="5625350" cy="4287750"/>
          </a:xfrm>
          <a:prstGeom prst="rect">
            <a:avLst/>
          </a:prstGeom>
          <a:noFill/>
          <a:ln>
            <a:noFill/>
          </a:ln>
        </p:spPr>
      </p:pic>
      <p:sp>
        <p:nvSpPr>
          <p:cNvPr id="683" name="Google Shape;683;g8d5ae6fbc1_0_82"/>
          <p:cNvSpPr/>
          <p:nvPr/>
        </p:nvSpPr>
        <p:spPr>
          <a:xfrm>
            <a:off x="309775" y="2516125"/>
            <a:ext cx="5587800" cy="138000"/>
          </a:xfrm>
          <a:prstGeom prst="rect">
            <a:avLst/>
          </a:prstGeom>
          <a:solidFill>
            <a:srgbClr val="00B050">
              <a:alpha val="49800"/>
            </a:srgbClr>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3E0D5C3F-1211-4501-AE78-782D068A37B1}"/>
                  </a:ext>
                </a:extLst>
              </p:cNvPr>
              <p:cNvSpPr/>
              <p:nvPr/>
            </p:nvSpPr>
            <p:spPr>
              <a:xfrm>
                <a:off x="6672233" y="1084304"/>
                <a:ext cx="2471767" cy="31396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𝑇</m:t>
                      </m:r>
                      <m:groupChr>
                        <m:groupChrPr>
                          <m:chr m:val="→"/>
                          <m:vertJc m:val="bot"/>
                          <m:ctrlPr>
                            <a:rPr lang="el-GR" sz="1800" i="1">
                              <a:latin typeface="Cambria Math" panose="02040503050406030204" pitchFamily="18" charset="0"/>
                            </a:rPr>
                          </m:ctrlPr>
                        </m:groupChrPr>
                        <m:e>
                          <m:r>
                            <a:rPr lang="en-US" sz="1800" b="0" i="1" smtClean="0">
                              <a:latin typeface="Cambria Math" panose="02040503050406030204" pitchFamily="18" charset="0"/>
                            </a:rPr>
                            <m:t>𝛽</m:t>
                          </m:r>
                          <m:r>
                            <a:rPr lang="en-US" sz="1800" b="0" i="1" smtClean="0">
                              <a:latin typeface="Cambria Math" panose="02040503050406030204" pitchFamily="18" charset="0"/>
                            </a:rPr>
                            <m:t>𝑉𝑇</m:t>
                          </m:r>
                        </m:e>
                      </m:groupChr>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b="0" i="1" smtClean="0">
                              <a:latin typeface="Cambria Math" panose="02040503050406030204" pitchFamily="18" charset="0"/>
                            </a:rPr>
                            <m:t>1</m:t>
                          </m:r>
                        </m:sub>
                      </m:sSub>
                    </m:oMath>
                  </m:oMathPara>
                </a14:m>
                <a:endParaRPr lang="en-US" sz="1800" dirty="0"/>
              </a:p>
              <a:p>
                <a:pPr marL="0" indent="0">
                  <a:buNone/>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1</m:t>
                          </m:r>
                        </m:sub>
                      </m:sSub>
                      <m:groupChr>
                        <m:groupChrPr>
                          <m:chr m:val="→"/>
                          <m:vertJc m:val="bot"/>
                          <m:ctrlPr>
                            <a:rPr lang="el-GR" sz="1800" i="1">
                              <a:latin typeface="Cambria Math" panose="02040503050406030204" pitchFamily="18" charset="0"/>
                            </a:rPr>
                          </m:ctrlPr>
                        </m:groupChrPr>
                        <m:e>
                          <m:r>
                            <a:rPr lang="en-US" sz="1800" b="0" i="1" smtClean="0">
                              <a:latin typeface="Cambria Math" panose="02040503050406030204" pitchFamily="18" charset="0"/>
                            </a:rPr>
                            <m:t>𝑘</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1</m:t>
                              </m:r>
                            </m:sub>
                          </m:sSub>
                        </m:e>
                      </m:groupChr>
                      <m:sSub>
                        <m:sSubPr>
                          <m:ctrlPr>
                            <a:rPr lang="en-US" sz="1800" b="0" i="1" smtClean="0">
                              <a:latin typeface="Cambria Math" panose="02040503050406030204" pitchFamily="18" charset="0"/>
                            </a:rPr>
                          </m:ctrlPr>
                        </m:sSubPr>
                        <m:e>
                          <m:r>
                            <a:rPr lang="en-US" sz="1800" i="1">
                              <a:latin typeface="Cambria Math" panose="02040503050406030204" pitchFamily="18" charset="0"/>
                            </a:rPr>
                            <m:t>𝐼</m:t>
                          </m:r>
                        </m:e>
                        <m:sub>
                          <m:r>
                            <a:rPr lang="en-US" sz="1800" b="0" i="1" smtClean="0">
                              <a:latin typeface="Cambria Math" panose="02040503050406030204" pitchFamily="18" charset="0"/>
                            </a:rPr>
                            <m:t>2</m:t>
                          </m:r>
                        </m:sub>
                      </m:sSub>
                      <m:groupChr>
                        <m:groupChrPr>
                          <m:chr m:val="→"/>
                          <m:vertJc m:val="bot"/>
                          <m:ctrlPr>
                            <a:rPr lang="el-GR" sz="1800" i="1">
                              <a:latin typeface="Cambria Math" panose="02040503050406030204" pitchFamily="18" charset="0"/>
                            </a:rPr>
                          </m:ctrlPr>
                        </m:groupChrPr>
                        <m:e>
                          <m:r>
                            <m:rPr>
                              <m:brk m:alnAt="2"/>
                            </m:rPr>
                            <a:rPr lang="en-US" sz="1800" b="0" i="1" smtClean="0">
                              <a:latin typeface="Cambria Math" panose="02040503050406030204" pitchFamily="18" charset="0"/>
                            </a:rPr>
                            <m:t>𝑑</m:t>
                          </m:r>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b="0" i="1" smtClean="0">
                                  <a:latin typeface="Cambria Math" panose="02040503050406030204" pitchFamily="18" charset="0"/>
                                </a:rPr>
                                <m:t>2</m:t>
                              </m:r>
                            </m:sub>
                          </m:sSub>
                        </m:e>
                      </m:groupChr>
                      <m:r>
                        <a:rPr lang="en-US" sz="1800" b="0" i="1" smtClean="0">
                          <a:latin typeface="Cambria Math" panose="02040503050406030204" pitchFamily="18" charset="0"/>
                        </a:rPr>
                        <m:t>𝐷</m:t>
                      </m:r>
                    </m:oMath>
                  </m:oMathPara>
                </a14:m>
                <a:endParaRPr lang="en-US" sz="1800" dirty="0"/>
              </a:p>
              <a:p>
                <a:pPr/>
                <a14:m>
                  <m:oMathPara xmlns:m="http://schemas.openxmlformats.org/officeDocument/2006/math">
                    <m:oMathParaPr>
                      <m:jc m:val="centerGroup"/>
                    </m:oMathParaPr>
                    <m:oMath xmlns:m="http://schemas.openxmlformats.org/officeDocument/2006/math">
                      <m:groupChr>
                        <m:groupChrPr>
                          <m:chr m:val="→"/>
                          <m:vertJc m:val="bot"/>
                          <m:ctrlPr>
                            <a:rPr lang="el-GR" sz="1800" i="1" smtClean="0">
                              <a:latin typeface="Cambria Math" panose="02040503050406030204" pitchFamily="18" charset="0"/>
                            </a:rPr>
                          </m:ctrlPr>
                        </m:groupChrPr>
                        <m:e>
                          <m:r>
                            <m:rPr>
                              <m:brk m:alnAt="2"/>
                            </m:rPr>
                            <a:rPr lang="en-US" sz="1800" b="0" i="1" smtClean="0">
                              <a:latin typeface="Cambria Math" panose="02040503050406030204" pitchFamily="18" charset="0"/>
                            </a:rPr>
                            <m:t>𝑝</m:t>
                          </m:r>
                          <m:sSub>
                            <m:sSubPr>
                              <m:ctrlPr>
                                <a:rPr lang="en-US" sz="1800" b="0" i="1" smtClean="0">
                                  <a:latin typeface="Cambria Math" panose="02040503050406030204" pitchFamily="18" charset="0"/>
                                </a:rPr>
                              </m:ctrlPr>
                            </m:sSubPr>
                            <m:e>
                              <m:r>
                                <m:rPr>
                                  <m:brk m:alnAt="2"/>
                                </m:rPr>
                                <a:rPr lang="en-US" sz="1800" b="0" i="1" smtClean="0">
                                  <a:latin typeface="Cambria Math" panose="02040503050406030204" pitchFamily="18" charset="0"/>
                                </a:rPr>
                                <m:t>𝐼</m:t>
                              </m:r>
                            </m:e>
                            <m:sub>
                              <m:r>
                                <m:rPr>
                                  <m:brk m:alnAt="2"/>
                                </m:rPr>
                                <a:rPr lang="en-US" sz="1800" b="0" i="1" smtClean="0">
                                  <a:latin typeface="Cambria Math" panose="02040503050406030204" pitchFamily="18" charset="0"/>
                                </a:rPr>
                                <m:t>2</m:t>
                              </m:r>
                            </m:sub>
                          </m:sSub>
                        </m:e>
                      </m:groupChr>
                      <m:r>
                        <a:rPr lang="en-US" sz="1800" b="0" i="1" smtClean="0">
                          <a:latin typeface="Cambria Math" panose="02040503050406030204" pitchFamily="18" charset="0"/>
                        </a:rPr>
                        <m:t>𝑉</m:t>
                      </m:r>
                      <m:groupChr>
                        <m:groupChrPr>
                          <m:chr m:val="→"/>
                          <m:vertJc m:val="bot"/>
                          <m:ctrlPr>
                            <a:rPr lang="el-GR" sz="1800" i="1">
                              <a:latin typeface="Cambria Math" panose="02040503050406030204" pitchFamily="18" charset="0"/>
                            </a:rPr>
                          </m:ctrlPr>
                        </m:groupChrPr>
                        <m:e>
                          <m:r>
                            <a:rPr lang="en-US" sz="1800" b="0" i="1" smtClean="0">
                              <a:latin typeface="Cambria Math" panose="02040503050406030204" pitchFamily="18" charset="0"/>
                            </a:rPr>
                            <m:t>𝑐𝑉</m:t>
                          </m:r>
                        </m:e>
                      </m:groupChr>
                    </m:oMath>
                  </m:oMathPara>
                </a14:m>
                <a:endParaRPr lang="en-US" sz="1800" dirty="0"/>
              </a:p>
              <a:p>
                <a:pPr marL="0" indent="0">
                  <a:buNone/>
                </a:pPr>
                <a14:m>
                  <m:oMathPara xmlns:m="http://schemas.openxmlformats.org/officeDocument/2006/math">
                    <m:oMathParaPr>
                      <m:jc m:val="centerGroup"/>
                    </m:oMathParaPr>
                    <m:oMath xmlns:m="http://schemas.openxmlformats.org/officeDocument/2006/math">
                      <m:groupChr>
                        <m:groupChrPr>
                          <m:chr m:val="→"/>
                          <m:vertJc m:val="bot"/>
                          <m:ctrlPr>
                            <a:rPr lang="el-GR" sz="1800" i="1">
                              <a:latin typeface="Cambria Math" panose="02040503050406030204" pitchFamily="18" charset="0"/>
                            </a:rPr>
                          </m:ctrlPr>
                        </m:groupChrPr>
                        <m:e>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𝑝</m:t>
                              </m:r>
                            </m:e>
                            <m:sub>
                              <m:r>
                                <m:rPr>
                                  <m:brk m:alnAt="2"/>
                                </m:rPr>
                                <a:rPr lang="en-US" sz="1800" i="1">
                                  <a:latin typeface="Cambria Math" panose="02040503050406030204" pitchFamily="18" charset="0"/>
                                </a:rPr>
                                <m:t>𝑐</m:t>
                              </m:r>
                            </m:sub>
                          </m:sSub>
                          <m:r>
                            <m:rPr>
                              <m:brk m:alnAt="2"/>
                            </m:rPr>
                            <a:rPr lang="en-US" sz="1800" i="1">
                              <a:latin typeface="Cambria Math" panose="02040503050406030204" pitchFamily="18" charset="0"/>
                            </a:rPr>
                            <m:t>(</m:t>
                          </m:r>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𝐼</m:t>
                              </m:r>
                            </m:e>
                            <m:sub>
                              <m:r>
                                <m:rPr>
                                  <m:brk m:alnAt="2"/>
                                </m:rPr>
                                <a:rPr lang="en-US" sz="1800" i="1">
                                  <a:latin typeface="Cambria Math" panose="02040503050406030204" pitchFamily="18" charset="0"/>
                                </a:rPr>
                                <m:t>1</m:t>
                              </m:r>
                            </m:sub>
                          </m:sSub>
                          <m:r>
                            <m:rPr>
                              <m:brk m:alnAt="2"/>
                            </m:rPr>
                            <a:rPr lang="en-US" sz="1800" i="1">
                              <a:latin typeface="Cambria Math" panose="02040503050406030204" pitchFamily="18" charset="0"/>
                            </a:rPr>
                            <m:t>+</m:t>
                          </m:r>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𝐼</m:t>
                              </m:r>
                            </m:e>
                            <m:sub>
                              <m:r>
                                <m:rPr>
                                  <m:brk m:alnAt="2"/>
                                </m:rPr>
                                <a:rPr lang="en-US" sz="1800" i="1">
                                  <a:latin typeface="Cambria Math" panose="02040503050406030204" pitchFamily="18" charset="0"/>
                                </a:rPr>
                                <m:t>2</m:t>
                              </m:r>
                            </m:sub>
                          </m:sSub>
                          <m:r>
                            <m:rPr>
                              <m:brk m:alnAt="2"/>
                            </m:rPr>
                            <a:rPr lang="en-US" sz="1800" i="1">
                              <a:latin typeface="Cambria Math" panose="02040503050406030204" pitchFamily="18" charset="0"/>
                            </a:rPr>
                            <m:t>)</m:t>
                          </m:r>
                        </m:e>
                      </m:groupChr>
                      <m:r>
                        <a:rPr lang="en-US" sz="1800" i="1">
                          <a:latin typeface="Cambria Math" panose="02040503050406030204" pitchFamily="18" charset="0"/>
                        </a:rPr>
                        <m:t>𝐶</m:t>
                      </m:r>
                      <m:groupChr>
                        <m:groupChrPr>
                          <m:chr m:val="→"/>
                          <m:vertJc m:val="bot"/>
                          <m:ctrlPr>
                            <a:rPr lang="el-GR" sz="1800" i="1">
                              <a:latin typeface="Cambria Math" panose="02040503050406030204" pitchFamily="18" charset="0"/>
                            </a:rPr>
                          </m:ctrlPr>
                        </m:groupChrPr>
                        <m:e>
                          <m:sSub>
                            <m:sSubPr>
                              <m:ctrlPr>
                                <a:rPr lang="en-US" sz="1800" i="1">
                                  <a:latin typeface="Cambria Math" panose="02040503050406030204" pitchFamily="18" charset="0"/>
                                </a:rPr>
                              </m:ctrlPr>
                            </m:sSubPr>
                            <m:e>
                              <m:r>
                                <a:rPr lang="en-US" sz="1800" i="1">
                                  <a:latin typeface="Cambria Math" panose="02040503050406030204" pitchFamily="18" charset="0"/>
                                </a:rPr>
                                <m:t>𝑐</m:t>
                              </m:r>
                            </m:e>
                            <m:sub>
                              <m:r>
                                <a:rPr lang="en-US" sz="1800" i="1">
                                  <a:latin typeface="Cambria Math" panose="02040503050406030204" pitchFamily="18" charset="0"/>
                                </a:rPr>
                                <m:t>𝐶</m:t>
                              </m:r>
                            </m:sub>
                          </m:sSub>
                          <m:r>
                            <a:rPr lang="en-US" sz="1800" i="1">
                              <a:latin typeface="Cambria Math" panose="02040503050406030204" pitchFamily="18" charset="0"/>
                            </a:rPr>
                            <m:t>𝐶</m:t>
                          </m:r>
                        </m:e>
                      </m:groupChr>
                    </m:oMath>
                  </m:oMathPara>
                </a14:m>
                <a:endParaRPr lang="en-US" sz="1800" dirty="0"/>
              </a:p>
              <a:p>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rPr>
                        <m:t>𝐶</m:t>
                      </m:r>
                      <m:groupChr>
                        <m:groupChrPr>
                          <m:chr m:val="→"/>
                          <m:vertJc m:val="bot"/>
                          <m:ctrlPr>
                            <a:rPr lang="el-GR" sz="1800" i="1">
                              <a:latin typeface="Cambria Math" panose="02040503050406030204" pitchFamily="18" charset="0"/>
                            </a:rPr>
                          </m:ctrlPr>
                        </m:groupChrPr>
                        <m:e>
                          <m:sSub>
                            <m:sSubPr>
                              <m:ctrlPr>
                                <a:rPr lang="en-US" sz="1800" i="1">
                                  <a:latin typeface="Cambria Math" panose="02040503050406030204" pitchFamily="18" charset="0"/>
                                </a:rPr>
                              </m:ctrlPr>
                            </m:sSubPr>
                            <m:e>
                              <m:r>
                                <a:rPr lang="en-US" sz="1800" i="1">
                                  <a:latin typeface="Cambria Math" panose="02040503050406030204" pitchFamily="18" charset="0"/>
                                </a:rPr>
                                <m:t>𝑘</m:t>
                              </m:r>
                            </m:e>
                            <m:sub>
                              <m:r>
                                <a:rPr lang="en-US" sz="1800" i="1">
                                  <a:latin typeface="Cambria Math" panose="02040503050406030204" pitchFamily="18" charset="0"/>
                                </a:rPr>
                                <m:t>𝐶</m:t>
                              </m:r>
                            </m:sub>
                          </m:sSub>
                          <m:r>
                            <a:rPr lang="en-US" sz="1800" i="1">
                              <a:latin typeface="Cambria Math" panose="02040503050406030204" pitchFamily="18" charset="0"/>
                            </a:rPr>
                            <m:t>𝐶</m:t>
                          </m:r>
                        </m:e>
                      </m:groupChr>
                      <m:sSub>
                        <m:sSubPr>
                          <m:ctrlPr>
                            <a:rPr lang="en-US" sz="1800" i="1">
                              <a:latin typeface="Cambria Math" panose="02040503050406030204" pitchFamily="18" charset="0"/>
                            </a:rPr>
                          </m:ctrlPr>
                        </m:sSubPr>
                        <m:e>
                          <m:r>
                            <a:rPr lang="en-US" sz="1800" i="1">
                              <a:latin typeface="Cambria Math" panose="02040503050406030204" pitchFamily="18" charset="0"/>
                            </a:rPr>
                            <m:t>𝐶</m:t>
                          </m:r>
                        </m:e>
                        <m:sub>
                          <m:r>
                            <a:rPr lang="en-US" sz="1800" i="1">
                              <a:latin typeface="Cambria Math" panose="02040503050406030204" pitchFamily="18" charset="0"/>
                            </a:rPr>
                            <m:t>𝐿</m:t>
                          </m:r>
                        </m:sub>
                      </m:sSub>
                      <m:groupChr>
                        <m:groupChrPr>
                          <m:chr m:val="→"/>
                          <m:vertJc m:val="bot"/>
                          <m:ctrlPr>
                            <a:rPr lang="el-GR" sz="1800" i="1">
                              <a:latin typeface="Cambria Math" panose="02040503050406030204" pitchFamily="18" charset="0"/>
                            </a:rPr>
                          </m:ctrlPr>
                        </m:groupChrPr>
                        <m:e>
                          <m:sSub>
                            <m:sSubPr>
                              <m:ctrlPr>
                                <a:rPr lang="en-US" sz="1800" i="1">
                                  <a:latin typeface="Cambria Math" panose="02040503050406030204" pitchFamily="18" charset="0"/>
                                </a:rPr>
                              </m:ctrlPr>
                            </m:sSubPr>
                            <m:e>
                              <m:r>
                                <a:rPr lang="en-US" sz="1800" i="1">
                                  <a:latin typeface="Cambria Math" panose="02040503050406030204" pitchFamily="18" charset="0"/>
                                </a:rPr>
                                <m:t>𝑐</m:t>
                              </m:r>
                            </m:e>
                            <m:sub>
                              <m:r>
                                <a:rPr lang="en-US" sz="1800" i="1">
                                  <a:latin typeface="Cambria Math" panose="02040503050406030204" pitchFamily="18" charset="0"/>
                                </a:rPr>
                                <m:t>𝑐𝑙</m:t>
                              </m:r>
                            </m:sub>
                          </m:sSub>
                          <m:sSub>
                            <m:sSubPr>
                              <m:ctrlPr>
                                <a:rPr lang="en-US" sz="1800" i="1">
                                  <a:latin typeface="Cambria Math" panose="02040503050406030204" pitchFamily="18" charset="0"/>
                                </a:rPr>
                              </m:ctrlPr>
                            </m:sSubPr>
                            <m:e>
                              <m:r>
                                <a:rPr lang="en-US" sz="1800" i="1">
                                  <a:latin typeface="Cambria Math" panose="02040503050406030204" pitchFamily="18" charset="0"/>
                                </a:rPr>
                                <m:t>𝐶</m:t>
                              </m:r>
                            </m:e>
                            <m:sub>
                              <m:r>
                                <a:rPr lang="en-US" sz="1800" i="1">
                                  <a:latin typeface="Cambria Math" panose="02040503050406030204" pitchFamily="18" charset="0"/>
                                </a:rPr>
                                <m:t>𝐿</m:t>
                              </m:r>
                            </m:sub>
                          </m:sSub>
                        </m:e>
                      </m:groupChr>
                    </m:oMath>
                  </m:oMathPara>
                </a14:m>
                <a:endParaRPr lang="en-US" sz="1800" dirty="0"/>
              </a:p>
              <a:p>
                <a:pPr/>
                <a14:m>
                  <m:oMathPara xmlns:m="http://schemas.openxmlformats.org/officeDocument/2006/math">
                    <m:oMathParaPr>
                      <m:jc m:val="centerGroup"/>
                    </m:oMathParaPr>
                    <m:oMath xmlns:m="http://schemas.openxmlformats.org/officeDocument/2006/math">
                      <m:groupChr>
                        <m:groupChrPr>
                          <m:chr m:val="→"/>
                          <m:vertJc m:val="bot"/>
                          <m:ctrlPr>
                            <a:rPr lang="el-GR" sz="1800" i="1">
                              <a:latin typeface="Cambria Math" panose="02040503050406030204" pitchFamily="18" charset="0"/>
                            </a:rPr>
                          </m:ctrlPr>
                        </m:groupChrPr>
                        <m:e>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𝑝</m:t>
                              </m:r>
                            </m:e>
                            <m:sub>
                              <m:r>
                                <m:rPr>
                                  <m:brk m:alnAt="2"/>
                                </m:rPr>
                                <a:rPr lang="en-US" sz="1800" i="1">
                                  <a:latin typeface="Cambria Math" panose="02040503050406030204" pitchFamily="18" charset="0"/>
                                </a:rPr>
                                <m:t>𝑒</m:t>
                              </m:r>
                              <m:r>
                                <a:rPr lang="en-US" sz="1800" i="1">
                                  <a:latin typeface="Cambria Math" panose="02040503050406030204" pitchFamily="18" charset="0"/>
                                </a:rPr>
                                <m:t>𝑙</m:t>
                              </m:r>
                            </m:sub>
                          </m:sSub>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𝐶</m:t>
                              </m:r>
                            </m:e>
                            <m:sub>
                              <m:r>
                                <m:rPr>
                                  <m:brk m:alnAt="2"/>
                                </m:rPr>
                                <a:rPr lang="en-US" sz="1800" i="1">
                                  <a:latin typeface="Cambria Math" panose="02040503050406030204" pitchFamily="18" charset="0"/>
                                </a:rPr>
                                <m:t>𝐿</m:t>
                              </m:r>
                            </m:sub>
                          </m:sSub>
                          <m:r>
                            <m:rPr>
                              <m:brk m:alnAt="2"/>
                            </m:rPr>
                            <a:rPr lang="en-US" sz="1800" i="1">
                              <a:latin typeface="Cambria Math" panose="02040503050406030204" pitchFamily="18" charset="0"/>
                            </a:rPr>
                            <m:t>+</m:t>
                          </m:r>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𝑟</m:t>
                              </m:r>
                            </m:e>
                            <m:sub>
                              <m:r>
                                <m:rPr>
                                  <m:brk m:alnAt="2"/>
                                </m:rPr>
                                <a:rPr lang="en-US" sz="1800" i="1">
                                  <a:latin typeface="Cambria Math" panose="02040503050406030204" pitchFamily="18" charset="0"/>
                                </a:rPr>
                                <m:t>𝑒</m:t>
                              </m:r>
                              <m:r>
                                <a:rPr lang="en-US" sz="1800" i="1">
                                  <a:latin typeface="Cambria Math" panose="02040503050406030204" pitchFamily="18" charset="0"/>
                                </a:rPr>
                                <m:t>𝑙</m:t>
                              </m:r>
                            </m:sub>
                          </m:sSub>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𝐶</m:t>
                              </m:r>
                            </m:e>
                            <m:sub>
                              <m:r>
                                <m:rPr>
                                  <m:brk m:alnAt="2"/>
                                </m:rPr>
                                <a:rPr lang="en-US" sz="1800" i="1">
                                  <a:latin typeface="Cambria Math" panose="02040503050406030204" pitchFamily="18" charset="0"/>
                                </a:rPr>
                                <m:t>𝐿</m:t>
                              </m:r>
                            </m:sub>
                          </m:sSub>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𝐸</m:t>
                              </m:r>
                            </m:e>
                            <m:sub>
                              <m:r>
                                <m:rPr>
                                  <m:brk m:alnAt="2"/>
                                </m:rPr>
                                <a:rPr lang="en-US" sz="1800" i="1">
                                  <a:latin typeface="Cambria Math" panose="02040503050406030204" pitchFamily="18" charset="0"/>
                                </a:rPr>
                                <m:t>𝐿</m:t>
                              </m:r>
                            </m:sub>
                          </m:sSub>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𝐾</m:t>
                                  </m:r>
                                </m:e>
                                <m:sub>
                                  <m:r>
                                    <m:rPr>
                                      <m:brk m:alnAt="2"/>
                                    </m:rPr>
                                    <a:rPr lang="en-US" sz="1800" i="1">
                                      <a:latin typeface="Cambria Math" panose="02040503050406030204" pitchFamily="18" charset="0"/>
                                    </a:rPr>
                                    <m:t>𝑒</m:t>
                                  </m:r>
                                  <m:r>
                                    <a:rPr lang="en-US" sz="1800" i="1">
                                      <a:latin typeface="Cambria Math" panose="02040503050406030204" pitchFamily="18" charset="0"/>
                                    </a:rPr>
                                    <m:t>𝑙</m:t>
                                  </m:r>
                                </m:sub>
                              </m:sSub>
                            </m:num>
                            <m:den>
                              <m:sSub>
                                <m:sSubPr>
                                  <m:ctrlPr>
                                    <a:rPr lang="en-US" sz="1800" i="1">
                                      <a:latin typeface="Cambria Math" panose="02040503050406030204" pitchFamily="18" charset="0"/>
                                    </a:rPr>
                                  </m:ctrlPr>
                                </m:sSubPr>
                                <m:e>
                                  <m:r>
                                    <a:rPr lang="en-US" sz="1800" i="1">
                                      <a:latin typeface="Cambria Math" panose="02040503050406030204" pitchFamily="18" charset="0"/>
                                    </a:rPr>
                                    <m:t>𝐾</m:t>
                                  </m:r>
                                </m:e>
                                <m:sub>
                                  <m:r>
                                    <a:rPr lang="en-US" sz="1800" i="1">
                                      <a:latin typeface="Cambria Math" panose="02040503050406030204" pitchFamily="18" charset="0"/>
                                    </a:rPr>
                                    <m:t>𝑒𝑙</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𝐸</m:t>
                                  </m:r>
                                </m:e>
                                <m:sub>
                                  <m:r>
                                    <a:rPr lang="en-US" sz="1800" i="1">
                                      <a:latin typeface="Cambria Math" panose="02040503050406030204" pitchFamily="18" charset="0"/>
                                    </a:rPr>
                                    <m:t>𝐿</m:t>
                                  </m:r>
                                </m:sub>
                              </m:sSub>
                            </m:den>
                          </m:f>
                        </m:e>
                      </m:groupChr>
                      <m:sSub>
                        <m:sSubPr>
                          <m:ctrlPr>
                            <a:rPr lang="en-US" sz="1800" i="1">
                              <a:latin typeface="Cambria Math" panose="02040503050406030204" pitchFamily="18" charset="0"/>
                            </a:rPr>
                          </m:ctrlPr>
                        </m:sSubPr>
                        <m:e>
                          <m:r>
                            <a:rPr lang="en-US" sz="1800" i="1">
                              <a:latin typeface="Cambria Math" panose="02040503050406030204" pitchFamily="18" charset="0"/>
                            </a:rPr>
                            <m:t>𝐸</m:t>
                          </m:r>
                        </m:e>
                        <m:sub>
                          <m:r>
                            <a:rPr lang="en-US" sz="1800" i="1">
                              <a:latin typeface="Cambria Math" panose="02040503050406030204" pitchFamily="18" charset="0"/>
                            </a:rPr>
                            <m:t>𝐿</m:t>
                          </m:r>
                        </m:sub>
                      </m:sSub>
                    </m:oMath>
                  </m:oMathPara>
                </a14:m>
                <a:endParaRPr lang="en-US" sz="1800" dirty="0"/>
              </a:p>
              <a:p>
                <a:endParaRPr lang="en-US" sz="1800" dirty="0"/>
              </a:p>
              <a:p>
                <a:pPr marL="0" indent="0">
                  <a:buNone/>
                </a:pPr>
                <a:endParaRPr lang="en-US" sz="1800" dirty="0"/>
              </a:p>
            </p:txBody>
          </p:sp>
        </mc:Choice>
        <mc:Fallback xmlns="">
          <p:sp>
            <p:nvSpPr>
              <p:cNvPr id="11" name="Rectangle 10">
                <a:extLst>
                  <a:ext uri="{FF2B5EF4-FFF2-40B4-BE49-F238E27FC236}">
                    <a16:creationId xmlns:a16="http://schemas.microsoft.com/office/drawing/2014/main" id="{3E0D5C3F-1211-4501-AE78-782D068A37B1}"/>
                  </a:ext>
                </a:extLst>
              </p:cNvPr>
              <p:cNvSpPr>
                <a:spLocks noRot="1" noChangeAspect="1" noMove="1" noResize="1" noEditPoints="1" noAdjustHandles="1" noChangeArrowheads="1" noChangeShapeType="1" noTextEdit="1"/>
              </p:cNvSpPr>
              <p:nvPr/>
            </p:nvSpPr>
            <p:spPr>
              <a:xfrm>
                <a:off x="6672233" y="1084304"/>
                <a:ext cx="2471767" cy="313964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1F67352D-0529-4F3B-9BD0-701BC1419D65}"/>
                  </a:ext>
                </a:extLst>
              </p:cNvPr>
              <p:cNvSpPr/>
              <p:nvPr/>
            </p:nvSpPr>
            <p:spPr>
              <a:xfrm>
                <a:off x="3103675" y="3909483"/>
                <a:ext cx="5154424" cy="1028808"/>
              </a:xfrm>
              <a:prstGeom prst="rect">
                <a:avLst/>
              </a:prstGeom>
            </p:spPr>
            <p:txBody>
              <a:bodyPr wrap="none">
                <a:spAutoFit/>
              </a:bodyPr>
              <a:lstStyle/>
              <a:p>
                <a14:m>
                  <m:oMath xmlns:m="http://schemas.openxmlformats.org/officeDocument/2006/math">
                    <m:sSub>
                      <m:sSubPr>
                        <m:ctrlPr>
                          <a:rPr lang="en-US" sz="2000" b="1" i="1" smtClean="0">
                            <a:solidFill>
                              <a:srgbClr val="0070C0"/>
                            </a:solidFill>
                            <a:latin typeface="Cambria Math" panose="02040503050406030204" pitchFamily="18" charset="0"/>
                          </a:rPr>
                        </m:ctrlPr>
                      </m:sSubPr>
                      <m:e>
                        <m:r>
                          <a:rPr lang="en-US" sz="2000" b="1" i="1" smtClean="0">
                            <a:solidFill>
                              <a:srgbClr val="0070C0"/>
                            </a:solidFill>
                            <a:latin typeface="Cambria Math" panose="02040503050406030204" pitchFamily="18" charset="0"/>
                          </a:rPr>
                          <m:t>𝒑</m:t>
                        </m:r>
                      </m:e>
                      <m:sub>
                        <m:r>
                          <a:rPr lang="en-US" sz="2000" b="1" i="1" smtClean="0">
                            <a:solidFill>
                              <a:srgbClr val="0070C0"/>
                            </a:solidFill>
                            <a:latin typeface="Cambria Math" panose="02040503050406030204" pitchFamily="18" charset="0"/>
                          </a:rPr>
                          <m:t>𝒆𝒍</m:t>
                        </m:r>
                      </m:sub>
                    </m:sSub>
                    <m:r>
                      <a:rPr lang="en-US" sz="2000" b="1" i="1">
                        <a:solidFill>
                          <a:srgbClr val="0070C0"/>
                        </a:solidFill>
                        <a:latin typeface="Cambria Math" panose="02040503050406030204" pitchFamily="18" charset="0"/>
                      </a:rPr>
                      <m:t>=</m:t>
                    </m:r>
                    <m:r>
                      <a:rPr lang="en-US" sz="2000" b="1" i="1">
                        <a:solidFill>
                          <a:srgbClr val="0070C0"/>
                        </a:solidFill>
                        <a:latin typeface="Cambria Math" panose="02040503050406030204" pitchFamily="18" charset="0"/>
                      </a:rPr>
                      <m:t>𝟏</m:t>
                    </m:r>
                    <m:r>
                      <a:rPr lang="en-US" sz="2000" b="1" i="1" smtClean="0">
                        <a:solidFill>
                          <a:srgbClr val="0070C0"/>
                        </a:solidFill>
                        <a:latin typeface="Cambria Math" panose="02040503050406030204" pitchFamily="18" charset="0"/>
                      </a:rPr>
                      <m:t>×</m:t>
                    </m:r>
                    <m:sSup>
                      <m:sSupPr>
                        <m:ctrlPr>
                          <a:rPr lang="en-US" sz="2000" b="1" i="1" smtClean="0">
                            <a:solidFill>
                              <a:srgbClr val="0070C0"/>
                            </a:solidFill>
                            <a:latin typeface="Cambria Math" panose="02040503050406030204" pitchFamily="18" charset="0"/>
                          </a:rPr>
                        </m:ctrlPr>
                      </m:sSupPr>
                      <m:e>
                        <m:r>
                          <a:rPr lang="en-US" sz="2000" b="1" i="1" smtClean="0">
                            <a:solidFill>
                              <a:srgbClr val="0070C0"/>
                            </a:solidFill>
                            <a:latin typeface="Cambria Math" panose="02040503050406030204" pitchFamily="18" charset="0"/>
                          </a:rPr>
                          <m:t>𝟏𝟎</m:t>
                        </m:r>
                      </m:e>
                      <m:sup>
                        <m:r>
                          <a:rPr lang="en-US" sz="2000" b="1" i="1" smtClean="0">
                            <a:solidFill>
                              <a:srgbClr val="0070C0"/>
                            </a:solidFill>
                            <a:latin typeface="Cambria Math" panose="02040503050406030204" pitchFamily="18" charset="0"/>
                          </a:rPr>
                          <m:t>−</m:t>
                        </m:r>
                        <m:r>
                          <a:rPr lang="en-US" sz="2000" b="1" i="1" smtClean="0">
                            <a:solidFill>
                              <a:srgbClr val="0070C0"/>
                            </a:solidFill>
                            <a:latin typeface="Cambria Math" panose="02040503050406030204" pitchFamily="18" charset="0"/>
                          </a:rPr>
                          <m:t>𝟒</m:t>
                        </m:r>
                      </m:sup>
                    </m:sSup>
                  </m:oMath>
                </a14:m>
                <a:r>
                  <a:rPr lang="en-US" sz="2000" b="1" i="1" dirty="0">
                    <a:solidFill>
                      <a:srgbClr val="0070C0"/>
                    </a:solidFill>
                    <a:latin typeface="Cambria Math" panose="02040503050406030204" pitchFamily="18" charset="0"/>
                  </a:rPr>
                  <a:t> </a:t>
                </a:r>
                <a:r>
                  <a:rPr lang="en-US" sz="2000" b="1" dirty="0">
                    <a:solidFill>
                      <a:srgbClr val="0070C0"/>
                    </a:solidFill>
                    <a:latin typeface="Cambria Math" panose="02040503050406030204" pitchFamily="18" charset="0"/>
                  </a:rPr>
                  <a:t>immune cells per APC per day</a:t>
                </a:r>
              </a:p>
              <a:p>
                <a14:m>
                  <m:oMath xmlns:m="http://schemas.openxmlformats.org/officeDocument/2006/math">
                    <m:sSub>
                      <m:sSubPr>
                        <m:ctrlPr>
                          <a:rPr lang="en-US" sz="2000" b="1" i="1" smtClean="0">
                            <a:solidFill>
                              <a:srgbClr val="0070C0"/>
                            </a:solidFill>
                            <a:latin typeface="Cambria Math" panose="02040503050406030204" pitchFamily="18" charset="0"/>
                          </a:rPr>
                        </m:ctrlPr>
                      </m:sSubPr>
                      <m:e>
                        <m:r>
                          <a:rPr lang="en-US" sz="2000" b="1" i="1" smtClean="0">
                            <a:solidFill>
                              <a:srgbClr val="0070C0"/>
                            </a:solidFill>
                            <a:latin typeface="Cambria Math" panose="02040503050406030204" pitchFamily="18" charset="0"/>
                          </a:rPr>
                          <m:t>𝒓</m:t>
                        </m:r>
                      </m:e>
                      <m:sub>
                        <m:r>
                          <a:rPr lang="en-US" sz="2000" b="1" i="1" smtClean="0">
                            <a:solidFill>
                              <a:srgbClr val="0070C0"/>
                            </a:solidFill>
                            <a:latin typeface="Cambria Math" panose="02040503050406030204" pitchFamily="18" charset="0"/>
                          </a:rPr>
                          <m:t>𝒆𝒍</m:t>
                        </m:r>
                      </m:sub>
                    </m:sSub>
                    <m:r>
                      <a:rPr lang="en-US" sz="2000" b="1" i="1">
                        <a:solidFill>
                          <a:srgbClr val="0070C0"/>
                        </a:solidFill>
                        <a:latin typeface="Cambria Math" panose="02040503050406030204" pitchFamily="18" charset="0"/>
                      </a:rPr>
                      <m:t>=</m:t>
                    </m:r>
                    <m:r>
                      <a:rPr lang="en-US" sz="2000" b="1" i="1" smtClean="0">
                        <a:solidFill>
                          <a:srgbClr val="0070C0"/>
                        </a:solidFill>
                        <a:latin typeface="Cambria Math" panose="02040503050406030204" pitchFamily="18" charset="0"/>
                      </a:rPr>
                      <m:t>𝟏</m:t>
                    </m:r>
                    <m:r>
                      <a:rPr lang="en-US" sz="2000" b="1" i="1">
                        <a:solidFill>
                          <a:srgbClr val="0070C0"/>
                        </a:solidFill>
                        <a:latin typeface="Cambria Math" panose="02040503050406030204" pitchFamily="18" charset="0"/>
                      </a:rPr>
                      <m:t>.</m:t>
                    </m:r>
                    <m:r>
                      <a:rPr lang="en-US" sz="2000" b="1" i="1">
                        <a:solidFill>
                          <a:srgbClr val="0070C0"/>
                        </a:solidFill>
                        <a:latin typeface="Cambria Math" panose="02040503050406030204" pitchFamily="18" charset="0"/>
                      </a:rPr>
                      <m:t>𝟎</m:t>
                    </m:r>
                  </m:oMath>
                </a14:m>
                <a:r>
                  <a:rPr lang="en-US" sz="2000" b="1" i="1" dirty="0">
                    <a:solidFill>
                      <a:srgbClr val="0070C0"/>
                    </a:solidFill>
                    <a:latin typeface="Cambria Math" panose="02040503050406030204" pitchFamily="18" charset="0"/>
                  </a:rPr>
                  <a:t> </a:t>
                </a:r>
                <a:r>
                  <a:rPr lang="en-US" sz="2000" b="1" dirty="0">
                    <a:solidFill>
                      <a:srgbClr val="0070C0"/>
                    </a:solidFill>
                    <a:latin typeface="Cambria Math" panose="02040503050406030204" pitchFamily="18" charset="0"/>
                  </a:rPr>
                  <a:t>per APC per day</a:t>
                </a:r>
              </a:p>
              <a:p>
                <a14:m>
                  <m:oMath xmlns:m="http://schemas.openxmlformats.org/officeDocument/2006/math">
                    <m:sSub>
                      <m:sSubPr>
                        <m:ctrlPr>
                          <a:rPr lang="en-US" sz="2000" b="1" i="1">
                            <a:solidFill>
                              <a:srgbClr val="0070C0"/>
                            </a:solidFill>
                            <a:latin typeface="Cambria Math" panose="02040503050406030204" pitchFamily="18" charset="0"/>
                          </a:rPr>
                        </m:ctrlPr>
                      </m:sSubPr>
                      <m:e>
                        <m:r>
                          <a:rPr lang="en-US" sz="2000" b="1" i="1" smtClean="0">
                            <a:solidFill>
                              <a:srgbClr val="0070C0"/>
                            </a:solidFill>
                            <a:latin typeface="Cambria Math" panose="02040503050406030204" pitchFamily="18" charset="0"/>
                          </a:rPr>
                          <m:t>𝑲</m:t>
                        </m:r>
                      </m:e>
                      <m:sub>
                        <m:r>
                          <a:rPr lang="en-US" sz="2000" b="1" i="1">
                            <a:solidFill>
                              <a:srgbClr val="0070C0"/>
                            </a:solidFill>
                            <a:latin typeface="Cambria Math" panose="02040503050406030204" pitchFamily="18" charset="0"/>
                          </a:rPr>
                          <m:t>𝒆𝒍</m:t>
                        </m:r>
                      </m:sub>
                    </m:sSub>
                    <m:r>
                      <a:rPr lang="en-US" sz="2000" b="1" i="1">
                        <a:solidFill>
                          <a:srgbClr val="0070C0"/>
                        </a:solidFill>
                        <a:latin typeface="Cambria Math" panose="02040503050406030204" pitchFamily="18" charset="0"/>
                      </a:rPr>
                      <m:t>=</m:t>
                    </m:r>
                    <m:r>
                      <a:rPr lang="en-US" sz="2000" b="1" i="1">
                        <a:solidFill>
                          <a:srgbClr val="0070C0"/>
                        </a:solidFill>
                        <a:latin typeface="Cambria Math" panose="02040503050406030204" pitchFamily="18" charset="0"/>
                      </a:rPr>
                      <m:t>𝟏</m:t>
                    </m:r>
                    <m:r>
                      <a:rPr lang="en-US" sz="2000" b="1" i="1" smtClean="0">
                        <a:solidFill>
                          <a:srgbClr val="0070C0"/>
                        </a:solidFill>
                        <a:latin typeface="Cambria Math" panose="02040503050406030204" pitchFamily="18" charset="0"/>
                      </a:rPr>
                      <m:t>× </m:t>
                    </m:r>
                    <m:sSup>
                      <m:sSupPr>
                        <m:ctrlPr>
                          <a:rPr lang="en-US" sz="2000" b="1" i="1" smtClean="0">
                            <a:solidFill>
                              <a:srgbClr val="0070C0"/>
                            </a:solidFill>
                            <a:latin typeface="Cambria Math" panose="02040503050406030204" pitchFamily="18" charset="0"/>
                          </a:rPr>
                        </m:ctrlPr>
                      </m:sSupPr>
                      <m:e>
                        <m:r>
                          <a:rPr lang="en-US" sz="2000" b="1" i="1" smtClean="0">
                            <a:solidFill>
                              <a:srgbClr val="0070C0"/>
                            </a:solidFill>
                            <a:latin typeface="Cambria Math" panose="02040503050406030204" pitchFamily="18" charset="0"/>
                          </a:rPr>
                          <m:t>𝟏𝟎</m:t>
                        </m:r>
                      </m:e>
                      <m:sup>
                        <m:r>
                          <a:rPr lang="en-US" sz="2000" b="1" i="1" smtClean="0">
                            <a:solidFill>
                              <a:srgbClr val="0070C0"/>
                            </a:solidFill>
                            <a:latin typeface="Cambria Math" panose="02040503050406030204" pitchFamily="18" charset="0"/>
                          </a:rPr>
                          <m:t>𝟑</m:t>
                        </m:r>
                      </m:sup>
                    </m:sSup>
                  </m:oMath>
                </a14:m>
                <a:r>
                  <a:rPr lang="en-US" sz="2000" b="1" dirty="0">
                    <a:solidFill>
                      <a:srgbClr val="0070C0"/>
                    </a:solidFill>
                    <a:latin typeface="Cambria Math" panose="02040503050406030204" pitchFamily="18" charset="0"/>
                  </a:rPr>
                  <a:t>cells</a:t>
                </a:r>
              </a:p>
            </p:txBody>
          </p:sp>
        </mc:Choice>
        <mc:Fallback xmlns="">
          <p:sp>
            <p:nvSpPr>
              <p:cNvPr id="12" name="Rectangle 11">
                <a:extLst>
                  <a:ext uri="{FF2B5EF4-FFF2-40B4-BE49-F238E27FC236}">
                    <a16:creationId xmlns:a16="http://schemas.microsoft.com/office/drawing/2014/main" id="{1F67352D-0529-4F3B-9BD0-701BC1419D65}"/>
                  </a:ext>
                </a:extLst>
              </p:cNvPr>
              <p:cNvSpPr>
                <a:spLocks noRot="1" noChangeAspect="1" noMove="1" noResize="1" noEditPoints="1" noAdjustHandles="1" noChangeArrowheads="1" noChangeShapeType="1" noTextEdit="1"/>
              </p:cNvSpPr>
              <p:nvPr/>
            </p:nvSpPr>
            <p:spPr>
              <a:xfrm>
                <a:off x="3103675" y="3909483"/>
                <a:ext cx="5154424" cy="1028808"/>
              </a:xfrm>
              <a:prstGeom prst="rect">
                <a:avLst/>
              </a:prstGeom>
              <a:blipFill>
                <a:blip r:embed="rId11"/>
                <a:stretch>
                  <a:fillRect t="-2367" r="-591" b="-9467"/>
                </a:stretch>
              </a:blipFill>
            </p:spPr>
            <p:txBody>
              <a:bodyPr/>
              <a:lstStyle/>
              <a:p>
                <a:r>
                  <a:rPr lang="en-US">
                    <a:noFill/>
                  </a:rPr>
                  <a:t> </a:t>
                </a:r>
              </a:p>
            </p:txBody>
          </p:sp>
        </mc:Fallback>
      </mc:AlternateContent>
      <p:sp>
        <p:nvSpPr>
          <p:cNvPr id="13" name="Rectangle 12">
            <a:extLst>
              <a:ext uri="{FF2B5EF4-FFF2-40B4-BE49-F238E27FC236}">
                <a16:creationId xmlns:a16="http://schemas.microsoft.com/office/drawing/2014/main" id="{364FF0B4-DA8B-4C7C-B1D8-60D93E908998}"/>
              </a:ext>
            </a:extLst>
          </p:cNvPr>
          <p:cNvSpPr/>
          <p:nvPr/>
        </p:nvSpPr>
        <p:spPr>
          <a:xfrm>
            <a:off x="547688" y="4141504"/>
            <a:ext cx="817562" cy="43049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9CDB3B0C-05D1-438D-915E-C017E03944EC}"/>
              </a:ext>
            </a:extLst>
          </p:cNvPr>
          <p:cNvSpPr txBox="1"/>
          <p:nvPr/>
        </p:nvSpPr>
        <p:spPr>
          <a:xfrm>
            <a:off x="704515" y="5707683"/>
            <a:ext cx="3791749" cy="307777"/>
          </a:xfrm>
          <a:prstGeom prst="rect">
            <a:avLst/>
          </a:prstGeom>
          <a:noFill/>
        </p:spPr>
        <p:txBody>
          <a:bodyPr wrap="square" rtlCol="0">
            <a:spAutoFit/>
          </a:bodyPr>
          <a:lstStyle/>
          <a:p>
            <a:r>
              <a:rPr lang="en-US" b="1" dirty="0">
                <a:solidFill>
                  <a:srgbClr val="0070C0"/>
                </a:solidFill>
              </a:rPr>
              <a:t>Exercise—Run it!</a:t>
            </a:r>
          </a:p>
        </p:txBody>
      </p:sp>
      <p:pic>
        <p:nvPicPr>
          <p:cNvPr id="15" name="Picture 14">
            <a:extLst>
              <a:ext uri="{FF2B5EF4-FFF2-40B4-BE49-F238E27FC236}">
                <a16:creationId xmlns:a16="http://schemas.microsoft.com/office/drawing/2014/main" id="{A14763D9-922E-4BFA-A6B2-DB95E4FDFF5F}"/>
              </a:ext>
            </a:extLst>
          </p:cNvPr>
          <p:cNvPicPr>
            <a:picLocks noChangeAspect="1"/>
          </p:cNvPicPr>
          <p:nvPr/>
        </p:nvPicPr>
        <p:blipFill>
          <a:blip r:embed="rId12">
            <a:clrChange>
              <a:clrFrom>
                <a:srgbClr val="FEF3B1"/>
              </a:clrFrom>
              <a:clrTo>
                <a:srgbClr val="FEF3B1">
                  <a:alpha val="0"/>
                </a:srgbClr>
              </a:clrTo>
            </a:clrChange>
          </a:blip>
          <a:stretch>
            <a:fillRect/>
          </a:stretch>
        </p:blipFill>
        <p:spPr>
          <a:xfrm>
            <a:off x="8550325" y="0"/>
            <a:ext cx="593675" cy="617861"/>
          </a:xfrm>
          <a:prstGeom prst="rect">
            <a:avLst/>
          </a:prstGeom>
        </p:spPr>
      </p:pic>
    </p:spTree>
    <p:extLst>
      <p:ext uri="{BB962C8B-B14F-4D97-AF65-F5344CB8AC3E}">
        <p14:creationId xmlns:p14="http://schemas.microsoft.com/office/powerpoint/2010/main" val="19408822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g8d5ae6fbc1_0_82"/>
          <p:cNvSpPr txBox="1">
            <a:spLocks noGrp="1"/>
          </p:cNvSpPr>
          <p:nvPr>
            <p:ph type="title"/>
          </p:nvPr>
        </p:nvSpPr>
        <p:spPr>
          <a:xfrm>
            <a:off x="457200" y="-12"/>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a:solidFill>
                  <a:srgbClr val="0000CC"/>
                </a:solidFill>
              </a:rPr>
              <a:t>Effector T-cell Proliferation in the Lymph Node</a:t>
            </a:r>
            <a:endParaRPr/>
          </a:p>
        </p:txBody>
      </p:sp>
      <p:pic>
        <p:nvPicPr>
          <p:cNvPr id="679" name="Google Shape;679;g8d5ae6fbc1_0_82" descr="redblackblockiu"/>
          <p:cNvPicPr preferRelativeResize="0"/>
          <p:nvPr/>
        </p:nvPicPr>
        <p:blipFill rotWithShape="1">
          <a:blip r:embed="rId3">
            <a:alphaModFix/>
          </a:blip>
          <a:srcRect/>
          <a:stretch/>
        </p:blipFill>
        <p:spPr>
          <a:xfrm>
            <a:off x="0" y="6219825"/>
            <a:ext cx="484188" cy="638175"/>
          </a:xfrm>
          <a:prstGeom prst="rect">
            <a:avLst/>
          </a:prstGeom>
          <a:noFill/>
          <a:ln>
            <a:noFill/>
          </a:ln>
        </p:spPr>
      </p:pic>
      <p:pic>
        <p:nvPicPr>
          <p:cNvPr id="680" name="Google Shape;680;g8d5ae6fbc1_0_82"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pic>
        <p:nvPicPr>
          <p:cNvPr id="681" name="Google Shape;681;g8d5ae6fbc1_0_82"/>
          <p:cNvPicPr preferRelativeResize="0"/>
          <p:nvPr/>
        </p:nvPicPr>
        <p:blipFill>
          <a:blip r:embed="rId5">
            <a:alphaModFix/>
          </a:blip>
          <a:stretch>
            <a:fillRect/>
          </a:stretch>
        </p:blipFill>
        <p:spPr>
          <a:xfrm>
            <a:off x="309775" y="1129325"/>
            <a:ext cx="5625350" cy="4287750"/>
          </a:xfrm>
          <a:prstGeom prst="rect">
            <a:avLst/>
          </a:prstGeom>
          <a:noFill/>
          <a:ln>
            <a:noFill/>
          </a:ln>
        </p:spPr>
      </p:pic>
      <p:pic>
        <p:nvPicPr>
          <p:cNvPr id="682" name="Google Shape;682;g8d5ae6fbc1_0_82"/>
          <p:cNvPicPr preferRelativeResize="0"/>
          <p:nvPr/>
        </p:nvPicPr>
        <p:blipFill>
          <a:blip r:embed="rId6">
            <a:alphaModFix/>
          </a:blip>
          <a:stretch>
            <a:fillRect/>
          </a:stretch>
        </p:blipFill>
        <p:spPr>
          <a:xfrm>
            <a:off x="557737" y="5417075"/>
            <a:ext cx="2090950" cy="1440925"/>
          </a:xfrm>
          <a:prstGeom prst="rect">
            <a:avLst/>
          </a:prstGeom>
          <a:noFill/>
          <a:ln>
            <a:noFill/>
          </a:ln>
        </p:spPr>
      </p:pic>
      <p:sp>
        <p:nvSpPr>
          <p:cNvPr id="683" name="Google Shape;683;g8d5ae6fbc1_0_82"/>
          <p:cNvSpPr/>
          <p:nvPr/>
        </p:nvSpPr>
        <p:spPr>
          <a:xfrm>
            <a:off x="309775" y="2516125"/>
            <a:ext cx="5587800" cy="138000"/>
          </a:xfrm>
          <a:prstGeom prst="rect">
            <a:avLst/>
          </a:prstGeom>
          <a:solidFill>
            <a:srgbClr val="00B050">
              <a:alpha val="49800"/>
            </a:srgbClr>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684" name="Google Shape;684;g8d5ae6fbc1_0_82"/>
          <p:cNvPicPr preferRelativeResize="0"/>
          <p:nvPr/>
        </p:nvPicPr>
        <p:blipFill>
          <a:blip r:embed="rId7">
            <a:alphaModFix/>
          </a:blip>
          <a:stretch>
            <a:fillRect/>
          </a:stretch>
        </p:blipFill>
        <p:spPr>
          <a:xfrm>
            <a:off x="2569300" y="5424675"/>
            <a:ext cx="2015150" cy="1425750"/>
          </a:xfrm>
          <a:prstGeom prst="rect">
            <a:avLst/>
          </a:prstGeom>
          <a:noFill/>
          <a:ln>
            <a:noFill/>
          </a:ln>
        </p:spPr>
      </p:pic>
      <p:pic>
        <p:nvPicPr>
          <p:cNvPr id="685" name="Google Shape;685;g8d5ae6fbc1_0_82"/>
          <p:cNvPicPr preferRelativeResize="0"/>
          <p:nvPr/>
        </p:nvPicPr>
        <p:blipFill>
          <a:blip r:embed="rId8">
            <a:alphaModFix/>
          </a:blip>
          <a:stretch>
            <a:fillRect/>
          </a:stretch>
        </p:blipFill>
        <p:spPr>
          <a:xfrm>
            <a:off x="4555013" y="5432985"/>
            <a:ext cx="2015150" cy="1424240"/>
          </a:xfrm>
          <a:prstGeom prst="rect">
            <a:avLst/>
          </a:prstGeom>
          <a:noFill/>
          <a:ln>
            <a:noFill/>
          </a:ln>
        </p:spPr>
      </p:pic>
      <p:pic>
        <p:nvPicPr>
          <p:cNvPr id="686" name="Google Shape;686;g8d5ae6fbc1_0_82"/>
          <p:cNvPicPr preferRelativeResize="0"/>
          <p:nvPr/>
        </p:nvPicPr>
        <p:blipFill>
          <a:blip r:embed="rId9">
            <a:alphaModFix/>
          </a:blip>
          <a:stretch>
            <a:fillRect/>
          </a:stretch>
        </p:blipFill>
        <p:spPr>
          <a:xfrm>
            <a:off x="6482788" y="5433000"/>
            <a:ext cx="1993940" cy="1424250"/>
          </a:xfrm>
          <a:prstGeom prst="rect">
            <a:avLst/>
          </a:prstGeom>
          <a:noFill/>
          <a:ln>
            <a:noFill/>
          </a:ln>
        </p:spPr>
      </p:pic>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3E0D5C3F-1211-4501-AE78-782D068A37B1}"/>
                  </a:ext>
                </a:extLst>
              </p:cNvPr>
              <p:cNvSpPr/>
              <p:nvPr/>
            </p:nvSpPr>
            <p:spPr>
              <a:xfrm>
                <a:off x="6672233" y="1084304"/>
                <a:ext cx="2471767" cy="31396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𝑇</m:t>
                      </m:r>
                      <m:groupChr>
                        <m:groupChrPr>
                          <m:chr m:val="→"/>
                          <m:vertJc m:val="bot"/>
                          <m:ctrlPr>
                            <a:rPr lang="el-GR" sz="1800" i="1">
                              <a:latin typeface="Cambria Math" panose="02040503050406030204" pitchFamily="18" charset="0"/>
                            </a:rPr>
                          </m:ctrlPr>
                        </m:groupChrPr>
                        <m:e>
                          <m:r>
                            <a:rPr lang="en-US" sz="1800" b="0" i="1" smtClean="0">
                              <a:latin typeface="Cambria Math" panose="02040503050406030204" pitchFamily="18" charset="0"/>
                            </a:rPr>
                            <m:t>𝛽</m:t>
                          </m:r>
                          <m:r>
                            <a:rPr lang="en-US" sz="1800" b="0" i="1" smtClean="0">
                              <a:latin typeface="Cambria Math" panose="02040503050406030204" pitchFamily="18" charset="0"/>
                            </a:rPr>
                            <m:t>𝑉𝑇</m:t>
                          </m:r>
                        </m:e>
                      </m:groupChr>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b="0" i="1" smtClean="0">
                              <a:latin typeface="Cambria Math" panose="02040503050406030204" pitchFamily="18" charset="0"/>
                            </a:rPr>
                            <m:t>1</m:t>
                          </m:r>
                        </m:sub>
                      </m:sSub>
                    </m:oMath>
                  </m:oMathPara>
                </a14:m>
                <a:endParaRPr lang="en-US" sz="1800" dirty="0"/>
              </a:p>
              <a:p>
                <a:pPr marL="0" indent="0">
                  <a:buNone/>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1</m:t>
                          </m:r>
                        </m:sub>
                      </m:sSub>
                      <m:groupChr>
                        <m:groupChrPr>
                          <m:chr m:val="→"/>
                          <m:vertJc m:val="bot"/>
                          <m:ctrlPr>
                            <a:rPr lang="el-GR" sz="1800" i="1">
                              <a:latin typeface="Cambria Math" panose="02040503050406030204" pitchFamily="18" charset="0"/>
                            </a:rPr>
                          </m:ctrlPr>
                        </m:groupChrPr>
                        <m:e>
                          <m:r>
                            <a:rPr lang="en-US" sz="1800" b="0" i="1" smtClean="0">
                              <a:latin typeface="Cambria Math" panose="02040503050406030204" pitchFamily="18" charset="0"/>
                            </a:rPr>
                            <m:t>𝑘</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1</m:t>
                              </m:r>
                            </m:sub>
                          </m:sSub>
                        </m:e>
                      </m:groupChr>
                      <m:sSub>
                        <m:sSubPr>
                          <m:ctrlPr>
                            <a:rPr lang="en-US" sz="1800" b="0" i="1" smtClean="0">
                              <a:latin typeface="Cambria Math" panose="02040503050406030204" pitchFamily="18" charset="0"/>
                            </a:rPr>
                          </m:ctrlPr>
                        </m:sSubPr>
                        <m:e>
                          <m:r>
                            <a:rPr lang="en-US" sz="1800" i="1">
                              <a:latin typeface="Cambria Math" panose="02040503050406030204" pitchFamily="18" charset="0"/>
                            </a:rPr>
                            <m:t>𝐼</m:t>
                          </m:r>
                        </m:e>
                        <m:sub>
                          <m:r>
                            <a:rPr lang="en-US" sz="1800" b="0" i="1" smtClean="0">
                              <a:latin typeface="Cambria Math" panose="02040503050406030204" pitchFamily="18" charset="0"/>
                            </a:rPr>
                            <m:t>2</m:t>
                          </m:r>
                        </m:sub>
                      </m:sSub>
                      <m:groupChr>
                        <m:groupChrPr>
                          <m:chr m:val="→"/>
                          <m:vertJc m:val="bot"/>
                          <m:ctrlPr>
                            <a:rPr lang="el-GR" sz="1800" i="1">
                              <a:latin typeface="Cambria Math" panose="02040503050406030204" pitchFamily="18" charset="0"/>
                            </a:rPr>
                          </m:ctrlPr>
                        </m:groupChrPr>
                        <m:e>
                          <m:r>
                            <m:rPr>
                              <m:brk m:alnAt="2"/>
                            </m:rPr>
                            <a:rPr lang="en-US" sz="1800" b="0" i="1" smtClean="0">
                              <a:latin typeface="Cambria Math" panose="02040503050406030204" pitchFamily="18" charset="0"/>
                            </a:rPr>
                            <m:t>𝑑</m:t>
                          </m:r>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b="0" i="1" smtClean="0">
                                  <a:latin typeface="Cambria Math" panose="02040503050406030204" pitchFamily="18" charset="0"/>
                                </a:rPr>
                                <m:t>2</m:t>
                              </m:r>
                            </m:sub>
                          </m:sSub>
                        </m:e>
                      </m:groupChr>
                      <m:r>
                        <a:rPr lang="en-US" sz="1800" b="0" i="1" smtClean="0">
                          <a:latin typeface="Cambria Math" panose="02040503050406030204" pitchFamily="18" charset="0"/>
                        </a:rPr>
                        <m:t>𝐷</m:t>
                      </m:r>
                    </m:oMath>
                  </m:oMathPara>
                </a14:m>
                <a:endParaRPr lang="en-US" sz="1800" dirty="0"/>
              </a:p>
              <a:p>
                <a:pPr/>
                <a14:m>
                  <m:oMathPara xmlns:m="http://schemas.openxmlformats.org/officeDocument/2006/math">
                    <m:oMathParaPr>
                      <m:jc m:val="centerGroup"/>
                    </m:oMathParaPr>
                    <m:oMath xmlns:m="http://schemas.openxmlformats.org/officeDocument/2006/math">
                      <m:groupChr>
                        <m:groupChrPr>
                          <m:chr m:val="→"/>
                          <m:vertJc m:val="bot"/>
                          <m:ctrlPr>
                            <a:rPr lang="el-GR" sz="1800" i="1" smtClean="0">
                              <a:latin typeface="Cambria Math" panose="02040503050406030204" pitchFamily="18" charset="0"/>
                            </a:rPr>
                          </m:ctrlPr>
                        </m:groupChrPr>
                        <m:e>
                          <m:r>
                            <m:rPr>
                              <m:brk m:alnAt="2"/>
                            </m:rPr>
                            <a:rPr lang="en-US" sz="1800" b="0" i="1" smtClean="0">
                              <a:latin typeface="Cambria Math" panose="02040503050406030204" pitchFamily="18" charset="0"/>
                            </a:rPr>
                            <m:t>𝑝</m:t>
                          </m:r>
                          <m:sSub>
                            <m:sSubPr>
                              <m:ctrlPr>
                                <a:rPr lang="en-US" sz="1800" b="0" i="1" smtClean="0">
                                  <a:latin typeface="Cambria Math" panose="02040503050406030204" pitchFamily="18" charset="0"/>
                                </a:rPr>
                              </m:ctrlPr>
                            </m:sSubPr>
                            <m:e>
                              <m:r>
                                <m:rPr>
                                  <m:brk m:alnAt="2"/>
                                </m:rPr>
                                <a:rPr lang="en-US" sz="1800" b="0" i="1" smtClean="0">
                                  <a:latin typeface="Cambria Math" panose="02040503050406030204" pitchFamily="18" charset="0"/>
                                </a:rPr>
                                <m:t>𝐼</m:t>
                              </m:r>
                            </m:e>
                            <m:sub>
                              <m:r>
                                <m:rPr>
                                  <m:brk m:alnAt="2"/>
                                </m:rPr>
                                <a:rPr lang="en-US" sz="1800" b="0" i="1" smtClean="0">
                                  <a:latin typeface="Cambria Math" panose="02040503050406030204" pitchFamily="18" charset="0"/>
                                </a:rPr>
                                <m:t>2</m:t>
                              </m:r>
                            </m:sub>
                          </m:sSub>
                        </m:e>
                      </m:groupChr>
                      <m:r>
                        <a:rPr lang="en-US" sz="1800" b="0" i="1" smtClean="0">
                          <a:latin typeface="Cambria Math" panose="02040503050406030204" pitchFamily="18" charset="0"/>
                        </a:rPr>
                        <m:t>𝑉</m:t>
                      </m:r>
                      <m:groupChr>
                        <m:groupChrPr>
                          <m:chr m:val="→"/>
                          <m:vertJc m:val="bot"/>
                          <m:ctrlPr>
                            <a:rPr lang="el-GR" sz="1800" i="1">
                              <a:latin typeface="Cambria Math" panose="02040503050406030204" pitchFamily="18" charset="0"/>
                            </a:rPr>
                          </m:ctrlPr>
                        </m:groupChrPr>
                        <m:e>
                          <m:r>
                            <a:rPr lang="en-US" sz="1800" b="0" i="1" smtClean="0">
                              <a:latin typeface="Cambria Math" panose="02040503050406030204" pitchFamily="18" charset="0"/>
                            </a:rPr>
                            <m:t>𝑐𝑉</m:t>
                          </m:r>
                        </m:e>
                      </m:groupChr>
                    </m:oMath>
                  </m:oMathPara>
                </a14:m>
                <a:endParaRPr lang="en-US" sz="1800" dirty="0"/>
              </a:p>
              <a:p>
                <a:pPr marL="0" indent="0">
                  <a:buNone/>
                </a:pPr>
                <a14:m>
                  <m:oMathPara xmlns:m="http://schemas.openxmlformats.org/officeDocument/2006/math">
                    <m:oMathParaPr>
                      <m:jc m:val="centerGroup"/>
                    </m:oMathParaPr>
                    <m:oMath xmlns:m="http://schemas.openxmlformats.org/officeDocument/2006/math">
                      <m:groupChr>
                        <m:groupChrPr>
                          <m:chr m:val="→"/>
                          <m:vertJc m:val="bot"/>
                          <m:ctrlPr>
                            <a:rPr lang="el-GR" sz="1800" i="1">
                              <a:latin typeface="Cambria Math" panose="02040503050406030204" pitchFamily="18" charset="0"/>
                            </a:rPr>
                          </m:ctrlPr>
                        </m:groupChrPr>
                        <m:e>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𝑝</m:t>
                              </m:r>
                            </m:e>
                            <m:sub>
                              <m:r>
                                <m:rPr>
                                  <m:brk m:alnAt="2"/>
                                </m:rPr>
                                <a:rPr lang="en-US" sz="1800" i="1">
                                  <a:latin typeface="Cambria Math" panose="02040503050406030204" pitchFamily="18" charset="0"/>
                                </a:rPr>
                                <m:t>𝑐</m:t>
                              </m:r>
                            </m:sub>
                          </m:sSub>
                          <m:r>
                            <m:rPr>
                              <m:brk m:alnAt="2"/>
                            </m:rPr>
                            <a:rPr lang="en-US" sz="1800" i="1">
                              <a:latin typeface="Cambria Math" panose="02040503050406030204" pitchFamily="18" charset="0"/>
                            </a:rPr>
                            <m:t>(</m:t>
                          </m:r>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𝐼</m:t>
                              </m:r>
                            </m:e>
                            <m:sub>
                              <m:r>
                                <m:rPr>
                                  <m:brk m:alnAt="2"/>
                                </m:rPr>
                                <a:rPr lang="en-US" sz="1800" i="1">
                                  <a:latin typeface="Cambria Math" panose="02040503050406030204" pitchFamily="18" charset="0"/>
                                </a:rPr>
                                <m:t>1</m:t>
                              </m:r>
                            </m:sub>
                          </m:sSub>
                          <m:r>
                            <m:rPr>
                              <m:brk m:alnAt="2"/>
                            </m:rPr>
                            <a:rPr lang="en-US" sz="1800" i="1">
                              <a:latin typeface="Cambria Math" panose="02040503050406030204" pitchFamily="18" charset="0"/>
                            </a:rPr>
                            <m:t>+</m:t>
                          </m:r>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𝐼</m:t>
                              </m:r>
                            </m:e>
                            <m:sub>
                              <m:r>
                                <m:rPr>
                                  <m:brk m:alnAt="2"/>
                                </m:rPr>
                                <a:rPr lang="en-US" sz="1800" i="1">
                                  <a:latin typeface="Cambria Math" panose="02040503050406030204" pitchFamily="18" charset="0"/>
                                </a:rPr>
                                <m:t>2</m:t>
                              </m:r>
                            </m:sub>
                          </m:sSub>
                          <m:r>
                            <m:rPr>
                              <m:brk m:alnAt="2"/>
                            </m:rPr>
                            <a:rPr lang="en-US" sz="1800" i="1">
                              <a:latin typeface="Cambria Math" panose="02040503050406030204" pitchFamily="18" charset="0"/>
                            </a:rPr>
                            <m:t>)</m:t>
                          </m:r>
                        </m:e>
                      </m:groupChr>
                      <m:r>
                        <a:rPr lang="en-US" sz="1800" i="1">
                          <a:latin typeface="Cambria Math" panose="02040503050406030204" pitchFamily="18" charset="0"/>
                        </a:rPr>
                        <m:t>𝐶</m:t>
                      </m:r>
                      <m:groupChr>
                        <m:groupChrPr>
                          <m:chr m:val="→"/>
                          <m:vertJc m:val="bot"/>
                          <m:ctrlPr>
                            <a:rPr lang="el-GR" sz="1800" i="1">
                              <a:latin typeface="Cambria Math" panose="02040503050406030204" pitchFamily="18" charset="0"/>
                            </a:rPr>
                          </m:ctrlPr>
                        </m:groupChrPr>
                        <m:e>
                          <m:sSub>
                            <m:sSubPr>
                              <m:ctrlPr>
                                <a:rPr lang="en-US" sz="1800" i="1">
                                  <a:latin typeface="Cambria Math" panose="02040503050406030204" pitchFamily="18" charset="0"/>
                                </a:rPr>
                              </m:ctrlPr>
                            </m:sSubPr>
                            <m:e>
                              <m:r>
                                <a:rPr lang="en-US" sz="1800" i="1">
                                  <a:latin typeface="Cambria Math" panose="02040503050406030204" pitchFamily="18" charset="0"/>
                                </a:rPr>
                                <m:t>𝑐</m:t>
                              </m:r>
                            </m:e>
                            <m:sub>
                              <m:r>
                                <a:rPr lang="en-US" sz="1800" i="1">
                                  <a:latin typeface="Cambria Math" panose="02040503050406030204" pitchFamily="18" charset="0"/>
                                </a:rPr>
                                <m:t>𝐶</m:t>
                              </m:r>
                            </m:sub>
                          </m:sSub>
                          <m:r>
                            <a:rPr lang="en-US" sz="1800" i="1">
                              <a:latin typeface="Cambria Math" panose="02040503050406030204" pitchFamily="18" charset="0"/>
                            </a:rPr>
                            <m:t>𝐶</m:t>
                          </m:r>
                        </m:e>
                      </m:groupChr>
                    </m:oMath>
                  </m:oMathPara>
                </a14:m>
                <a:endParaRPr lang="en-US" sz="1800" dirty="0"/>
              </a:p>
              <a:p>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rPr>
                        <m:t>𝐶</m:t>
                      </m:r>
                      <m:groupChr>
                        <m:groupChrPr>
                          <m:chr m:val="→"/>
                          <m:vertJc m:val="bot"/>
                          <m:ctrlPr>
                            <a:rPr lang="el-GR" sz="1800" i="1">
                              <a:latin typeface="Cambria Math" panose="02040503050406030204" pitchFamily="18" charset="0"/>
                            </a:rPr>
                          </m:ctrlPr>
                        </m:groupChrPr>
                        <m:e>
                          <m:sSub>
                            <m:sSubPr>
                              <m:ctrlPr>
                                <a:rPr lang="en-US" sz="1800" i="1">
                                  <a:latin typeface="Cambria Math" panose="02040503050406030204" pitchFamily="18" charset="0"/>
                                </a:rPr>
                              </m:ctrlPr>
                            </m:sSubPr>
                            <m:e>
                              <m:r>
                                <a:rPr lang="en-US" sz="1800" i="1">
                                  <a:latin typeface="Cambria Math" panose="02040503050406030204" pitchFamily="18" charset="0"/>
                                </a:rPr>
                                <m:t>𝑘</m:t>
                              </m:r>
                            </m:e>
                            <m:sub>
                              <m:r>
                                <a:rPr lang="en-US" sz="1800" i="1">
                                  <a:latin typeface="Cambria Math" panose="02040503050406030204" pitchFamily="18" charset="0"/>
                                </a:rPr>
                                <m:t>𝐶</m:t>
                              </m:r>
                            </m:sub>
                          </m:sSub>
                          <m:r>
                            <a:rPr lang="en-US" sz="1800" i="1">
                              <a:latin typeface="Cambria Math" panose="02040503050406030204" pitchFamily="18" charset="0"/>
                            </a:rPr>
                            <m:t>𝐶</m:t>
                          </m:r>
                        </m:e>
                      </m:groupChr>
                      <m:sSub>
                        <m:sSubPr>
                          <m:ctrlPr>
                            <a:rPr lang="en-US" sz="1800" i="1">
                              <a:latin typeface="Cambria Math" panose="02040503050406030204" pitchFamily="18" charset="0"/>
                            </a:rPr>
                          </m:ctrlPr>
                        </m:sSubPr>
                        <m:e>
                          <m:r>
                            <a:rPr lang="en-US" sz="1800" i="1">
                              <a:latin typeface="Cambria Math" panose="02040503050406030204" pitchFamily="18" charset="0"/>
                            </a:rPr>
                            <m:t>𝐶</m:t>
                          </m:r>
                        </m:e>
                        <m:sub>
                          <m:r>
                            <a:rPr lang="en-US" sz="1800" i="1">
                              <a:latin typeface="Cambria Math" panose="02040503050406030204" pitchFamily="18" charset="0"/>
                            </a:rPr>
                            <m:t>𝐿</m:t>
                          </m:r>
                        </m:sub>
                      </m:sSub>
                      <m:groupChr>
                        <m:groupChrPr>
                          <m:chr m:val="→"/>
                          <m:vertJc m:val="bot"/>
                          <m:ctrlPr>
                            <a:rPr lang="el-GR" sz="1800" i="1">
                              <a:latin typeface="Cambria Math" panose="02040503050406030204" pitchFamily="18" charset="0"/>
                            </a:rPr>
                          </m:ctrlPr>
                        </m:groupChrPr>
                        <m:e>
                          <m:sSub>
                            <m:sSubPr>
                              <m:ctrlPr>
                                <a:rPr lang="en-US" sz="1800" i="1">
                                  <a:latin typeface="Cambria Math" panose="02040503050406030204" pitchFamily="18" charset="0"/>
                                </a:rPr>
                              </m:ctrlPr>
                            </m:sSubPr>
                            <m:e>
                              <m:r>
                                <a:rPr lang="en-US" sz="1800" i="1">
                                  <a:latin typeface="Cambria Math" panose="02040503050406030204" pitchFamily="18" charset="0"/>
                                </a:rPr>
                                <m:t>𝑐</m:t>
                              </m:r>
                            </m:e>
                            <m:sub>
                              <m:r>
                                <a:rPr lang="en-US" sz="1800" i="1">
                                  <a:latin typeface="Cambria Math" panose="02040503050406030204" pitchFamily="18" charset="0"/>
                                </a:rPr>
                                <m:t>𝑐𝑙</m:t>
                              </m:r>
                            </m:sub>
                          </m:sSub>
                          <m:sSub>
                            <m:sSubPr>
                              <m:ctrlPr>
                                <a:rPr lang="en-US" sz="1800" i="1">
                                  <a:latin typeface="Cambria Math" panose="02040503050406030204" pitchFamily="18" charset="0"/>
                                </a:rPr>
                              </m:ctrlPr>
                            </m:sSubPr>
                            <m:e>
                              <m:r>
                                <a:rPr lang="en-US" sz="1800" i="1">
                                  <a:latin typeface="Cambria Math" panose="02040503050406030204" pitchFamily="18" charset="0"/>
                                </a:rPr>
                                <m:t>𝐶</m:t>
                              </m:r>
                            </m:e>
                            <m:sub>
                              <m:r>
                                <a:rPr lang="en-US" sz="1800" i="1">
                                  <a:latin typeface="Cambria Math" panose="02040503050406030204" pitchFamily="18" charset="0"/>
                                </a:rPr>
                                <m:t>𝐿</m:t>
                              </m:r>
                            </m:sub>
                          </m:sSub>
                        </m:e>
                      </m:groupChr>
                    </m:oMath>
                  </m:oMathPara>
                </a14:m>
                <a:endParaRPr lang="en-US" sz="1800" dirty="0"/>
              </a:p>
              <a:p>
                <a:pPr/>
                <a14:m>
                  <m:oMathPara xmlns:m="http://schemas.openxmlformats.org/officeDocument/2006/math">
                    <m:oMathParaPr>
                      <m:jc m:val="centerGroup"/>
                    </m:oMathParaPr>
                    <m:oMath xmlns:m="http://schemas.openxmlformats.org/officeDocument/2006/math">
                      <m:groupChr>
                        <m:groupChrPr>
                          <m:chr m:val="→"/>
                          <m:vertJc m:val="bot"/>
                          <m:ctrlPr>
                            <a:rPr lang="el-GR" sz="1800" i="1">
                              <a:latin typeface="Cambria Math" panose="02040503050406030204" pitchFamily="18" charset="0"/>
                            </a:rPr>
                          </m:ctrlPr>
                        </m:groupChrPr>
                        <m:e>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𝑝</m:t>
                              </m:r>
                            </m:e>
                            <m:sub>
                              <m:r>
                                <m:rPr>
                                  <m:brk m:alnAt="2"/>
                                </m:rPr>
                                <a:rPr lang="en-US" sz="1800" i="1">
                                  <a:latin typeface="Cambria Math" panose="02040503050406030204" pitchFamily="18" charset="0"/>
                                </a:rPr>
                                <m:t>𝑒</m:t>
                              </m:r>
                              <m:r>
                                <a:rPr lang="en-US" sz="1800" i="1">
                                  <a:latin typeface="Cambria Math" panose="02040503050406030204" pitchFamily="18" charset="0"/>
                                </a:rPr>
                                <m:t>𝑙</m:t>
                              </m:r>
                            </m:sub>
                          </m:sSub>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𝐶</m:t>
                              </m:r>
                            </m:e>
                            <m:sub>
                              <m:r>
                                <m:rPr>
                                  <m:brk m:alnAt="2"/>
                                </m:rPr>
                                <a:rPr lang="en-US" sz="1800" i="1">
                                  <a:latin typeface="Cambria Math" panose="02040503050406030204" pitchFamily="18" charset="0"/>
                                </a:rPr>
                                <m:t>𝐿</m:t>
                              </m:r>
                            </m:sub>
                          </m:sSub>
                          <m:r>
                            <m:rPr>
                              <m:brk m:alnAt="2"/>
                            </m:rPr>
                            <a:rPr lang="en-US" sz="1800" i="1">
                              <a:latin typeface="Cambria Math" panose="02040503050406030204" pitchFamily="18" charset="0"/>
                            </a:rPr>
                            <m:t>+</m:t>
                          </m:r>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𝑟</m:t>
                              </m:r>
                            </m:e>
                            <m:sub>
                              <m:r>
                                <m:rPr>
                                  <m:brk m:alnAt="2"/>
                                </m:rPr>
                                <a:rPr lang="en-US" sz="1800" i="1">
                                  <a:latin typeface="Cambria Math" panose="02040503050406030204" pitchFamily="18" charset="0"/>
                                </a:rPr>
                                <m:t>𝑒</m:t>
                              </m:r>
                              <m:r>
                                <a:rPr lang="en-US" sz="1800" i="1">
                                  <a:latin typeface="Cambria Math" panose="02040503050406030204" pitchFamily="18" charset="0"/>
                                </a:rPr>
                                <m:t>𝑙</m:t>
                              </m:r>
                            </m:sub>
                          </m:sSub>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𝐶</m:t>
                              </m:r>
                            </m:e>
                            <m:sub>
                              <m:r>
                                <m:rPr>
                                  <m:brk m:alnAt="2"/>
                                </m:rPr>
                                <a:rPr lang="en-US" sz="1800" i="1">
                                  <a:latin typeface="Cambria Math" panose="02040503050406030204" pitchFamily="18" charset="0"/>
                                </a:rPr>
                                <m:t>𝐿</m:t>
                              </m:r>
                            </m:sub>
                          </m:sSub>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𝐸</m:t>
                              </m:r>
                            </m:e>
                            <m:sub>
                              <m:r>
                                <m:rPr>
                                  <m:brk m:alnAt="2"/>
                                </m:rPr>
                                <a:rPr lang="en-US" sz="1800" i="1">
                                  <a:latin typeface="Cambria Math" panose="02040503050406030204" pitchFamily="18" charset="0"/>
                                </a:rPr>
                                <m:t>𝐿</m:t>
                              </m:r>
                            </m:sub>
                          </m:sSub>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𝐾</m:t>
                                  </m:r>
                                </m:e>
                                <m:sub>
                                  <m:r>
                                    <m:rPr>
                                      <m:brk m:alnAt="2"/>
                                    </m:rPr>
                                    <a:rPr lang="en-US" sz="1800" i="1">
                                      <a:latin typeface="Cambria Math" panose="02040503050406030204" pitchFamily="18" charset="0"/>
                                    </a:rPr>
                                    <m:t>𝑒</m:t>
                                  </m:r>
                                  <m:r>
                                    <a:rPr lang="en-US" sz="1800" i="1">
                                      <a:latin typeface="Cambria Math" panose="02040503050406030204" pitchFamily="18" charset="0"/>
                                    </a:rPr>
                                    <m:t>𝑙</m:t>
                                  </m:r>
                                </m:sub>
                              </m:sSub>
                            </m:num>
                            <m:den>
                              <m:sSub>
                                <m:sSubPr>
                                  <m:ctrlPr>
                                    <a:rPr lang="en-US" sz="1800" i="1">
                                      <a:latin typeface="Cambria Math" panose="02040503050406030204" pitchFamily="18" charset="0"/>
                                    </a:rPr>
                                  </m:ctrlPr>
                                </m:sSubPr>
                                <m:e>
                                  <m:r>
                                    <a:rPr lang="en-US" sz="1800" i="1">
                                      <a:latin typeface="Cambria Math" panose="02040503050406030204" pitchFamily="18" charset="0"/>
                                    </a:rPr>
                                    <m:t>𝐾</m:t>
                                  </m:r>
                                </m:e>
                                <m:sub>
                                  <m:r>
                                    <a:rPr lang="en-US" sz="1800" i="1">
                                      <a:latin typeface="Cambria Math" panose="02040503050406030204" pitchFamily="18" charset="0"/>
                                    </a:rPr>
                                    <m:t>𝑒𝑙</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𝐸</m:t>
                                  </m:r>
                                </m:e>
                                <m:sub>
                                  <m:r>
                                    <a:rPr lang="en-US" sz="1800" i="1">
                                      <a:latin typeface="Cambria Math" panose="02040503050406030204" pitchFamily="18" charset="0"/>
                                    </a:rPr>
                                    <m:t>𝐿</m:t>
                                  </m:r>
                                </m:sub>
                              </m:sSub>
                            </m:den>
                          </m:f>
                        </m:e>
                      </m:groupChr>
                      <m:sSub>
                        <m:sSubPr>
                          <m:ctrlPr>
                            <a:rPr lang="en-US" sz="1800" i="1">
                              <a:latin typeface="Cambria Math" panose="02040503050406030204" pitchFamily="18" charset="0"/>
                            </a:rPr>
                          </m:ctrlPr>
                        </m:sSubPr>
                        <m:e>
                          <m:r>
                            <a:rPr lang="en-US" sz="1800" i="1">
                              <a:latin typeface="Cambria Math" panose="02040503050406030204" pitchFamily="18" charset="0"/>
                            </a:rPr>
                            <m:t>𝐸</m:t>
                          </m:r>
                        </m:e>
                        <m:sub>
                          <m:r>
                            <a:rPr lang="en-US" sz="1800" i="1">
                              <a:latin typeface="Cambria Math" panose="02040503050406030204" pitchFamily="18" charset="0"/>
                            </a:rPr>
                            <m:t>𝐿</m:t>
                          </m:r>
                        </m:sub>
                      </m:sSub>
                    </m:oMath>
                  </m:oMathPara>
                </a14:m>
                <a:endParaRPr lang="en-US" sz="1800" dirty="0"/>
              </a:p>
              <a:p>
                <a:endParaRPr lang="en-US" sz="1800" dirty="0"/>
              </a:p>
              <a:p>
                <a:pPr marL="0" indent="0">
                  <a:buNone/>
                </a:pPr>
                <a:endParaRPr lang="en-US" sz="1800" dirty="0"/>
              </a:p>
            </p:txBody>
          </p:sp>
        </mc:Choice>
        <mc:Fallback xmlns="">
          <p:sp>
            <p:nvSpPr>
              <p:cNvPr id="11" name="Rectangle 10">
                <a:extLst>
                  <a:ext uri="{FF2B5EF4-FFF2-40B4-BE49-F238E27FC236}">
                    <a16:creationId xmlns:a16="http://schemas.microsoft.com/office/drawing/2014/main" id="{3E0D5C3F-1211-4501-AE78-782D068A37B1}"/>
                  </a:ext>
                </a:extLst>
              </p:cNvPr>
              <p:cNvSpPr>
                <a:spLocks noRot="1" noChangeAspect="1" noMove="1" noResize="1" noEditPoints="1" noAdjustHandles="1" noChangeArrowheads="1" noChangeShapeType="1" noTextEdit="1"/>
              </p:cNvSpPr>
              <p:nvPr/>
            </p:nvSpPr>
            <p:spPr>
              <a:xfrm>
                <a:off x="6672233" y="1084304"/>
                <a:ext cx="2471767" cy="3139642"/>
              </a:xfrm>
              <a:prstGeom prst="rect">
                <a:avLst/>
              </a:prstGeom>
              <a:blipFill>
                <a:blip r:embed="rId10"/>
                <a:stretch>
                  <a:fillRect/>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FC8889D5-BD6C-4B45-981E-C42B0AD62E43}"/>
              </a:ext>
            </a:extLst>
          </p:cNvPr>
          <p:cNvPicPr>
            <a:picLocks noChangeAspect="1"/>
          </p:cNvPicPr>
          <p:nvPr/>
        </p:nvPicPr>
        <p:blipFill>
          <a:blip r:embed="rId11">
            <a:clrChange>
              <a:clrFrom>
                <a:srgbClr val="FEF3B1"/>
              </a:clrFrom>
              <a:clrTo>
                <a:srgbClr val="FEF3B1">
                  <a:alpha val="0"/>
                </a:srgbClr>
              </a:clrTo>
            </a:clrChange>
          </a:blip>
          <a:stretch>
            <a:fillRect/>
          </a:stretch>
        </p:blipFill>
        <p:spPr>
          <a:xfrm>
            <a:off x="8550325" y="0"/>
            <a:ext cx="593675" cy="617861"/>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g8d5ae6fbc1_0_97"/>
          <p:cNvSpPr txBox="1">
            <a:spLocks noGrp="1"/>
          </p:cNvSpPr>
          <p:nvPr>
            <p:ph type="title"/>
          </p:nvPr>
        </p:nvSpPr>
        <p:spPr>
          <a:xfrm>
            <a:off x="457200" y="-92062"/>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a:solidFill>
                  <a:srgbClr val="0000CC"/>
                </a:solidFill>
              </a:rPr>
              <a:t>Transport T-cell to the Infection Site</a:t>
            </a:r>
            <a:endParaRPr/>
          </a:p>
        </p:txBody>
      </p:sp>
      <mc:AlternateContent xmlns:mc="http://schemas.openxmlformats.org/markup-compatibility/2006" xmlns:a14="http://schemas.microsoft.com/office/drawing/2010/main">
        <mc:Choice Requires="a14">
          <p:sp>
            <p:nvSpPr>
              <p:cNvPr id="693" name="Google Shape;693;g8d5ae6fbc1_0_97"/>
              <p:cNvSpPr txBox="1">
                <a:spLocks noGrp="1"/>
              </p:cNvSpPr>
              <p:nvPr>
                <p:ph type="body" idx="1"/>
              </p:nvPr>
            </p:nvSpPr>
            <p:spPr>
              <a:xfrm>
                <a:off x="289639" y="755649"/>
                <a:ext cx="5407200" cy="5602357"/>
              </a:xfrm>
              <a:prstGeom prst="rect">
                <a:avLst/>
              </a:prstGeom>
            </p:spPr>
            <p:txBody>
              <a:bodyPr spcFirstLastPara="1" wrap="square" lIns="91425" tIns="45700" rIns="91425" bIns="45700" anchor="t" anchorCtr="0">
                <a:noAutofit/>
              </a:bodyPr>
              <a:lstStyle/>
              <a:p>
                <a:pPr marL="0" lvl="0" indent="0" algn="l" rtl="0">
                  <a:spcBef>
                    <a:spcPts val="560"/>
                  </a:spcBef>
                  <a:spcAft>
                    <a:spcPts val="0"/>
                  </a:spcAft>
                  <a:buNone/>
                </a:pPr>
                <a:r>
                  <a:rPr lang="en-US" sz="1900" dirty="0"/>
                  <a:t>Next, effector T-cells need to travel from the lymph node to the infection site. </a:t>
                </a:r>
              </a:p>
              <a:p>
                <a:pPr lvl="0" indent="0">
                  <a:buNone/>
                </a:pPr>
                <a:r>
                  <a:rPr lang="en-US" sz="1900" dirty="0"/>
                  <a:t>We distinguish between effector T-cells in the lymph node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𝐸</m:t>
                        </m:r>
                      </m:e>
                      <m:sub>
                        <m:r>
                          <a:rPr lang="en-US" sz="2000" i="1">
                            <a:latin typeface="Cambria Math" panose="02040503050406030204" pitchFamily="18" charset="0"/>
                          </a:rPr>
                          <m:t>𝐿</m:t>
                        </m:r>
                      </m:sub>
                    </m:sSub>
                  </m:oMath>
                </a14:m>
                <a:r>
                  <a:rPr lang="en-US" sz="1900" dirty="0"/>
                  <a:t>) and the </a:t>
                </a:r>
              </a:p>
              <a:p>
                <a:pPr lvl="0" indent="0">
                  <a:buNone/>
                </a:pPr>
                <a:r>
                  <a:rPr lang="en-US" sz="1900" dirty="0"/>
                  <a:t>We assume that the rate of transport of immune cells to the infection site (</a:t>
                </a:r>
                <a14:m>
                  <m:oMath xmlns:m="http://schemas.openxmlformats.org/officeDocument/2006/math">
                    <m:r>
                      <a:rPr lang="en-US" sz="2000" b="0" i="1" smtClean="0">
                        <a:latin typeface="Cambria Math" panose="02040503050406030204" pitchFamily="18" charset="0"/>
                      </a:rPr>
                      <m:t>𝐸</m:t>
                    </m:r>
                  </m:oMath>
                </a14:m>
                <a:r>
                  <a:rPr lang="en-US" sz="1900" dirty="0"/>
                  <a:t>) is directly proportional to the number of effector T-cells in the lymph node (</a:t>
                </a:r>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𝐸</m:t>
                        </m:r>
                      </m:e>
                      <m:sub>
                        <m:r>
                          <a:rPr lang="en-US" sz="1800" b="0" i="1" smtClean="0">
                            <a:latin typeface="Cambria Math" panose="02040503050406030204" pitchFamily="18" charset="0"/>
                          </a:rPr>
                          <m:t>𝐿</m:t>
                        </m:r>
                      </m:sub>
                    </m:sSub>
                  </m:oMath>
                </a14:m>
                <a:r>
                  <a:rPr lang="en-US" sz="1900" dirty="0"/>
                  <a:t>) and the transport rate (</a:t>
                </a:r>
                <a14:m>
                  <m:oMath xmlns:m="http://schemas.openxmlformats.org/officeDocument/2006/math">
                    <m:sSub>
                      <m:sSubPr>
                        <m:ctrlPr>
                          <a:rPr lang="en-US" sz="1800" i="1">
                            <a:latin typeface="Cambria Math" panose="02040503050406030204" pitchFamily="18" charset="0"/>
                          </a:rPr>
                        </m:ctrlPr>
                      </m:sSubPr>
                      <m:e>
                        <m:r>
                          <a:rPr lang="en-US" sz="1800" b="0" i="1" smtClean="0">
                            <a:latin typeface="Cambria Math" panose="02040503050406030204" pitchFamily="18" charset="0"/>
                          </a:rPr>
                          <m:t>𝑘</m:t>
                        </m:r>
                      </m:e>
                      <m:sub>
                        <m:r>
                          <a:rPr lang="en-US" sz="1800" i="1">
                            <a:latin typeface="Cambria Math" panose="02040503050406030204" pitchFamily="18" charset="0"/>
                          </a:rPr>
                          <m:t>𝑒</m:t>
                        </m:r>
                      </m:sub>
                    </m:sSub>
                  </m:oMath>
                </a14:m>
                <a:r>
                  <a:rPr lang="en-US" sz="1900" dirty="0"/>
                  <a:t>).</a:t>
                </a:r>
              </a:p>
              <a:p>
                <a:pPr lvl="0" indent="0">
                  <a:buNone/>
                </a:pPr>
                <a:r>
                  <a:rPr lang="en-US" sz="1900" dirty="0"/>
                  <a:t>Once in the tissue, effector immune cells have a lifespan determined by the exfiltration parameter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𝑐</m:t>
                        </m:r>
                      </m:e>
                      <m:sub>
                        <m:r>
                          <a:rPr lang="en-US" sz="1800" i="1">
                            <a:latin typeface="Cambria Math" panose="02040503050406030204" pitchFamily="18" charset="0"/>
                          </a:rPr>
                          <m:t>𝑒</m:t>
                        </m:r>
                      </m:sub>
                    </m:sSub>
                  </m:oMath>
                </a14:m>
                <a:r>
                  <a:rPr lang="en-US" sz="1900" dirty="0"/>
                  <a:t>)</a:t>
                </a:r>
              </a:p>
              <a:p>
                <a:pPr lvl="0" indent="0">
                  <a:buNone/>
                </a:pPr>
                <a:r>
                  <a:rPr lang="en-US" sz="1900" dirty="0"/>
                  <a:t>Here we assume the cells take 2 days to reach the tissue and have a mean survival time of about a day</a:t>
                </a:r>
              </a:p>
              <a:p>
                <a:pPr marL="457200" lvl="0" indent="0" algn="l" rtl="0">
                  <a:spcBef>
                    <a:spcPts val="560"/>
                  </a:spcBef>
                  <a:spcAft>
                    <a:spcPts val="0"/>
                  </a:spcAft>
                  <a:buNone/>
                </a:pPr>
                <a:endParaRPr lang="en-US" sz="1900" dirty="0"/>
              </a:p>
              <a:p>
                <a:pPr marL="0" lvl="0" indent="0">
                  <a:buNone/>
                </a:pPr>
                <a14:m>
                  <m:oMathPara xmlns:m="http://schemas.openxmlformats.org/officeDocument/2006/math">
                    <m:oMathParaPr>
                      <m:jc m:val="centerGroup"/>
                    </m:oMathParaPr>
                    <m:oMath xmlns:m="http://schemas.openxmlformats.org/officeDocument/2006/math">
                      <m:f>
                        <m:fPr>
                          <m:ctrlPr>
                            <a:rPr lang="ar-AE" sz="1800" i="1">
                              <a:latin typeface="Cambria Math" panose="02040503050406030204" pitchFamily="18" charset="0"/>
                            </a:rPr>
                          </m:ctrlPr>
                        </m:fPr>
                        <m:num>
                          <m:r>
                            <a:rPr lang="ar-AE" sz="1800" i="1">
                              <a:latin typeface="Cambria Math" panose="02040503050406030204" pitchFamily="18" charset="0"/>
                            </a:rPr>
                            <m:t>𝑑</m:t>
                          </m:r>
                          <m:sSub>
                            <m:sSubPr>
                              <m:ctrlPr>
                                <a:rPr lang="ar-AE" sz="1800" i="1">
                                  <a:latin typeface="Cambria Math" panose="02040503050406030204" pitchFamily="18" charset="0"/>
                                </a:rPr>
                              </m:ctrlPr>
                            </m:sSubPr>
                            <m:e>
                              <m:r>
                                <a:rPr lang="ar-AE" sz="1800" i="1">
                                  <a:latin typeface="Cambria Math" panose="02040503050406030204" pitchFamily="18" charset="0"/>
                                </a:rPr>
                                <m:t>𝐸</m:t>
                              </m:r>
                            </m:e>
                            <m:sub>
                              <m:r>
                                <a:rPr lang="ar-AE" sz="1800" i="1">
                                  <a:latin typeface="Cambria Math" panose="02040503050406030204" pitchFamily="18" charset="0"/>
                                </a:rPr>
                                <m:t>𝐿</m:t>
                              </m:r>
                            </m:sub>
                          </m:sSub>
                        </m:num>
                        <m:den>
                          <m:r>
                            <a:rPr lang="ar-AE" sz="1800" i="1">
                              <a:latin typeface="Cambria Math" panose="02040503050406030204" pitchFamily="18" charset="0"/>
                            </a:rPr>
                            <m:t>𝑑𝑡</m:t>
                          </m:r>
                        </m:den>
                      </m:f>
                      <m:r>
                        <a:rPr lang="ar-AE" sz="1800" i="1">
                          <a:latin typeface="Cambria Math" panose="02040503050406030204" pitchFamily="18" charset="0"/>
                        </a:rPr>
                        <m:t>=</m:t>
                      </m:r>
                      <m:sSub>
                        <m:sSubPr>
                          <m:ctrlPr>
                            <a:rPr lang="ar-AE" sz="1800" i="1">
                              <a:latin typeface="Cambria Math" panose="02040503050406030204" pitchFamily="18" charset="0"/>
                            </a:rPr>
                          </m:ctrlPr>
                        </m:sSubPr>
                        <m:e>
                          <m:r>
                            <a:rPr lang="ar-AE" sz="1800" i="1">
                              <a:latin typeface="Cambria Math" panose="02040503050406030204" pitchFamily="18" charset="0"/>
                            </a:rPr>
                            <m:t>𝑝</m:t>
                          </m:r>
                        </m:e>
                        <m:sub>
                          <m:r>
                            <a:rPr lang="ar-AE" sz="1800" i="1">
                              <a:latin typeface="Cambria Math" panose="02040503050406030204" pitchFamily="18" charset="0"/>
                            </a:rPr>
                            <m:t>𝑒𝑙</m:t>
                          </m:r>
                        </m:sub>
                      </m:sSub>
                      <m:sSub>
                        <m:sSubPr>
                          <m:ctrlPr>
                            <a:rPr lang="ar-AE" sz="1800" i="1">
                              <a:latin typeface="Cambria Math" panose="02040503050406030204" pitchFamily="18" charset="0"/>
                            </a:rPr>
                          </m:ctrlPr>
                        </m:sSubPr>
                        <m:e>
                          <m:r>
                            <a:rPr lang="ar-AE" sz="1800" i="1">
                              <a:latin typeface="Cambria Math" panose="02040503050406030204" pitchFamily="18" charset="0"/>
                            </a:rPr>
                            <m:t>𝐶</m:t>
                          </m:r>
                        </m:e>
                        <m:sub>
                          <m:r>
                            <a:rPr lang="ar-AE" sz="1800" i="1">
                              <a:latin typeface="Cambria Math" panose="02040503050406030204" pitchFamily="18" charset="0"/>
                            </a:rPr>
                            <m:t>𝐿</m:t>
                          </m:r>
                        </m:sub>
                      </m:sSub>
                      <m:r>
                        <a:rPr lang="ar-AE" sz="1800" i="1">
                          <a:latin typeface="Cambria Math" panose="02040503050406030204" pitchFamily="18" charset="0"/>
                        </a:rPr>
                        <m:t>+</m:t>
                      </m:r>
                      <m:sSub>
                        <m:sSubPr>
                          <m:ctrlPr>
                            <a:rPr lang="ar-AE" sz="1800" i="1">
                              <a:latin typeface="Cambria Math" panose="02040503050406030204" pitchFamily="18" charset="0"/>
                            </a:rPr>
                          </m:ctrlPr>
                        </m:sSubPr>
                        <m:e>
                          <m:r>
                            <a:rPr lang="ar-AE" sz="1800" i="1">
                              <a:latin typeface="Cambria Math" panose="02040503050406030204" pitchFamily="18" charset="0"/>
                            </a:rPr>
                            <m:t>𝑟</m:t>
                          </m:r>
                        </m:e>
                        <m:sub>
                          <m:r>
                            <a:rPr lang="ar-AE" sz="1800" i="1">
                              <a:latin typeface="Cambria Math" panose="02040503050406030204" pitchFamily="18" charset="0"/>
                            </a:rPr>
                            <m:t>𝑒𝑙</m:t>
                          </m:r>
                        </m:sub>
                      </m:sSub>
                      <m:sSub>
                        <m:sSubPr>
                          <m:ctrlPr>
                            <a:rPr lang="ar-AE" sz="1800" i="1">
                              <a:latin typeface="Cambria Math" panose="02040503050406030204" pitchFamily="18" charset="0"/>
                            </a:rPr>
                          </m:ctrlPr>
                        </m:sSubPr>
                        <m:e>
                          <m:r>
                            <a:rPr lang="ar-AE" sz="1800" i="1">
                              <a:latin typeface="Cambria Math" panose="02040503050406030204" pitchFamily="18" charset="0"/>
                            </a:rPr>
                            <m:t>𝐶</m:t>
                          </m:r>
                        </m:e>
                        <m:sub>
                          <m:r>
                            <a:rPr lang="ar-AE" sz="1800" i="1">
                              <a:latin typeface="Cambria Math" panose="02040503050406030204" pitchFamily="18" charset="0"/>
                            </a:rPr>
                            <m:t>𝐿</m:t>
                          </m:r>
                        </m:sub>
                      </m:sSub>
                      <m:sSub>
                        <m:sSubPr>
                          <m:ctrlPr>
                            <a:rPr lang="ar-AE" sz="1800" i="1">
                              <a:latin typeface="Cambria Math" panose="02040503050406030204" pitchFamily="18" charset="0"/>
                            </a:rPr>
                          </m:ctrlPr>
                        </m:sSubPr>
                        <m:e>
                          <m:r>
                            <a:rPr lang="ar-AE" sz="1800" i="1">
                              <a:latin typeface="Cambria Math" panose="02040503050406030204" pitchFamily="18" charset="0"/>
                            </a:rPr>
                            <m:t>𝐸</m:t>
                          </m:r>
                        </m:e>
                        <m:sub>
                          <m:r>
                            <a:rPr lang="ar-AE" sz="1800" i="1">
                              <a:latin typeface="Cambria Math" panose="02040503050406030204" pitchFamily="18" charset="0"/>
                            </a:rPr>
                            <m:t>𝐿</m:t>
                          </m:r>
                        </m:sub>
                      </m:sSub>
                      <m:f>
                        <m:fPr>
                          <m:ctrlPr>
                            <a:rPr lang="ar-AE" sz="1800" i="1">
                              <a:latin typeface="Cambria Math" panose="02040503050406030204" pitchFamily="18" charset="0"/>
                            </a:rPr>
                          </m:ctrlPr>
                        </m:fPr>
                        <m:num>
                          <m:sSub>
                            <m:sSubPr>
                              <m:ctrlPr>
                                <a:rPr lang="ar-AE" sz="1800" i="1">
                                  <a:latin typeface="Cambria Math" panose="02040503050406030204" pitchFamily="18" charset="0"/>
                                </a:rPr>
                              </m:ctrlPr>
                            </m:sSubPr>
                            <m:e>
                              <m:r>
                                <a:rPr lang="ar-AE" sz="1800" i="1">
                                  <a:latin typeface="Cambria Math" panose="02040503050406030204" pitchFamily="18" charset="0"/>
                                </a:rPr>
                                <m:t>𝐾</m:t>
                              </m:r>
                            </m:e>
                            <m:sub>
                              <m:r>
                                <a:rPr lang="ar-AE" sz="1800" i="1">
                                  <a:latin typeface="Cambria Math" panose="02040503050406030204" pitchFamily="18" charset="0"/>
                                </a:rPr>
                                <m:t>𝑒𝑙</m:t>
                              </m:r>
                            </m:sub>
                          </m:sSub>
                        </m:num>
                        <m:den>
                          <m:sSub>
                            <m:sSubPr>
                              <m:ctrlPr>
                                <a:rPr lang="ar-AE" sz="1800" i="1">
                                  <a:latin typeface="Cambria Math" panose="02040503050406030204" pitchFamily="18" charset="0"/>
                                </a:rPr>
                              </m:ctrlPr>
                            </m:sSubPr>
                            <m:e>
                              <m:r>
                                <a:rPr lang="ar-AE" sz="1800" i="1">
                                  <a:latin typeface="Cambria Math" panose="02040503050406030204" pitchFamily="18" charset="0"/>
                                </a:rPr>
                                <m:t>𝐾</m:t>
                              </m:r>
                            </m:e>
                            <m:sub>
                              <m:r>
                                <a:rPr lang="ar-AE" sz="1800" i="1">
                                  <a:latin typeface="Cambria Math" panose="02040503050406030204" pitchFamily="18" charset="0"/>
                                </a:rPr>
                                <m:t>𝑒𝑙</m:t>
                              </m:r>
                            </m:sub>
                          </m:sSub>
                          <m:r>
                            <a:rPr lang="ar-AE" sz="1800" i="1">
                              <a:latin typeface="Cambria Math" panose="02040503050406030204" pitchFamily="18" charset="0"/>
                            </a:rPr>
                            <m:t>+</m:t>
                          </m:r>
                          <m:sSub>
                            <m:sSubPr>
                              <m:ctrlPr>
                                <a:rPr lang="ar-AE" sz="1800" i="1">
                                  <a:latin typeface="Cambria Math" panose="02040503050406030204" pitchFamily="18" charset="0"/>
                                </a:rPr>
                              </m:ctrlPr>
                            </m:sSubPr>
                            <m:e>
                              <m:r>
                                <a:rPr lang="ar-AE" sz="1800" i="1">
                                  <a:latin typeface="Cambria Math" panose="02040503050406030204" pitchFamily="18" charset="0"/>
                                </a:rPr>
                                <m:t>𝐸</m:t>
                              </m:r>
                            </m:e>
                            <m:sub>
                              <m:r>
                                <a:rPr lang="ar-AE" sz="1800" i="1">
                                  <a:latin typeface="Cambria Math" panose="02040503050406030204" pitchFamily="18" charset="0"/>
                                </a:rPr>
                                <m:t>𝐿</m:t>
                              </m:r>
                            </m:sub>
                          </m:sSub>
                        </m:den>
                      </m:f>
                      <m:r>
                        <a:rPr lang="ar-AE"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𝑘</m:t>
                          </m:r>
                        </m:e>
                        <m:sub>
                          <m:r>
                            <a:rPr lang="en-US" sz="1800" b="0" i="1" smtClean="0">
                              <a:latin typeface="Cambria Math" panose="02040503050406030204" pitchFamily="18" charset="0"/>
                            </a:rPr>
                            <m:t>𝑒</m:t>
                          </m:r>
                        </m:sub>
                      </m:sSub>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𝐸</m:t>
                          </m:r>
                        </m:e>
                        <m:sub>
                          <m:r>
                            <a:rPr lang="en-US" sz="1800" b="0" i="1" smtClean="0">
                              <a:latin typeface="Cambria Math" panose="02040503050406030204" pitchFamily="18" charset="0"/>
                            </a:rPr>
                            <m:t>𝐿</m:t>
                          </m:r>
                        </m:sub>
                      </m:sSub>
                    </m:oMath>
                  </m:oMathPara>
                </a14:m>
                <a:endParaRPr lang="en-US" sz="1900" dirty="0"/>
              </a:p>
              <a:p>
                <a:pPr marL="0" lvl="0" indent="0">
                  <a:buNone/>
                </a:pPr>
                <a14:m>
                  <m:oMathPara xmlns:m="http://schemas.openxmlformats.org/officeDocument/2006/math">
                    <m:oMathParaPr>
                      <m:jc m:val="centerGroup"/>
                    </m:oMathParaPr>
                    <m:oMath xmlns:m="http://schemas.openxmlformats.org/officeDocument/2006/math">
                      <m:f>
                        <m:fPr>
                          <m:ctrlPr>
                            <a:rPr lang="ar-AE" sz="2000" i="1">
                              <a:latin typeface="Cambria Math" panose="02040503050406030204" pitchFamily="18" charset="0"/>
                            </a:rPr>
                          </m:ctrlPr>
                        </m:fPr>
                        <m:num>
                          <m:r>
                            <a:rPr lang="ar-AE" sz="2000" i="1">
                              <a:latin typeface="Cambria Math" panose="02040503050406030204" pitchFamily="18" charset="0"/>
                            </a:rPr>
                            <m:t>𝑑</m:t>
                          </m:r>
                          <m:r>
                            <a:rPr lang="en-US" sz="2000" b="0" i="1" smtClean="0">
                              <a:latin typeface="Cambria Math" panose="02040503050406030204" pitchFamily="18" charset="0"/>
                            </a:rPr>
                            <m:t>𝐸</m:t>
                          </m:r>
                        </m:num>
                        <m:den>
                          <m:r>
                            <a:rPr lang="ar-AE" sz="2000" i="1">
                              <a:latin typeface="Cambria Math" panose="02040503050406030204" pitchFamily="18" charset="0"/>
                            </a:rPr>
                            <m:t>𝑑𝑡</m:t>
                          </m:r>
                        </m:den>
                      </m:f>
                      <m:r>
                        <a:rPr lang="ar-AE"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𝑘</m:t>
                          </m:r>
                        </m:e>
                        <m:sub>
                          <m:r>
                            <a:rPr lang="en-US" sz="2000" i="1">
                              <a:latin typeface="Cambria Math" panose="02040503050406030204" pitchFamily="18" charset="0"/>
                            </a:rPr>
                            <m:t>𝑒</m:t>
                          </m:r>
                        </m:sub>
                      </m:sSub>
                      <m:sSub>
                        <m:sSubPr>
                          <m:ctrlPr>
                            <a:rPr lang="en-US" sz="2000" i="1">
                              <a:latin typeface="Cambria Math" panose="02040503050406030204" pitchFamily="18" charset="0"/>
                            </a:rPr>
                          </m:ctrlPr>
                        </m:sSubPr>
                        <m:e>
                          <m:r>
                            <a:rPr lang="en-US" sz="2000" i="1">
                              <a:latin typeface="Cambria Math" panose="02040503050406030204" pitchFamily="18" charset="0"/>
                            </a:rPr>
                            <m:t>𝐸</m:t>
                          </m:r>
                        </m:e>
                        <m:sub>
                          <m:r>
                            <a:rPr lang="en-US" sz="2000" i="1">
                              <a:latin typeface="Cambria Math" panose="02040503050406030204" pitchFamily="18" charset="0"/>
                            </a:rPr>
                            <m:t>𝐿</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𝑑</m:t>
                          </m:r>
                        </m:e>
                        <m:sub>
                          <m:r>
                            <a:rPr lang="en-US" sz="2000" b="0" i="1" smtClean="0">
                              <a:latin typeface="Cambria Math" panose="02040503050406030204" pitchFamily="18" charset="0"/>
                            </a:rPr>
                            <m:t>𝑒</m:t>
                          </m:r>
                        </m:sub>
                      </m:sSub>
                      <m:r>
                        <a:rPr lang="en-US" sz="2000" b="0" i="1" smtClean="0">
                          <a:latin typeface="Cambria Math" panose="02040503050406030204" pitchFamily="18" charset="0"/>
                        </a:rPr>
                        <m:t>𝐸</m:t>
                      </m:r>
                    </m:oMath>
                  </m:oMathPara>
                </a14:m>
                <a:endParaRPr lang="ar-AE" sz="1900" dirty="0"/>
              </a:p>
            </p:txBody>
          </p:sp>
        </mc:Choice>
        <mc:Fallback xmlns="">
          <p:sp>
            <p:nvSpPr>
              <p:cNvPr id="693" name="Google Shape;693;g8d5ae6fbc1_0_97"/>
              <p:cNvSpPr txBox="1">
                <a:spLocks noGrp="1" noRot="1" noChangeAspect="1" noMove="1" noResize="1" noEditPoints="1" noAdjustHandles="1" noChangeArrowheads="1" noChangeShapeType="1" noTextEdit="1"/>
              </p:cNvSpPr>
              <p:nvPr>
                <p:ph type="body" idx="1"/>
              </p:nvPr>
            </p:nvSpPr>
            <p:spPr>
              <a:xfrm>
                <a:off x="289639" y="755649"/>
                <a:ext cx="5407200" cy="5602357"/>
              </a:xfrm>
              <a:prstGeom prst="rect">
                <a:avLst/>
              </a:prstGeom>
              <a:blipFill>
                <a:blip r:embed="rId3"/>
                <a:stretch>
                  <a:fillRect l="-1127" r="-1015" b="-8161"/>
                </a:stretch>
              </a:blipFill>
            </p:spPr>
            <p:txBody>
              <a:bodyPr/>
              <a:lstStyle/>
              <a:p>
                <a:r>
                  <a:rPr lang="en-US">
                    <a:noFill/>
                  </a:rPr>
                  <a:t> </a:t>
                </a:r>
              </a:p>
            </p:txBody>
          </p:sp>
        </mc:Fallback>
      </mc:AlternateContent>
      <p:pic>
        <p:nvPicPr>
          <p:cNvPr id="694" name="Google Shape;694;g8d5ae6fbc1_0_97" descr="redblackblockiu"/>
          <p:cNvPicPr preferRelativeResize="0"/>
          <p:nvPr/>
        </p:nvPicPr>
        <p:blipFill rotWithShape="1">
          <a:blip r:embed="rId4">
            <a:alphaModFix/>
          </a:blip>
          <a:srcRect/>
          <a:stretch/>
        </p:blipFill>
        <p:spPr>
          <a:xfrm>
            <a:off x="0" y="6219825"/>
            <a:ext cx="484188" cy="638175"/>
          </a:xfrm>
          <a:prstGeom prst="rect">
            <a:avLst/>
          </a:prstGeom>
          <a:noFill/>
          <a:ln>
            <a:noFill/>
          </a:ln>
        </p:spPr>
      </p:pic>
      <p:pic>
        <p:nvPicPr>
          <p:cNvPr id="695" name="Google Shape;695;g8d5ae6fbc1_0_97" descr="Biocomplexity Logo"/>
          <p:cNvPicPr preferRelativeResize="0"/>
          <p:nvPr/>
        </p:nvPicPr>
        <p:blipFill rotWithShape="1">
          <a:blip r:embed="rId5">
            <a:alphaModFix/>
          </a:blip>
          <a:srcRect/>
          <a:stretch/>
        </p:blipFill>
        <p:spPr>
          <a:xfrm>
            <a:off x="8550275" y="6264275"/>
            <a:ext cx="593725" cy="593725"/>
          </a:xfrm>
          <a:prstGeom prst="rect">
            <a:avLst/>
          </a:prstGeom>
          <a:noFill/>
          <a:ln>
            <a:noFill/>
          </a:ln>
        </p:spPr>
      </p:pic>
      <p:pic>
        <p:nvPicPr>
          <p:cNvPr id="696" name="Google Shape;696;g8d5ae6fbc1_0_97"/>
          <p:cNvPicPr preferRelativeResize="0"/>
          <p:nvPr/>
        </p:nvPicPr>
        <p:blipFill>
          <a:blip r:embed="rId6">
            <a:alphaModFix/>
          </a:blip>
          <a:stretch>
            <a:fillRect/>
          </a:stretch>
        </p:blipFill>
        <p:spPr>
          <a:xfrm>
            <a:off x="5630875" y="2599470"/>
            <a:ext cx="3421076" cy="1821055"/>
          </a:xfrm>
          <a:prstGeom prst="rect">
            <a:avLst/>
          </a:prstGeom>
          <a:noFill/>
          <a:ln>
            <a:noFill/>
          </a:ln>
        </p:spPr>
      </p:pic>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AF722548-9269-402C-AB5D-7809B6B741F3}"/>
                  </a:ext>
                </a:extLst>
              </p:cNvPr>
              <p:cNvSpPr/>
              <p:nvPr/>
            </p:nvSpPr>
            <p:spPr>
              <a:xfrm>
                <a:off x="5368351" y="4512586"/>
                <a:ext cx="3857146" cy="7544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groupChr>
                            <m:groupChrPr>
                              <m:chr m:val="→"/>
                              <m:vertJc m:val="bot"/>
                              <m:ctrlPr>
                                <a:rPr lang="el-GR" sz="2000" i="1">
                                  <a:latin typeface="Cambria Math" panose="02040503050406030204" pitchFamily="18" charset="0"/>
                                </a:rPr>
                              </m:ctrlPr>
                            </m:groupChrPr>
                            <m:e>
                              <m:sSub>
                                <m:sSubPr>
                                  <m:ctrlPr>
                                    <a:rPr lang="en-US" sz="2000" i="1">
                                      <a:latin typeface="Cambria Math" panose="02040503050406030204" pitchFamily="18" charset="0"/>
                                    </a:rPr>
                                  </m:ctrlPr>
                                </m:sSubPr>
                                <m:e>
                                  <m:r>
                                    <m:rPr>
                                      <m:brk m:alnAt="2"/>
                                    </m:rPr>
                                    <a:rPr lang="en-US" sz="2000" i="1">
                                      <a:latin typeface="Cambria Math" panose="02040503050406030204" pitchFamily="18" charset="0"/>
                                    </a:rPr>
                                    <m:t>𝑝</m:t>
                                  </m:r>
                                </m:e>
                                <m:sub>
                                  <m:r>
                                    <m:rPr>
                                      <m:brk m:alnAt="2"/>
                                    </m:rPr>
                                    <a:rPr lang="en-US" sz="2000" i="1">
                                      <a:latin typeface="Cambria Math" panose="02040503050406030204" pitchFamily="18" charset="0"/>
                                    </a:rPr>
                                    <m:t>𝑒</m:t>
                                  </m:r>
                                  <m:r>
                                    <a:rPr lang="en-US" sz="2000" i="1">
                                      <a:latin typeface="Cambria Math" panose="02040503050406030204" pitchFamily="18" charset="0"/>
                                    </a:rPr>
                                    <m:t>𝑙</m:t>
                                  </m:r>
                                </m:sub>
                              </m:sSub>
                              <m:sSub>
                                <m:sSubPr>
                                  <m:ctrlPr>
                                    <a:rPr lang="en-US" sz="2000" i="1">
                                      <a:latin typeface="Cambria Math" panose="02040503050406030204" pitchFamily="18" charset="0"/>
                                    </a:rPr>
                                  </m:ctrlPr>
                                </m:sSubPr>
                                <m:e>
                                  <m:r>
                                    <m:rPr>
                                      <m:brk m:alnAt="2"/>
                                    </m:rPr>
                                    <a:rPr lang="en-US" sz="2000" i="1">
                                      <a:latin typeface="Cambria Math" panose="02040503050406030204" pitchFamily="18" charset="0"/>
                                    </a:rPr>
                                    <m:t>𝐶</m:t>
                                  </m:r>
                                </m:e>
                                <m:sub>
                                  <m:r>
                                    <m:rPr>
                                      <m:brk m:alnAt="2"/>
                                    </m:rPr>
                                    <a:rPr lang="en-US" sz="2000" i="1">
                                      <a:latin typeface="Cambria Math" panose="02040503050406030204" pitchFamily="18" charset="0"/>
                                    </a:rPr>
                                    <m:t>𝐿</m:t>
                                  </m:r>
                                </m:sub>
                              </m:sSub>
                              <m:r>
                                <m:rPr>
                                  <m:brk m:alnAt="2"/>
                                </m:rPr>
                                <a:rPr lang="en-US" sz="2000" i="1">
                                  <a:latin typeface="Cambria Math" panose="02040503050406030204" pitchFamily="18" charset="0"/>
                                </a:rPr>
                                <m:t>+</m:t>
                              </m:r>
                              <m:sSub>
                                <m:sSubPr>
                                  <m:ctrlPr>
                                    <a:rPr lang="en-US" sz="2000" i="1">
                                      <a:latin typeface="Cambria Math" panose="02040503050406030204" pitchFamily="18" charset="0"/>
                                    </a:rPr>
                                  </m:ctrlPr>
                                </m:sSubPr>
                                <m:e>
                                  <m:r>
                                    <m:rPr>
                                      <m:brk m:alnAt="2"/>
                                    </m:rPr>
                                    <a:rPr lang="en-US" sz="2000" i="1">
                                      <a:latin typeface="Cambria Math" panose="02040503050406030204" pitchFamily="18" charset="0"/>
                                    </a:rPr>
                                    <m:t>𝑟</m:t>
                                  </m:r>
                                </m:e>
                                <m:sub>
                                  <m:r>
                                    <m:rPr>
                                      <m:brk m:alnAt="2"/>
                                    </m:rPr>
                                    <a:rPr lang="en-US" sz="2000" i="1">
                                      <a:latin typeface="Cambria Math" panose="02040503050406030204" pitchFamily="18" charset="0"/>
                                    </a:rPr>
                                    <m:t>𝑒</m:t>
                                  </m:r>
                                  <m:r>
                                    <a:rPr lang="en-US" sz="2000" i="1">
                                      <a:latin typeface="Cambria Math" panose="02040503050406030204" pitchFamily="18" charset="0"/>
                                    </a:rPr>
                                    <m:t>𝑙</m:t>
                                  </m:r>
                                </m:sub>
                              </m:sSub>
                              <m:sSub>
                                <m:sSubPr>
                                  <m:ctrlPr>
                                    <a:rPr lang="en-US" sz="2000" i="1">
                                      <a:latin typeface="Cambria Math" panose="02040503050406030204" pitchFamily="18" charset="0"/>
                                    </a:rPr>
                                  </m:ctrlPr>
                                </m:sSubPr>
                                <m:e>
                                  <m:r>
                                    <m:rPr>
                                      <m:brk m:alnAt="2"/>
                                    </m:rPr>
                                    <a:rPr lang="en-US" sz="2000" i="1">
                                      <a:latin typeface="Cambria Math" panose="02040503050406030204" pitchFamily="18" charset="0"/>
                                    </a:rPr>
                                    <m:t>𝐶</m:t>
                                  </m:r>
                                </m:e>
                                <m:sub>
                                  <m:r>
                                    <m:rPr>
                                      <m:brk m:alnAt="2"/>
                                    </m:rPr>
                                    <a:rPr lang="en-US" sz="2000" i="1">
                                      <a:latin typeface="Cambria Math" panose="02040503050406030204" pitchFamily="18" charset="0"/>
                                    </a:rPr>
                                    <m:t>𝐿</m:t>
                                  </m:r>
                                </m:sub>
                              </m:sSub>
                              <m:sSub>
                                <m:sSubPr>
                                  <m:ctrlPr>
                                    <a:rPr lang="en-US" sz="2000" i="1">
                                      <a:latin typeface="Cambria Math" panose="02040503050406030204" pitchFamily="18" charset="0"/>
                                    </a:rPr>
                                  </m:ctrlPr>
                                </m:sSubPr>
                                <m:e>
                                  <m:r>
                                    <m:rPr>
                                      <m:brk m:alnAt="2"/>
                                    </m:rPr>
                                    <a:rPr lang="en-US" sz="2000" i="1">
                                      <a:latin typeface="Cambria Math" panose="02040503050406030204" pitchFamily="18" charset="0"/>
                                    </a:rPr>
                                    <m:t>𝐸</m:t>
                                  </m:r>
                                </m:e>
                                <m:sub>
                                  <m:r>
                                    <m:rPr>
                                      <m:brk m:alnAt="2"/>
                                    </m:rPr>
                                    <a:rPr lang="en-US" sz="2000" i="1">
                                      <a:latin typeface="Cambria Math" panose="02040503050406030204" pitchFamily="18" charset="0"/>
                                    </a:rPr>
                                    <m:t>𝐿</m:t>
                                  </m:r>
                                </m:sub>
                              </m:sSub>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m:rPr>
                                          <m:brk m:alnAt="2"/>
                                        </m:rPr>
                                        <a:rPr lang="en-US" sz="2000" i="1">
                                          <a:latin typeface="Cambria Math" panose="02040503050406030204" pitchFamily="18" charset="0"/>
                                        </a:rPr>
                                        <m:t>𝐾</m:t>
                                      </m:r>
                                    </m:e>
                                    <m:sub>
                                      <m:r>
                                        <m:rPr>
                                          <m:brk m:alnAt="2"/>
                                        </m:rPr>
                                        <a:rPr lang="en-US" sz="2000" i="1">
                                          <a:latin typeface="Cambria Math" panose="02040503050406030204" pitchFamily="18" charset="0"/>
                                        </a:rPr>
                                        <m:t>𝑒</m:t>
                                      </m:r>
                                      <m:r>
                                        <a:rPr lang="en-US" sz="2000" i="1">
                                          <a:latin typeface="Cambria Math" panose="02040503050406030204" pitchFamily="18" charset="0"/>
                                        </a:rPr>
                                        <m:t>𝑙</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𝐾</m:t>
                                      </m:r>
                                    </m:e>
                                    <m:sub>
                                      <m:r>
                                        <a:rPr lang="en-US" sz="2000" i="1">
                                          <a:latin typeface="Cambria Math" panose="02040503050406030204" pitchFamily="18" charset="0"/>
                                        </a:rPr>
                                        <m:t>𝑒𝑙</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𝐸</m:t>
                                      </m:r>
                                    </m:e>
                                    <m:sub>
                                      <m:r>
                                        <a:rPr lang="en-US" sz="2000" i="1">
                                          <a:latin typeface="Cambria Math" panose="02040503050406030204" pitchFamily="18" charset="0"/>
                                        </a:rPr>
                                        <m:t>𝐿</m:t>
                                      </m:r>
                                    </m:sub>
                                  </m:sSub>
                                </m:den>
                              </m:f>
                            </m:e>
                          </m:groupChr>
                          <m:r>
                            <a:rPr lang="en-US" sz="2000" b="0" i="1" smtClean="0">
                              <a:latin typeface="Cambria Math" panose="02040503050406030204" pitchFamily="18" charset="0"/>
                            </a:rPr>
                            <m:t>𝐸</m:t>
                          </m:r>
                        </m:e>
                        <m:sub>
                          <m:r>
                            <a:rPr lang="en-US" sz="2000" b="0" i="1" smtClean="0">
                              <a:latin typeface="Cambria Math" panose="02040503050406030204" pitchFamily="18" charset="0"/>
                            </a:rPr>
                            <m:t>𝐿</m:t>
                          </m:r>
                        </m:sub>
                      </m:sSub>
                      <m:groupChr>
                        <m:groupChrPr>
                          <m:chr m:val="→"/>
                          <m:vertJc m:val="bot"/>
                          <m:ctrlPr>
                            <a:rPr lang="el-GR" sz="2000" i="1">
                              <a:latin typeface="Cambria Math" panose="02040503050406030204" pitchFamily="18" charset="0"/>
                            </a:rPr>
                          </m:ctrlPr>
                        </m:groupChrPr>
                        <m:e>
                          <m:sSub>
                            <m:sSubPr>
                              <m:ctrlPr>
                                <a:rPr lang="en-US" sz="2000" b="0" i="1" smtClean="0">
                                  <a:latin typeface="Cambria Math" panose="02040503050406030204" pitchFamily="18" charset="0"/>
                                </a:rPr>
                              </m:ctrlPr>
                            </m:sSubPr>
                            <m:e>
                              <m:r>
                                <m:rPr>
                                  <m:brk m:alnAt="2"/>
                                </m:rPr>
                                <a:rPr lang="en-US" sz="2000" b="0" i="1" smtClean="0">
                                  <a:latin typeface="Cambria Math" panose="02040503050406030204" pitchFamily="18" charset="0"/>
                                </a:rPr>
                                <m:t>𝑘</m:t>
                              </m:r>
                            </m:e>
                            <m:sub>
                              <m:r>
                                <m:rPr>
                                  <m:brk m:alnAt="2"/>
                                </m:rPr>
                                <a:rPr lang="en-US" sz="2000" b="0" i="1" smtClean="0">
                                  <a:latin typeface="Cambria Math" panose="02040503050406030204" pitchFamily="18" charset="0"/>
                                </a:rPr>
                                <m:t>𝑒</m:t>
                              </m:r>
                            </m:sub>
                          </m:sSub>
                          <m:sSub>
                            <m:sSubPr>
                              <m:ctrlPr>
                                <a:rPr lang="en-US" sz="2000" b="0" i="1" smtClean="0">
                                  <a:latin typeface="Cambria Math" panose="02040503050406030204" pitchFamily="18" charset="0"/>
                                </a:rPr>
                              </m:ctrlPr>
                            </m:sSubPr>
                            <m:e>
                              <m:r>
                                <m:rPr>
                                  <m:brk m:alnAt="2"/>
                                </m:rPr>
                                <a:rPr lang="en-US" sz="2000" b="0" i="1" smtClean="0">
                                  <a:latin typeface="Cambria Math" panose="02040503050406030204" pitchFamily="18" charset="0"/>
                                </a:rPr>
                                <m:t>𝐸</m:t>
                              </m:r>
                            </m:e>
                            <m:sub>
                              <m:r>
                                <m:rPr>
                                  <m:brk m:alnAt="2"/>
                                </m:rPr>
                                <a:rPr lang="en-US" sz="2000" b="0" i="1" smtClean="0">
                                  <a:latin typeface="Cambria Math" panose="02040503050406030204" pitchFamily="18" charset="0"/>
                                </a:rPr>
                                <m:t>𝐿</m:t>
                              </m:r>
                            </m:sub>
                          </m:sSub>
                        </m:e>
                      </m:groupChr>
                      <m:r>
                        <a:rPr lang="en-US" sz="2000" b="0" i="1" smtClean="0">
                          <a:latin typeface="Cambria Math" panose="02040503050406030204" pitchFamily="18" charset="0"/>
                        </a:rPr>
                        <m:t>𝐸</m:t>
                      </m:r>
                      <m:groupChr>
                        <m:groupChrPr>
                          <m:chr m:val="→"/>
                          <m:vertJc m:val="bot"/>
                          <m:ctrlPr>
                            <a:rPr lang="el-GR" sz="2000" i="1">
                              <a:latin typeface="Cambria Math" panose="02040503050406030204" pitchFamily="18" charset="0"/>
                            </a:rPr>
                          </m:ctrlPr>
                        </m:groupChr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𝑑</m:t>
                              </m:r>
                            </m:e>
                            <m:sub>
                              <m:r>
                                <m:rPr>
                                  <m:brk m:alnAt="2"/>
                                </m:rPr>
                                <a:rPr lang="en-US" sz="2000" b="0" i="1" smtClean="0">
                                  <a:latin typeface="Cambria Math" panose="02040503050406030204" pitchFamily="18" charset="0"/>
                                </a:rPr>
                                <m:t>𝑒</m:t>
                              </m:r>
                            </m:sub>
                          </m:sSub>
                          <m:r>
                            <m:rPr>
                              <m:brk m:alnAt="2"/>
                            </m:rPr>
                            <a:rPr lang="en-US" sz="2000" b="0" i="1" smtClean="0">
                              <a:latin typeface="Cambria Math" panose="02040503050406030204" pitchFamily="18" charset="0"/>
                            </a:rPr>
                            <m:t>𝐸</m:t>
                          </m:r>
                        </m:e>
                      </m:groupChr>
                      <m:r>
                        <a:rPr lang="en-US" sz="2000" i="1">
                          <a:latin typeface="Cambria Math" panose="02040503050406030204" pitchFamily="18" charset="0"/>
                        </a:rPr>
                        <m:t>𝐸</m:t>
                      </m:r>
                    </m:oMath>
                  </m:oMathPara>
                </a14:m>
                <a:endParaRPr lang="en-US" sz="2000" dirty="0"/>
              </a:p>
            </p:txBody>
          </p:sp>
        </mc:Choice>
        <mc:Fallback xmlns="">
          <p:sp>
            <p:nvSpPr>
              <p:cNvPr id="7" name="Rectangle 6">
                <a:extLst>
                  <a:ext uri="{FF2B5EF4-FFF2-40B4-BE49-F238E27FC236}">
                    <a16:creationId xmlns:a16="http://schemas.microsoft.com/office/drawing/2014/main" id="{AF722548-9269-402C-AB5D-7809B6B741F3}"/>
                  </a:ext>
                </a:extLst>
              </p:cNvPr>
              <p:cNvSpPr>
                <a:spLocks noRot="1" noChangeAspect="1" noMove="1" noResize="1" noEditPoints="1" noAdjustHandles="1" noChangeArrowheads="1" noChangeShapeType="1" noTextEdit="1"/>
              </p:cNvSpPr>
              <p:nvPr/>
            </p:nvSpPr>
            <p:spPr>
              <a:xfrm>
                <a:off x="5368351" y="4512586"/>
                <a:ext cx="3857146" cy="75443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96BA7579-8328-F04D-AA7F-5630F98B64BB}"/>
                  </a:ext>
                </a:extLst>
              </p:cNvPr>
              <p:cNvSpPr/>
              <p:nvPr/>
            </p:nvSpPr>
            <p:spPr>
              <a:xfrm>
                <a:off x="8006695" y="3241853"/>
                <a:ext cx="543580" cy="369332"/>
              </a:xfrm>
              <a:prstGeom prst="rect">
                <a:avLst/>
              </a:prstGeom>
              <a:solidFill>
                <a:srgbClr val="B5B5B5"/>
              </a:solid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ar-AE" sz="1800" b="1" i="1" smtClean="0">
                              <a:solidFill>
                                <a:schemeClr val="bg1"/>
                              </a:solidFill>
                              <a:latin typeface="Cambria Math" panose="02040503050406030204" pitchFamily="18" charset="0"/>
                            </a:rPr>
                          </m:ctrlPr>
                        </m:sSubPr>
                        <m:e>
                          <m:r>
                            <a:rPr lang="ar-AE" sz="1800" b="1" i="1">
                              <a:solidFill>
                                <a:schemeClr val="bg1"/>
                              </a:solidFill>
                              <a:latin typeface="Cambria Math" panose="02040503050406030204" pitchFamily="18" charset="0"/>
                            </a:rPr>
                            <m:t>𝑬</m:t>
                          </m:r>
                        </m:e>
                        <m:sub>
                          <m:r>
                            <a:rPr lang="ar-AE" sz="1800" b="1" i="1">
                              <a:solidFill>
                                <a:schemeClr val="bg1"/>
                              </a:solidFill>
                              <a:latin typeface="Cambria Math" panose="02040503050406030204" pitchFamily="18" charset="0"/>
                            </a:rPr>
                            <m:t>𝑳</m:t>
                          </m:r>
                        </m:sub>
                      </m:sSub>
                    </m:oMath>
                  </m:oMathPara>
                </a14:m>
                <a:endParaRPr lang="en-US" sz="1800" b="1" dirty="0">
                  <a:solidFill>
                    <a:schemeClr val="bg1"/>
                  </a:solidFill>
                </a:endParaRPr>
              </a:p>
            </p:txBody>
          </p:sp>
        </mc:Choice>
        <mc:Fallback xmlns="">
          <p:sp>
            <p:nvSpPr>
              <p:cNvPr id="4" name="Rectangle 3">
                <a:extLst>
                  <a:ext uri="{FF2B5EF4-FFF2-40B4-BE49-F238E27FC236}">
                    <a16:creationId xmlns:a16="http://schemas.microsoft.com/office/drawing/2014/main" id="{96BA7579-8328-F04D-AA7F-5630F98B64BB}"/>
                  </a:ext>
                </a:extLst>
              </p:cNvPr>
              <p:cNvSpPr>
                <a:spLocks noRot="1" noChangeAspect="1" noMove="1" noResize="1" noEditPoints="1" noAdjustHandles="1" noChangeArrowheads="1" noChangeShapeType="1" noTextEdit="1"/>
              </p:cNvSpPr>
              <p:nvPr/>
            </p:nvSpPr>
            <p:spPr>
              <a:xfrm>
                <a:off x="8006695" y="3241853"/>
                <a:ext cx="543580"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9F48CB4B-F296-AE4F-9007-B07AA18BAA2C}"/>
                  </a:ext>
                </a:extLst>
              </p:cNvPr>
              <p:cNvSpPr/>
              <p:nvPr/>
            </p:nvSpPr>
            <p:spPr>
              <a:xfrm>
                <a:off x="5807090" y="5442317"/>
                <a:ext cx="1746055" cy="1323439"/>
              </a:xfrm>
              <a:prstGeom prst="rect">
                <a:avLst/>
              </a:prstGeom>
            </p:spPr>
            <p:txBody>
              <a:bodyPr wrap="none">
                <a:spAutoFit/>
              </a:bodyPr>
              <a:lstStyle/>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𝑒</m:t>
                        </m:r>
                      </m:sub>
                    </m:sSub>
                    <m:r>
                      <a:rPr lang="en-US" sz="2000" i="1">
                        <a:latin typeface="Cambria Math" panose="02040503050406030204" pitchFamily="18" charset="0"/>
                      </a:rPr>
                      <m:t>=</m:t>
                    </m:r>
                    <m:r>
                      <a:rPr lang="en-US" sz="2000" b="0" i="1" smtClean="0">
                        <a:latin typeface="Cambria Math" panose="02040503050406030204" pitchFamily="18" charset="0"/>
                      </a:rPr>
                      <m:t>0</m:t>
                    </m:r>
                    <m:r>
                      <a:rPr lang="en-US" sz="2000" b="0" i="1" smtClean="0">
                        <a:latin typeface="Cambria Math" panose="02040503050406030204" pitchFamily="18" charset="0"/>
                      </a:rPr>
                      <m:t>.</m:t>
                    </m:r>
                    <m:r>
                      <a:rPr lang="en-US" sz="2000" b="0" i="1" smtClean="0">
                        <a:latin typeface="Cambria Math" panose="02040503050406030204" pitchFamily="18" charset="0"/>
                      </a:rPr>
                      <m:t>5</m:t>
                    </m:r>
                    <m:r>
                      <a:rPr lang="en-US" sz="2000" b="0" i="1" smtClean="0">
                        <a:latin typeface="Cambria Math" panose="02040503050406030204" pitchFamily="18" charset="0"/>
                      </a:rPr>
                      <m:t> </m:t>
                    </m:r>
                    <m:r>
                      <a:rPr lang="en-US" sz="2000" b="0" i="0" smtClean="0">
                        <a:latin typeface="Cambria Math" panose="02040503050406030204" pitchFamily="18" charset="0"/>
                      </a:rPr>
                      <m:t>/</m:t>
                    </m:r>
                    <m:r>
                      <m:rPr>
                        <m:sty m:val="p"/>
                      </m:rPr>
                      <a:rPr lang="en-US" sz="2000" b="0" i="0" smtClean="0">
                        <a:latin typeface="Cambria Math" panose="02040503050406030204" pitchFamily="18" charset="0"/>
                      </a:rPr>
                      <m:t>day</m:t>
                    </m:r>
                  </m:oMath>
                </a14:m>
                <a:r>
                  <a:rPr lang="en-US" sz="2000" dirty="0">
                    <a:latin typeface="Cambria Math" panose="02040503050406030204" pitchFamily="18" charset="0"/>
                  </a:rPr>
                  <a:t> </a:t>
                </a:r>
              </a:p>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𝑑</m:t>
                        </m:r>
                      </m:e>
                      <m:sub>
                        <m:r>
                          <a:rPr lang="en-US" sz="2000" b="0" i="1" smtClean="0">
                            <a:latin typeface="Cambria Math" panose="02040503050406030204" pitchFamily="18" charset="0"/>
                          </a:rPr>
                          <m:t>𝑒</m:t>
                        </m:r>
                      </m:sub>
                    </m:sSub>
                    <m:r>
                      <a:rPr lang="en-US" sz="2000" i="1">
                        <a:latin typeface="Cambria Math" panose="02040503050406030204" pitchFamily="18" charset="0"/>
                      </a:rPr>
                      <m:t>=</m:t>
                    </m:r>
                    <m:r>
                      <a:rPr lang="en-US" sz="2000" b="0" i="1" smtClean="0">
                        <a:latin typeface="Cambria Math" panose="02040503050406030204" pitchFamily="18" charset="0"/>
                      </a:rPr>
                      <m:t>1</m:t>
                    </m:r>
                    <m:r>
                      <a:rPr lang="en-US" sz="2000" b="0" i="1" smtClean="0">
                        <a:latin typeface="Cambria Math" panose="02040503050406030204" pitchFamily="18" charset="0"/>
                      </a:rPr>
                      <m:t>.</m:t>
                    </m:r>
                    <m:r>
                      <a:rPr lang="en-US" sz="2000" b="0" i="1" smtClean="0">
                        <a:latin typeface="Cambria Math" panose="02040503050406030204" pitchFamily="18" charset="0"/>
                      </a:rPr>
                      <m:t>0</m:t>
                    </m:r>
                  </m:oMath>
                </a14:m>
                <a:r>
                  <a:rPr lang="en-US" sz="2000" i="1" dirty="0">
                    <a:latin typeface="Cambria Math" panose="02040503050406030204" pitchFamily="18" charset="0"/>
                  </a:rPr>
                  <a:t> </a:t>
                </a:r>
                <a:r>
                  <a:rPr lang="en-US" sz="2000" dirty="0">
                    <a:latin typeface="Cambria Math" panose="02040503050406030204" pitchFamily="18" charset="0"/>
                  </a:rPr>
                  <a:t>/day</a:t>
                </a:r>
              </a:p>
              <a:p>
                <a:endParaRPr lang="en-US" sz="20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 </m:t>
                      </m:r>
                    </m:oMath>
                  </m:oMathPara>
                </a14:m>
                <a:endParaRPr lang="en-US" sz="2000" dirty="0"/>
              </a:p>
            </p:txBody>
          </p:sp>
        </mc:Choice>
        <mc:Fallback xmlns="">
          <p:sp>
            <p:nvSpPr>
              <p:cNvPr id="12" name="Rectangle 11">
                <a:extLst>
                  <a:ext uri="{FF2B5EF4-FFF2-40B4-BE49-F238E27FC236}">
                    <a16:creationId xmlns:a16="http://schemas.microsoft.com/office/drawing/2014/main" id="{9F48CB4B-F296-AE4F-9007-B07AA18BAA2C}"/>
                  </a:ext>
                </a:extLst>
              </p:cNvPr>
              <p:cNvSpPr>
                <a:spLocks noRot="1" noChangeAspect="1" noMove="1" noResize="1" noEditPoints="1" noAdjustHandles="1" noChangeArrowheads="1" noChangeShapeType="1" noTextEdit="1"/>
              </p:cNvSpPr>
              <p:nvPr/>
            </p:nvSpPr>
            <p:spPr>
              <a:xfrm>
                <a:off x="5807090" y="5442317"/>
                <a:ext cx="1746055" cy="1323439"/>
              </a:xfrm>
              <a:prstGeom prst="rect">
                <a:avLst/>
              </a:prstGeom>
              <a:blipFill>
                <a:blip r:embed="rId9"/>
                <a:stretch>
                  <a:fillRect r="-699"/>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B0BC487F-FBFF-49E5-BB45-FF0F19A0B828}"/>
              </a:ext>
            </a:extLst>
          </p:cNvPr>
          <p:cNvPicPr>
            <a:picLocks noChangeAspect="1"/>
          </p:cNvPicPr>
          <p:nvPr/>
        </p:nvPicPr>
        <p:blipFill>
          <a:blip r:embed="rId10">
            <a:clrChange>
              <a:clrFrom>
                <a:srgbClr val="FEF3B1"/>
              </a:clrFrom>
              <a:clrTo>
                <a:srgbClr val="FEF3B1">
                  <a:alpha val="0"/>
                </a:srgbClr>
              </a:clrTo>
            </a:clrChange>
          </a:blip>
          <a:stretch>
            <a:fillRect/>
          </a:stretch>
        </p:blipFill>
        <p:spPr>
          <a:xfrm>
            <a:off x="8550325" y="0"/>
            <a:ext cx="593675" cy="617861"/>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g8d5ae6fbc1_0_108"/>
          <p:cNvSpPr txBox="1">
            <a:spLocks noGrp="1"/>
          </p:cNvSpPr>
          <p:nvPr>
            <p:ph type="title"/>
          </p:nvPr>
        </p:nvSpPr>
        <p:spPr>
          <a:xfrm>
            <a:off x="457200" y="-92062"/>
            <a:ext cx="8229600" cy="769238"/>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dirty="0">
                <a:solidFill>
                  <a:srgbClr val="0000CC"/>
                </a:solidFill>
              </a:rPr>
              <a:t>Transport T-cells to the Infection Site</a:t>
            </a:r>
            <a:endParaRPr dirty="0"/>
          </a:p>
        </p:txBody>
      </p:sp>
      <p:pic>
        <p:nvPicPr>
          <p:cNvPr id="703" name="Google Shape;703;g8d5ae6fbc1_0_108" descr="redblackblockiu"/>
          <p:cNvPicPr preferRelativeResize="0"/>
          <p:nvPr/>
        </p:nvPicPr>
        <p:blipFill rotWithShape="1">
          <a:blip r:embed="rId3">
            <a:alphaModFix/>
          </a:blip>
          <a:srcRect/>
          <a:stretch/>
        </p:blipFill>
        <p:spPr>
          <a:xfrm>
            <a:off x="0" y="6219825"/>
            <a:ext cx="484188" cy="638175"/>
          </a:xfrm>
          <a:prstGeom prst="rect">
            <a:avLst/>
          </a:prstGeom>
          <a:noFill/>
          <a:ln>
            <a:noFill/>
          </a:ln>
        </p:spPr>
      </p:pic>
      <p:pic>
        <p:nvPicPr>
          <p:cNvPr id="704" name="Google Shape;704;g8d5ae6fbc1_0_108"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pic>
        <p:nvPicPr>
          <p:cNvPr id="706" name="Google Shape;706;g8d5ae6fbc1_0_108" descr="redblackblockiu"/>
          <p:cNvPicPr preferRelativeResize="0"/>
          <p:nvPr/>
        </p:nvPicPr>
        <p:blipFill rotWithShape="1">
          <a:blip r:embed="rId3">
            <a:alphaModFix/>
          </a:blip>
          <a:srcRect/>
          <a:stretch/>
        </p:blipFill>
        <p:spPr>
          <a:xfrm>
            <a:off x="0" y="6219825"/>
            <a:ext cx="484188" cy="638175"/>
          </a:xfrm>
          <a:prstGeom prst="rect">
            <a:avLst/>
          </a:prstGeom>
          <a:noFill/>
          <a:ln>
            <a:noFill/>
          </a:ln>
        </p:spPr>
      </p:pic>
      <p:grpSp>
        <p:nvGrpSpPr>
          <p:cNvPr id="2" name="Group 1">
            <a:extLst>
              <a:ext uri="{FF2B5EF4-FFF2-40B4-BE49-F238E27FC236}">
                <a16:creationId xmlns:a16="http://schemas.microsoft.com/office/drawing/2014/main" id="{8B8D9EC2-28C5-45B7-9BF9-1F225F002641}"/>
              </a:ext>
            </a:extLst>
          </p:cNvPr>
          <p:cNvGrpSpPr/>
          <p:nvPr/>
        </p:nvGrpSpPr>
        <p:grpSpPr>
          <a:xfrm>
            <a:off x="0" y="540611"/>
            <a:ext cx="6893837" cy="4864087"/>
            <a:chOff x="1125088" y="819763"/>
            <a:chExt cx="6893837" cy="4864087"/>
          </a:xfrm>
        </p:grpSpPr>
        <p:pic>
          <p:nvPicPr>
            <p:cNvPr id="705" name="Google Shape;705;g8d5ae6fbc1_0_108"/>
            <p:cNvPicPr preferRelativeResize="0"/>
            <p:nvPr/>
          </p:nvPicPr>
          <p:blipFill>
            <a:blip r:embed="rId5">
              <a:alphaModFix/>
            </a:blip>
            <a:stretch>
              <a:fillRect/>
            </a:stretch>
          </p:blipFill>
          <p:spPr>
            <a:xfrm>
              <a:off x="1125088" y="819763"/>
              <a:ext cx="6893837" cy="4864087"/>
            </a:xfrm>
            <a:prstGeom prst="rect">
              <a:avLst/>
            </a:prstGeom>
            <a:noFill/>
            <a:ln>
              <a:noFill/>
            </a:ln>
          </p:spPr>
        </p:pic>
        <p:sp>
          <p:nvSpPr>
            <p:cNvPr id="711" name="Google Shape;711;g8d5ae6fbc1_0_108"/>
            <p:cNvSpPr/>
            <p:nvPr/>
          </p:nvSpPr>
          <p:spPr>
            <a:xfrm>
              <a:off x="1411525" y="2684875"/>
              <a:ext cx="5587800" cy="306900"/>
            </a:xfrm>
            <a:prstGeom prst="rect">
              <a:avLst/>
            </a:prstGeom>
            <a:solidFill>
              <a:srgbClr val="00B050">
                <a:alpha val="49800"/>
              </a:srgbClr>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1BDB2629-4B88-4EE2-81FB-37771CA282BA}"/>
                  </a:ext>
                </a:extLst>
              </p:cNvPr>
              <p:cNvSpPr/>
              <p:nvPr/>
            </p:nvSpPr>
            <p:spPr>
              <a:xfrm>
                <a:off x="5368351" y="2006061"/>
                <a:ext cx="3775649" cy="29293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𝑇</m:t>
                      </m:r>
                      <m:groupChr>
                        <m:groupChrPr>
                          <m:chr m:val="→"/>
                          <m:vertJc m:val="bot"/>
                          <m:ctrlPr>
                            <a:rPr lang="el-GR" sz="1800" i="1">
                              <a:latin typeface="Cambria Math" panose="02040503050406030204" pitchFamily="18" charset="0"/>
                            </a:rPr>
                          </m:ctrlPr>
                        </m:groupChrPr>
                        <m:e>
                          <m:r>
                            <a:rPr lang="en-US" sz="1800" b="0" i="1" smtClean="0">
                              <a:latin typeface="Cambria Math" panose="02040503050406030204" pitchFamily="18" charset="0"/>
                            </a:rPr>
                            <m:t>𝛽</m:t>
                          </m:r>
                          <m:r>
                            <a:rPr lang="en-US" sz="1800" b="0" i="1" smtClean="0">
                              <a:latin typeface="Cambria Math" panose="02040503050406030204" pitchFamily="18" charset="0"/>
                            </a:rPr>
                            <m:t>𝑉𝑇</m:t>
                          </m:r>
                        </m:e>
                      </m:groupChr>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b="0" i="1" smtClean="0">
                              <a:latin typeface="Cambria Math" panose="02040503050406030204" pitchFamily="18" charset="0"/>
                            </a:rPr>
                            <m:t>1</m:t>
                          </m:r>
                        </m:sub>
                      </m:sSub>
                    </m:oMath>
                  </m:oMathPara>
                </a14:m>
                <a:endParaRPr lang="en-US" sz="1800" dirty="0"/>
              </a:p>
              <a:p>
                <a:pPr marL="0" indent="0">
                  <a:buNone/>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1</m:t>
                          </m:r>
                        </m:sub>
                      </m:sSub>
                      <m:groupChr>
                        <m:groupChrPr>
                          <m:chr m:val="→"/>
                          <m:vertJc m:val="bot"/>
                          <m:ctrlPr>
                            <a:rPr lang="el-GR" sz="1800" i="1">
                              <a:latin typeface="Cambria Math" panose="02040503050406030204" pitchFamily="18" charset="0"/>
                            </a:rPr>
                          </m:ctrlPr>
                        </m:groupChrPr>
                        <m:e>
                          <m:r>
                            <a:rPr lang="en-US" sz="1800" b="0" i="1" smtClean="0">
                              <a:latin typeface="Cambria Math" panose="02040503050406030204" pitchFamily="18" charset="0"/>
                            </a:rPr>
                            <m:t>𝑘</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1</m:t>
                              </m:r>
                            </m:sub>
                          </m:sSub>
                        </m:e>
                      </m:groupChr>
                      <m:sSub>
                        <m:sSubPr>
                          <m:ctrlPr>
                            <a:rPr lang="en-US" sz="1800" b="0" i="1" smtClean="0">
                              <a:latin typeface="Cambria Math" panose="02040503050406030204" pitchFamily="18" charset="0"/>
                            </a:rPr>
                          </m:ctrlPr>
                        </m:sSubPr>
                        <m:e>
                          <m:r>
                            <a:rPr lang="en-US" sz="1800" i="1">
                              <a:latin typeface="Cambria Math" panose="02040503050406030204" pitchFamily="18" charset="0"/>
                            </a:rPr>
                            <m:t>𝐼</m:t>
                          </m:r>
                        </m:e>
                        <m:sub>
                          <m:r>
                            <a:rPr lang="en-US" sz="1800" b="0" i="1" smtClean="0">
                              <a:latin typeface="Cambria Math" panose="02040503050406030204" pitchFamily="18" charset="0"/>
                            </a:rPr>
                            <m:t>2</m:t>
                          </m:r>
                        </m:sub>
                      </m:sSub>
                      <m:groupChr>
                        <m:groupChrPr>
                          <m:chr m:val="→"/>
                          <m:vertJc m:val="bot"/>
                          <m:ctrlPr>
                            <a:rPr lang="el-GR" sz="1800" i="1">
                              <a:latin typeface="Cambria Math" panose="02040503050406030204" pitchFamily="18" charset="0"/>
                            </a:rPr>
                          </m:ctrlPr>
                        </m:groupChrPr>
                        <m:e>
                          <m:r>
                            <m:rPr>
                              <m:brk m:alnAt="2"/>
                            </m:rPr>
                            <a:rPr lang="en-US" sz="1800" b="0" i="1" smtClean="0">
                              <a:latin typeface="Cambria Math" panose="02040503050406030204" pitchFamily="18" charset="0"/>
                            </a:rPr>
                            <m:t>𝑑</m:t>
                          </m:r>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b="0" i="1" smtClean="0">
                                  <a:latin typeface="Cambria Math" panose="02040503050406030204" pitchFamily="18" charset="0"/>
                                </a:rPr>
                                <m:t>2</m:t>
                              </m:r>
                            </m:sub>
                          </m:sSub>
                        </m:e>
                      </m:groupChr>
                      <m:r>
                        <a:rPr lang="en-US" sz="1800" b="0" i="1" smtClean="0">
                          <a:latin typeface="Cambria Math" panose="02040503050406030204" pitchFamily="18" charset="0"/>
                        </a:rPr>
                        <m:t>𝐷</m:t>
                      </m:r>
                    </m:oMath>
                  </m:oMathPara>
                </a14:m>
                <a:endParaRPr lang="en-US" sz="1800" dirty="0"/>
              </a:p>
              <a:p>
                <a:pPr/>
                <a14:m>
                  <m:oMathPara xmlns:m="http://schemas.openxmlformats.org/officeDocument/2006/math">
                    <m:oMathParaPr>
                      <m:jc m:val="centerGroup"/>
                    </m:oMathParaPr>
                    <m:oMath xmlns:m="http://schemas.openxmlformats.org/officeDocument/2006/math">
                      <m:groupChr>
                        <m:groupChrPr>
                          <m:chr m:val="→"/>
                          <m:vertJc m:val="bot"/>
                          <m:ctrlPr>
                            <a:rPr lang="el-GR" sz="1800" i="1" smtClean="0">
                              <a:latin typeface="Cambria Math" panose="02040503050406030204" pitchFamily="18" charset="0"/>
                            </a:rPr>
                          </m:ctrlPr>
                        </m:groupChrPr>
                        <m:e>
                          <m:r>
                            <m:rPr>
                              <m:brk m:alnAt="2"/>
                            </m:rPr>
                            <a:rPr lang="en-US" sz="1800" b="0" i="1" smtClean="0">
                              <a:latin typeface="Cambria Math" panose="02040503050406030204" pitchFamily="18" charset="0"/>
                            </a:rPr>
                            <m:t>𝑝</m:t>
                          </m:r>
                          <m:sSub>
                            <m:sSubPr>
                              <m:ctrlPr>
                                <a:rPr lang="en-US" sz="1800" b="0" i="1" smtClean="0">
                                  <a:latin typeface="Cambria Math" panose="02040503050406030204" pitchFamily="18" charset="0"/>
                                </a:rPr>
                              </m:ctrlPr>
                            </m:sSubPr>
                            <m:e>
                              <m:r>
                                <m:rPr>
                                  <m:brk m:alnAt="2"/>
                                </m:rPr>
                                <a:rPr lang="en-US" sz="1800" b="0" i="1" smtClean="0">
                                  <a:latin typeface="Cambria Math" panose="02040503050406030204" pitchFamily="18" charset="0"/>
                                </a:rPr>
                                <m:t>𝐼</m:t>
                              </m:r>
                            </m:e>
                            <m:sub>
                              <m:r>
                                <m:rPr>
                                  <m:brk m:alnAt="2"/>
                                </m:rPr>
                                <a:rPr lang="en-US" sz="1800" b="0" i="1" smtClean="0">
                                  <a:latin typeface="Cambria Math" panose="02040503050406030204" pitchFamily="18" charset="0"/>
                                </a:rPr>
                                <m:t>2</m:t>
                              </m:r>
                            </m:sub>
                          </m:sSub>
                        </m:e>
                      </m:groupChr>
                      <m:r>
                        <a:rPr lang="en-US" sz="1800" b="0" i="1" smtClean="0">
                          <a:latin typeface="Cambria Math" panose="02040503050406030204" pitchFamily="18" charset="0"/>
                        </a:rPr>
                        <m:t>𝑉</m:t>
                      </m:r>
                      <m:groupChr>
                        <m:groupChrPr>
                          <m:chr m:val="→"/>
                          <m:vertJc m:val="bot"/>
                          <m:ctrlPr>
                            <a:rPr lang="el-GR" sz="1800" i="1">
                              <a:latin typeface="Cambria Math" panose="02040503050406030204" pitchFamily="18" charset="0"/>
                            </a:rPr>
                          </m:ctrlPr>
                        </m:groupChrPr>
                        <m:e>
                          <m:r>
                            <a:rPr lang="en-US" sz="1800" b="0" i="1" smtClean="0">
                              <a:latin typeface="Cambria Math" panose="02040503050406030204" pitchFamily="18" charset="0"/>
                            </a:rPr>
                            <m:t>𝑐𝑉</m:t>
                          </m:r>
                        </m:e>
                      </m:groupChr>
                    </m:oMath>
                  </m:oMathPara>
                </a14:m>
                <a:endParaRPr lang="en-US" sz="1800" dirty="0"/>
              </a:p>
              <a:p>
                <a:pPr marL="0" indent="0">
                  <a:buNone/>
                </a:pPr>
                <a14:m>
                  <m:oMathPara xmlns:m="http://schemas.openxmlformats.org/officeDocument/2006/math">
                    <m:oMathParaPr>
                      <m:jc m:val="centerGroup"/>
                    </m:oMathParaPr>
                    <m:oMath xmlns:m="http://schemas.openxmlformats.org/officeDocument/2006/math">
                      <m:groupChr>
                        <m:groupChrPr>
                          <m:chr m:val="→"/>
                          <m:vertJc m:val="bot"/>
                          <m:ctrlPr>
                            <a:rPr lang="el-GR" sz="1800" i="1">
                              <a:latin typeface="Cambria Math" panose="02040503050406030204" pitchFamily="18" charset="0"/>
                            </a:rPr>
                          </m:ctrlPr>
                        </m:groupChrPr>
                        <m:e>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𝑝</m:t>
                              </m:r>
                            </m:e>
                            <m:sub>
                              <m:r>
                                <m:rPr>
                                  <m:brk m:alnAt="2"/>
                                </m:rPr>
                                <a:rPr lang="en-US" sz="1800" i="1">
                                  <a:latin typeface="Cambria Math" panose="02040503050406030204" pitchFamily="18" charset="0"/>
                                </a:rPr>
                                <m:t>𝑐</m:t>
                              </m:r>
                            </m:sub>
                          </m:sSub>
                          <m:r>
                            <m:rPr>
                              <m:brk m:alnAt="2"/>
                            </m:rPr>
                            <a:rPr lang="en-US" sz="1800" i="1">
                              <a:latin typeface="Cambria Math" panose="02040503050406030204" pitchFamily="18" charset="0"/>
                            </a:rPr>
                            <m:t>(</m:t>
                          </m:r>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𝐼</m:t>
                              </m:r>
                            </m:e>
                            <m:sub>
                              <m:r>
                                <m:rPr>
                                  <m:brk m:alnAt="2"/>
                                </m:rPr>
                                <a:rPr lang="en-US" sz="1800" i="1">
                                  <a:latin typeface="Cambria Math" panose="02040503050406030204" pitchFamily="18" charset="0"/>
                                </a:rPr>
                                <m:t>1</m:t>
                              </m:r>
                            </m:sub>
                          </m:sSub>
                          <m:r>
                            <m:rPr>
                              <m:brk m:alnAt="2"/>
                            </m:rPr>
                            <a:rPr lang="en-US" sz="1800" i="1">
                              <a:latin typeface="Cambria Math" panose="02040503050406030204" pitchFamily="18" charset="0"/>
                            </a:rPr>
                            <m:t>+</m:t>
                          </m:r>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𝐼</m:t>
                              </m:r>
                            </m:e>
                            <m:sub>
                              <m:r>
                                <m:rPr>
                                  <m:brk m:alnAt="2"/>
                                </m:rPr>
                                <a:rPr lang="en-US" sz="1800" i="1">
                                  <a:latin typeface="Cambria Math" panose="02040503050406030204" pitchFamily="18" charset="0"/>
                                </a:rPr>
                                <m:t>2</m:t>
                              </m:r>
                            </m:sub>
                          </m:sSub>
                          <m:r>
                            <m:rPr>
                              <m:brk m:alnAt="2"/>
                            </m:rPr>
                            <a:rPr lang="en-US" sz="1800" i="1">
                              <a:latin typeface="Cambria Math" panose="02040503050406030204" pitchFamily="18" charset="0"/>
                            </a:rPr>
                            <m:t>)</m:t>
                          </m:r>
                        </m:e>
                      </m:groupChr>
                      <m:r>
                        <a:rPr lang="en-US" sz="1800" i="1">
                          <a:latin typeface="Cambria Math" panose="02040503050406030204" pitchFamily="18" charset="0"/>
                        </a:rPr>
                        <m:t>𝐶</m:t>
                      </m:r>
                      <m:groupChr>
                        <m:groupChrPr>
                          <m:chr m:val="→"/>
                          <m:vertJc m:val="bot"/>
                          <m:ctrlPr>
                            <a:rPr lang="el-GR" sz="1800" i="1">
                              <a:latin typeface="Cambria Math" panose="02040503050406030204" pitchFamily="18" charset="0"/>
                            </a:rPr>
                          </m:ctrlPr>
                        </m:groupChrPr>
                        <m:e>
                          <m:sSub>
                            <m:sSubPr>
                              <m:ctrlPr>
                                <a:rPr lang="en-US" sz="1800" i="1">
                                  <a:latin typeface="Cambria Math" panose="02040503050406030204" pitchFamily="18" charset="0"/>
                                </a:rPr>
                              </m:ctrlPr>
                            </m:sSubPr>
                            <m:e>
                              <m:r>
                                <a:rPr lang="en-US" sz="1800" i="1">
                                  <a:latin typeface="Cambria Math" panose="02040503050406030204" pitchFamily="18" charset="0"/>
                                </a:rPr>
                                <m:t>𝑐</m:t>
                              </m:r>
                            </m:e>
                            <m:sub>
                              <m:r>
                                <a:rPr lang="en-US" sz="1800" i="1">
                                  <a:latin typeface="Cambria Math" panose="02040503050406030204" pitchFamily="18" charset="0"/>
                                </a:rPr>
                                <m:t>𝐶</m:t>
                              </m:r>
                            </m:sub>
                          </m:sSub>
                          <m:r>
                            <a:rPr lang="en-US" sz="1800" i="1">
                              <a:latin typeface="Cambria Math" panose="02040503050406030204" pitchFamily="18" charset="0"/>
                            </a:rPr>
                            <m:t>𝐶</m:t>
                          </m:r>
                        </m:e>
                      </m:groupChr>
                    </m:oMath>
                  </m:oMathPara>
                </a14:m>
                <a:endParaRPr lang="en-US" sz="1800" dirty="0"/>
              </a:p>
              <a:p>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rPr>
                        <m:t>𝐶</m:t>
                      </m:r>
                      <m:groupChr>
                        <m:groupChrPr>
                          <m:chr m:val="→"/>
                          <m:vertJc m:val="bot"/>
                          <m:ctrlPr>
                            <a:rPr lang="el-GR" sz="1800" i="1">
                              <a:latin typeface="Cambria Math" panose="02040503050406030204" pitchFamily="18" charset="0"/>
                            </a:rPr>
                          </m:ctrlPr>
                        </m:groupChrPr>
                        <m:e>
                          <m:sSub>
                            <m:sSubPr>
                              <m:ctrlPr>
                                <a:rPr lang="en-US" sz="1800" i="1">
                                  <a:latin typeface="Cambria Math" panose="02040503050406030204" pitchFamily="18" charset="0"/>
                                </a:rPr>
                              </m:ctrlPr>
                            </m:sSubPr>
                            <m:e>
                              <m:r>
                                <a:rPr lang="en-US" sz="1800" i="1">
                                  <a:latin typeface="Cambria Math" panose="02040503050406030204" pitchFamily="18" charset="0"/>
                                </a:rPr>
                                <m:t>𝑘</m:t>
                              </m:r>
                            </m:e>
                            <m:sub>
                              <m:r>
                                <a:rPr lang="en-US" sz="1800" i="1">
                                  <a:latin typeface="Cambria Math" panose="02040503050406030204" pitchFamily="18" charset="0"/>
                                </a:rPr>
                                <m:t>𝐶</m:t>
                              </m:r>
                            </m:sub>
                          </m:sSub>
                          <m:r>
                            <a:rPr lang="en-US" sz="1800" i="1">
                              <a:latin typeface="Cambria Math" panose="02040503050406030204" pitchFamily="18" charset="0"/>
                            </a:rPr>
                            <m:t>𝐶</m:t>
                          </m:r>
                        </m:e>
                      </m:groupChr>
                      <m:sSub>
                        <m:sSubPr>
                          <m:ctrlPr>
                            <a:rPr lang="en-US" sz="1800" i="1">
                              <a:latin typeface="Cambria Math" panose="02040503050406030204" pitchFamily="18" charset="0"/>
                            </a:rPr>
                          </m:ctrlPr>
                        </m:sSubPr>
                        <m:e>
                          <m:r>
                            <a:rPr lang="en-US" sz="1800" i="1">
                              <a:latin typeface="Cambria Math" panose="02040503050406030204" pitchFamily="18" charset="0"/>
                            </a:rPr>
                            <m:t>𝐶</m:t>
                          </m:r>
                        </m:e>
                        <m:sub>
                          <m:r>
                            <a:rPr lang="en-US" sz="1800" i="1">
                              <a:latin typeface="Cambria Math" panose="02040503050406030204" pitchFamily="18" charset="0"/>
                            </a:rPr>
                            <m:t>𝐿</m:t>
                          </m:r>
                        </m:sub>
                      </m:sSub>
                      <m:groupChr>
                        <m:groupChrPr>
                          <m:chr m:val="→"/>
                          <m:vertJc m:val="bot"/>
                          <m:ctrlPr>
                            <a:rPr lang="el-GR" sz="1800" i="1">
                              <a:latin typeface="Cambria Math" panose="02040503050406030204" pitchFamily="18" charset="0"/>
                            </a:rPr>
                          </m:ctrlPr>
                        </m:groupChrPr>
                        <m:e>
                          <m:sSub>
                            <m:sSubPr>
                              <m:ctrlPr>
                                <a:rPr lang="en-US" sz="1800" i="1">
                                  <a:latin typeface="Cambria Math" panose="02040503050406030204" pitchFamily="18" charset="0"/>
                                </a:rPr>
                              </m:ctrlPr>
                            </m:sSubPr>
                            <m:e>
                              <m:r>
                                <a:rPr lang="en-US" sz="1800" i="1">
                                  <a:latin typeface="Cambria Math" panose="02040503050406030204" pitchFamily="18" charset="0"/>
                                </a:rPr>
                                <m:t>𝑐</m:t>
                              </m:r>
                            </m:e>
                            <m:sub>
                              <m:r>
                                <a:rPr lang="en-US" sz="1800" i="1">
                                  <a:latin typeface="Cambria Math" panose="02040503050406030204" pitchFamily="18" charset="0"/>
                                </a:rPr>
                                <m:t>𝑐𝑙</m:t>
                              </m:r>
                            </m:sub>
                          </m:sSub>
                          <m:sSub>
                            <m:sSubPr>
                              <m:ctrlPr>
                                <a:rPr lang="en-US" sz="1800" i="1">
                                  <a:latin typeface="Cambria Math" panose="02040503050406030204" pitchFamily="18" charset="0"/>
                                </a:rPr>
                              </m:ctrlPr>
                            </m:sSubPr>
                            <m:e>
                              <m:r>
                                <a:rPr lang="en-US" sz="1800" i="1">
                                  <a:latin typeface="Cambria Math" panose="02040503050406030204" pitchFamily="18" charset="0"/>
                                </a:rPr>
                                <m:t>𝐶</m:t>
                              </m:r>
                            </m:e>
                            <m:sub>
                              <m:r>
                                <a:rPr lang="en-US" sz="1800" i="1">
                                  <a:latin typeface="Cambria Math" panose="02040503050406030204" pitchFamily="18" charset="0"/>
                                </a:rPr>
                                <m:t>𝐿</m:t>
                              </m:r>
                            </m:sub>
                          </m:sSub>
                        </m:e>
                      </m:groupChr>
                    </m:oMath>
                  </m:oMathPara>
                </a14:m>
                <a:endParaRPr lang="en-US" sz="1800" dirty="0"/>
              </a:p>
              <a:p>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groupChr>
                            <m:groupChrPr>
                              <m:chr m:val="→"/>
                              <m:vertJc m:val="bot"/>
                              <m:ctrlPr>
                                <a:rPr lang="el-GR" sz="1800" i="1">
                                  <a:latin typeface="Cambria Math" panose="02040503050406030204" pitchFamily="18" charset="0"/>
                                </a:rPr>
                              </m:ctrlPr>
                            </m:groupChrPr>
                            <m:e>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𝑝</m:t>
                                  </m:r>
                                </m:e>
                                <m:sub>
                                  <m:r>
                                    <m:rPr>
                                      <m:brk m:alnAt="2"/>
                                    </m:rPr>
                                    <a:rPr lang="en-US" sz="1800" i="1">
                                      <a:latin typeface="Cambria Math" panose="02040503050406030204" pitchFamily="18" charset="0"/>
                                    </a:rPr>
                                    <m:t>𝑒</m:t>
                                  </m:r>
                                  <m:r>
                                    <a:rPr lang="en-US" sz="1800" i="1">
                                      <a:latin typeface="Cambria Math" panose="02040503050406030204" pitchFamily="18" charset="0"/>
                                    </a:rPr>
                                    <m:t>𝑙</m:t>
                                  </m:r>
                                </m:sub>
                              </m:sSub>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𝐶</m:t>
                                  </m:r>
                                </m:e>
                                <m:sub>
                                  <m:r>
                                    <m:rPr>
                                      <m:brk m:alnAt="2"/>
                                    </m:rPr>
                                    <a:rPr lang="en-US" sz="1800" i="1">
                                      <a:latin typeface="Cambria Math" panose="02040503050406030204" pitchFamily="18" charset="0"/>
                                    </a:rPr>
                                    <m:t>𝐿</m:t>
                                  </m:r>
                                </m:sub>
                              </m:sSub>
                              <m:r>
                                <m:rPr>
                                  <m:brk m:alnAt="2"/>
                                </m:rPr>
                                <a:rPr lang="en-US" sz="1800" i="1">
                                  <a:latin typeface="Cambria Math" panose="02040503050406030204" pitchFamily="18" charset="0"/>
                                </a:rPr>
                                <m:t>+</m:t>
                              </m:r>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𝑟</m:t>
                                  </m:r>
                                </m:e>
                                <m:sub>
                                  <m:r>
                                    <m:rPr>
                                      <m:brk m:alnAt="2"/>
                                    </m:rPr>
                                    <a:rPr lang="en-US" sz="1800" i="1">
                                      <a:latin typeface="Cambria Math" panose="02040503050406030204" pitchFamily="18" charset="0"/>
                                    </a:rPr>
                                    <m:t>𝑒</m:t>
                                  </m:r>
                                  <m:r>
                                    <a:rPr lang="en-US" sz="1800" i="1">
                                      <a:latin typeface="Cambria Math" panose="02040503050406030204" pitchFamily="18" charset="0"/>
                                    </a:rPr>
                                    <m:t>𝑙</m:t>
                                  </m:r>
                                </m:sub>
                              </m:sSub>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𝐶</m:t>
                                  </m:r>
                                </m:e>
                                <m:sub>
                                  <m:r>
                                    <m:rPr>
                                      <m:brk m:alnAt="2"/>
                                    </m:rPr>
                                    <a:rPr lang="en-US" sz="1800" i="1">
                                      <a:latin typeface="Cambria Math" panose="02040503050406030204" pitchFamily="18" charset="0"/>
                                    </a:rPr>
                                    <m:t>𝐿</m:t>
                                  </m:r>
                                </m:sub>
                              </m:sSub>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𝐸</m:t>
                                  </m:r>
                                </m:e>
                                <m:sub>
                                  <m:r>
                                    <m:rPr>
                                      <m:brk m:alnAt="2"/>
                                    </m:rPr>
                                    <a:rPr lang="en-US" sz="1800" i="1">
                                      <a:latin typeface="Cambria Math" panose="02040503050406030204" pitchFamily="18" charset="0"/>
                                    </a:rPr>
                                    <m:t>𝐿</m:t>
                                  </m:r>
                                </m:sub>
                              </m:sSub>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𝐾</m:t>
                                      </m:r>
                                    </m:e>
                                    <m:sub>
                                      <m:r>
                                        <m:rPr>
                                          <m:brk m:alnAt="2"/>
                                        </m:rPr>
                                        <a:rPr lang="en-US" sz="1800" i="1">
                                          <a:latin typeface="Cambria Math" panose="02040503050406030204" pitchFamily="18" charset="0"/>
                                        </a:rPr>
                                        <m:t>𝑒</m:t>
                                      </m:r>
                                      <m:r>
                                        <a:rPr lang="en-US" sz="1800" i="1">
                                          <a:latin typeface="Cambria Math" panose="02040503050406030204" pitchFamily="18" charset="0"/>
                                        </a:rPr>
                                        <m:t>𝑙</m:t>
                                      </m:r>
                                    </m:sub>
                                  </m:sSub>
                                </m:num>
                                <m:den>
                                  <m:sSub>
                                    <m:sSubPr>
                                      <m:ctrlPr>
                                        <a:rPr lang="en-US" sz="1800" i="1">
                                          <a:latin typeface="Cambria Math" panose="02040503050406030204" pitchFamily="18" charset="0"/>
                                        </a:rPr>
                                      </m:ctrlPr>
                                    </m:sSubPr>
                                    <m:e>
                                      <m:r>
                                        <a:rPr lang="en-US" sz="1800" i="1">
                                          <a:latin typeface="Cambria Math" panose="02040503050406030204" pitchFamily="18" charset="0"/>
                                        </a:rPr>
                                        <m:t>𝐾</m:t>
                                      </m:r>
                                    </m:e>
                                    <m:sub>
                                      <m:r>
                                        <a:rPr lang="en-US" sz="1800" i="1">
                                          <a:latin typeface="Cambria Math" panose="02040503050406030204" pitchFamily="18" charset="0"/>
                                        </a:rPr>
                                        <m:t>𝑒𝑙</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𝐸</m:t>
                                      </m:r>
                                    </m:e>
                                    <m:sub>
                                      <m:r>
                                        <a:rPr lang="en-US" sz="1800" i="1">
                                          <a:latin typeface="Cambria Math" panose="02040503050406030204" pitchFamily="18" charset="0"/>
                                        </a:rPr>
                                        <m:t>𝐿</m:t>
                                      </m:r>
                                    </m:sub>
                                  </m:sSub>
                                </m:den>
                              </m:f>
                            </m:e>
                          </m:groupChr>
                          <m:r>
                            <a:rPr lang="en-US" sz="1800" i="1">
                              <a:latin typeface="Cambria Math" panose="02040503050406030204" pitchFamily="18" charset="0"/>
                            </a:rPr>
                            <m:t>𝐸</m:t>
                          </m:r>
                        </m:e>
                        <m:sub>
                          <m:r>
                            <a:rPr lang="en-US" sz="1800" i="1">
                              <a:latin typeface="Cambria Math" panose="02040503050406030204" pitchFamily="18" charset="0"/>
                            </a:rPr>
                            <m:t>𝐿</m:t>
                          </m:r>
                        </m:sub>
                      </m:sSub>
                      <m:groupChr>
                        <m:groupChrPr>
                          <m:chr m:val="→"/>
                          <m:vertJc m:val="bot"/>
                          <m:ctrlPr>
                            <a:rPr lang="el-GR" sz="1800" i="1">
                              <a:latin typeface="Cambria Math" panose="02040503050406030204" pitchFamily="18" charset="0"/>
                            </a:rPr>
                          </m:ctrlPr>
                        </m:groupChrPr>
                        <m:e>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𝑘</m:t>
                              </m:r>
                            </m:e>
                            <m:sub>
                              <m:r>
                                <m:rPr>
                                  <m:brk m:alnAt="2"/>
                                </m:rPr>
                                <a:rPr lang="en-US" sz="1800" i="1">
                                  <a:latin typeface="Cambria Math" panose="02040503050406030204" pitchFamily="18" charset="0"/>
                                </a:rPr>
                                <m:t>𝑒</m:t>
                              </m:r>
                            </m:sub>
                          </m:sSub>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𝐸</m:t>
                              </m:r>
                            </m:e>
                            <m:sub>
                              <m:r>
                                <m:rPr>
                                  <m:brk m:alnAt="2"/>
                                </m:rPr>
                                <a:rPr lang="en-US" sz="1800" i="1">
                                  <a:latin typeface="Cambria Math" panose="02040503050406030204" pitchFamily="18" charset="0"/>
                                </a:rPr>
                                <m:t>𝐿</m:t>
                              </m:r>
                            </m:sub>
                          </m:sSub>
                        </m:e>
                      </m:groupChr>
                      <m:r>
                        <a:rPr lang="en-US" sz="1800" i="1">
                          <a:latin typeface="Cambria Math" panose="02040503050406030204" pitchFamily="18" charset="0"/>
                        </a:rPr>
                        <m:t>𝐸</m:t>
                      </m:r>
                      <m:groupChr>
                        <m:groupChrPr>
                          <m:chr m:val="→"/>
                          <m:vertJc m:val="bot"/>
                          <m:ctrlPr>
                            <a:rPr lang="el-GR" sz="1800" i="1">
                              <a:latin typeface="Cambria Math" panose="02040503050406030204" pitchFamily="18" charset="0"/>
                            </a:rPr>
                          </m:ctrlPr>
                        </m:groupChrPr>
                        <m:e>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𝑐</m:t>
                              </m:r>
                            </m:e>
                            <m:sub>
                              <m:r>
                                <m:rPr>
                                  <m:brk m:alnAt="2"/>
                                </m:rPr>
                                <a:rPr lang="en-US" sz="1800" i="1">
                                  <a:latin typeface="Cambria Math" panose="02040503050406030204" pitchFamily="18" charset="0"/>
                                </a:rPr>
                                <m:t>𝑒</m:t>
                              </m:r>
                            </m:sub>
                          </m:sSub>
                          <m:r>
                            <m:rPr>
                              <m:brk m:alnAt="2"/>
                            </m:rPr>
                            <a:rPr lang="en-US" sz="1800" i="1">
                              <a:latin typeface="Cambria Math" panose="02040503050406030204" pitchFamily="18" charset="0"/>
                            </a:rPr>
                            <m:t>𝐸</m:t>
                          </m:r>
                        </m:e>
                      </m:groupChr>
                      <m:r>
                        <a:rPr lang="en-US" sz="1800" i="1">
                          <a:latin typeface="Cambria Math" panose="02040503050406030204" pitchFamily="18" charset="0"/>
                        </a:rPr>
                        <m:t>𝐸</m:t>
                      </m:r>
                    </m:oMath>
                  </m:oMathPara>
                </a14:m>
                <a:endParaRPr lang="en-US" sz="1800" dirty="0"/>
              </a:p>
              <a:p>
                <a:pPr marL="0" indent="0">
                  <a:buNone/>
                </a:pPr>
                <a:endParaRPr lang="en-US" sz="1800" dirty="0"/>
              </a:p>
            </p:txBody>
          </p:sp>
        </mc:Choice>
        <mc:Fallback xmlns="">
          <p:sp>
            <p:nvSpPr>
              <p:cNvPr id="12" name="Rectangle 11">
                <a:extLst>
                  <a:ext uri="{FF2B5EF4-FFF2-40B4-BE49-F238E27FC236}">
                    <a16:creationId xmlns:a16="http://schemas.microsoft.com/office/drawing/2014/main" id="{1BDB2629-4B88-4EE2-81FB-37771CA282BA}"/>
                  </a:ext>
                </a:extLst>
              </p:cNvPr>
              <p:cNvSpPr>
                <a:spLocks noRot="1" noChangeAspect="1" noMove="1" noResize="1" noEditPoints="1" noAdjustHandles="1" noChangeArrowheads="1" noChangeShapeType="1" noTextEdit="1"/>
              </p:cNvSpPr>
              <p:nvPr/>
            </p:nvSpPr>
            <p:spPr>
              <a:xfrm>
                <a:off x="5368351" y="2006061"/>
                <a:ext cx="3775649" cy="2929328"/>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1B518D74-6277-4FF3-8F05-A54374213124}"/>
                  </a:ext>
                </a:extLst>
              </p:cNvPr>
              <p:cNvSpPr/>
              <p:nvPr/>
            </p:nvSpPr>
            <p:spPr>
              <a:xfrm>
                <a:off x="3711422" y="4011612"/>
                <a:ext cx="1746055" cy="1323439"/>
              </a:xfrm>
              <a:prstGeom prst="rect">
                <a:avLst/>
              </a:prstGeom>
            </p:spPr>
            <p:txBody>
              <a:bodyPr wrap="none">
                <a:spAutoFit/>
              </a:bodyPr>
              <a:lstStyle/>
              <a:p>
                <a14:m>
                  <m:oMath xmlns:m="http://schemas.openxmlformats.org/officeDocument/2006/math">
                    <m:sSub>
                      <m:sSubPr>
                        <m:ctrlPr>
                          <a:rPr lang="en-US" sz="2000" b="0" i="1" smtClean="0">
                            <a:solidFill>
                              <a:srgbClr val="0070C0"/>
                            </a:solidFill>
                            <a:latin typeface="Cambria Math" panose="02040503050406030204" pitchFamily="18" charset="0"/>
                          </a:rPr>
                        </m:ctrlPr>
                      </m:sSubPr>
                      <m:e>
                        <m:r>
                          <a:rPr lang="en-US" sz="2000" b="0" i="1" smtClean="0">
                            <a:solidFill>
                              <a:srgbClr val="0070C0"/>
                            </a:solidFill>
                            <a:latin typeface="Cambria Math" panose="02040503050406030204" pitchFamily="18" charset="0"/>
                          </a:rPr>
                          <m:t>𝑘</m:t>
                        </m:r>
                      </m:e>
                      <m:sub>
                        <m:r>
                          <a:rPr lang="en-US" sz="2000" b="0" i="1" smtClean="0">
                            <a:solidFill>
                              <a:srgbClr val="0070C0"/>
                            </a:solidFill>
                            <a:latin typeface="Cambria Math" panose="02040503050406030204" pitchFamily="18" charset="0"/>
                          </a:rPr>
                          <m:t>𝑒</m:t>
                        </m:r>
                      </m:sub>
                    </m:sSub>
                    <m:r>
                      <a:rPr lang="en-US" sz="2000" i="1">
                        <a:solidFill>
                          <a:srgbClr val="0070C0"/>
                        </a:solidFill>
                        <a:latin typeface="Cambria Math" panose="02040503050406030204" pitchFamily="18" charset="0"/>
                      </a:rPr>
                      <m:t>=</m:t>
                    </m:r>
                    <m:r>
                      <a:rPr lang="en-US" sz="2000" b="0" i="1" smtClean="0">
                        <a:solidFill>
                          <a:srgbClr val="0070C0"/>
                        </a:solidFill>
                        <a:latin typeface="Cambria Math" panose="02040503050406030204" pitchFamily="18" charset="0"/>
                      </a:rPr>
                      <m:t>0</m:t>
                    </m:r>
                    <m:r>
                      <a:rPr lang="en-US" sz="2000" b="0" i="1" smtClean="0">
                        <a:solidFill>
                          <a:srgbClr val="0070C0"/>
                        </a:solidFill>
                        <a:latin typeface="Cambria Math" panose="02040503050406030204" pitchFamily="18" charset="0"/>
                      </a:rPr>
                      <m:t>.</m:t>
                    </m:r>
                    <m:r>
                      <a:rPr lang="en-US" sz="2000" b="0" i="1" smtClean="0">
                        <a:solidFill>
                          <a:srgbClr val="0070C0"/>
                        </a:solidFill>
                        <a:latin typeface="Cambria Math" panose="02040503050406030204" pitchFamily="18" charset="0"/>
                      </a:rPr>
                      <m:t>5</m:t>
                    </m:r>
                    <m:r>
                      <a:rPr lang="en-US" sz="2000" b="0" i="1" smtClean="0">
                        <a:solidFill>
                          <a:srgbClr val="0070C0"/>
                        </a:solidFill>
                        <a:latin typeface="Cambria Math" panose="02040503050406030204" pitchFamily="18" charset="0"/>
                      </a:rPr>
                      <m:t> </m:t>
                    </m:r>
                    <m:r>
                      <a:rPr lang="en-US" sz="2000" b="0" i="0" smtClean="0">
                        <a:solidFill>
                          <a:srgbClr val="0070C0"/>
                        </a:solidFill>
                        <a:latin typeface="Cambria Math" panose="02040503050406030204" pitchFamily="18" charset="0"/>
                      </a:rPr>
                      <m:t>/</m:t>
                    </m:r>
                    <m:r>
                      <m:rPr>
                        <m:sty m:val="p"/>
                      </m:rPr>
                      <a:rPr lang="en-US" sz="2000" b="0" i="0" smtClean="0">
                        <a:solidFill>
                          <a:srgbClr val="0070C0"/>
                        </a:solidFill>
                        <a:latin typeface="Cambria Math" panose="02040503050406030204" pitchFamily="18" charset="0"/>
                      </a:rPr>
                      <m:t>day</m:t>
                    </m:r>
                  </m:oMath>
                </a14:m>
                <a:r>
                  <a:rPr lang="en-US" sz="2000" dirty="0">
                    <a:solidFill>
                      <a:srgbClr val="0070C0"/>
                    </a:solidFill>
                    <a:latin typeface="Cambria Math" panose="02040503050406030204" pitchFamily="18" charset="0"/>
                  </a:rPr>
                  <a:t> </a:t>
                </a:r>
              </a:p>
              <a:p>
                <a14:m>
                  <m:oMath xmlns:m="http://schemas.openxmlformats.org/officeDocument/2006/math">
                    <m:sSub>
                      <m:sSubPr>
                        <m:ctrlPr>
                          <a:rPr lang="en-US" sz="2000" b="0" i="1" smtClean="0">
                            <a:solidFill>
                              <a:srgbClr val="0070C0"/>
                            </a:solidFill>
                            <a:latin typeface="Cambria Math" panose="02040503050406030204" pitchFamily="18" charset="0"/>
                          </a:rPr>
                        </m:ctrlPr>
                      </m:sSubPr>
                      <m:e>
                        <m:r>
                          <a:rPr lang="en-US" sz="2000" b="0" i="1" smtClean="0">
                            <a:solidFill>
                              <a:srgbClr val="0070C0"/>
                            </a:solidFill>
                            <a:latin typeface="Cambria Math" panose="02040503050406030204" pitchFamily="18" charset="0"/>
                          </a:rPr>
                          <m:t>𝑑</m:t>
                        </m:r>
                      </m:e>
                      <m:sub>
                        <m:r>
                          <a:rPr lang="en-US" sz="2000" b="0" i="1" smtClean="0">
                            <a:solidFill>
                              <a:srgbClr val="0070C0"/>
                            </a:solidFill>
                            <a:latin typeface="Cambria Math" panose="02040503050406030204" pitchFamily="18" charset="0"/>
                          </a:rPr>
                          <m:t>𝑒</m:t>
                        </m:r>
                      </m:sub>
                    </m:sSub>
                    <m:r>
                      <a:rPr lang="en-US" sz="2000" i="1">
                        <a:solidFill>
                          <a:srgbClr val="0070C0"/>
                        </a:solidFill>
                        <a:latin typeface="Cambria Math" panose="02040503050406030204" pitchFamily="18" charset="0"/>
                      </a:rPr>
                      <m:t>=</m:t>
                    </m:r>
                    <m:r>
                      <a:rPr lang="en-US" sz="2000" b="0" i="1" smtClean="0">
                        <a:solidFill>
                          <a:srgbClr val="0070C0"/>
                        </a:solidFill>
                        <a:latin typeface="Cambria Math" panose="02040503050406030204" pitchFamily="18" charset="0"/>
                      </a:rPr>
                      <m:t>1</m:t>
                    </m:r>
                    <m:r>
                      <a:rPr lang="en-US" sz="2000" b="0" i="1" smtClean="0">
                        <a:solidFill>
                          <a:srgbClr val="0070C0"/>
                        </a:solidFill>
                        <a:latin typeface="Cambria Math" panose="02040503050406030204" pitchFamily="18" charset="0"/>
                      </a:rPr>
                      <m:t>.</m:t>
                    </m:r>
                    <m:r>
                      <a:rPr lang="en-US" sz="2000" b="0" i="1" smtClean="0">
                        <a:solidFill>
                          <a:srgbClr val="0070C0"/>
                        </a:solidFill>
                        <a:latin typeface="Cambria Math" panose="02040503050406030204" pitchFamily="18" charset="0"/>
                      </a:rPr>
                      <m:t>0</m:t>
                    </m:r>
                  </m:oMath>
                </a14:m>
                <a:r>
                  <a:rPr lang="en-US" sz="2000" i="1" dirty="0">
                    <a:solidFill>
                      <a:srgbClr val="0070C0"/>
                    </a:solidFill>
                    <a:latin typeface="Cambria Math" panose="02040503050406030204" pitchFamily="18" charset="0"/>
                  </a:rPr>
                  <a:t> </a:t>
                </a:r>
                <a:r>
                  <a:rPr lang="en-US" sz="2000" dirty="0">
                    <a:solidFill>
                      <a:srgbClr val="0070C0"/>
                    </a:solidFill>
                    <a:latin typeface="Cambria Math" panose="02040503050406030204" pitchFamily="18" charset="0"/>
                  </a:rPr>
                  <a:t>/day</a:t>
                </a:r>
              </a:p>
              <a:p>
                <a:endParaRPr lang="en-US" sz="2000" i="1" dirty="0">
                  <a:solidFill>
                    <a:srgbClr val="0070C0"/>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000" i="1">
                          <a:solidFill>
                            <a:srgbClr val="0070C0"/>
                          </a:solidFill>
                          <a:latin typeface="Cambria Math" panose="02040503050406030204" pitchFamily="18" charset="0"/>
                        </a:rPr>
                        <m:t> </m:t>
                      </m:r>
                    </m:oMath>
                  </m:oMathPara>
                </a14:m>
                <a:endParaRPr lang="en-US" sz="2000" dirty="0">
                  <a:solidFill>
                    <a:srgbClr val="0070C0"/>
                  </a:solidFill>
                </a:endParaRPr>
              </a:p>
            </p:txBody>
          </p:sp>
        </mc:Choice>
        <mc:Fallback xmlns="">
          <p:sp>
            <p:nvSpPr>
              <p:cNvPr id="14" name="Rectangle 13">
                <a:extLst>
                  <a:ext uri="{FF2B5EF4-FFF2-40B4-BE49-F238E27FC236}">
                    <a16:creationId xmlns:a16="http://schemas.microsoft.com/office/drawing/2014/main" id="{1B518D74-6277-4FF3-8F05-A54374213124}"/>
                  </a:ext>
                </a:extLst>
              </p:cNvPr>
              <p:cNvSpPr>
                <a:spLocks noRot="1" noChangeAspect="1" noMove="1" noResize="1" noEditPoints="1" noAdjustHandles="1" noChangeArrowheads="1" noChangeShapeType="1" noTextEdit="1"/>
              </p:cNvSpPr>
              <p:nvPr/>
            </p:nvSpPr>
            <p:spPr>
              <a:xfrm>
                <a:off x="3711422" y="4011612"/>
                <a:ext cx="1746055" cy="1323439"/>
              </a:xfrm>
              <a:prstGeom prst="rect">
                <a:avLst/>
              </a:prstGeom>
              <a:blipFill>
                <a:blip r:embed="rId11"/>
                <a:stretch>
                  <a:fillRect r="-699"/>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636183A8-B2FD-4255-B8BF-E95B63DC4C2A}"/>
              </a:ext>
            </a:extLst>
          </p:cNvPr>
          <p:cNvSpPr txBox="1"/>
          <p:nvPr/>
        </p:nvSpPr>
        <p:spPr>
          <a:xfrm>
            <a:off x="704515" y="5707683"/>
            <a:ext cx="3791749" cy="307777"/>
          </a:xfrm>
          <a:prstGeom prst="rect">
            <a:avLst/>
          </a:prstGeom>
          <a:noFill/>
        </p:spPr>
        <p:txBody>
          <a:bodyPr wrap="square" rtlCol="0">
            <a:spAutoFit/>
          </a:bodyPr>
          <a:lstStyle/>
          <a:p>
            <a:r>
              <a:rPr lang="en-US" b="1" dirty="0">
                <a:solidFill>
                  <a:srgbClr val="0070C0"/>
                </a:solidFill>
              </a:rPr>
              <a:t>Exercise—Run it!</a:t>
            </a:r>
          </a:p>
        </p:txBody>
      </p:sp>
      <p:sp>
        <p:nvSpPr>
          <p:cNvPr id="16" name="Rectangle 15">
            <a:extLst>
              <a:ext uri="{FF2B5EF4-FFF2-40B4-BE49-F238E27FC236}">
                <a16:creationId xmlns:a16="http://schemas.microsoft.com/office/drawing/2014/main" id="{99EF1CE3-84EB-4936-8061-DA6EB3E67A11}"/>
              </a:ext>
            </a:extLst>
          </p:cNvPr>
          <p:cNvSpPr/>
          <p:nvPr/>
        </p:nvSpPr>
        <p:spPr>
          <a:xfrm>
            <a:off x="292452" y="5030504"/>
            <a:ext cx="704498" cy="37419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95F1951B-5B8C-483D-8D1E-A4F5A409603A}"/>
              </a:ext>
            </a:extLst>
          </p:cNvPr>
          <p:cNvPicPr>
            <a:picLocks noChangeAspect="1"/>
          </p:cNvPicPr>
          <p:nvPr/>
        </p:nvPicPr>
        <p:blipFill>
          <a:blip r:embed="rId12">
            <a:clrChange>
              <a:clrFrom>
                <a:srgbClr val="FEF3B1"/>
              </a:clrFrom>
              <a:clrTo>
                <a:srgbClr val="FEF3B1">
                  <a:alpha val="0"/>
                </a:srgbClr>
              </a:clrTo>
            </a:clrChange>
          </a:blip>
          <a:stretch>
            <a:fillRect/>
          </a:stretch>
        </p:blipFill>
        <p:spPr>
          <a:xfrm>
            <a:off x="8550325" y="0"/>
            <a:ext cx="593675" cy="617861"/>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g8d5ae6fbc1_0_108"/>
          <p:cNvSpPr txBox="1">
            <a:spLocks noGrp="1"/>
          </p:cNvSpPr>
          <p:nvPr>
            <p:ph type="title"/>
          </p:nvPr>
        </p:nvSpPr>
        <p:spPr>
          <a:xfrm>
            <a:off x="457200" y="-92062"/>
            <a:ext cx="8229600" cy="769238"/>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dirty="0">
                <a:solidFill>
                  <a:srgbClr val="0000CC"/>
                </a:solidFill>
              </a:rPr>
              <a:t>Transport T-cells to the Infection Site</a:t>
            </a:r>
            <a:endParaRPr dirty="0"/>
          </a:p>
        </p:txBody>
      </p:sp>
      <p:pic>
        <p:nvPicPr>
          <p:cNvPr id="703" name="Google Shape;703;g8d5ae6fbc1_0_108" descr="redblackblockiu"/>
          <p:cNvPicPr preferRelativeResize="0"/>
          <p:nvPr/>
        </p:nvPicPr>
        <p:blipFill rotWithShape="1">
          <a:blip r:embed="rId3">
            <a:alphaModFix/>
          </a:blip>
          <a:srcRect/>
          <a:stretch/>
        </p:blipFill>
        <p:spPr>
          <a:xfrm>
            <a:off x="0" y="6219825"/>
            <a:ext cx="484188" cy="638175"/>
          </a:xfrm>
          <a:prstGeom prst="rect">
            <a:avLst/>
          </a:prstGeom>
          <a:noFill/>
          <a:ln>
            <a:noFill/>
          </a:ln>
        </p:spPr>
      </p:pic>
      <p:pic>
        <p:nvPicPr>
          <p:cNvPr id="704" name="Google Shape;704;g8d5ae6fbc1_0_108"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pic>
        <p:nvPicPr>
          <p:cNvPr id="706" name="Google Shape;706;g8d5ae6fbc1_0_108" descr="redblackblockiu"/>
          <p:cNvPicPr preferRelativeResize="0"/>
          <p:nvPr/>
        </p:nvPicPr>
        <p:blipFill rotWithShape="1">
          <a:blip r:embed="rId3">
            <a:alphaModFix/>
          </a:blip>
          <a:srcRect/>
          <a:stretch/>
        </p:blipFill>
        <p:spPr>
          <a:xfrm>
            <a:off x="0" y="6219825"/>
            <a:ext cx="484188" cy="638175"/>
          </a:xfrm>
          <a:prstGeom prst="rect">
            <a:avLst/>
          </a:prstGeom>
          <a:noFill/>
          <a:ln>
            <a:noFill/>
          </a:ln>
        </p:spPr>
      </p:pic>
      <p:pic>
        <p:nvPicPr>
          <p:cNvPr id="707" name="Google Shape;707;g8d5ae6fbc1_0_108"/>
          <p:cNvPicPr preferRelativeResize="0"/>
          <p:nvPr/>
        </p:nvPicPr>
        <p:blipFill>
          <a:blip r:embed="rId5">
            <a:alphaModFix/>
          </a:blip>
          <a:stretch>
            <a:fillRect/>
          </a:stretch>
        </p:blipFill>
        <p:spPr>
          <a:xfrm>
            <a:off x="557737" y="5417075"/>
            <a:ext cx="2090950" cy="1440925"/>
          </a:xfrm>
          <a:prstGeom prst="rect">
            <a:avLst/>
          </a:prstGeom>
          <a:noFill/>
          <a:ln>
            <a:noFill/>
          </a:ln>
        </p:spPr>
      </p:pic>
      <p:pic>
        <p:nvPicPr>
          <p:cNvPr id="708" name="Google Shape;708;g8d5ae6fbc1_0_108"/>
          <p:cNvPicPr preferRelativeResize="0"/>
          <p:nvPr/>
        </p:nvPicPr>
        <p:blipFill>
          <a:blip r:embed="rId6">
            <a:alphaModFix/>
          </a:blip>
          <a:stretch>
            <a:fillRect/>
          </a:stretch>
        </p:blipFill>
        <p:spPr>
          <a:xfrm>
            <a:off x="2569300" y="5424675"/>
            <a:ext cx="2015150" cy="1425750"/>
          </a:xfrm>
          <a:prstGeom prst="rect">
            <a:avLst/>
          </a:prstGeom>
          <a:noFill/>
          <a:ln>
            <a:noFill/>
          </a:ln>
        </p:spPr>
      </p:pic>
      <p:pic>
        <p:nvPicPr>
          <p:cNvPr id="709" name="Google Shape;709;g8d5ae6fbc1_0_108"/>
          <p:cNvPicPr preferRelativeResize="0"/>
          <p:nvPr/>
        </p:nvPicPr>
        <p:blipFill>
          <a:blip r:embed="rId7">
            <a:alphaModFix/>
          </a:blip>
          <a:stretch>
            <a:fillRect/>
          </a:stretch>
        </p:blipFill>
        <p:spPr>
          <a:xfrm>
            <a:off x="4555013" y="5432985"/>
            <a:ext cx="2015150" cy="1424240"/>
          </a:xfrm>
          <a:prstGeom prst="rect">
            <a:avLst/>
          </a:prstGeom>
          <a:noFill/>
          <a:ln>
            <a:noFill/>
          </a:ln>
        </p:spPr>
      </p:pic>
      <p:pic>
        <p:nvPicPr>
          <p:cNvPr id="710" name="Google Shape;710;g8d5ae6fbc1_0_108"/>
          <p:cNvPicPr preferRelativeResize="0"/>
          <p:nvPr/>
        </p:nvPicPr>
        <p:blipFill>
          <a:blip r:embed="rId8">
            <a:alphaModFix/>
          </a:blip>
          <a:stretch>
            <a:fillRect/>
          </a:stretch>
        </p:blipFill>
        <p:spPr>
          <a:xfrm>
            <a:off x="6570175" y="5389565"/>
            <a:ext cx="2015150" cy="1495947"/>
          </a:xfrm>
          <a:prstGeom prst="rect">
            <a:avLst/>
          </a:prstGeom>
          <a:noFill/>
          <a:ln>
            <a:noFill/>
          </a:ln>
        </p:spPr>
      </p:pic>
      <p:grpSp>
        <p:nvGrpSpPr>
          <p:cNvPr id="2" name="Group 1">
            <a:extLst>
              <a:ext uri="{FF2B5EF4-FFF2-40B4-BE49-F238E27FC236}">
                <a16:creationId xmlns:a16="http://schemas.microsoft.com/office/drawing/2014/main" id="{8B8D9EC2-28C5-45B7-9BF9-1F225F002641}"/>
              </a:ext>
            </a:extLst>
          </p:cNvPr>
          <p:cNvGrpSpPr/>
          <p:nvPr/>
        </p:nvGrpSpPr>
        <p:grpSpPr>
          <a:xfrm>
            <a:off x="0" y="540611"/>
            <a:ext cx="6893837" cy="4864087"/>
            <a:chOff x="1125088" y="819763"/>
            <a:chExt cx="6893837" cy="4864087"/>
          </a:xfrm>
        </p:grpSpPr>
        <p:pic>
          <p:nvPicPr>
            <p:cNvPr id="705" name="Google Shape;705;g8d5ae6fbc1_0_108"/>
            <p:cNvPicPr preferRelativeResize="0"/>
            <p:nvPr/>
          </p:nvPicPr>
          <p:blipFill>
            <a:blip r:embed="rId9">
              <a:alphaModFix/>
            </a:blip>
            <a:stretch>
              <a:fillRect/>
            </a:stretch>
          </p:blipFill>
          <p:spPr>
            <a:xfrm>
              <a:off x="1125088" y="819763"/>
              <a:ext cx="6893837" cy="4864087"/>
            </a:xfrm>
            <a:prstGeom prst="rect">
              <a:avLst/>
            </a:prstGeom>
            <a:noFill/>
            <a:ln>
              <a:noFill/>
            </a:ln>
          </p:spPr>
        </p:pic>
        <p:sp>
          <p:nvSpPr>
            <p:cNvPr id="711" name="Google Shape;711;g8d5ae6fbc1_0_108"/>
            <p:cNvSpPr/>
            <p:nvPr/>
          </p:nvSpPr>
          <p:spPr>
            <a:xfrm>
              <a:off x="1411525" y="2684875"/>
              <a:ext cx="5587800" cy="306900"/>
            </a:xfrm>
            <a:prstGeom prst="rect">
              <a:avLst/>
            </a:prstGeom>
            <a:solidFill>
              <a:srgbClr val="00B050">
                <a:alpha val="49800"/>
              </a:srgbClr>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1BDB2629-4B88-4EE2-81FB-37771CA282BA}"/>
                  </a:ext>
                </a:extLst>
              </p:cNvPr>
              <p:cNvSpPr/>
              <p:nvPr/>
            </p:nvSpPr>
            <p:spPr>
              <a:xfrm>
                <a:off x="5368351" y="2006061"/>
                <a:ext cx="3775649" cy="29293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𝑇</m:t>
                      </m:r>
                      <m:groupChr>
                        <m:groupChrPr>
                          <m:chr m:val="→"/>
                          <m:vertJc m:val="bot"/>
                          <m:ctrlPr>
                            <a:rPr lang="el-GR" sz="1800" i="1">
                              <a:latin typeface="Cambria Math" panose="02040503050406030204" pitchFamily="18" charset="0"/>
                            </a:rPr>
                          </m:ctrlPr>
                        </m:groupChrPr>
                        <m:e>
                          <m:r>
                            <a:rPr lang="en-US" sz="1800" b="0" i="1" smtClean="0">
                              <a:latin typeface="Cambria Math" panose="02040503050406030204" pitchFamily="18" charset="0"/>
                            </a:rPr>
                            <m:t>𝛽</m:t>
                          </m:r>
                          <m:r>
                            <a:rPr lang="en-US" sz="1800" b="0" i="1" smtClean="0">
                              <a:latin typeface="Cambria Math" panose="02040503050406030204" pitchFamily="18" charset="0"/>
                            </a:rPr>
                            <m:t>𝑉𝑇</m:t>
                          </m:r>
                        </m:e>
                      </m:groupChr>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b="0" i="1" smtClean="0">
                              <a:latin typeface="Cambria Math" panose="02040503050406030204" pitchFamily="18" charset="0"/>
                            </a:rPr>
                            <m:t>1</m:t>
                          </m:r>
                        </m:sub>
                      </m:sSub>
                    </m:oMath>
                  </m:oMathPara>
                </a14:m>
                <a:endParaRPr lang="en-US" sz="1800" dirty="0"/>
              </a:p>
              <a:p>
                <a:pPr marL="0" indent="0">
                  <a:buNone/>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1</m:t>
                          </m:r>
                        </m:sub>
                      </m:sSub>
                      <m:groupChr>
                        <m:groupChrPr>
                          <m:chr m:val="→"/>
                          <m:vertJc m:val="bot"/>
                          <m:ctrlPr>
                            <a:rPr lang="el-GR" sz="1800" i="1">
                              <a:latin typeface="Cambria Math" panose="02040503050406030204" pitchFamily="18" charset="0"/>
                            </a:rPr>
                          </m:ctrlPr>
                        </m:groupChrPr>
                        <m:e>
                          <m:r>
                            <a:rPr lang="en-US" sz="1800" b="0" i="1" smtClean="0">
                              <a:latin typeface="Cambria Math" panose="02040503050406030204" pitchFamily="18" charset="0"/>
                            </a:rPr>
                            <m:t>𝑘</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1</m:t>
                              </m:r>
                            </m:sub>
                          </m:sSub>
                        </m:e>
                      </m:groupChr>
                      <m:sSub>
                        <m:sSubPr>
                          <m:ctrlPr>
                            <a:rPr lang="en-US" sz="1800" b="0" i="1" smtClean="0">
                              <a:latin typeface="Cambria Math" panose="02040503050406030204" pitchFamily="18" charset="0"/>
                            </a:rPr>
                          </m:ctrlPr>
                        </m:sSubPr>
                        <m:e>
                          <m:r>
                            <a:rPr lang="en-US" sz="1800" i="1">
                              <a:latin typeface="Cambria Math" panose="02040503050406030204" pitchFamily="18" charset="0"/>
                            </a:rPr>
                            <m:t>𝐼</m:t>
                          </m:r>
                        </m:e>
                        <m:sub>
                          <m:r>
                            <a:rPr lang="en-US" sz="1800" b="0" i="1" smtClean="0">
                              <a:latin typeface="Cambria Math" panose="02040503050406030204" pitchFamily="18" charset="0"/>
                            </a:rPr>
                            <m:t>2</m:t>
                          </m:r>
                        </m:sub>
                      </m:sSub>
                      <m:groupChr>
                        <m:groupChrPr>
                          <m:chr m:val="→"/>
                          <m:vertJc m:val="bot"/>
                          <m:ctrlPr>
                            <a:rPr lang="el-GR" sz="1800" i="1">
                              <a:latin typeface="Cambria Math" panose="02040503050406030204" pitchFamily="18" charset="0"/>
                            </a:rPr>
                          </m:ctrlPr>
                        </m:groupChrPr>
                        <m:e>
                          <m:r>
                            <m:rPr>
                              <m:brk m:alnAt="2"/>
                            </m:rPr>
                            <a:rPr lang="en-US" sz="1800" b="0" i="1" smtClean="0">
                              <a:latin typeface="Cambria Math" panose="02040503050406030204" pitchFamily="18" charset="0"/>
                            </a:rPr>
                            <m:t>𝑑</m:t>
                          </m:r>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b="0" i="1" smtClean="0">
                                  <a:latin typeface="Cambria Math" panose="02040503050406030204" pitchFamily="18" charset="0"/>
                                </a:rPr>
                                <m:t>2</m:t>
                              </m:r>
                            </m:sub>
                          </m:sSub>
                        </m:e>
                      </m:groupChr>
                      <m:r>
                        <a:rPr lang="en-US" sz="1800" b="0" i="1" smtClean="0">
                          <a:latin typeface="Cambria Math" panose="02040503050406030204" pitchFamily="18" charset="0"/>
                        </a:rPr>
                        <m:t>𝐷</m:t>
                      </m:r>
                    </m:oMath>
                  </m:oMathPara>
                </a14:m>
                <a:endParaRPr lang="en-US" sz="1800" dirty="0"/>
              </a:p>
              <a:p>
                <a:pPr/>
                <a14:m>
                  <m:oMathPara xmlns:m="http://schemas.openxmlformats.org/officeDocument/2006/math">
                    <m:oMathParaPr>
                      <m:jc m:val="centerGroup"/>
                    </m:oMathParaPr>
                    <m:oMath xmlns:m="http://schemas.openxmlformats.org/officeDocument/2006/math">
                      <m:groupChr>
                        <m:groupChrPr>
                          <m:chr m:val="→"/>
                          <m:vertJc m:val="bot"/>
                          <m:ctrlPr>
                            <a:rPr lang="el-GR" sz="1800" i="1" smtClean="0">
                              <a:latin typeface="Cambria Math" panose="02040503050406030204" pitchFamily="18" charset="0"/>
                            </a:rPr>
                          </m:ctrlPr>
                        </m:groupChrPr>
                        <m:e>
                          <m:r>
                            <m:rPr>
                              <m:brk m:alnAt="2"/>
                            </m:rPr>
                            <a:rPr lang="en-US" sz="1800" b="0" i="1" smtClean="0">
                              <a:latin typeface="Cambria Math" panose="02040503050406030204" pitchFamily="18" charset="0"/>
                            </a:rPr>
                            <m:t>𝑝</m:t>
                          </m:r>
                          <m:sSub>
                            <m:sSubPr>
                              <m:ctrlPr>
                                <a:rPr lang="en-US" sz="1800" b="0" i="1" smtClean="0">
                                  <a:latin typeface="Cambria Math" panose="02040503050406030204" pitchFamily="18" charset="0"/>
                                </a:rPr>
                              </m:ctrlPr>
                            </m:sSubPr>
                            <m:e>
                              <m:r>
                                <m:rPr>
                                  <m:brk m:alnAt="2"/>
                                </m:rPr>
                                <a:rPr lang="en-US" sz="1800" b="0" i="1" smtClean="0">
                                  <a:latin typeface="Cambria Math" panose="02040503050406030204" pitchFamily="18" charset="0"/>
                                </a:rPr>
                                <m:t>𝐼</m:t>
                              </m:r>
                            </m:e>
                            <m:sub>
                              <m:r>
                                <m:rPr>
                                  <m:brk m:alnAt="2"/>
                                </m:rPr>
                                <a:rPr lang="en-US" sz="1800" b="0" i="1" smtClean="0">
                                  <a:latin typeface="Cambria Math" panose="02040503050406030204" pitchFamily="18" charset="0"/>
                                </a:rPr>
                                <m:t>2</m:t>
                              </m:r>
                            </m:sub>
                          </m:sSub>
                        </m:e>
                      </m:groupChr>
                      <m:r>
                        <a:rPr lang="en-US" sz="1800" b="0" i="1" smtClean="0">
                          <a:latin typeface="Cambria Math" panose="02040503050406030204" pitchFamily="18" charset="0"/>
                        </a:rPr>
                        <m:t>𝑉</m:t>
                      </m:r>
                      <m:groupChr>
                        <m:groupChrPr>
                          <m:chr m:val="→"/>
                          <m:vertJc m:val="bot"/>
                          <m:ctrlPr>
                            <a:rPr lang="el-GR" sz="1800" i="1">
                              <a:latin typeface="Cambria Math" panose="02040503050406030204" pitchFamily="18" charset="0"/>
                            </a:rPr>
                          </m:ctrlPr>
                        </m:groupChrPr>
                        <m:e>
                          <m:r>
                            <a:rPr lang="en-US" sz="1800" b="0" i="1" smtClean="0">
                              <a:latin typeface="Cambria Math" panose="02040503050406030204" pitchFamily="18" charset="0"/>
                            </a:rPr>
                            <m:t>𝑐𝑉</m:t>
                          </m:r>
                        </m:e>
                      </m:groupChr>
                    </m:oMath>
                  </m:oMathPara>
                </a14:m>
                <a:endParaRPr lang="en-US" sz="1800" dirty="0"/>
              </a:p>
              <a:p>
                <a:pPr marL="0" indent="0">
                  <a:buNone/>
                </a:pPr>
                <a14:m>
                  <m:oMathPara xmlns:m="http://schemas.openxmlformats.org/officeDocument/2006/math">
                    <m:oMathParaPr>
                      <m:jc m:val="centerGroup"/>
                    </m:oMathParaPr>
                    <m:oMath xmlns:m="http://schemas.openxmlformats.org/officeDocument/2006/math">
                      <m:groupChr>
                        <m:groupChrPr>
                          <m:chr m:val="→"/>
                          <m:vertJc m:val="bot"/>
                          <m:ctrlPr>
                            <a:rPr lang="el-GR" sz="1800" i="1">
                              <a:latin typeface="Cambria Math" panose="02040503050406030204" pitchFamily="18" charset="0"/>
                            </a:rPr>
                          </m:ctrlPr>
                        </m:groupChrPr>
                        <m:e>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𝑝</m:t>
                              </m:r>
                            </m:e>
                            <m:sub>
                              <m:r>
                                <m:rPr>
                                  <m:brk m:alnAt="2"/>
                                </m:rPr>
                                <a:rPr lang="en-US" sz="1800" i="1">
                                  <a:latin typeface="Cambria Math" panose="02040503050406030204" pitchFamily="18" charset="0"/>
                                </a:rPr>
                                <m:t>𝑐</m:t>
                              </m:r>
                            </m:sub>
                          </m:sSub>
                          <m:r>
                            <m:rPr>
                              <m:brk m:alnAt="2"/>
                            </m:rPr>
                            <a:rPr lang="en-US" sz="1800" i="1">
                              <a:latin typeface="Cambria Math" panose="02040503050406030204" pitchFamily="18" charset="0"/>
                            </a:rPr>
                            <m:t>(</m:t>
                          </m:r>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𝐼</m:t>
                              </m:r>
                            </m:e>
                            <m:sub>
                              <m:r>
                                <m:rPr>
                                  <m:brk m:alnAt="2"/>
                                </m:rPr>
                                <a:rPr lang="en-US" sz="1800" i="1">
                                  <a:latin typeface="Cambria Math" panose="02040503050406030204" pitchFamily="18" charset="0"/>
                                </a:rPr>
                                <m:t>1</m:t>
                              </m:r>
                            </m:sub>
                          </m:sSub>
                          <m:r>
                            <m:rPr>
                              <m:brk m:alnAt="2"/>
                            </m:rPr>
                            <a:rPr lang="en-US" sz="1800" i="1">
                              <a:latin typeface="Cambria Math" panose="02040503050406030204" pitchFamily="18" charset="0"/>
                            </a:rPr>
                            <m:t>+</m:t>
                          </m:r>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𝐼</m:t>
                              </m:r>
                            </m:e>
                            <m:sub>
                              <m:r>
                                <m:rPr>
                                  <m:brk m:alnAt="2"/>
                                </m:rPr>
                                <a:rPr lang="en-US" sz="1800" i="1">
                                  <a:latin typeface="Cambria Math" panose="02040503050406030204" pitchFamily="18" charset="0"/>
                                </a:rPr>
                                <m:t>2</m:t>
                              </m:r>
                            </m:sub>
                          </m:sSub>
                          <m:r>
                            <m:rPr>
                              <m:brk m:alnAt="2"/>
                            </m:rPr>
                            <a:rPr lang="en-US" sz="1800" i="1">
                              <a:latin typeface="Cambria Math" panose="02040503050406030204" pitchFamily="18" charset="0"/>
                            </a:rPr>
                            <m:t>)</m:t>
                          </m:r>
                        </m:e>
                      </m:groupChr>
                      <m:r>
                        <a:rPr lang="en-US" sz="1800" i="1">
                          <a:latin typeface="Cambria Math" panose="02040503050406030204" pitchFamily="18" charset="0"/>
                        </a:rPr>
                        <m:t>𝐶</m:t>
                      </m:r>
                      <m:groupChr>
                        <m:groupChrPr>
                          <m:chr m:val="→"/>
                          <m:vertJc m:val="bot"/>
                          <m:ctrlPr>
                            <a:rPr lang="el-GR" sz="1800" i="1">
                              <a:latin typeface="Cambria Math" panose="02040503050406030204" pitchFamily="18" charset="0"/>
                            </a:rPr>
                          </m:ctrlPr>
                        </m:groupChrPr>
                        <m:e>
                          <m:sSub>
                            <m:sSubPr>
                              <m:ctrlPr>
                                <a:rPr lang="en-US" sz="1800" i="1">
                                  <a:latin typeface="Cambria Math" panose="02040503050406030204" pitchFamily="18" charset="0"/>
                                </a:rPr>
                              </m:ctrlPr>
                            </m:sSubPr>
                            <m:e>
                              <m:r>
                                <a:rPr lang="en-US" sz="1800" i="1">
                                  <a:latin typeface="Cambria Math" panose="02040503050406030204" pitchFamily="18" charset="0"/>
                                </a:rPr>
                                <m:t>𝑐</m:t>
                              </m:r>
                            </m:e>
                            <m:sub>
                              <m:r>
                                <a:rPr lang="en-US" sz="1800" i="1">
                                  <a:latin typeface="Cambria Math" panose="02040503050406030204" pitchFamily="18" charset="0"/>
                                </a:rPr>
                                <m:t>𝐶</m:t>
                              </m:r>
                            </m:sub>
                          </m:sSub>
                          <m:r>
                            <a:rPr lang="en-US" sz="1800" i="1">
                              <a:latin typeface="Cambria Math" panose="02040503050406030204" pitchFamily="18" charset="0"/>
                            </a:rPr>
                            <m:t>𝐶</m:t>
                          </m:r>
                        </m:e>
                      </m:groupChr>
                    </m:oMath>
                  </m:oMathPara>
                </a14:m>
                <a:endParaRPr lang="en-US" sz="1800" dirty="0"/>
              </a:p>
              <a:p>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rPr>
                        <m:t>𝐶</m:t>
                      </m:r>
                      <m:groupChr>
                        <m:groupChrPr>
                          <m:chr m:val="→"/>
                          <m:vertJc m:val="bot"/>
                          <m:ctrlPr>
                            <a:rPr lang="el-GR" sz="1800" i="1">
                              <a:latin typeface="Cambria Math" panose="02040503050406030204" pitchFamily="18" charset="0"/>
                            </a:rPr>
                          </m:ctrlPr>
                        </m:groupChrPr>
                        <m:e>
                          <m:sSub>
                            <m:sSubPr>
                              <m:ctrlPr>
                                <a:rPr lang="en-US" sz="1800" i="1">
                                  <a:latin typeface="Cambria Math" panose="02040503050406030204" pitchFamily="18" charset="0"/>
                                </a:rPr>
                              </m:ctrlPr>
                            </m:sSubPr>
                            <m:e>
                              <m:r>
                                <a:rPr lang="en-US" sz="1800" i="1">
                                  <a:latin typeface="Cambria Math" panose="02040503050406030204" pitchFamily="18" charset="0"/>
                                </a:rPr>
                                <m:t>𝑘</m:t>
                              </m:r>
                            </m:e>
                            <m:sub>
                              <m:r>
                                <a:rPr lang="en-US" sz="1800" i="1">
                                  <a:latin typeface="Cambria Math" panose="02040503050406030204" pitchFamily="18" charset="0"/>
                                </a:rPr>
                                <m:t>𝐶</m:t>
                              </m:r>
                            </m:sub>
                          </m:sSub>
                          <m:r>
                            <a:rPr lang="en-US" sz="1800" i="1">
                              <a:latin typeface="Cambria Math" panose="02040503050406030204" pitchFamily="18" charset="0"/>
                            </a:rPr>
                            <m:t>𝐶</m:t>
                          </m:r>
                        </m:e>
                      </m:groupChr>
                      <m:sSub>
                        <m:sSubPr>
                          <m:ctrlPr>
                            <a:rPr lang="en-US" sz="1800" i="1">
                              <a:latin typeface="Cambria Math" panose="02040503050406030204" pitchFamily="18" charset="0"/>
                            </a:rPr>
                          </m:ctrlPr>
                        </m:sSubPr>
                        <m:e>
                          <m:r>
                            <a:rPr lang="en-US" sz="1800" i="1">
                              <a:latin typeface="Cambria Math" panose="02040503050406030204" pitchFamily="18" charset="0"/>
                            </a:rPr>
                            <m:t>𝐶</m:t>
                          </m:r>
                        </m:e>
                        <m:sub>
                          <m:r>
                            <a:rPr lang="en-US" sz="1800" i="1">
                              <a:latin typeface="Cambria Math" panose="02040503050406030204" pitchFamily="18" charset="0"/>
                            </a:rPr>
                            <m:t>𝐿</m:t>
                          </m:r>
                        </m:sub>
                      </m:sSub>
                      <m:groupChr>
                        <m:groupChrPr>
                          <m:chr m:val="→"/>
                          <m:vertJc m:val="bot"/>
                          <m:ctrlPr>
                            <a:rPr lang="el-GR" sz="1800" i="1">
                              <a:latin typeface="Cambria Math" panose="02040503050406030204" pitchFamily="18" charset="0"/>
                            </a:rPr>
                          </m:ctrlPr>
                        </m:groupChrPr>
                        <m:e>
                          <m:sSub>
                            <m:sSubPr>
                              <m:ctrlPr>
                                <a:rPr lang="en-US" sz="1800" i="1">
                                  <a:latin typeface="Cambria Math" panose="02040503050406030204" pitchFamily="18" charset="0"/>
                                </a:rPr>
                              </m:ctrlPr>
                            </m:sSubPr>
                            <m:e>
                              <m:r>
                                <a:rPr lang="en-US" sz="1800" i="1">
                                  <a:latin typeface="Cambria Math" panose="02040503050406030204" pitchFamily="18" charset="0"/>
                                </a:rPr>
                                <m:t>𝑐</m:t>
                              </m:r>
                            </m:e>
                            <m:sub>
                              <m:r>
                                <a:rPr lang="en-US" sz="1800" i="1">
                                  <a:latin typeface="Cambria Math" panose="02040503050406030204" pitchFamily="18" charset="0"/>
                                </a:rPr>
                                <m:t>𝑐𝑙</m:t>
                              </m:r>
                            </m:sub>
                          </m:sSub>
                          <m:sSub>
                            <m:sSubPr>
                              <m:ctrlPr>
                                <a:rPr lang="en-US" sz="1800" i="1">
                                  <a:latin typeface="Cambria Math" panose="02040503050406030204" pitchFamily="18" charset="0"/>
                                </a:rPr>
                              </m:ctrlPr>
                            </m:sSubPr>
                            <m:e>
                              <m:r>
                                <a:rPr lang="en-US" sz="1800" i="1">
                                  <a:latin typeface="Cambria Math" panose="02040503050406030204" pitchFamily="18" charset="0"/>
                                </a:rPr>
                                <m:t>𝐶</m:t>
                              </m:r>
                            </m:e>
                            <m:sub>
                              <m:r>
                                <a:rPr lang="en-US" sz="1800" i="1">
                                  <a:latin typeface="Cambria Math" panose="02040503050406030204" pitchFamily="18" charset="0"/>
                                </a:rPr>
                                <m:t>𝐿</m:t>
                              </m:r>
                            </m:sub>
                          </m:sSub>
                        </m:e>
                      </m:groupChr>
                    </m:oMath>
                  </m:oMathPara>
                </a14:m>
                <a:endParaRPr lang="en-US" sz="1800" dirty="0"/>
              </a:p>
              <a:p>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groupChr>
                            <m:groupChrPr>
                              <m:chr m:val="→"/>
                              <m:vertJc m:val="bot"/>
                              <m:ctrlPr>
                                <a:rPr lang="el-GR" sz="1800" i="1">
                                  <a:latin typeface="Cambria Math" panose="02040503050406030204" pitchFamily="18" charset="0"/>
                                </a:rPr>
                              </m:ctrlPr>
                            </m:groupChrPr>
                            <m:e>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𝑝</m:t>
                                  </m:r>
                                </m:e>
                                <m:sub>
                                  <m:r>
                                    <m:rPr>
                                      <m:brk m:alnAt="2"/>
                                    </m:rPr>
                                    <a:rPr lang="en-US" sz="1800" i="1">
                                      <a:latin typeface="Cambria Math" panose="02040503050406030204" pitchFamily="18" charset="0"/>
                                    </a:rPr>
                                    <m:t>𝑒</m:t>
                                  </m:r>
                                  <m:r>
                                    <a:rPr lang="en-US" sz="1800" i="1">
                                      <a:latin typeface="Cambria Math" panose="02040503050406030204" pitchFamily="18" charset="0"/>
                                    </a:rPr>
                                    <m:t>𝑙</m:t>
                                  </m:r>
                                </m:sub>
                              </m:sSub>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𝐶</m:t>
                                  </m:r>
                                </m:e>
                                <m:sub>
                                  <m:r>
                                    <m:rPr>
                                      <m:brk m:alnAt="2"/>
                                    </m:rPr>
                                    <a:rPr lang="en-US" sz="1800" i="1">
                                      <a:latin typeface="Cambria Math" panose="02040503050406030204" pitchFamily="18" charset="0"/>
                                    </a:rPr>
                                    <m:t>𝐿</m:t>
                                  </m:r>
                                </m:sub>
                              </m:sSub>
                              <m:r>
                                <m:rPr>
                                  <m:brk m:alnAt="2"/>
                                </m:rPr>
                                <a:rPr lang="en-US" sz="1800" i="1">
                                  <a:latin typeface="Cambria Math" panose="02040503050406030204" pitchFamily="18" charset="0"/>
                                </a:rPr>
                                <m:t>+</m:t>
                              </m:r>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𝑟</m:t>
                                  </m:r>
                                </m:e>
                                <m:sub>
                                  <m:r>
                                    <m:rPr>
                                      <m:brk m:alnAt="2"/>
                                    </m:rPr>
                                    <a:rPr lang="en-US" sz="1800" i="1">
                                      <a:latin typeface="Cambria Math" panose="02040503050406030204" pitchFamily="18" charset="0"/>
                                    </a:rPr>
                                    <m:t>𝑒</m:t>
                                  </m:r>
                                  <m:r>
                                    <a:rPr lang="en-US" sz="1800" i="1">
                                      <a:latin typeface="Cambria Math" panose="02040503050406030204" pitchFamily="18" charset="0"/>
                                    </a:rPr>
                                    <m:t>𝑙</m:t>
                                  </m:r>
                                </m:sub>
                              </m:sSub>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𝐶</m:t>
                                  </m:r>
                                </m:e>
                                <m:sub>
                                  <m:r>
                                    <m:rPr>
                                      <m:brk m:alnAt="2"/>
                                    </m:rPr>
                                    <a:rPr lang="en-US" sz="1800" i="1">
                                      <a:latin typeface="Cambria Math" panose="02040503050406030204" pitchFamily="18" charset="0"/>
                                    </a:rPr>
                                    <m:t>𝐿</m:t>
                                  </m:r>
                                </m:sub>
                              </m:sSub>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𝐸</m:t>
                                  </m:r>
                                </m:e>
                                <m:sub>
                                  <m:r>
                                    <m:rPr>
                                      <m:brk m:alnAt="2"/>
                                    </m:rPr>
                                    <a:rPr lang="en-US" sz="1800" i="1">
                                      <a:latin typeface="Cambria Math" panose="02040503050406030204" pitchFamily="18" charset="0"/>
                                    </a:rPr>
                                    <m:t>𝐿</m:t>
                                  </m:r>
                                </m:sub>
                              </m:sSub>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𝐾</m:t>
                                      </m:r>
                                    </m:e>
                                    <m:sub>
                                      <m:r>
                                        <m:rPr>
                                          <m:brk m:alnAt="2"/>
                                        </m:rPr>
                                        <a:rPr lang="en-US" sz="1800" i="1">
                                          <a:latin typeface="Cambria Math" panose="02040503050406030204" pitchFamily="18" charset="0"/>
                                        </a:rPr>
                                        <m:t>𝑒</m:t>
                                      </m:r>
                                      <m:r>
                                        <a:rPr lang="en-US" sz="1800" i="1">
                                          <a:latin typeface="Cambria Math" panose="02040503050406030204" pitchFamily="18" charset="0"/>
                                        </a:rPr>
                                        <m:t>𝑙</m:t>
                                      </m:r>
                                    </m:sub>
                                  </m:sSub>
                                </m:num>
                                <m:den>
                                  <m:sSub>
                                    <m:sSubPr>
                                      <m:ctrlPr>
                                        <a:rPr lang="en-US" sz="1800" i="1">
                                          <a:latin typeface="Cambria Math" panose="02040503050406030204" pitchFamily="18" charset="0"/>
                                        </a:rPr>
                                      </m:ctrlPr>
                                    </m:sSubPr>
                                    <m:e>
                                      <m:r>
                                        <a:rPr lang="en-US" sz="1800" i="1">
                                          <a:latin typeface="Cambria Math" panose="02040503050406030204" pitchFamily="18" charset="0"/>
                                        </a:rPr>
                                        <m:t>𝐾</m:t>
                                      </m:r>
                                    </m:e>
                                    <m:sub>
                                      <m:r>
                                        <a:rPr lang="en-US" sz="1800" i="1">
                                          <a:latin typeface="Cambria Math" panose="02040503050406030204" pitchFamily="18" charset="0"/>
                                        </a:rPr>
                                        <m:t>𝑒𝑙</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𝐸</m:t>
                                      </m:r>
                                    </m:e>
                                    <m:sub>
                                      <m:r>
                                        <a:rPr lang="en-US" sz="1800" i="1">
                                          <a:latin typeface="Cambria Math" panose="02040503050406030204" pitchFamily="18" charset="0"/>
                                        </a:rPr>
                                        <m:t>𝐿</m:t>
                                      </m:r>
                                    </m:sub>
                                  </m:sSub>
                                </m:den>
                              </m:f>
                            </m:e>
                          </m:groupChr>
                          <m:r>
                            <a:rPr lang="en-US" sz="1800" i="1">
                              <a:latin typeface="Cambria Math" panose="02040503050406030204" pitchFamily="18" charset="0"/>
                            </a:rPr>
                            <m:t>𝐸</m:t>
                          </m:r>
                        </m:e>
                        <m:sub>
                          <m:r>
                            <a:rPr lang="en-US" sz="1800" i="1">
                              <a:latin typeface="Cambria Math" panose="02040503050406030204" pitchFamily="18" charset="0"/>
                            </a:rPr>
                            <m:t>𝐿</m:t>
                          </m:r>
                        </m:sub>
                      </m:sSub>
                      <m:groupChr>
                        <m:groupChrPr>
                          <m:chr m:val="→"/>
                          <m:vertJc m:val="bot"/>
                          <m:ctrlPr>
                            <a:rPr lang="el-GR" sz="1800" i="1">
                              <a:latin typeface="Cambria Math" panose="02040503050406030204" pitchFamily="18" charset="0"/>
                            </a:rPr>
                          </m:ctrlPr>
                        </m:groupChrPr>
                        <m:e>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𝑘</m:t>
                              </m:r>
                            </m:e>
                            <m:sub>
                              <m:r>
                                <m:rPr>
                                  <m:brk m:alnAt="2"/>
                                </m:rPr>
                                <a:rPr lang="en-US" sz="1800" i="1">
                                  <a:latin typeface="Cambria Math" panose="02040503050406030204" pitchFamily="18" charset="0"/>
                                </a:rPr>
                                <m:t>𝑒</m:t>
                              </m:r>
                            </m:sub>
                          </m:sSub>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𝐸</m:t>
                              </m:r>
                            </m:e>
                            <m:sub>
                              <m:r>
                                <m:rPr>
                                  <m:brk m:alnAt="2"/>
                                </m:rPr>
                                <a:rPr lang="en-US" sz="1800" i="1">
                                  <a:latin typeface="Cambria Math" panose="02040503050406030204" pitchFamily="18" charset="0"/>
                                </a:rPr>
                                <m:t>𝐿</m:t>
                              </m:r>
                            </m:sub>
                          </m:sSub>
                        </m:e>
                      </m:groupChr>
                      <m:r>
                        <a:rPr lang="en-US" sz="1800" i="1">
                          <a:latin typeface="Cambria Math" panose="02040503050406030204" pitchFamily="18" charset="0"/>
                        </a:rPr>
                        <m:t>𝐸</m:t>
                      </m:r>
                      <m:groupChr>
                        <m:groupChrPr>
                          <m:chr m:val="→"/>
                          <m:vertJc m:val="bot"/>
                          <m:ctrlPr>
                            <a:rPr lang="el-GR" sz="1800" i="1">
                              <a:latin typeface="Cambria Math" panose="02040503050406030204" pitchFamily="18" charset="0"/>
                            </a:rPr>
                          </m:ctrlPr>
                        </m:groupChrPr>
                        <m:e>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𝑐</m:t>
                              </m:r>
                            </m:e>
                            <m:sub>
                              <m:r>
                                <m:rPr>
                                  <m:brk m:alnAt="2"/>
                                </m:rPr>
                                <a:rPr lang="en-US" sz="1800" i="1">
                                  <a:latin typeface="Cambria Math" panose="02040503050406030204" pitchFamily="18" charset="0"/>
                                </a:rPr>
                                <m:t>𝑒</m:t>
                              </m:r>
                            </m:sub>
                          </m:sSub>
                          <m:r>
                            <m:rPr>
                              <m:brk m:alnAt="2"/>
                            </m:rPr>
                            <a:rPr lang="en-US" sz="1800" i="1">
                              <a:latin typeface="Cambria Math" panose="02040503050406030204" pitchFamily="18" charset="0"/>
                            </a:rPr>
                            <m:t>𝐸</m:t>
                          </m:r>
                        </m:e>
                      </m:groupChr>
                      <m:r>
                        <a:rPr lang="en-US" sz="1800" i="1">
                          <a:latin typeface="Cambria Math" panose="02040503050406030204" pitchFamily="18" charset="0"/>
                        </a:rPr>
                        <m:t>𝐸</m:t>
                      </m:r>
                    </m:oMath>
                  </m:oMathPara>
                </a14:m>
                <a:endParaRPr lang="en-US" sz="1800" dirty="0"/>
              </a:p>
              <a:p>
                <a:pPr marL="0" indent="0">
                  <a:buNone/>
                </a:pPr>
                <a:endParaRPr lang="en-US" sz="1800" dirty="0"/>
              </a:p>
            </p:txBody>
          </p:sp>
        </mc:Choice>
        <mc:Fallback xmlns="">
          <p:sp>
            <p:nvSpPr>
              <p:cNvPr id="12" name="Rectangle 11">
                <a:extLst>
                  <a:ext uri="{FF2B5EF4-FFF2-40B4-BE49-F238E27FC236}">
                    <a16:creationId xmlns:a16="http://schemas.microsoft.com/office/drawing/2014/main" id="{1BDB2629-4B88-4EE2-81FB-37771CA282BA}"/>
                  </a:ext>
                </a:extLst>
              </p:cNvPr>
              <p:cNvSpPr>
                <a:spLocks noRot="1" noChangeAspect="1" noMove="1" noResize="1" noEditPoints="1" noAdjustHandles="1" noChangeArrowheads="1" noChangeShapeType="1" noTextEdit="1"/>
              </p:cNvSpPr>
              <p:nvPr/>
            </p:nvSpPr>
            <p:spPr>
              <a:xfrm>
                <a:off x="5368351" y="2006061"/>
                <a:ext cx="3775649" cy="2929328"/>
              </a:xfrm>
              <a:prstGeom prst="rect">
                <a:avLst/>
              </a:prstGeom>
              <a:blipFill>
                <a:blip r:embed="rId10"/>
                <a:stretch>
                  <a:fillRect/>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id="{D238BACF-9C7F-4B66-8C7F-983E32D4EC7E}"/>
              </a:ext>
            </a:extLst>
          </p:cNvPr>
          <p:cNvPicPr>
            <a:picLocks noChangeAspect="1"/>
          </p:cNvPicPr>
          <p:nvPr/>
        </p:nvPicPr>
        <p:blipFill>
          <a:blip r:embed="rId11">
            <a:clrChange>
              <a:clrFrom>
                <a:srgbClr val="FEF3B1"/>
              </a:clrFrom>
              <a:clrTo>
                <a:srgbClr val="FEF3B1">
                  <a:alpha val="0"/>
                </a:srgbClr>
              </a:clrTo>
            </a:clrChange>
          </a:blip>
          <a:stretch>
            <a:fillRect/>
          </a:stretch>
        </p:blipFill>
        <p:spPr>
          <a:xfrm>
            <a:off x="8550325" y="0"/>
            <a:ext cx="593675" cy="617861"/>
          </a:xfrm>
          <a:prstGeom prst="rect">
            <a:avLst/>
          </a:prstGeom>
        </p:spPr>
      </p:pic>
    </p:spTree>
    <p:extLst>
      <p:ext uri="{BB962C8B-B14F-4D97-AF65-F5344CB8AC3E}">
        <p14:creationId xmlns:p14="http://schemas.microsoft.com/office/powerpoint/2010/main" val="307802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8d4ec31b01_0_89"/>
          <p:cNvSpPr txBox="1">
            <a:spLocks noGrp="1"/>
          </p:cNvSpPr>
          <p:nvPr>
            <p:ph type="body" idx="1"/>
          </p:nvPr>
        </p:nvSpPr>
        <p:spPr>
          <a:xfrm>
            <a:off x="457200" y="1641625"/>
            <a:ext cx="8229600" cy="44847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Launch Tool</a:t>
            </a:r>
            <a:endParaRPr dirty="0"/>
          </a:p>
        </p:txBody>
      </p:sp>
      <p:pic>
        <p:nvPicPr>
          <p:cNvPr id="186" name="Google Shape;186;g8d4ec31b01_0_89" descr="redblackblockiu"/>
          <p:cNvPicPr preferRelativeResize="0"/>
          <p:nvPr/>
        </p:nvPicPr>
        <p:blipFill rotWithShape="1">
          <a:blip r:embed="rId3">
            <a:alphaModFix/>
          </a:blip>
          <a:srcRect/>
          <a:stretch/>
        </p:blipFill>
        <p:spPr>
          <a:xfrm>
            <a:off x="0" y="6219825"/>
            <a:ext cx="484188" cy="638175"/>
          </a:xfrm>
          <a:prstGeom prst="rect">
            <a:avLst/>
          </a:prstGeom>
          <a:noFill/>
          <a:ln>
            <a:noFill/>
          </a:ln>
        </p:spPr>
      </p:pic>
      <p:pic>
        <p:nvPicPr>
          <p:cNvPr id="187" name="Google Shape;187;g8d4ec31b01_0_89"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sp>
        <p:nvSpPr>
          <p:cNvPr id="188" name="Google Shape;188;g8d4ec31b01_0_89"/>
          <p:cNvSpPr txBox="1">
            <a:spLocks noGrp="1"/>
          </p:cNvSpPr>
          <p:nvPr>
            <p:ph type="title"/>
          </p:nvPr>
        </p:nvSpPr>
        <p:spPr>
          <a:xfrm>
            <a:off x="0" y="0"/>
            <a:ext cx="8686800" cy="868500"/>
          </a:xfrm>
          <a:prstGeom prst="rect">
            <a:avLst/>
          </a:prstGeom>
          <a:noFill/>
          <a:ln>
            <a:noFill/>
          </a:ln>
        </p:spPr>
        <p:txBody>
          <a:bodyPr spcFirstLastPara="1" wrap="square" lIns="91425" tIns="45700" rIns="91425" bIns="45700" anchor="ctr" anchorCtr="0">
            <a:noAutofit/>
          </a:bodyPr>
          <a:lstStyle/>
          <a:p>
            <a:pPr lvl="0">
              <a:buClr>
                <a:srgbClr val="0000CC"/>
              </a:buClr>
              <a:buSzPts val="3959"/>
            </a:pPr>
            <a:r>
              <a:rPr lang="en-US" sz="3600" b="1" dirty="0">
                <a:solidFill>
                  <a:srgbClr val="0000CC"/>
                </a:solidFill>
              </a:rPr>
              <a:t>Reminder: Launch Tellurium on </a:t>
            </a:r>
            <a:r>
              <a:rPr lang="en-US" sz="3600" b="1" dirty="0" err="1">
                <a:solidFill>
                  <a:srgbClr val="0000CC"/>
                </a:solidFill>
              </a:rPr>
              <a:t>nanoHUB</a:t>
            </a:r>
            <a:endParaRPr sz="4000" dirty="0"/>
          </a:p>
        </p:txBody>
      </p:sp>
      <p:pic>
        <p:nvPicPr>
          <p:cNvPr id="189" name="Google Shape;189;g8d4ec31b01_0_89"/>
          <p:cNvPicPr preferRelativeResize="0"/>
          <p:nvPr/>
        </p:nvPicPr>
        <p:blipFill rotWithShape="1">
          <a:blip r:embed="rId5">
            <a:alphaModFix/>
          </a:blip>
          <a:srcRect l="9" r="9"/>
          <a:stretch/>
        </p:blipFill>
        <p:spPr>
          <a:xfrm>
            <a:off x="776875" y="2392075"/>
            <a:ext cx="7480726" cy="4166100"/>
          </a:xfrm>
          <a:prstGeom prst="rect">
            <a:avLst/>
          </a:prstGeom>
          <a:noFill/>
          <a:ln>
            <a:noFill/>
          </a:ln>
        </p:spPr>
      </p:pic>
      <p:cxnSp>
        <p:nvCxnSpPr>
          <p:cNvPr id="190" name="Google Shape;190;g8d4ec31b01_0_89"/>
          <p:cNvCxnSpPr/>
          <p:nvPr/>
        </p:nvCxnSpPr>
        <p:spPr>
          <a:xfrm flipH="1">
            <a:off x="4034925" y="3876938"/>
            <a:ext cx="399000" cy="449700"/>
          </a:xfrm>
          <a:prstGeom prst="straightConnector1">
            <a:avLst/>
          </a:prstGeom>
          <a:noFill/>
          <a:ln w="38100" cap="flat" cmpd="sng">
            <a:solidFill>
              <a:srgbClr val="FF0000"/>
            </a:solidFill>
            <a:prstDash val="solid"/>
            <a:round/>
            <a:headEnd type="stealth" w="med" len="med"/>
            <a:tailEnd type="none" w="med" len="med"/>
          </a:ln>
        </p:spPr>
      </p:cxnSp>
      <p:pic>
        <p:nvPicPr>
          <p:cNvPr id="8" name="Picture 7">
            <a:extLst>
              <a:ext uri="{FF2B5EF4-FFF2-40B4-BE49-F238E27FC236}">
                <a16:creationId xmlns:a16="http://schemas.microsoft.com/office/drawing/2014/main" id="{D24CACB4-E5CD-4AFE-A11B-D9CACA31EBA9}"/>
              </a:ext>
            </a:extLst>
          </p:cNvPr>
          <p:cNvPicPr>
            <a:picLocks noChangeAspect="1"/>
          </p:cNvPicPr>
          <p:nvPr/>
        </p:nvPicPr>
        <p:blipFill>
          <a:blip r:embed="rId6">
            <a:clrChange>
              <a:clrFrom>
                <a:srgbClr val="FEF3B1"/>
              </a:clrFrom>
              <a:clrTo>
                <a:srgbClr val="FEF3B1">
                  <a:alpha val="0"/>
                </a:srgbClr>
              </a:clrTo>
            </a:clrChange>
          </a:blip>
          <a:stretch>
            <a:fillRect/>
          </a:stretch>
        </p:blipFill>
        <p:spPr>
          <a:xfrm>
            <a:off x="8550325" y="0"/>
            <a:ext cx="593675" cy="617861"/>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g8d5ae6fbc1_0_136"/>
          <p:cNvSpPr txBox="1">
            <a:spLocks noGrp="1"/>
          </p:cNvSpPr>
          <p:nvPr>
            <p:ph type="title"/>
          </p:nvPr>
        </p:nvSpPr>
        <p:spPr>
          <a:xfrm>
            <a:off x="457200" y="-92062"/>
            <a:ext cx="8229600" cy="904862"/>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dirty="0">
                <a:solidFill>
                  <a:srgbClr val="0000CC"/>
                </a:solidFill>
              </a:rPr>
              <a:t>T-cell-Mediated Cytotoxicity</a:t>
            </a:r>
            <a:endParaRPr dirty="0"/>
          </a:p>
        </p:txBody>
      </p:sp>
      <mc:AlternateContent xmlns:mc="http://schemas.openxmlformats.org/markup-compatibility/2006" xmlns:a14="http://schemas.microsoft.com/office/drawing/2010/main">
        <mc:Choice Requires="a14">
          <p:sp>
            <p:nvSpPr>
              <p:cNvPr id="718" name="Google Shape;718;g8d5ae6fbc1_0_136"/>
              <p:cNvSpPr txBox="1">
                <a:spLocks noGrp="1"/>
              </p:cNvSpPr>
              <p:nvPr>
                <p:ph type="body" idx="1"/>
              </p:nvPr>
            </p:nvSpPr>
            <p:spPr>
              <a:xfrm>
                <a:off x="0" y="700984"/>
                <a:ext cx="5996125" cy="5980044"/>
              </a:xfrm>
              <a:prstGeom prst="rect">
                <a:avLst/>
              </a:prstGeom>
            </p:spPr>
            <p:txBody>
              <a:bodyPr spcFirstLastPara="1" wrap="square" lIns="91425" tIns="45700" rIns="91425" bIns="45700" anchor="t" anchorCtr="0">
                <a:noAutofit/>
              </a:bodyPr>
              <a:lstStyle/>
              <a:p>
                <a:pPr marL="0" lvl="0" indent="0" algn="l" rtl="0">
                  <a:spcBef>
                    <a:spcPts val="560"/>
                  </a:spcBef>
                  <a:spcAft>
                    <a:spcPts val="0"/>
                  </a:spcAft>
                  <a:buNone/>
                </a:pPr>
                <a:r>
                  <a:rPr lang="en-US" sz="1900" dirty="0"/>
                  <a:t>We model the adaptive immune response as T-cell-mediated cytotoxicity</a:t>
                </a:r>
              </a:p>
              <a:p>
                <a:pPr marL="457200" lvl="0" indent="0" algn="l" rtl="0">
                  <a:spcBef>
                    <a:spcPts val="560"/>
                  </a:spcBef>
                  <a:spcAft>
                    <a:spcPts val="0"/>
                  </a:spcAft>
                  <a:buNone/>
                </a:pPr>
                <a:r>
                  <a:rPr lang="en-US" sz="1900" dirty="0"/>
                  <a:t>T-cells induce infected-cell death by recognizing pathogen-associated proteins in the infected cell surface, which means that T-cells most find their target cells in the tissue. </a:t>
                </a:r>
              </a:p>
              <a:p>
                <a:pPr marL="457200" lvl="0" indent="0" algn="l" rtl="0">
                  <a:spcBef>
                    <a:spcPts val="560"/>
                  </a:spcBef>
                  <a:spcAft>
                    <a:spcPts val="0"/>
                  </a:spcAft>
                  <a:buNone/>
                </a:pPr>
                <a:r>
                  <a:rPr lang="en-US" sz="1900" dirty="0"/>
                  <a:t>The rate of T-cell killing is a function of how easy is for effector T-cells in the tissue (</a:t>
                </a:r>
                <a14:m>
                  <m:oMath xmlns:m="http://schemas.openxmlformats.org/officeDocument/2006/math">
                    <m:r>
                      <a:rPr lang="en-US" sz="1900" i="1" dirty="0" smtClean="0">
                        <a:latin typeface="Cambria Math" panose="02040503050406030204" pitchFamily="18" charset="0"/>
                      </a:rPr>
                      <m:t>𝐸</m:t>
                    </m:r>
                  </m:oMath>
                </a14:m>
                <a:r>
                  <a:rPr lang="en-US" sz="1900" dirty="0"/>
                  <a:t>) to encounter their target cells (</a:t>
                </a:r>
                <a14:m>
                  <m:oMath xmlns:m="http://schemas.openxmlformats.org/officeDocument/2006/math">
                    <m:sSub>
                      <m:sSubPr>
                        <m:ctrlPr>
                          <a:rPr lang="en-US" sz="1900" i="1" dirty="0" smtClean="0">
                            <a:latin typeface="Cambria Math" panose="02040503050406030204" pitchFamily="18" charset="0"/>
                          </a:rPr>
                        </m:ctrlPr>
                      </m:sSubPr>
                      <m:e>
                        <m:r>
                          <a:rPr lang="en-US" sz="1900" i="1" dirty="0" smtClean="0">
                            <a:latin typeface="Cambria Math" panose="02040503050406030204" pitchFamily="18" charset="0"/>
                          </a:rPr>
                          <m:t>𝐼</m:t>
                        </m:r>
                      </m:e>
                      <m:sub>
                        <m:r>
                          <a:rPr lang="en-US" sz="1900" i="1" dirty="0" smtClean="0">
                            <a:latin typeface="Cambria Math" panose="02040503050406030204" pitchFamily="18" charset="0"/>
                          </a:rPr>
                          <m:t>2</m:t>
                        </m:r>
                      </m:sub>
                    </m:sSub>
                  </m:oMath>
                </a14:m>
                <a:r>
                  <a:rPr lang="en-US" sz="1900" dirty="0"/>
                  <a:t>) </a:t>
                </a:r>
              </a:p>
              <a:p>
                <a:pPr lvl="0" indent="0">
                  <a:buNone/>
                </a:pPr>
                <a:r>
                  <a:rPr lang="en-US" sz="1900" dirty="0"/>
                  <a:t>We model this limiting factor by including a saturating term in the rate of cell killing that depends on both the number of infected cells (</a:t>
                </a:r>
                <a14:m>
                  <m:oMath xmlns:m="http://schemas.openxmlformats.org/officeDocument/2006/math">
                    <m:sSub>
                      <m:sSubPr>
                        <m:ctrlPr>
                          <a:rPr lang="en-US" sz="1900" i="1" dirty="0">
                            <a:latin typeface="Cambria Math" panose="02040503050406030204" pitchFamily="18" charset="0"/>
                          </a:rPr>
                        </m:ctrlPr>
                      </m:sSubPr>
                      <m:e>
                        <m:r>
                          <a:rPr lang="en-US" sz="1900" i="1" dirty="0">
                            <a:latin typeface="Cambria Math" panose="02040503050406030204" pitchFamily="18" charset="0"/>
                          </a:rPr>
                          <m:t>𝐼</m:t>
                        </m:r>
                      </m:e>
                      <m:sub>
                        <m:r>
                          <a:rPr lang="en-US" sz="1900" i="1" dirty="0">
                            <a:latin typeface="Cambria Math" panose="02040503050406030204" pitchFamily="18" charset="0"/>
                          </a:rPr>
                          <m:t>2</m:t>
                        </m:r>
                      </m:sub>
                    </m:sSub>
                  </m:oMath>
                </a14:m>
                <a:r>
                  <a:rPr lang="en-US" sz="1900" dirty="0"/>
                  <a:t>) and the number of effector immune cells (</a:t>
                </a:r>
                <a14:m>
                  <m:oMath xmlns:m="http://schemas.openxmlformats.org/officeDocument/2006/math">
                    <m:r>
                      <a:rPr lang="en-US" sz="1900" i="1" dirty="0">
                        <a:latin typeface="Cambria Math" panose="02040503050406030204" pitchFamily="18" charset="0"/>
                      </a:rPr>
                      <m:t>𝐸</m:t>
                    </m:r>
                  </m:oMath>
                </a14:m>
                <a:r>
                  <a:rPr lang="en-US" sz="1900" dirty="0"/>
                  <a:t>) </a:t>
                </a:r>
              </a:p>
              <a:p>
                <a:pPr lvl="0" indent="0">
                  <a:buNone/>
                </a:pPr>
                <a:endParaRPr lang="ar-AE" sz="1900" dirty="0"/>
              </a:p>
              <a:p>
                <a:pPr marL="0" lvl="0" indent="0" algn="l" rtl="0">
                  <a:spcBef>
                    <a:spcPts val="560"/>
                  </a:spcBef>
                  <a:spcAft>
                    <a:spcPts val="0"/>
                  </a:spcAft>
                  <a:buNone/>
                </a:pPr>
                <a:endParaRPr sz="1900" dirty="0"/>
              </a:p>
            </p:txBody>
          </p:sp>
        </mc:Choice>
        <mc:Fallback xmlns="">
          <p:sp>
            <p:nvSpPr>
              <p:cNvPr id="718" name="Google Shape;718;g8d5ae6fbc1_0_136"/>
              <p:cNvSpPr txBox="1">
                <a:spLocks noGrp="1" noRot="1" noChangeAspect="1" noMove="1" noResize="1" noEditPoints="1" noAdjustHandles="1" noChangeArrowheads="1" noChangeShapeType="1" noTextEdit="1"/>
              </p:cNvSpPr>
              <p:nvPr>
                <p:ph type="body" idx="1"/>
              </p:nvPr>
            </p:nvSpPr>
            <p:spPr>
              <a:xfrm>
                <a:off x="0" y="700984"/>
                <a:ext cx="5996125" cy="5980044"/>
              </a:xfrm>
              <a:prstGeom prst="rect">
                <a:avLst/>
              </a:prstGeom>
              <a:blipFill>
                <a:blip r:embed="rId3"/>
                <a:stretch>
                  <a:fillRect l="-1016" r="-915"/>
                </a:stretch>
              </a:blipFill>
            </p:spPr>
            <p:txBody>
              <a:bodyPr/>
              <a:lstStyle/>
              <a:p>
                <a:r>
                  <a:rPr lang="en-US">
                    <a:noFill/>
                  </a:rPr>
                  <a:t> </a:t>
                </a:r>
              </a:p>
            </p:txBody>
          </p:sp>
        </mc:Fallback>
      </mc:AlternateContent>
      <p:pic>
        <p:nvPicPr>
          <p:cNvPr id="719" name="Google Shape;719;g8d5ae6fbc1_0_136" descr="redblackblockiu"/>
          <p:cNvPicPr preferRelativeResize="0"/>
          <p:nvPr/>
        </p:nvPicPr>
        <p:blipFill rotWithShape="1">
          <a:blip r:embed="rId4">
            <a:alphaModFix/>
          </a:blip>
          <a:srcRect/>
          <a:stretch/>
        </p:blipFill>
        <p:spPr>
          <a:xfrm>
            <a:off x="0" y="6219825"/>
            <a:ext cx="484188" cy="638175"/>
          </a:xfrm>
          <a:prstGeom prst="rect">
            <a:avLst/>
          </a:prstGeom>
          <a:noFill/>
          <a:ln>
            <a:noFill/>
          </a:ln>
        </p:spPr>
      </p:pic>
      <p:pic>
        <p:nvPicPr>
          <p:cNvPr id="720" name="Google Shape;720;g8d5ae6fbc1_0_136" descr="Biocomplexity Logo"/>
          <p:cNvPicPr preferRelativeResize="0"/>
          <p:nvPr/>
        </p:nvPicPr>
        <p:blipFill rotWithShape="1">
          <a:blip r:embed="rId5">
            <a:alphaModFix/>
          </a:blip>
          <a:srcRect/>
          <a:stretch/>
        </p:blipFill>
        <p:spPr>
          <a:xfrm>
            <a:off x="8550275" y="6264275"/>
            <a:ext cx="593725" cy="593725"/>
          </a:xfrm>
          <a:prstGeom prst="rect">
            <a:avLst/>
          </a:prstGeom>
          <a:noFill/>
          <a:ln>
            <a:noFill/>
          </a:ln>
        </p:spPr>
      </p:pic>
      <p:pic>
        <p:nvPicPr>
          <p:cNvPr id="721" name="Google Shape;721;g8d5ae6fbc1_0_136"/>
          <p:cNvPicPr preferRelativeResize="0"/>
          <p:nvPr/>
        </p:nvPicPr>
        <p:blipFill>
          <a:blip r:embed="rId6">
            <a:alphaModFix/>
          </a:blip>
          <a:stretch>
            <a:fillRect/>
          </a:stretch>
        </p:blipFill>
        <p:spPr>
          <a:xfrm>
            <a:off x="6344575" y="2099275"/>
            <a:ext cx="2557025" cy="2764226"/>
          </a:xfrm>
          <a:prstGeom prst="rect">
            <a:avLst/>
          </a:prstGeom>
          <a:noFill/>
          <a:ln>
            <a:noFill/>
          </a:ln>
        </p:spPr>
      </p:pic>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9C765A17-2612-4CAC-B74D-1EA9B3CF576D}"/>
                  </a:ext>
                </a:extLst>
              </p:cNvPr>
              <p:cNvSpPr/>
              <p:nvPr/>
            </p:nvSpPr>
            <p:spPr>
              <a:xfrm>
                <a:off x="6783017" y="1369341"/>
                <a:ext cx="1680139" cy="556371"/>
              </a:xfrm>
              <a:prstGeom prst="rect">
                <a:avLst/>
              </a:prstGeom>
            </p:spPr>
            <p:txBody>
              <a:bodyPr wrap="none">
                <a:spAutoFit/>
              </a:bodyPr>
              <a:lstStyle/>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2</m:t>
                          </m:r>
                        </m:sub>
                      </m:sSub>
                      <m:groupChr>
                        <m:groupChrPr>
                          <m:chr m:val="→"/>
                          <m:vertJc m:val="bot"/>
                          <m:ctrlPr>
                            <a:rPr lang="el-GR" i="1">
                              <a:latin typeface="Cambria Math" panose="02040503050406030204" pitchFamily="18" charset="0"/>
                            </a:rPr>
                          </m:ctrlPr>
                        </m:groupChrPr>
                        <m:e>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𝑒𝑖</m:t>
                              </m:r>
                              <m:r>
                                <a:rPr lang="en-US" i="1">
                                  <a:latin typeface="Cambria Math" panose="02040503050406030204" pitchFamily="18" charset="0"/>
                                </a:rPr>
                                <m:t>2</m:t>
                              </m:r>
                            </m:sub>
                          </m:sSub>
                          <m:r>
                            <a:rPr lang="en-US" i="1">
                              <a:latin typeface="Cambria Math" panose="02040503050406030204" pitchFamily="18" charset="0"/>
                            </a:rPr>
                            <m:t>𝐸</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2</m:t>
                              </m:r>
                            </m:sub>
                          </m:sSub>
                          <m:f>
                            <m:fPr>
                              <m:ctrlPr>
                                <a:rPr lang="ar-AE" i="1">
                                  <a:latin typeface="Cambria Math" panose="02040503050406030204" pitchFamily="18" charset="0"/>
                                </a:rPr>
                              </m:ctrlPr>
                            </m:fPr>
                            <m:num>
                              <m:sSub>
                                <m:sSubPr>
                                  <m:ctrlPr>
                                    <a:rPr lang="ar-AE" i="1">
                                      <a:latin typeface="Cambria Math" panose="02040503050406030204" pitchFamily="18" charset="0"/>
                                    </a:rPr>
                                  </m:ctrlPr>
                                </m:sSubPr>
                                <m:e>
                                  <m:r>
                                    <a:rPr lang="ar-AE" i="1">
                                      <a:latin typeface="Cambria Math" panose="02040503050406030204" pitchFamily="18" charset="0"/>
                                    </a:rPr>
                                    <m:t>𝐾</m:t>
                                  </m:r>
                                </m:e>
                                <m:sub>
                                  <m:r>
                                    <a:rPr lang="ar-AE" i="1">
                                      <a:latin typeface="Cambria Math" panose="02040503050406030204" pitchFamily="18" charset="0"/>
                                    </a:rPr>
                                    <m:t>𝑒</m:t>
                                  </m:r>
                                  <m:r>
                                    <a:rPr lang="en-US" i="1">
                                      <a:latin typeface="Cambria Math" panose="02040503050406030204" pitchFamily="18" charset="0"/>
                                    </a:rPr>
                                    <m:t>𝑖</m:t>
                                  </m:r>
                                  <m:r>
                                    <a:rPr lang="en-US" i="1">
                                      <a:latin typeface="Cambria Math" panose="02040503050406030204" pitchFamily="18" charset="0"/>
                                    </a:rPr>
                                    <m:t>2</m:t>
                                  </m:r>
                                </m:sub>
                              </m:sSub>
                            </m:num>
                            <m:den>
                              <m:sSub>
                                <m:sSubPr>
                                  <m:ctrlPr>
                                    <a:rPr lang="ar-AE" i="1">
                                      <a:latin typeface="Cambria Math" panose="02040503050406030204" pitchFamily="18" charset="0"/>
                                    </a:rPr>
                                  </m:ctrlPr>
                                </m:sSubPr>
                                <m:e>
                                  <m:r>
                                    <a:rPr lang="ar-AE" i="1">
                                      <a:latin typeface="Cambria Math" panose="02040503050406030204" pitchFamily="18" charset="0"/>
                                    </a:rPr>
                                    <m:t>𝐾</m:t>
                                  </m:r>
                                </m:e>
                                <m:sub>
                                  <m:r>
                                    <a:rPr lang="ar-AE" i="1">
                                      <a:latin typeface="Cambria Math" panose="02040503050406030204" pitchFamily="18" charset="0"/>
                                    </a:rPr>
                                    <m:t>𝑒</m:t>
                                  </m:r>
                                  <m:r>
                                    <a:rPr lang="en-US" i="1">
                                      <a:latin typeface="Cambria Math" panose="02040503050406030204" pitchFamily="18" charset="0"/>
                                    </a:rPr>
                                    <m:t>𝑖</m:t>
                                  </m:r>
                                  <m:r>
                                    <a:rPr lang="en-US" i="1">
                                      <a:latin typeface="Cambria Math" panose="02040503050406030204" pitchFamily="18" charset="0"/>
                                    </a:rPr>
                                    <m:t>2</m:t>
                                  </m:r>
                                </m:sub>
                              </m:sSub>
                              <m:r>
                                <a:rPr lang="ar-AE" i="1">
                                  <a:latin typeface="Cambria Math" panose="02040503050406030204" pitchFamily="18" charset="0"/>
                                </a:rPr>
                                <m:t>+</m:t>
                              </m:r>
                              <m:r>
                                <a:rPr lang="en-US" i="1">
                                  <a:latin typeface="Cambria Math" panose="02040503050406030204" pitchFamily="18" charset="0"/>
                                </a:rPr>
                                <m:t>𝐸</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2</m:t>
                                  </m:r>
                                </m:sub>
                              </m:sSub>
                            </m:den>
                          </m:f>
                        </m:e>
                      </m:groupChr>
                      <m:r>
                        <a:rPr lang="en-US" i="1">
                          <a:latin typeface="Cambria Math" panose="02040503050406030204" pitchFamily="18" charset="0"/>
                        </a:rPr>
                        <m:t>𝐷</m:t>
                      </m:r>
                    </m:oMath>
                  </m:oMathPara>
                </a14:m>
                <a:endParaRPr lang="en-US" dirty="0"/>
              </a:p>
            </p:txBody>
          </p:sp>
        </mc:Choice>
        <mc:Fallback xmlns="">
          <p:sp>
            <p:nvSpPr>
              <p:cNvPr id="2" name="Rectangle 1">
                <a:extLst>
                  <a:ext uri="{FF2B5EF4-FFF2-40B4-BE49-F238E27FC236}">
                    <a16:creationId xmlns:a16="http://schemas.microsoft.com/office/drawing/2014/main" id="{9C765A17-2612-4CAC-B74D-1EA9B3CF576D}"/>
                  </a:ext>
                </a:extLst>
              </p:cNvPr>
              <p:cNvSpPr>
                <a:spLocks noRot="1" noChangeAspect="1" noMove="1" noResize="1" noEditPoints="1" noAdjustHandles="1" noChangeArrowheads="1" noChangeShapeType="1" noTextEdit="1"/>
              </p:cNvSpPr>
              <p:nvPr/>
            </p:nvSpPr>
            <p:spPr>
              <a:xfrm>
                <a:off x="6783017" y="1369341"/>
                <a:ext cx="1680139" cy="556371"/>
              </a:xfrm>
              <a:prstGeom prst="rect">
                <a:avLst/>
              </a:prstGeom>
              <a:blipFill>
                <a:blip r:embed="rId7"/>
                <a:stretch>
                  <a:fillRect/>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A99DC6A8-9718-4894-844B-430E516CA3F3}"/>
              </a:ext>
            </a:extLst>
          </p:cNvPr>
          <p:cNvPicPr>
            <a:picLocks noChangeAspect="1"/>
          </p:cNvPicPr>
          <p:nvPr/>
        </p:nvPicPr>
        <p:blipFill>
          <a:blip r:embed="rId8">
            <a:clrChange>
              <a:clrFrom>
                <a:srgbClr val="FEF3B1"/>
              </a:clrFrom>
              <a:clrTo>
                <a:srgbClr val="FEF3B1">
                  <a:alpha val="0"/>
                </a:srgbClr>
              </a:clrTo>
            </a:clrChange>
          </a:blip>
          <a:stretch>
            <a:fillRect/>
          </a:stretch>
        </p:blipFill>
        <p:spPr>
          <a:xfrm>
            <a:off x="8550325" y="0"/>
            <a:ext cx="593675" cy="617861"/>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g8d5ae6fbc1_0_136"/>
          <p:cNvSpPr txBox="1">
            <a:spLocks noGrp="1"/>
          </p:cNvSpPr>
          <p:nvPr>
            <p:ph type="title"/>
          </p:nvPr>
        </p:nvSpPr>
        <p:spPr>
          <a:xfrm>
            <a:off x="457200" y="-92062"/>
            <a:ext cx="8229600" cy="904862"/>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dirty="0">
                <a:solidFill>
                  <a:srgbClr val="0000CC"/>
                </a:solidFill>
              </a:rPr>
              <a:t>T-cell-Mediated Cytotoxicity</a:t>
            </a:r>
            <a:endParaRPr dirty="0"/>
          </a:p>
        </p:txBody>
      </p:sp>
      <mc:AlternateContent xmlns:mc="http://schemas.openxmlformats.org/markup-compatibility/2006" xmlns:a14="http://schemas.microsoft.com/office/drawing/2010/main">
        <mc:Choice Requires="a14">
          <p:sp>
            <p:nvSpPr>
              <p:cNvPr id="718" name="Google Shape;718;g8d5ae6fbc1_0_136"/>
              <p:cNvSpPr txBox="1">
                <a:spLocks noGrp="1"/>
              </p:cNvSpPr>
              <p:nvPr>
                <p:ph type="body" idx="1"/>
              </p:nvPr>
            </p:nvSpPr>
            <p:spPr>
              <a:xfrm>
                <a:off x="0" y="700984"/>
                <a:ext cx="5996125" cy="5980044"/>
              </a:xfrm>
              <a:prstGeom prst="rect">
                <a:avLst/>
              </a:prstGeom>
            </p:spPr>
            <p:txBody>
              <a:bodyPr spcFirstLastPara="1" wrap="square" lIns="91425" tIns="45700" rIns="91425" bIns="45700" anchor="t" anchorCtr="0">
                <a:noAutofit/>
              </a:bodyPr>
              <a:lstStyle/>
              <a:p>
                <a:pPr marL="0" lvl="0" indent="0" algn="l" rtl="0">
                  <a:spcBef>
                    <a:spcPts val="560"/>
                  </a:spcBef>
                  <a:spcAft>
                    <a:spcPts val="0"/>
                  </a:spcAft>
                  <a:buNone/>
                </a:pPr>
                <a:r>
                  <a:rPr lang="en-US" sz="1900" dirty="0"/>
                  <a:t>We model the adaptive immune response as T-cell-mediated cytotoxicity</a:t>
                </a:r>
              </a:p>
              <a:p>
                <a:pPr lvl="0" indent="0">
                  <a:buNone/>
                </a:pPr>
                <a:r>
                  <a:rPr lang="en-US" sz="1900" dirty="0"/>
                  <a:t>In the tissue T-cells take about 40 minutes to kill infected cells once they contact them. If there are few T cells per infected cell, the rate of killing is then about 30 / T cell / day </a:t>
                </a:r>
              </a:p>
              <a:p>
                <a:pPr lvl="0" indent="0">
                  <a:buNone/>
                </a:pPr>
                <a:r>
                  <a:rPr lang="en-US" sz="1900" dirty="0"/>
                  <a:t>If there are very few infected cells, the T cells take time to find them (which is determined by the threshold </a:t>
                </a:r>
                <a14:m>
                  <m:oMath xmlns:m="http://schemas.openxmlformats.org/officeDocument/2006/math">
                    <m:sSub>
                      <m:sSubPr>
                        <m:ctrlPr>
                          <a:rPr lang="en-US" sz="1900" b="0" i="1" dirty="0" smtClean="0">
                            <a:latin typeface="Cambria Math" panose="02040503050406030204" pitchFamily="18" charset="0"/>
                          </a:rPr>
                        </m:ctrlPr>
                      </m:sSubPr>
                      <m:e>
                        <m:r>
                          <a:rPr lang="en-US" sz="1900" i="1" dirty="0" smtClean="0">
                            <a:latin typeface="Cambria Math" panose="02040503050406030204" pitchFamily="18" charset="0"/>
                          </a:rPr>
                          <m:t>𝐾</m:t>
                        </m:r>
                      </m:e>
                      <m:sub>
                        <m:r>
                          <a:rPr lang="en-US" sz="1900" i="1" dirty="0" smtClean="0">
                            <a:latin typeface="Cambria Math" panose="02040503050406030204" pitchFamily="18" charset="0"/>
                          </a:rPr>
                          <m:t>𝑒𝑖</m:t>
                        </m:r>
                        <m:r>
                          <a:rPr lang="en-US" sz="1900" i="1" dirty="0" smtClean="0">
                            <a:latin typeface="Cambria Math" panose="02040503050406030204" pitchFamily="18" charset="0"/>
                          </a:rPr>
                          <m:t>2</m:t>
                        </m:r>
                      </m:sub>
                    </m:sSub>
                  </m:oMath>
                </a14:m>
                <a:r>
                  <a:rPr lang="en-US" sz="1900" dirty="0"/>
                  <a:t>).</a:t>
                </a:r>
              </a:p>
              <a:p>
                <a:pPr lvl="0" indent="0">
                  <a:buNone/>
                </a:pPr>
                <a:r>
                  <a:rPr lang="en-US" sz="1900" dirty="0"/>
                  <a:t>We chose </a:t>
                </a:r>
                <a14:m>
                  <m:oMath xmlns:m="http://schemas.openxmlformats.org/officeDocument/2006/math">
                    <m:sSub>
                      <m:sSubPr>
                        <m:ctrlPr>
                          <a:rPr lang="en-US" sz="1900" i="1" dirty="0">
                            <a:latin typeface="Cambria Math" panose="02040503050406030204" pitchFamily="18" charset="0"/>
                          </a:rPr>
                        </m:ctrlPr>
                      </m:sSubPr>
                      <m:e>
                        <m:r>
                          <a:rPr lang="en-US" sz="1900" i="1" dirty="0">
                            <a:latin typeface="Cambria Math" panose="02040503050406030204" pitchFamily="18" charset="0"/>
                          </a:rPr>
                          <m:t>𝐾</m:t>
                        </m:r>
                      </m:e>
                      <m:sub>
                        <m:r>
                          <a:rPr lang="en-US" sz="1900" i="1" dirty="0">
                            <a:latin typeface="Cambria Math" panose="02040503050406030204" pitchFamily="18" charset="0"/>
                          </a:rPr>
                          <m:t>𝑒𝑖</m:t>
                        </m:r>
                        <m:r>
                          <a:rPr lang="en-US" sz="1900" i="1" dirty="0">
                            <a:latin typeface="Cambria Math" panose="02040503050406030204" pitchFamily="18" charset="0"/>
                          </a:rPr>
                          <m:t>2</m:t>
                        </m:r>
                      </m:sub>
                    </m:sSub>
                    <m:sSub>
                      <m:sSubPr>
                        <m:ctrlPr>
                          <a:rPr lang="en-US" sz="2000" i="1">
                            <a:latin typeface="Cambria Math" panose="02040503050406030204" pitchFamily="18" charset="0"/>
                          </a:rPr>
                        </m:ctrlPr>
                      </m:sSubPr>
                      <m:e>
                        <m:r>
                          <a:rPr lang="en-US" sz="2000" b="0" i="1" smtClean="0">
                            <a:latin typeface="Cambria Math" panose="02040503050406030204" pitchFamily="18" charset="0"/>
                          </a:rPr>
                          <m:t>  </m:t>
                        </m:r>
                        <m:r>
                          <a:rPr lang="en-US" sz="2000" i="1">
                            <a:latin typeface="Cambria Math" panose="02040503050406030204" pitchFamily="18" charset="0"/>
                          </a:rPr>
                          <m:t>𝑑</m:t>
                        </m:r>
                      </m:e>
                      <m:sub>
                        <m:r>
                          <a:rPr lang="en-US" sz="2000" i="1">
                            <a:latin typeface="Cambria Math" panose="02040503050406030204" pitchFamily="18" charset="0"/>
                          </a:rPr>
                          <m:t>𝑒𝑖</m:t>
                        </m:r>
                        <m:r>
                          <a:rPr lang="en-US" sz="2000" i="1">
                            <a:latin typeface="Cambria Math" panose="02040503050406030204" pitchFamily="18" charset="0"/>
                          </a:rPr>
                          <m:t>2</m:t>
                        </m:r>
                      </m:sub>
                    </m:sSub>
                  </m:oMath>
                </a14:m>
                <a:r>
                  <a:rPr lang="en-US" sz="1900" dirty="0"/>
                  <a:t>to give a sensible result for the levels of </a:t>
                </a:r>
                <a14:m>
                  <m:oMath xmlns:m="http://schemas.openxmlformats.org/officeDocument/2006/math">
                    <m:r>
                      <a:rPr lang="en-US" sz="1900" i="1" dirty="0" smtClean="0">
                        <a:latin typeface="Cambria Math" panose="02040503050406030204" pitchFamily="18" charset="0"/>
                      </a:rPr>
                      <m:t>𝐸</m:t>
                    </m:r>
                  </m:oMath>
                </a14:m>
                <a:r>
                  <a:rPr lang="en-US" sz="1900" dirty="0"/>
                  <a:t>, but did not base them on </a:t>
                </a:r>
                <a:r>
                  <a:rPr lang="en-US" sz="1900" dirty="0" err="1"/>
                  <a:t>experimtal</a:t>
                </a:r>
                <a:r>
                  <a:rPr lang="en-US" sz="1900" dirty="0"/>
                  <a:t> data.</a:t>
                </a:r>
              </a:p>
              <a:p>
                <a:pPr lvl="0" indent="0">
                  <a:buNone/>
                </a:pPr>
                <a:r>
                  <a:rPr lang="en-US" sz="1900" dirty="0"/>
                  <a:t>If we had an experimental data set for the number of T cells in the tissue (they are available) we could constrain </a:t>
                </a:r>
                <a14:m>
                  <m:oMath xmlns:m="http://schemas.openxmlformats.org/officeDocument/2006/math">
                    <m:sSub>
                      <m:sSubPr>
                        <m:ctrlPr>
                          <a:rPr lang="en-US" sz="1900" i="1" dirty="0">
                            <a:latin typeface="Cambria Math" panose="02040503050406030204" pitchFamily="18" charset="0"/>
                          </a:rPr>
                        </m:ctrlPr>
                      </m:sSubPr>
                      <m:e>
                        <m:r>
                          <a:rPr lang="en-US" sz="1900" i="1" dirty="0">
                            <a:latin typeface="Cambria Math" panose="02040503050406030204" pitchFamily="18" charset="0"/>
                          </a:rPr>
                          <m:t>𝐾</m:t>
                        </m:r>
                      </m:e>
                      <m:sub>
                        <m:r>
                          <a:rPr lang="en-US" sz="1900" i="1" dirty="0">
                            <a:latin typeface="Cambria Math" panose="02040503050406030204" pitchFamily="18" charset="0"/>
                          </a:rPr>
                          <m:t>𝑒𝑖</m:t>
                        </m:r>
                        <m:r>
                          <a:rPr lang="en-US" sz="1900" i="1" dirty="0">
                            <a:latin typeface="Cambria Math" panose="02040503050406030204" pitchFamily="18" charset="0"/>
                          </a:rPr>
                          <m:t>2</m:t>
                        </m:r>
                      </m:sub>
                    </m:sSub>
                  </m:oMath>
                </a14:m>
                <a:r>
                  <a:rPr lang="en-US" sz="1900" dirty="0"/>
                  <a:t> and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𝑑</m:t>
                        </m:r>
                      </m:e>
                      <m:sub>
                        <m:r>
                          <a:rPr lang="en-US" sz="2000" i="1">
                            <a:latin typeface="Cambria Math" panose="02040503050406030204" pitchFamily="18" charset="0"/>
                          </a:rPr>
                          <m:t>𝑒𝑖</m:t>
                        </m:r>
                        <m:r>
                          <a:rPr lang="en-US" sz="2000" i="1">
                            <a:latin typeface="Cambria Math" panose="02040503050406030204" pitchFamily="18" charset="0"/>
                          </a:rPr>
                          <m:t>2</m:t>
                        </m:r>
                      </m:sub>
                    </m:sSub>
                  </m:oMath>
                </a14:m>
                <a:endParaRPr lang="en-US" sz="1900" dirty="0"/>
              </a:p>
              <a:p>
                <a:pPr lvl="0" indent="0">
                  <a:buNone/>
                </a:pPr>
                <a14:m>
                  <m:oMathPara xmlns:m="http://schemas.openxmlformats.org/officeDocument/2006/math">
                    <m:oMathParaPr>
                      <m:jc m:val="centerGroup"/>
                    </m:oMathParaPr>
                    <m:oMath xmlns:m="http://schemas.openxmlformats.org/officeDocument/2006/math">
                      <m:f>
                        <m:fPr>
                          <m:ctrlPr>
                            <a:rPr lang="ar-AE" sz="1800" i="1">
                              <a:latin typeface="Cambria Math" panose="02040503050406030204" pitchFamily="18" charset="0"/>
                            </a:rPr>
                          </m:ctrlPr>
                        </m:fPr>
                        <m:num>
                          <m:r>
                            <a:rPr lang="ar-AE" sz="1800" i="1">
                              <a:latin typeface="Cambria Math" panose="02040503050406030204" pitchFamily="18" charset="0"/>
                            </a:rPr>
                            <m:t>𝑑</m:t>
                          </m:r>
                          <m:sSub>
                            <m:sSubPr>
                              <m:ctrlPr>
                                <a:rPr lang="ar-AE" sz="1800" i="1">
                                  <a:latin typeface="Cambria Math" panose="02040503050406030204" pitchFamily="18" charset="0"/>
                                </a:rPr>
                              </m:ctrlPr>
                            </m:sSubPr>
                            <m:e>
                              <m:r>
                                <a:rPr lang="ar-AE" sz="1800" i="1">
                                  <a:latin typeface="Cambria Math" panose="02040503050406030204" pitchFamily="18" charset="0"/>
                                </a:rPr>
                                <m:t>𝐼</m:t>
                              </m:r>
                            </m:e>
                            <m:sub>
                              <m:r>
                                <a:rPr lang="ar-AE" sz="1800" i="1">
                                  <a:latin typeface="Cambria Math" panose="02040503050406030204" pitchFamily="18" charset="0"/>
                                </a:rPr>
                                <m:t>2</m:t>
                              </m:r>
                            </m:sub>
                          </m:sSub>
                        </m:num>
                        <m:den>
                          <m:r>
                            <a:rPr lang="ar-AE" sz="1800" i="1">
                              <a:latin typeface="Cambria Math" panose="02040503050406030204" pitchFamily="18" charset="0"/>
                            </a:rPr>
                            <m:t>𝑑𝑡</m:t>
                          </m:r>
                        </m:den>
                      </m:f>
                      <m:r>
                        <a:rPr lang="ar-AE" sz="1800" i="1">
                          <a:latin typeface="Cambria Math" panose="02040503050406030204" pitchFamily="18" charset="0"/>
                        </a:rPr>
                        <m:t>=</m:t>
                      </m:r>
                      <m:r>
                        <a:rPr lang="ar-AE"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𝑑</m:t>
                          </m:r>
                        </m:e>
                        <m:sub>
                          <m:r>
                            <a:rPr lang="en-US" sz="1800" b="0" i="1" smtClean="0">
                              <a:latin typeface="Cambria Math" panose="02040503050406030204" pitchFamily="18" charset="0"/>
                            </a:rPr>
                            <m:t>𝑒𝑖</m:t>
                          </m:r>
                          <m:r>
                            <a:rPr lang="en-US" sz="1800" b="0" i="1" smtClean="0">
                              <a:latin typeface="Cambria Math" panose="02040503050406030204" pitchFamily="18" charset="0"/>
                            </a:rPr>
                            <m:t>2</m:t>
                          </m:r>
                        </m:sub>
                      </m:sSub>
                      <m:r>
                        <a:rPr lang="en-US" sz="1800" b="0" i="1" smtClean="0">
                          <a:latin typeface="Cambria Math" panose="02040503050406030204" pitchFamily="18" charset="0"/>
                        </a:rPr>
                        <m:t>𝐸</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2</m:t>
                          </m:r>
                        </m:sub>
                      </m:sSub>
                      <m:f>
                        <m:fPr>
                          <m:ctrlPr>
                            <a:rPr lang="ar-AE" sz="1800" i="1">
                              <a:latin typeface="Cambria Math" panose="02040503050406030204" pitchFamily="18" charset="0"/>
                            </a:rPr>
                          </m:ctrlPr>
                        </m:fPr>
                        <m:num>
                          <m:sSub>
                            <m:sSubPr>
                              <m:ctrlPr>
                                <a:rPr lang="ar-AE" sz="1800" i="1">
                                  <a:latin typeface="Cambria Math" panose="02040503050406030204" pitchFamily="18" charset="0"/>
                                </a:rPr>
                              </m:ctrlPr>
                            </m:sSubPr>
                            <m:e>
                              <m:r>
                                <a:rPr lang="ar-AE" sz="1800" i="1">
                                  <a:latin typeface="Cambria Math" panose="02040503050406030204" pitchFamily="18" charset="0"/>
                                </a:rPr>
                                <m:t>𝐾</m:t>
                              </m:r>
                            </m:e>
                            <m:sub>
                              <m:r>
                                <a:rPr lang="ar-AE" sz="1800" i="1">
                                  <a:latin typeface="Cambria Math" panose="02040503050406030204" pitchFamily="18" charset="0"/>
                                </a:rPr>
                                <m:t>𝑒</m:t>
                              </m:r>
                              <m:r>
                                <a:rPr lang="en-US" sz="1800" b="0" i="1" smtClean="0">
                                  <a:latin typeface="Cambria Math" panose="02040503050406030204" pitchFamily="18" charset="0"/>
                                </a:rPr>
                                <m:t>𝑖</m:t>
                              </m:r>
                              <m:r>
                                <a:rPr lang="en-US" sz="1800" b="0" i="1" smtClean="0">
                                  <a:latin typeface="Cambria Math" panose="02040503050406030204" pitchFamily="18" charset="0"/>
                                </a:rPr>
                                <m:t>2</m:t>
                              </m:r>
                            </m:sub>
                          </m:sSub>
                        </m:num>
                        <m:den>
                          <m:sSub>
                            <m:sSubPr>
                              <m:ctrlPr>
                                <a:rPr lang="ar-AE" sz="1800" i="1">
                                  <a:latin typeface="Cambria Math" panose="02040503050406030204" pitchFamily="18" charset="0"/>
                                </a:rPr>
                              </m:ctrlPr>
                            </m:sSubPr>
                            <m:e>
                              <m:r>
                                <a:rPr lang="ar-AE" sz="1800" i="1">
                                  <a:latin typeface="Cambria Math" panose="02040503050406030204" pitchFamily="18" charset="0"/>
                                </a:rPr>
                                <m:t>𝐾</m:t>
                              </m:r>
                            </m:e>
                            <m:sub>
                              <m:r>
                                <a:rPr lang="ar-AE" sz="1800" i="1">
                                  <a:latin typeface="Cambria Math" panose="02040503050406030204" pitchFamily="18" charset="0"/>
                                </a:rPr>
                                <m:t>𝑒</m:t>
                              </m:r>
                              <m:r>
                                <a:rPr lang="en-US" sz="1800" b="0" i="1" smtClean="0">
                                  <a:latin typeface="Cambria Math" panose="02040503050406030204" pitchFamily="18" charset="0"/>
                                </a:rPr>
                                <m:t>𝑖</m:t>
                              </m:r>
                              <m:r>
                                <a:rPr lang="en-US" sz="1800" b="0" i="1" smtClean="0">
                                  <a:latin typeface="Cambria Math" panose="02040503050406030204" pitchFamily="18" charset="0"/>
                                </a:rPr>
                                <m:t>2</m:t>
                              </m:r>
                            </m:sub>
                          </m:sSub>
                          <m:r>
                            <a:rPr lang="ar-AE" sz="1800" i="1">
                              <a:latin typeface="Cambria Math" panose="02040503050406030204" pitchFamily="18" charset="0"/>
                            </a:rPr>
                            <m:t>+</m:t>
                          </m:r>
                          <m:r>
                            <a:rPr lang="en-US" sz="1800" b="0" i="1" smtClean="0">
                              <a:latin typeface="Cambria Math" panose="02040503050406030204" pitchFamily="18" charset="0"/>
                            </a:rPr>
                            <m:t>𝐸</m:t>
                          </m:r>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2</m:t>
                              </m:r>
                            </m:sub>
                          </m:sSub>
                        </m:den>
                      </m:f>
                    </m:oMath>
                  </m:oMathPara>
                </a14:m>
                <a:endParaRPr lang="en-US" sz="1800" b="0" i="1" dirty="0">
                  <a:latin typeface="Cambria Math" panose="02040503050406030204" pitchFamily="18" charset="0"/>
                </a:endParaRPr>
              </a:p>
              <a:p>
                <a:pPr marL="0" lvl="0" indent="0">
                  <a:buNone/>
                </a:pPr>
                <a14:m>
                  <m:oMathPara xmlns:m="http://schemas.openxmlformats.org/officeDocument/2006/math">
                    <m:oMathParaPr>
                      <m:jc m:val="centerGroup"/>
                    </m:oMathParaPr>
                    <m:oMath xmlns:m="http://schemas.openxmlformats.org/officeDocument/2006/math">
                      <m:f>
                        <m:fPr>
                          <m:ctrlPr>
                            <a:rPr lang="ar-AE" sz="1800" i="1">
                              <a:latin typeface="Cambria Math" panose="02040503050406030204" pitchFamily="18" charset="0"/>
                            </a:rPr>
                          </m:ctrlPr>
                        </m:fPr>
                        <m:num>
                          <m:r>
                            <a:rPr lang="ar-AE" sz="1800" i="1">
                              <a:latin typeface="Cambria Math" panose="02040503050406030204" pitchFamily="18" charset="0"/>
                            </a:rPr>
                            <m:t>𝑑𝐷</m:t>
                          </m:r>
                        </m:num>
                        <m:den>
                          <m:r>
                            <a:rPr lang="ar-AE" sz="1800" i="1">
                              <a:latin typeface="Cambria Math" panose="02040503050406030204" pitchFamily="18" charset="0"/>
                            </a:rPr>
                            <m:t>𝑑𝑡</m:t>
                          </m:r>
                        </m:den>
                      </m:f>
                      <m:r>
                        <a:rPr lang="ar-AE" sz="18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𝑑</m:t>
                          </m:r>
                        </m:e>
                        <m:sub>
                          <m:r>
                            <a:rPr lang="en-US" sz="2000" i="1">
                              <a:latin typeface="Cambria Math" panose="02040503050406030204" pitchFamily="18" charset="0"/>
                            </a:rPr>
                            <m:t>𝑒𝑖</m:t>
                          </m:r>
                          <m:r>
                            <a:rPr lang="en-US" sz="2000" i="1">
                              <a:latin typeface="Cambria Math" panose="02040503050406030204" pitchFamily="18" charset="0"/>
                            </a:rPr>
                            <m:t>2</m:t>
                          </m:r>
                        </m:sub>
                      </m:sSub>
                      <m:r>
                        <a:rPr lang="en-US" sz="2000" i="1">
                          <a:latin typeface="Cambria Math" panose="02040503050406030204" pitchFamily="18" charset="0"/>
                        </a:rPr>
                        <m:t>𝐸</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2</m:t>
                          </m:r>
                        </m:sub>
                      </m:sSub>
                      <m:f>
                        <m:fPr>
                          <m:ctrlPr>
                            <a:rPr lang="ar-AE" sz="2000" i="1">
                              <a:latin typeface="Cambria Math" panose="02040503050406030204" pitchFamily="18" charset="0"/>
                            </a:rPr>
                          </m:ctrlPr>
                        </m:fPr>
                        <m:num>
                          <m:sSub>
                            <m:sSubPr>
                              <m:ctrlPr>
                                <a:rPr lang="ar-AE" sz="2000" i="1">
                                  <a:latin typeface="Cambria Math" panose="02040503050406030204" pitchFamily="18" charset="0"/>
                                </a:rPr>
                              </m:ctrlPr>
                            </m:sSubPr>
                            <m:e>
                              <m:r>
                                <a:rPr lang="ar-AE" sz="2000" i="1">
                                  <a:latin typeface="Cambria Math" panose="02040503050406030204" pitchFamily="18" charset="0"/>
                                </a:rPr>
                                <m:t>𝐾</m:t>
                              </m:r>
                            </m:e>
                            <m:sub>
                              <m:r>
                                <a:rPr lang="ar-AE" sz="2000" i="1">
                                  <a:latin typeface="Cambria Math" panose="02040503050406030204" pitchFamily="18" charset="0"/>
                                </a:rPr>
                                <m:t>𝑒</m:t>
                              </m:r>
                              <m:r>
                                <a:rPr lang="en-US" sz="2000" i="1">
                                  <a:latin typeface="Cambria Math" panose="02040503050406030204" pitchFamily="18" charset="0"/>
                                </a:rPr>
                                <m:t>𝑖</m:t>
                              </m:r>
                              <m:r>
                                <a:rPr lang="en-US" sz="2000" i="1">
                                  <a:latin typeface="Cambria Math" panose="02040503050406030204" pitchFamily="18" charset="0"/>
                                </a:rPr>
                                <m:t>2</m:t>
                              </m:r>
                            </m:sub>
                          </m:sSub>
                        </m:num>
                        <m:den>
                          <m:sSub>
                            <m:sSubPr>
                              <m:ctrlPr>
                                <a:rPr lang="ar-AE" sz="2000" i="1">
                                  <a:latin typeface="Cambria Math" panose="02040503050406030204" pitchFamily="18" charset="0"/>
                                </a:rPr>
                              </m:ctrlPr>
                            </m:sSubPr>
                            <m:e>
                              <m:r>
                                <a:rPr lang="ar-AE" sz="2000" i="1">
                                  <a:latin typeface="Cambria Math" panose="02040503050406030204" pitchFamily="18" charset="0"/>
                                </a:rPr>
                                <m:t>𝐾</m:t>
                              </m:r>
                            </m:e>
                            <m:sub>
                              <m:r>
                                <a:rPr lang="ar-AE" sz="2000" i="1">
                                  <a:latin typeface="Cambria Math" panose="02040503050406030204" pitchFamily="18" charset="0"/>
                                </a:rPr>
                                <m:t>𝑒</m:t>
                              </m:r>
                              <m:r>
                                <a:rPr lang="en-US" sz="2000" i="1">
                                  <a:latin typeface="Cambria Math" panose="02040503050406030204" pitchFamily="18" charset="0"/>
                                </a:rPr>
                                <m:t>𝑖</m:t>
                              </m:r>
                              <m:r>
                                <a:rPr lang="en-US" sz="2000" i="1">
                                  <a:latin typeface="Cambria Math" panose="02040503050406030204" pitchFamily="18" charset="0"/>
                                </a:rPr>
                                <m:t>2</m:t>
                              </m:r>
                            </m:sub>
                          </m:sSub>
                          <m:r>
                            <a:rPr lang="ar-AE" sz="2000" i="1">
                              <a:latin typeface="Cambria Math" panose="02040503050406030204" pitchFamily="18" charset="0"/>
                            </a:rPr>
                            <m:t>+</m:t>
                          </m:r>
                          <m:r>
                            <a:rPr lang="en-US" sz="2000" i="1">
                              <a:latin typeface="Cambria Math" panose="02040503050406030204" pitchFamily="18" charset="0"/>
                            </a:rPr>
                            <m:t>𝐸</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2</m:t>
                              </m:r>
                            </m:sub>
                          </m:sSub>
                        </m:den>
                      </m:f>
                    </m:oMath>
                  </m:oMathPara>
                </a14:m>
                <a:endParaRPr lang="ar-AE" sz="1900" dirty="0"/>
              </a:p>
              <a:p>
                <a:pPr marL="0" lvl="0" indent="0" algn="l" rtl="0">
                  <a:spcBef>
                    <a:spcPts val="560"/>
                  </a:spcBef>
                  <a:spcAft>
                    <a:spcPts val="0"/>
                  </a:spcAft>
                  <a:buNone/>
                </a:pPr>
                <a:endParaRPr sz="1900" dirty="0"/>
              </a:p>
            </p:txBody>
          </p:sp>
        </mc:Choice>
        <mc:Fallback xmlns="">
          <p:sp>
            <p:nvSpPr>
              <p:cNvPr id="718" name="Google Shape;718;g8d5ae6fbc1_0_136"/>
              <p:cNvSpPr txBox="1">
                <a:spLocks noGrp="1" noRot="1" noChangeAspect="1" noMove="1" noResize="1" noEditPoints="1" noAdjustHandles="1" noChangeArrowheads="1" noChangeShapeType="1" noTextEdit="1"/>
              </p:cNvSpPr>
              <p:nvPr>
                <p:ph type="body" idx="1"/>
              </p:nvPr>
            </p:nvSpPr>
            <p:spPr>
              <a:xfrm>
                <a:off x="0" y="700984"/>
                <a:ext cx="5996125" cy="5980044"/>
              </a:xfrm>
              <a:prstGeom prst="rect">
                <a:avLst/>
              </a:prstGeom>
              <a:blipFill>
                <a:blip r:embed="rId3"/>
                <a:stretch>
                  <a:fillRect l="-1016" r="-915"/>
                </a:stretch>
              </a:blipFill>
            </p:spPr>
            <p:txBody>
              <a:bodyPr/>
              <a:lstStyle/>
              <a:p>
                <a:r>
                  <a:rPr lang="en-US">
                    <a:noFill/>
                  </a:rPr>
                  <a:t> </a:t>
                </a:r>
              </a:p>
            </p:txBody>
          </p:sp>
        </mc:Fallback>
      </mc:AlternateContent>
      <p:pic>
        <p:nvPicPr>
          <p:cNvPr id="719" name="Google Shape;719;g8d5ae6fbc1_0_136" descr="redblackblockiu"/>
          <p:cNvPicPr preferRelativeResize="0"/>
          <p:nvPr/>
        </p:nvPicPr>
        <p:blipFill rotWithShape="1">
          <a:blip r:embed="rId4">
            <a:alphaModFix/>
          </a:blip>
          <a:srcRect/>
          <a:stretch/>
        </p:blipFill>
        <p:spPr>
          <a:xfrm>
            <a:off x="0" y="6219825"/>
            <a:ext cx="484188" cy="638175"/>
          </a:xfrm>
          <a:prstGeom prst="rect">
            <a:avLst/>
          </a:prstGeom>
          <a:noFill/>
          <a:ln>
            <a:noFill/>
          </a:ln>
        </p:spPr>
      </p:pic>
      <p:pic>
        <p:nvPicPr>
          <p:cNvPr id="720" name="Google Shape;720;g8d5ae6fbc1_0_136" descr="Biocomplexity Logo"/>
          <p:cNvPicPr preferRelativeResize="0"/>
          <p:nvPr/>
        </p:nvPicPr>
        <p:blipFill rotWithShape="1">
          <a:blip r:embed="rId5">
            <a:alphaModFix/>
          </a:blip>
          <a:srcRect/>
          <a:stretch/>
        </p:blipFill>
        <p:spPr>
          <a:xfrm>
            <a:off x="8550275" y="6264275"/>
            <a:ext cx="593725" cy="593725"/>
          </a:xfrm>
          <a:prstGeom prst="rect">
            <a:avLst/>
          </a:prstGeom>
          <a:noFill/>
          <a:ln>
            <a:noFill/>
          </a:ln>
        </p:spPr>
      </p:pic>
      <p:pic>
        <p:nvPicPr>
          <p:cNvPr id="721" name="Google Shape;721;g8d5ae6fbc1_0_136"/>
          <p:cNvPicPr preferRelativeResize="0"/>
          <p:nvPr/>
        </p:nvPicPr>
        <p:blipFill>
          <a:blip r:embed="rId6">
            <a:alphaModFix/>
          </a:blip>
          <a:stretch>
            <a:fillRect/>
          </a:stretch>
        </p:blipFill>
        <p:spPr>
          <a:xfrm>
            <a:off x="6344575" y="2099275"/>
            <a:ext cx="2557025" cy="2764226"/>
          </a:xfrm>
          <a:prstGeom prst="rect">
            <a:avLst/>
          </a:prstGeom>
          <a:noFill/>
          <a:ln>
            <a:noFill/>
          </a:ln>
        </p:spPr>
      </p:pic>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9C765A17-2612-4CAC-B74D-1EA9B3CF576D}"/>
                  </a:ext>
                </a:extLst>
              </p:cNvPr>
              <p:cNvSpPr/>
              <p:nvPr/>
            </p:nvSpPr>
            <p:spPr>
              <a:xfrm>
                <a:off x="6783017" y="1369341"/>
                <a:ext cx="1680139" cy="556371"/>
              </a:xfrm>
              <a:prstGeom prst="rect">
                <a:avLst/>
              </a:prstGeom>
            </p:spPr>
            <p:txBody>
              <a:bodyPr wrap="none">
                <a:spAutoFit/>
              </a:bodyPr>
              <a:lstStyle/>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2</m:t>
                          </m:r>
                        </m:sub>
                      </m:sSub>
                      <m:groupChr>
                        <m:groupChrPr>
                          <m:chr m:val="→"/>
                          <m:vertJc m:val="bot"/>
                          <m:ctrlPr>
                            <a:rPr lang="el-GR" i="1">
                              <a:latin typeface="Cambria Math" panose="02040503050406030204" pitchFamily="18" charset="0"/>
                            </a:rPr>
                          </m:ctrlPr>
                        </m:groupChrPr>
                        <m:e>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𝑒𝑖</m:t>
                              </m:r>
                              <m:r>
                                <a:rPr lang="en-US" i="1">
                                  <a:latin typeface="Cambria Math" panose="02040503050406030204" pitchFamily="18" charset="0"/>
                                </a:rPr>
                                <m:t>2</m:t>
                              </m:r>
                            </m:sub>
                          </m:sSub>
                          <m:r>
                            <a:rPr lang="en-US" i="1">
                              <a:latin typeface="Cambria Math" panose="02040503050406030204" pitchFamily="18" charset="0"/>
                            </a:rPr>
                            <m:t>𝐸</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2</m:t>
                              </m:r>
                            </m:sub>
                          </m:sSub>
                          <m:f>
                            <m:fPr>
                              <m:ctrlPr>
                                <a:rPr lang="ar-AE" i="1">
                                  <a:latin typeface="Cambria Math" panose="02040503050406030204" pitchFamily="18" charset="0"/>
                                </a:rPr>
                              </m:ctrlPr>
                            </m:fPr>
                            <m:num>
                              <m:sSub>
                                <m:sSubPr>
                                  <m:ctrlPr>
                                    <a:rPr lang="ar-AE" i="1">
                                      <a:latin typeface="Cambria Math" panose="02040503050406030204" pitchFamily="18" charset="0"/>
                                    </a:rPr>
                                  </m:ctrlPr>
                                </m:sSubPr>
                                <m:e>
                                  <m:r>
                                    <a:rPr lang="ar-AE" i="1">
                                      <a:latin typeface="Cambria Math" panose="02040503050406030204" pitchFamily="18" charset="0"/>
                                    </a:rPr>
                                    <m:t>𝐾</m:t>
                                  </m:r>
                                </m:e>
                                <m:sub>
                                  <m:r>
                                    <a:rPr lang="ar-AE" i="1">
                                      <a:latin typeface="Cambria Math" panose="02040503050406030204" pitchFamily="18" charset="0"/>
                                    </a:rPr>
                                    <m:t>𝑒</m:t>
                                  </m:r>
                                  <m:r>
                                    <a:rPr lang="en-US" i="1">
                                      <a:latin typeface="Cambria Math" panose="02040503050406030204" pitchFamily="18" charset="0"/>
                                    </a:rPr>
                                    <m:t>𝑖</m:t>
                                  </m:r>
                                  <m:r>
                                    <a:rPr lang="en-US" i="1">
                                      <a:latin typeface="Cambria Math" panose="02040503050406030204" pitchFamily="18" charset="0"/>
                                    </a:rPr>
                                    <m:t>2</m:t>
                                  </m:r>
                                </m:sub>
                              </m:sSub>
                            </m:num>
                            <m:den>
                              <m:sSub>
                                <m:sSubPr>
                                  <m:ctrlPr>
                                    <a:rPr lang="ar-AE" i="1">
                                      <a:latin typeface="Cambria Math" panose="02040503050406030204" pitchFamily="18" charset="0"/>
                                    </a:rPr>
                                  </m:ctrlPr>
                                </m:sSubPr>
                                <m:e>
                                  <m:r>
                                    <a:rPr lang="ar-AE" i="1">
                                      <a:latin typeface="Cambria Math" panose="02040503050406030204" pitchFamily="18" charset="0"/>
                                    </a:rPr>
                                    <m:t>𝐾</m:t>
                                  </m:r>
                                </m:e>
                                <m:sub>
                                  <m:r>
                                    <a:rPr lang="ar-AE" i="1">
                                      <a:latin typeface="Cambria Math" panose="02040503050406030204" pitchFamily="18" charset="0"/>
                                    </a:rPr>
                                    <m:t>𝑒</m:t>
                                  </m:r>
                                  <m:r>
                                    <a:rPr lang="en-US" i="1">
                                      <a:latin typeface="Cambria Math" panose="02040503050406030204" pitchFamily="18" charset="0"/>
                                    </a:rPr>
                                    <m:t>𝑖</m:t>
                                  </m:r>
                                  <m:r>
                                    <a:rPr lang="en-US" i="1">
                                      <a:latin typeface="Cambria Math" panose="02040503050406030204" pitchFamily="18" charset="0"/>
                                    </a:rPr>
                                    <m:t>2</m:t>
                                  </m:r>
                                </m:sub>
                              </m:sSub>
                              <m:r>
                                <a:rPr lang="ar-AE" i="1">
                                  <a:latin typeface="Cambria Math" panose="02040503050406030204" pitchFamily="18" charset="0"/>
                                </a:rPr>
                                <m:t>+</m:t>
                              </m:r>
                              <m:r>
                                <a:rPr lang="en-US" i="1">
                                  <a:latin typeface="Cambria Math" panose="02040503050406030204" pitchFamily="18" charset="0"/>
                                </a:rPr>
                                <m:t>𝐸</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2</m:t>
                                  </m:r>
                                </m:sub>
                              </m:sSub>
                            </m:den>
                          </m:f>
                        </m:e>
                      </m:groupChr>
                      <m:r>
                        <a:rPr lang="en-US" i="1">
                          <a:latin typeface="Cambria Math" panose="02040503050406030204" pitchFamily="18" charset="0"/>
                        </a:rPr>
                        <m:t>𝐷</m:t>
                      </m:r>
                    </m:oMath>
                  </m:oMathPara>
                </a14:m>
                <a:endParaRPr lang="en-US" dirty="0"/>
              </a:p>
            </p:txBody>
          </p:sp>
        </mc:Choice>
        <mc:Fallback xmlns="">
          <p:sp>
            <p:nvSpPr>
              <p:cNvPr id="2" name="Rectangle 1">
                <a:extLst>
                  <a:ext uri="{FF2B5EF4-FFF2-40B4-BE49-F238E27FC236}">
                    <a16:creationId xmlns:a16="http://schemas.microsoft.com/office/drawing/2014/main" id="{9C765A17-2612-4CAC-B74D-1EA9B3CF576D}"/>
                  </a:ext>
                </a:extLst>
              </p:cNvPr>
              <p:cNvSpPr>
                <a:spLocks noRot="1" noChangeAspect="1" noMove="1" noResize="1" noEditPoints="1" noAdjustHandles="1" noChangeArrowheads="1" noChangeShapeType="1" noTextEdit="1"/>
              </p:cNvSpPr>
              <p:nvPr/>
            </p:nvSpPr>
            <p:spPr>
              <a:xfrm>
                <a:off x="6783017" y="1369341"/>
                <a:ext cx="1680139" cy="55637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FB589362-E72C-4AA6-826F-11F6A9701EF7}"/>
                  </a:ext>
                </a:extLst>
              </p:cNvPr>
              <p:cNvSpPr/>
              <p:nvPr/>
            </p:nvSpPr>
            <p:spPr>
              <a:xfrm>
                <a:off x="6044264" y="5488659"/>
                <a:ext cx="2377061"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  </m:t>
                              </m:r>
                              <m:r>
                                <a:rPr lang="en-US" i="1">
                                  <a:latin typeface="Cambria Math" panose="02040503050406030204" pitchFamily="18" charset="0"/>
                                </a:rPr>
                                <m:t>𝑑</m:t>
                              </m:r>
                            </m:e>
                            <m:sub>
                              <m:r>
                                <a:rPr lang="en-US" i="1">
                                  <a:latin typeface="Cambria Math" panose="02040503050406030204" pitchFamily="18" charset="0"/>
                                </a:rPr>
                                <m:t>𝑒𝑖</m:t>
                              </m:r>
                              <m:r>
                                <a:rPr lang="en-US" i="1">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01</m:t>
                          </m:r>
                          <m:r>
                            <a:rPr lang="en-US" b="0" i="1" smtClean="0">
                              <a:latin typeface="Cambria Math" panose="02040503050406030204" pitchFamily="18" charset="0"/>
                            </a:rPr>
                            <m:t>,  </m:t>
                          </m:r>
                          <m:r>
                            <a:rPr lang="en-US" i="1" dirty="0">
                              <a:latin typeface="Cambria Math" panose="02040503050406030204" pitchFamily="18" charset="0"/>
                            </a:rPr>
                            <m:t>𝐾</m:t>
                          </m:r>
                        </m:e>
                        <m:sub>
                          <m:r>
                            <a:rPr lang="en-US" i="1" dirty="0">
                              <a:latin typeface="Cambria Math" panose="02040503050406030204" pitchFamily="18" charset="0"/>
                            </a:rPr>
                            <m:t>𝑒𝑖</m:t>
                          </m:r>
                          <m:r>
                            <a:rPr lang="en-US" i="1" dirty="0">
                              <a:latin typeface="Cambria Math" panose="02040503050406030204" pitchFamily="18" charset="0"/>
                            </a:rPr>
                            <m:t>2</m:t>
                          </m:r>
                        </m:sub>
                      </m:sSub>
                      <m:r>
                        <a:rPr lang="en-US" b="0" i="1" dirty="0" smtClean="0">
                          <a:latin typeface="Cambria Math" panose="02040503050406030204" pitchFamily="18" charset="0"/>
                        </a:rPr>
                        <m:t>=</m:t>
                      </m:r>
                      <m:r>
                        <a:rPr lang="en-US" b="0" i="1" dirty="0" smtClean="0">
                          <a:latin typeface="Cambria Math" panose="02040503050406030204" pitchFamily="18" charset="0"/>
                        </a:rPr>
                        <m:t>500</m:t>
                      </m:r>
                    </m:oMath>
                  </m:oMathPara>
                </a14:m>
                <a:endParaRPr lang="en-US" dirty="0"/>
              </a:p>
            </p:txBody>
          </p:sp>
        </mc:Choice>
        <mc:Fallback xmlns="">
          <p:sp>
            <p:nvSpPr>
              <p:cNvPr id="3" name="Rectangle 2">
                <a:extLst>
                  <a:ext uri="{FF2B5EF4-FFF2-40B4-BE49-F238E27FC236}">
                    <a16:creationId xmlns:a16="http://schemas.microsoft.com/office/drawing/2014/main" id="{FB589362-E72C-4AA6-826F-11F6A9701EF7}"/>
                  </a:ext>
                </a:extLst>
              </p:cNvPr>
              <p:cNvSpPr>
                <a:spLocks noRot="1" noChangeAspect="1" noMove="1" noResize="1" noEditPoints="1" noAdjustHandles="1" noChangeArrowheads="1" noChangeShapeType="1" noTextEdit="1"/>
              </p:cNvSpPr>
              <p:nvPr/>
            </p:nvSpPr>
            <p:spPr>
              <a:xfrm>
                <a:off x="6044264" y="5488659"/>
                <a:ext cx="2377061" cy="307777"/>
              </a:xfrm>
              <a:prstGeom prst="rect">
                <a:avLst/>
              </a:prstGeom>
              <a:blipFill>
                <a:blip r:embed="rId8"/>
                <a:stretch>
                  <a:fillRect/>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C1C763A8-1C8E-4C8D-B094-E4303B027332}"/>
              </a:ext>
            </a:extLst>
          </p:cNvPr>
          <p:cNvSpPr txBox="1"/>
          <p:nvPr/>
        </p:nvSpPr>
        <p:spPr>
          <a:xfrm>
            <a:off x="5106644" y="6002665"/>
            <a:ext cx="3356512" cy="523220"/>
          </a:xfrm>
          <a:prstGeom prst="rect">
            <a:avLst/>
          </a:prstGeom>
          <a:noFill/>
        </p:spPr>
        <p:txBody>
          <a:bodyPr wrap="square" rtlCol="0">
            <a:spAutoFit/>
          </a:bodyPr>
          <a:lstStyle/>
          <a:p>
            <a:r>
              <a:rPr lang="en-US" b="1" dirty="0">
                <a:solidFill>
                  <a:srgbClr val="FF0000"/>
                </a:solidFill>
              </a:rPr>
              <a:t>We could definitely consider different forms for the saturation term</a:t>
            </a:r>
          </a:p>
        </p:txBody>
      </p:sp>
      <p:pic>
        <p:nvPicPr>
          <p:cNvPr id="11" name="Picture 10">
            <a:extLst>
              <a:ext uri="{FF2B5EF4-FFF2-40B4-BE49-F238E27FC236}">
                <a16:creationId xmlns:a16="http://schemas.microsoft.com/office/drawing/2014/main" id="{7A94AE81-B281-4A08-9405-B9563B0247B0}"/>
              </a:ext>
            </a:extLst>
          </p:cNvPr>
          <p:cNvPicPr>
            <a:picLocks noChangeAspect="1"/>
          </p:cNvPicPr>
          <p:nvPr/>
        </p:nvPicPr>
        <p:blipFill>
          <a:blip r:embed="rId9">
            <a:clrChange>
              <a:clrFrom>
                <a:srgbClr val="FEF3B1"/>
              </a:clrFrom>
              <a:clrTo>
                <a:srgbClr val="FEF3B1">
                  <a:alpha val="0"/>
                </a:srgbClr>
              </a:clrTo>
            </a:clrChange>
          </a:blip>
          <a:stretch>
            <a:fillRect/>
          </a:stretch>
        </p:blipFill>
        <p:spPr>
          <a:xfrm>
            <a:off x="8550325" y="0"/>
            <a:ext cx="593675" cy="617861"/>
          </a:xfrm>
          <a:prstGeom prst="rect">
            <a:avLst/>
          </a:prstGeom>
        </p:spPr>
      </p:pic>
    </p:spTree>
    <p:extLst>
      <p:ext uri="{BB962C8B-B14F-4D97-AF65-F5344CB8AC3E}">
        <p14:creationId xmlns:p14="http://schemas.microsoft.com/office/powerpoint/2010/main" val="2752360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g8d5ae6fbc1_0_148"/>
          <p:cNvSpPr txBox="1">
            <a:spLocks noGrp="1"/>
          </p:cNvSpPr>
          <p:nvPr>
            <p:ph type="title"/>
          </p:nvPr>
        </p:nvSpPr>
        <p:spPr>
          <a:xfrm>
            <a:off x="0" y="114113"/>
            <a:ext cx="8550275" cy="796912"/>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600" b="1" dirty="0">
                <a:solidFill>
                  <a:srgbClr val="0000CC"/>
                </a:solidFill>
              </a:rPr>
              <a:t>Full Model with Viral Infection and Adaptive Immune Response</a:t>
            </a:r>
            <a:endParaRPr sz="4000" dirty="0"/>
          </a:p>
        </p:txBody>
      </p:sp>
      <p:pic>
        <p:nvPicPr>
          <p:cNvPr id="728" name="Google Shape;728;g8d5ae6fbc1_0_148" descr="redblackblockiu"/>
          <p:cNvPicPr preferRelativeResize="0"/>
          <p:nvPr/>
        </p:nvPicPr>
        <p:blipFill rotWithShape="1">
          <a:blip r:embed="rId3">
            <a:alphaModFix/>
          </a:blip>
          <a:srcRect/>
          <a:stretch/>
        </p:blipFill>
        <p:spPr>
          <a:xfrm>
            <a:off x="0" y="6219825"/>
            <a:ext cx="484188" cy="638175"/>
          </a:xfrm>
          <a:prstGeom prst="rect">
            <a:avLst/>
          </a:prstGeom>
          <a:noFill/>
          <a:ln>
            <a:noFill/>
          </a:ln>
        </p:spPr>
      </p:pic>
      <p:pic>
        <p:nvPicPr>
          <p:cNvPr id="729" name="Google Shape;729;g8d5ae6fbc1_0_148"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pic>
        <p:nvPicPr>
          <p:cNvPr id="730" name="Google Shape;730;g8d5ae6fbc1_0_148"/>
          <p:cNvPicPr preferRelativeResize="0">
            <a:picLocks noChangeAspect="1"/>
          </p:cNvPicPr>
          <p:nvPr/>
        </p:nvPicPr>
        <p:blipFill>
          <a:blip r:embed="rId5">
            <a:alphaModFix/>
          </a:blip>
          <a:stretch>
            <a:fillRect/>
          </a:stretch>
        </p:blipFill>
        <p:spPr>
          <a:xfrm>
            <a:off x="242094" y="1279538"/>
            <a:ext cx="5586412" cy="3406349"/>
          </a:xfrm>
          <a:prstGeom prst="rect">
            <a:avLst/>
          </a:prstGeom>
          <a:noFill/>
          <a:ln>
            <a:noFill/>
          </a:ln>
        </p:spPr>
      </p:pic>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3ECC19C1-A3BA-4F39-8571-55A566C82904}"/>
                  </a:ext>
                </a:extLst>
              </p:cNvPr>
              <p:cNvSpPr/>
              <p:nvPr/>
            </p:nvSpPr>
            <p:spPr>
              <a:xfrm>
                <a:off x="5704901" y="1401963"/>
                <a:ext cx="3646704" cy="30553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𝑇</m:t>
                      </m:r>
                      <m:groupChr>
                        <m:groupChrPr>
                          <m:chr m:val="→"/>
                          <m:vertJc m:val="bot"/>
                          <m:ctrlPr>
                            <a:rPr lang="el-GR" sz="1800" i="1">
                              <a:latin typeface="Cambria Math" panose="02040503050406030204" pitchFamily="18" charset="0"/>
                            </a:rPr>
                          </m:ctrlPr>
                        </m:groupChrPr>
                        <m:e>
                          <m:r>
                            <a:rPr lang="en-US" sz="1800" b="0" i="1" smtClean="0">
                              <a:latin typeface="Cambria Math" panose="02040503050406030204" pitchFamily="18" charset="0"/>
                            </a:rPr>
                            <m:t>𝛽</m:t>
                          </m:r>
                          <m:r>
                            <a:rPr lang="en-US" sz="1800" b="0" i="1" smtClean="0">
                              <a:latin typeface="Cambria Math" panose="02040503050406030204" pitchFamily="18" charset="0"/>
                            </a:rPr>
                            <m:t>𝑉𝑇</m:t>
                          </m:r>
                        </m:e>
                      </m:groupChr>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b="0" i="1" smtClean="0">
                              <a:latin typeface="Cambria Math" panose="02040503050406030204" pitchFamily="18" charset="0"/>
                            </a:rPr>
                            <m:t>1</m:t>
                          </m:r>
                        </m:sub>
                      </m:sSub>
                    </m:oMath>
                  </m:oMathPara>
                </a14:m>
                <a:endParaRPr lang="en-US" sz="1800" dirty="0"/>
              </a:p>
              <a:p>
                <a:pPr marL="0" indent="0">
                  <a:buNone/>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1</m:t>
                          </m:r>
                        </m:sub>
                      </m:sSub>
                      <m:groupChr>
                        <m:groupChrPr>
                          <m:chr m:val="→"/>
                          <m:vertJc m:val="bot"/>
                          <m:ctrlPr>
                            <a:rPr lang="el-GR" sz="1800" i="1">
                              <a:latin typeface="Cambria Math" panose="02040503050406030204" pitchFamily="18" charset="0"/>
                            </a:rPr>
                          </m:ctrlPr>
                        </m:groupChrPr>
                        <m:e>
                          <m:r>
                            <a:rPr lang="en-US" sz="1800" b="0" i="1" smtClean="0">
                              <a:latin typeface="Cambria Math" panose="02040503050406030204" pitchFamily="18" charset="0"/>
                            </a:rPr>
                            <m:t>𝑘</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1</m:t>
                              </m:r>
                            </m:sub>
                          </m:sSub>
                        </m:e>
                      </m:groupChr>
                      <m:sSub>
                        <m:sSubPr>
                          <m:ctrlPr>
                            <a:rPr lang="en-US" sz="1800" b="0" i="1" smtClean="0">
                              <a:latin typeface="Cambria Math" panose="02040503050406030204" pitchFamily="18" charset="0"/>
                            </a:rPr>
                          </m:ctrlPr>
                        </m:sSubPr>
                        <m:e>
                          <m:r>
                            <a:rPr lang="en-US" sz="1800" i="1">
                              <a:latin typeface="Cambria Math" panose="02040503050406030204" pitchFamily="18" charset="0"/>
                            </a:rPr>
                            <m:t>𝐼</m:t>
                          </m:r>
                        </m:e>
                        <m:sub>
                          <m:r>
                            <a:rPr lang="en-US" sz="1800" b="0" i="1" smtClean="0">
                              <a:latin typeface="Cambria Math" panose="02040503050406030204" pitchFamily="18" charset="0"/>
                            </a:rPr>
                            <m:t>2</m:t>
                          </m:r>
                        </m:sub>
                      </m:sSub>
                      <m:groupChr>
                        <m:groupChrPr>
                          <m:chr m:val="→"/>
                          <m:vertJc m:val="bot"/>
                          <m:ctrlPr>
                            <a:rPr lang="el-GR" sz="1800" i="1">
                              <a:latin typeface="Cambria Math" panose="02040503050406030204" pitchFamily="18" charset="0"/>
                            </a:rPr>
                          </m:ctrlPr>
                        </m:groupChrPr>
                        <m:e>
                          <m:r>
                            <m:rPr>
                              <m:brk m:alnAt="2"/>
                            </m:rPr>
                            <a:rPr lang="en-US" sz="1800" b="0" i="1" smtClean="0">
                              <a:latin typeface="Cambria Math" panose="02040503050406030204" pitchFamily="18" charset="0"/>
                            </a:rPr>
                            <m:t>𝑑</m:t>
                          </m:r>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b="0" i="1" smtClean="0">
                                  <a:latin typeface="Cambria Math" panose="02040503050406030204" pitchFamily="18" charset="0"/>
                                </a:rPr>
                                <m:t>2</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𝑑</m:t>
                              </m:r>
                            </m:e>
                            <m:sub>
                              <m:r>
                                <a:rPr lang="en-US" sz="1800" i="1">
                                  <a:latin typeface="Cambria Math" panose="02040503050406030204" pitchFamily="18" charset="0"/>
                                </a:rPr>
                                <m:t>𝑒𝑖</m:t>
                              </m:r>
                              <m:r>
                                <a:rPr lang="en-US" sz="1800" i="1">
                                  <a:latin typeface="Cambria Math" panose="02040503050406030204" pitchFamily="18" charset="0"/>
                                </a:rPr>
                                <m:t>2</m:t>
                              </m:r>
                            </m:sub>
                          </m:sSub>
                          <m:r>
                            <a:rPr lang="en-US" sz="1800" i="1">
                              <a:latin typeface="Cambria Math" panose="02040503050406030204" pitchFamily="18" charset="0"/>
                            </a:rPr>
                            <m:t>𝐸</m:t>
                          </m:r>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i="1">
                                  <a:latin typeface="Cambria Math" panose="02040503050406030204" pitchFamily="18" charset="0"/>
                                </a:rPr>
                                <m:t>2</m:t>
                              </m:r>
                            </m:sub>
                          </m:sSub>
                          <m:f>
                            <m:fPr>
                              <m:ctrlPr>
                                <a:rPr lang="ar-AE" sz="1800" i="1">
                                  <a:latin typeface="Cambria Math" panose="02040503050406030204" pitchFamily="18" charset="0"/>
                                </a:rPr>
                              </m:ctrlPr>
                            </m:fPr>
                            <m:num>
                              <m:sSub>
                                <m:sSubPr>
                                  <m:ctrlPr>
                                    <a:rPr lang="ar-AE" sz="1800" i="1">
                                      <a:latin typeface="Cambria Math" panose="02040503050406030204" pitchFamily="18" charset="0"/>
                                    </a:rPr>
                                  </m:ctrlPr>
                                </m:sSubPr>
                                <m:e>
                                  <m:r>
                                    <a:rPr lang="ar-AE" sz="1800" i="1">
                                      <a:latin typeface="Cambria Math" panose="02040503050406030204" pitchFamily="18" charset="0"/>
                                    </a:rPr>
                                    <m:t>𝐾</m:t>
                                  </m:r>
                                </m:e>
                                <m:sub>
                                  <m:r>
                                    <a:rPr lang="ar-AE" sz="1800" i="1">
                                      <a:latin typeface="Cambria Math" panose="02040503050406030204" pitchFamily="18" charset="0"/>
                                    </a:rPr>
                                    <m:t>𝑒</m:t>
                                  </m:r>
                                  <m:r>
                                    <a:rPr lang="en-US" sz="1800" i="1">
                                      <a:latin typeface="Cambria Math" panose="02040503050406030204" pitchFamily="18" charset="0"/>
                                    </a:rPr>
                                    <m:t>𝑖</m:t>
                                  </m:r>
                                  <m:r>
                                    <a:rPr lang="en-US" sz="1800" i="1">
                                      <a:latin typeface="Cambria Math" panose="02040503050406030204" pitchFamily="18" charset="0"/>
                                    </a:rPr>
                                    <m:t>2</m:t>
                                  </m:r>
                                </m:sub>
                              </m:sSub>
                            </m:num>
                            <m:den>
                              <m:sSub>
                                <m:sSubPr>
                                  <m:ctrlPr>
                                    <a:rPr lang="ar-AE" sz="1800" i="1">
                                      <a:latin typeface="Cambria Math" panose="02040503050406030204" pitchFamily="18" charset="0"/>
                                    </a:rPr>
                                  </m:ctrlPr>
                                </m:sSubPr>
                                <m:e>
                                  <m:r>
                                    <a:rPr lang="ar-AE" sz="1800" i="1">
                                      <a:latin typeface="Cambria Math" panose="02040503050406030204" pitchFamily="18" charset="0"/>
                                    </a:rPr>
                                    <m:t>𝐾</m:t>
                                  </m:r>
                                </m:e>
                                <m:sub>
                                  <m:r>
                                    <a:rPr lang="ar-AE" sz="1800" i="1">
                                      <a:latin typeface="Cambria Math" panose="02040503050406030204" pitchFamily="18" charset="0"/>
                                    </a:rPr>
                                    <m:t>𝑒</m:t>
                                  </m:r>
                                  <m:r>
                                    <a:rPr lang="en-US" sz="1800" i="1">
                                      <a:latin typeface="Cambria Math" panose="02040503050406030204" pitchFamily="18" charset="0"/>
                                    </a:rPr>
                                    <m:t>𝑖</m:t>
                                  </m:r>
                                  <m:r>
                                    <a:rPr lang="en-US" sz="1800" i="1">
                                      <a:latin typeface="Cambria Math" panose="02040503050406030204" pitchFamily="18" charset="0"/>
                                    </a:rPr>
                                    <m:t>2</m:t>
                                  </m:r>
                                </m:sub>
                              </m:sSub>
                              <m:r>
                                <a:rPr lang="ar-AE" sz="1800" i="1">
                                  <a:latin typeface="Cambria Math" panose="02040503050406030204" pitchFamily="18" charset="0"/>
                                </a:rPr>
                                <m:t>+</m:t>
                              </m:r>
                              <m:r>
                                <a:rPr lang="en-US" sz="1800" i="1">
                                  <a:latin typeface="Cambria Math" panose="02040503050406030204" pitchFamily="18" charset="0"/>
                                </a:rPr>
                                <m:t>𝐸</m:t>
                              </m:r>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i="1">
                                      <a:latin typeface="Cambria Math" panose="02040503050406030204" pitchFamily="18" charset="0"/>
                                    </a:rPr>
                                    <m:t>2</m:t>
                                  </m:r>
                                </m:sub>
                              </m:sSub>
                            </m:den>
                          </m:f>
                        </m:e>
                      </m:groupChr>
                      <m:r>
                        <a:rPr lang="en-US" sz="1800" b="0" i="1" smtClean="0">
                          <a:latin typeface="Cambria Math" panose="02040503050406030204" pitchFamily="18" charset="0"/>
                        </a:rPr>
                        <m:t>𝐷</m:t>
                      </m:r>
                    </m:oMath>
                  </m:oMathPara>
                </a14:m>
                <a:endParaRPr lang="en-US" sz="1800" dirty="0"/>
              </a:p>
              <a:p>
                <a:pPr/>
                <a14:m>
                  <m:oMathPara xmlns:m="http://schemas.openxmlformats.org/officeDocument/2006/math">
                    <m:oMathParaPr>
                      <m:jc m:val="centerGroup"/>
                    </m:oMathParaPr>
                    <m:oMath xmlns:m="http://schemas.openxmlformats.org/officeDocument/2006/math">
                      <m:groupChr>
                        <m:groupChrPr>
                          <m:chr m:val="→"/>
                          <m:vertJc m:val="bot"/>
                          <m:ctrlPr>
                            <a:rPr lang="el-GR" sz="1800" i="1" smtClean="0">
                              <a:latin typeface="Cambria Math" panose="02040503050406030204" pitchFamily="18" charset="0"/>
                            </a:rPr>
                          </m:ctrlPr>
                        </m:groupChrPr>
                        <m:e>
                          <m:r>
                            <m:rPr>
                              <m:brk m:alnAt="2"/>
                            </m:rPr>
                            <a:rPr lang="en-US" sz="1800" b="0" i="1" smtClean="0">
                              <a:latin typeface="Cambria Math" panose="02040503050406030204" pitchFamily="18" charset="0"/>
                            </a:rPr>
                            <m:t>𝑝</m:t>
                          </m:r>
                          <m:sSub>
                            <m:sSubPr>
                              <m:ctrlPr>
                                <a:rPr lang="en-US" sz="1800" b="0" i="1" smtClean="0">
                                  <a:latin typeface="Cambria Math" panose="02040503050406030204" pitchFamily="18" charset="0"/>
                                </a:rPr>
                              </m:ctrlPr>
                            </m:sSubPr>
                            <m:e>
                              <m:r>
                                <m:rPr>
                                  <m:brk m:alnAt="2"/>
                                </m:rPr>
                                <a:rPr lang="en-US" sz="1800" b="0" i="1" smtClean="0">
                                  <a:latin typeface="Cambria Math" panose="02040503050406030204" pitchFamily="18" charset="0"/>
                                </a:rPr>
                                <m:t>𝐼</m:t>
                              </m:r>
                            </m:e>
                            <m:sub>
                              <m:r>
                                <m:rPr>
                                  <m:brk m:alnAt="2"/>
                                </m:rPr>
                                <a:rPr lang="en-US" sz="1800" b="0" i="1" smtClean="0">
                                  <a:latin typeface="Cambria Math" panose="02040503050406030204" pitchFamily="18" charset="0"/>
                                </a:rPr>
                                <m:t>2</m:t>
                              </m:r>
                            </m:sub>
                          </m:sSub>
                        </m:e>
                      </m:groupChr>
                      <m:r>
                        <a:rPr lang="en-US" sz="1800" b="0" i="1" smtClean="0">
                          <a:latin typeface="Cambria Math" panose="02040503050406030204" pitchFamily="18" charset="0"/>
                        </a:rPr>
                        <m:t>𝑉</m:t>
                      </m:r>
                      <m:groupChr>
                        <m:groupChrPr>
                          <m:chr m:val="→"/>
                          <m:vertJc m:val="bot"/>
                          <m:ctrlPr>
                            <a:rPr lang="el-GR" sz="1800" i="1">
                              <a:latin typeface="Cambria Math" panose="02040503050406030204" pitchFamily="18" charset="0"/>
                            </a:rPr>
                          </m:ctrlPr>
                        </m:groupChrPr>
                        <m:e>
                          <m:r>
                            <a:rPr lang="en-US" sz="1800" b="0" i="1" smtClean="0">
                              <a:latin typeface="Cambria Math" panose="02040503050406030204" pitchFamily="18" charset="0"/>
                            </a:rPr>
                            <m:t>𝑐𝑉</m:t>
                          </m:r>
                        </m:e>
                      </m:groupChr>
                    </m:oMath>
                  </m:oMathPara>
                </a14:m>
                <a:endParaRPr lang="en-US" sz="1800" dirty="0"/>
              </a:p>
              <a:p>
                <a:pPr marL="0" indent="0">
                  <a:buNone/>
                </a:pPr>
                <a14:m>
                  <m:oMathPara xmlns:m="http://schemas.openxmlformats.org/officeDocument/2006/math">
                    <m:oMathParaPr>
                      <m:jc m:val="centerGroup"/>
                    </m:oMathParaPr>
                    <m:oMath xmlns:m="http://schemas.openxmlformats.org/officeDocument/2006/math">
                      <m:groupChr>
                        <m:groupChrPr>
                          <m:chr m:val="→"/>
                          <m:vertJc m:val="bot"/>
                          <m:ctrlPr>
                            <a:rPr lang="el-GR" sz="1800" i="1">
                              <a:latin typeface="Cambria Math" panose="02040503050406030204" pitchFamily="18" charset="0"/>
                            </a:rPr>
                          </m:ctrlPr>
                        </m:groupChrPr>
                        <m:e>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𝑝</m:t>
                              </m:r>
                            </m:e>
                            <m:sub>
                              <m:r>
                                <m:rPr>
                                  <m:brk m:alnAt="2"/>
                                </m:rPr>
                                <a:rPr lang="en-US" sz="1800" i="1">
                                  <a:latin typeface="Cambria Math" panose="02040503050406030204" pitchFamily="18" charset="0"/>
                                </a:rPr>
                                <m:t>𝑐</m:t>
                              </m:r>
                            </m:sub>
                          </m:sSub>
                          <m:r>
                            <m:rPr>
                              <m:brk m:alnAt="2"/>
                            </m:rPr>
                            <a:rPr lang="en-US" sz="1800" i="1">
                              <a:latin typeface="Cambria Math" panose="02040503050406030204" pitchFamily="18" charset="0"/>
                            </a:rPr>
                            <m:t>(</m:t>
                          </m:r>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𝐼</m:t>
                              </m:r>
                            </m:e>
                            <m:sub>
                              <m:r>
                                <m:rPr>
                                  <m:brk m:alnAt="2"/>
                                </m:rPr>
                                <a:rPr lang="en-US" sz="1800" i="1">
                                  <a:latin typeface="Cambria Math" panose="02040503050406030204" pitchFamily="18" charset="0"/>
                                </a:rPr>
                                <m:t>1</m:t>
                              </m:r>
                            </m:sub>
                          </m:sSub>
                          <m:r>
                            <m:rPr>
                              <m:brk m:alnAt="2"/>
                            </m:rPr>
                            <a:rPr lang="en-US" sz="1800" i="1">
                              <a:latin typeface="Cambria Math" panose="02040503050406030204" pitchFamily="18" charset="0"/>
                            </a:rPr>
                            <m:t>+</m:t>
                          </m:r>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𝐼</m:t>
                              </m:r>
                            </m:e>
                            <m:sub>
                              <m:r>
                                <m:rPr>
                                  <m:brk m:alnAt="2"/>
                                </m:rPr>
                                <a:rPr lang="en-US" sz="1800" i="1">
                                  <a:latin typeface="Cambria Math" panose="02040503050406030204" pitchFamily="18" charset="0"/>
                                </a:rPr>
                                <m:t>2</m:t>
                              </m:r>
                            </m:sub>
                          </m:sSub>
                          <m:r>
                            <m:rPr>
                              <m:brk m:alnAt="2"/>
                            </m:rPr>
                            <a:rPr lang="en-US" sz="1800" i="1">
                              <a:latin typeface="Cambria Math" panose="02040503050406030204" pitchFamily="18" charset="0"/>
                            </a:rPr>
                            <m:t>)</m:t>
                          </m:r>
                        </m:e>
                      </m:groupChr>
                      <m:r>
                        <a:rPr lang="en-US" sz="1800" i="1">
                          <a:latin typeface="Cambria Math" panose="02040503050406030204" pitchFamily="18" charset="0"/>
                        </a:rPr>
                        <m:t>𝐶</m:t>
                      </m:r>
                      <m:groupChr>
                        <m:groupChrPr>
                          <m:chr m:val="→"/>
                          <m:vertJc m:val="bot"/>
                          <m:ctrlPr>
                            <a:rPr lang="el-GR" sz="1800" i="1">
                              <a:latin typeface="Cambria Math" panose="02040503050406030204" pitchFamily="18" charset="0"/>
                            </a:rPr>
                          </m:ctrlPr>
                        </m:groupChrPr>
                        <m:e>
                          <m:sSub>
                            <m:sSubPr>
                              <m:ctrlPr>
                                <a:rPr lang="en-US" sz="1800" i="1">
                                  <a:latin typeface="Cambria Math" panose="02040503050406030204" pitchFamily="18" charset="0"/>
                                </a:rPr>
                              </m:ctrlPr>
                            </m:sSubPr>
                            <m:e>
                              <m:r>
                                <a:rPr lang="en-US" sz="1800" i="1">
                                  <a:latin typeface="Cambria Math" panose="02040503050406030204" pitchFamily="18" charset="0"/>
                                </a:rPr>
                                <m:t>𝑐</m:t>
                              </m:r>
                            </m:e>
                            <m:sub>
                              <m:r>
                                <a:rPr lang="en-US" sz="1800" i="1">
                                  <a:latin typeface="Cambria Math" panose="02040503050406030204" pitchFamily="18" charset="0"/>
                                </a:rPr>
                                <m:t>𝐶</m:t>
                              </m:r>
                            </m:sub>
                          </m:sSub>
                          <m:r>
                            <a:rPr lang="en-US" sz="1800" i="1">
                              <a:latin typeface="Cambria Math" panose="02040503050406030204" pitchFamily="18" charset="0"/>
                            </a:rPr>
                            <m:t>𝐶</m:t>
                          </m:r>
                        </m:e>
                      </m:groupChr>
                    </m:oMath>
                  </m:oMathPara>
                </a14:m>
                <a:endParaRPr lang="en-US" sz="1800" dirty="0"/>
              </a:p>
              <a:p>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rPr>
                        <m:t>𝐶</m:t>
                      </m:r>
                      <m:groupChr>
                        <m:groupChrPr>
                          <m:chr m:val="→"/>
                          <m:vertJc m:val="bot"/>
                          <m:ctrlPr>
                            <a:rPr lang="el-GR" sz="1800" i="1">
                              <a:latin typeface="Cambria Math" panose="02040503050406030204" pitchFamily="18" charset="0"/>
                            </a:rPr>
                          </m:ctrlPr>
                        </m:groupChrPr>
                        <m:e>
                          <m:sSub>
                            <m:sSubPr>
                              <m:ctrlPr>
                                <a:rPr lang="en-US" sz="1800" i="1">
                                  <a:latin typeface="Cambria Math" panose="02040503050406030204" pitchFamily="18" charset="0"/>
                                </a:rPr>
                              </m:ctrlPr>
                            </m:sSubPr>
                            <m:e>
                              <m:r>
                                <a:rPr lang="en-US" sz="1800" i="1">
                                  <a:latin typeface="Cambria Math" panose="02040503050406030204" pitchFamily="18" charset="0"/>
                                </a:rPr>
                                <m:t>𝑘</m:t>
                              </m:r>
                            </m:e>
                            <m:sub>
                              <m:r>
                                <a:rPr lang="en-US" sz="1800" i="1">
                                  <a:latin typeface="Cambria Math" panose="02040503050406030204" pitchFamily="18" charset="0"/>
                                </a:rPr>
                                <m:t>𝐶</m:t>
                              </m:r>
                            </m:sub>
                          </m:sSub>
                          <m:r>
                            <a:rPr lang="en-US" sz="1800" i="1">
                              <a:latin typeface="Cambria Math" panose="02040503050406030204" pitchFamily="18" charset="0"/>
                            </a:rPr>
                            <m:t>𝐶</m:t>
                          </m:r>
                        </m:e>
                      </m:groupChr>
                      <m:sSub>
                        <m:sSubPr>
                          <m:ctrlPr>
                            <a:rPr lang="en-US" sz="1800" i="1">
                              <a:latin typeface="Cambria Math" panose="02040503050406030204" pitchFamily="18" charset="0"/>
                            </a:rPr>
                          </m:ctrlPr>
                        </m:sSubPr>
                        <m:e>
                          <m:r>
                            <a:rPr lang="en-US" sz="1800" i="1">
                              <a:latin typeface="Cambria Math" panose="02040503050406030204" pitchFamily="18" charset="0"/>
                            </a:rPr>
                            <m:t>𝐶</m:t>
                          </m:r>
                        </m:e>
                        <m:sub>
                          <m:r>
                            <a:rPr lang="en-US" sz="1800" i="1">
                              <a:latin typeface="Cambria Math" panose="02040503050406030204" pitchFamily="18" charset="0"/>
                            </a:rPr>
                            <m:t>𝐿</m:t>
                          </m:r>
                        </m:sub>
                      </m:sSub>
                      <m:groupChr>
                        <m:groupChrPr>
                          <m:chr m:val="→"/>
                          <m:vertJc m:val="bot"/>
                          <m:ctrlPr>
                            <a:rPr lang="el-GR" sz="1800" i="1">
                              <a:latin typeface="Cambria Math" panose="02040503050406030204" pitchFamily="18" charset="0"/>
                            </a:rPr>
                          </m:ctrlPr>
                        </m:groupChrPr>
                        <m:e>
                          <m:sSub>
                            <m:sSubPr>
                              <m:ctrlPr>
                                <a:rPr lang="en-US" sz="1800" i="1">
                                  <a:latin typeface="Cambria Math" panose="02040503050406030204" pitchFamily="18" charset="0"/>
                                </a:rPr>
                              </m:ctrlPr>
                            </m:sSubPr>
                            <m:e>
                              <m:r>
                                <a:rPr lang="en-US" sz="1800" i="1">
                                  <a:latin typeface="Cambria Math" panose="02040503050406030204" pitchFamily="18" charset="0"/>
                                </a:rPr>
                                <m:t>𝑐</m:t>
                              </m:r>
                            </m:e>
                            <m:sub>
                              <m:r>
                                <a:rPr lang="en-US" sz="1800" i="1">
                                  <a:latin typeface="Cambria Math" panose="02040503050406030204" pitchFamily="18" charset="0"/>
                                </a:rPr>
                                <m:t>𝑐𝑙</m:t>
                              </m:r>
                            </m:sub>
                          </m:sSub>
                          <m:sSub>
                            <m:sSubPr>
                              <m:ctrlPr>
                                <a:rPr lang="en-US" sz="1800" i="1">
                                  <a:latin typeface="Cambria Math" panose="02040503050406030204" pitchFamily="18" charset="0"/>
                                </a:rPr>
                              </m:ctrlPr>
                            </m:sSubPr>
                            <m:e>
                              <m:r>
                                <a:rPr lang="en-US" sz="1800" i="1">
                                  <a:latin typeface="Cambria Math" panose="02040503050406030204" pitchFamily="18" charset="0"/>
                                </a:rPr>
                                <m:t>𝐶</m:t>
                              </m:r>
                            </m:e>
                            <m:sub>
                              <m:r>
                                <a:rPr lang="en-US" sz="1800" i="1">
                                  <a:latin typeface="Cambria Math" panose="02040503050406030204" pitchFamily="18" charset="0"/>
                                </a:rPr>
                                <m:t>𝐿</m:t>
                              </m:r>
                            </m:sub>
                          </m:sSub>
                        </m:e>
                      </m:groupChr>
                    </m:oMath>
                  </m:oMathPara>
                </a14:m>
                <a:endParaRPr lang="en-US" sz="1800" dirty="0"/>
              </a:p>
              <a:p>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groupChr>
                            <m:groupChrPr>
                              <m:chr m:val="→"/>
                              <m:vertJc m:val="bot"/>
                              <m:ctrlPr>
                                <a:rPr lang="el-GR" sz="1800" i="1">
                                  <a:latin typeface="Cambria Math" panose="02040503050406030204" pitchFamily="18" charset="0"/>
                                </a:rPr>
                              </m:ctrlPr>
                            </m:groupChrPr>
                            <m:e>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𝑝</m:t>
                                  </m:r>
                                </m:e>
                                <m:sub>
                                  <m:r>
                                    <m:rPr>
                                      <m:brk m:alnAt="2"/>
                                    </m:rPr>
                                    <a:rPr lang="en-US" sz="1800" i="1">
                                      <a:latin typeface="Cambria Math" panose="02040503050406030204" pitchFamily="18" charset="0"/>
                                    </a:rPr>
                                    <m:t>𝑒</m:t>
                                  </m:r>
                                  <m:r>
                                    <a:rPr lang="en-US" sz="1800" i="1">
                                      <a:latin typeface="Cambria Math" panose="02040503050406030204" pitchFamily="18" charset="0"/>
                                    </a:rPr>
                                    <m:t>𝑙</m:t>
                                  </m:r>
                                </m:sub>
                              </m:sSub>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𝐶</m:t>
                                  </m:r>
                                </m:e>
                                <m:sub>
                                  <m:r>
                                    <m:rPr>
                                      <m:brk m:alnAt="2"/>
                                    </m:rPr>
                                    <a:rPr lang="en-US" sz="1800" i="1">
                                      <a:latin typeface="Cambria Math" panose="02040503050406030204" pitchFamily="18" charset="0"/>
                                    </a:rPr>
                                    <m:t>𝐿</m:t>
                                  </m:r>
                                </m:sub>
                              </m:sSub>
                              <m:r>
                                <m:rPr>
                                  <m:brk m:alnAt="2"/>
                                </m:rPr>
                                <a:rPr lang="en-US" sz="1800" i="1">
                                  <a:latin typeface="Cambria Math" panose="02040503050406030204" pitchFamily="18" charset="0"/>
                                </a:rPr>
                                <m:t>+</m:t>
                              </m:r>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𝑟</m:t>
                                  </m:r>
                                </m:e>
                                <m:sub>
                                  <m:r>
                                    <m:rPr>
                                      <m:brk m:alnAt="2"/>
                                    </m:rPr>
                                    <a:rPr lang="en-US" sz="1800" i="1">
                                      <a:latin typeface="Cambria Math" panose="02040503050406030204" pitchFamily="18" charset="0"/>
                                    </a:rPr>
                                    <m:t>𝑒</m:t>
                                  </m:r>
                                  <m:r>
                                    <a:rPr lang="en-US" sz="1800" i="1">
                                      <a:latin typeface="Cambria Math" panose="02040503050406030204" pitchFamily="18" charset="0"/>
                                    </a:rPr>
                                    <m:t>𝑙</m:t>
                                  </m:r>
                                </m:sub>
                              </m:sSub>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𝐶</m:t>
                                  </m:r>
                                </m:e>
                                <m:sub>
                                  <m:r>
                                    <m:rPr>
                                      <m:brk m:alnAt="2"/>
                                    </m:rPr>
                                    <a:rPr lang="en-US" sz="1800" i="1">
                                      <a:latin typeface="Cambria Math" panose="02040503050406030204" pitchFamily="18" charset="0"/>
                                    </a:rPr>
                                    <m:t>𝐿</m:t>
                                  </m:r>
                                </m:sub>
                              </m:sSub>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𝐸</m:t>
                                  </m:r>
                                </m:e>
                                <m:sub>
                                  <m:r>
                                    <m:rPr>
                                      <m:brk m:alnAt="2"/>
                                    </m:rPr>
                                    <a:rPr lang="en-US" sz="1800" i="1">
                                      <a:latin typeface="Cambria Math" panose="02040503050406030204" pitchFamily="18" charset="0"/>
                                    </a:rPr>
                                    <m:t>𝐿</m:t>
                                  </m:r>
                                </m:sub>
                              </m:sSub>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𝐾</m:t>
                                      </m:r>
                                    </m:e>
                                    <m:sub>
                                      <m:r>
                                        <m:rPr>
                                          <m:brk m:alnAt="2"/>
                                        </m:rPr>
                                        <a:rPr lang="en-US" sz="1800" i="1">
                                          <a:latin typeface="Cambria Math" panose="02040503050406030204" pitchFamily="18" charset="0"/>
                                        </a:rPr>
                                        <m:t>𝑒</m:t>
                                      </m:r>
                                      <m:r>
                                        <a:rPr lang="en-US" sz="1800" i="1">
                                          <a:latin typeface="Cambria Math" panose="02040503050406030204" pitchFamily="18" charset="0"/>
                                        </a:rPr>
                                        <m:t>𝑙</m:t>
                                      </m:r>
                                    </m:sub>
                                  </m:sSub>
                                </m:num>
                                <m:den>
                                  <m:sSub>
                                    <m:sSubPr>
                                      <m:ctrlPr>
                                        <a:rPr lang="en-US" sz="1800" i="1">
                                          <a:latin typeface="Cambria Math" panose="02040503050406030204" pitchFamily="18" charset="0"/>
                                        </a:rPr>
                                      </m:ctrlPr>
                                    </m:sSubPr>
                                    <m:e>
                                      <m:r>
                                        <a:rPr lang="en-US" sz="1800" i="1">
                                          <a:latin typeface="Cambria Math" panose="02040503050406030204" pitchFamily="18" charset="0"/>
                                        </a:rPr>
                                        <m:t>𝐾</m:t>
                                      </m:r>
                                    </m:e>
                                    <m:sub>
                                      <m:r>
                                        <a:rPr lang="en-US" sz="1800" i="1">
                                          <a:latin typeface="Cambria Math" panose="02040503050406030204" pitchFamily="18" charset="0"/>
                                        </a:rPr>
                                        <m:t>𝑒𝑙</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𝐸</m:t>
                                      </m:r>
                                    </m:e>
                                    <m:sub>
                                      <m:r>
                                        <a:rPr lang="en-US" sz="1800" i="1">
                                          <a:latin typeface="Cambria Math" panose="02040503050406030204" pitchFamily="18" charset="0"/>
                                        </a:rPr>
                                        <m:t>𝐿</m:t>
                                      </m:r>
                                    </m:sub>
                                  </m:sSub>
                                </m:den>
                              </m:f>
                            </m:e>
                          </m:groupChr>
                          <m:r>
                            <a:rPr lang="en-US" sz="1800" i="1">
                              <a:latin typeface="Cambria Math" panose="02040503050406030204" pitchFamily="18" charset="0"/>
                            </a:rPr>
                            <m:t>𝐸</m:t>
                          </m:r>
                        </m:e>
                        <m:sub>
                          <m:r>
                            <a:rPr lang="en-US" sz="1800" i="1">
                              <a:latin typeface="Cambria Math" panose="02040503050406030204" pitchFamily="18" charset="0"/>
                            </a:rPr>
                            <m:t>𝐿</m:t>
                          </m:r>
                        </m:sub>
                      </m:sSub>
                      <m:groupChr>
                        <m:groupChrPr>
                          <m:chr m:val="→"/>
                          <m:vertJc m:val="bot"/>
                          <m:ctrlPr>
                            <a:rPr lang="el-GR" sz="1800" i="1">
                              <a:latin typeface="Cambria Math" panose="02040503050406030204" pitchFamily="18" charset="0"/>
                            </a:rPr>
                          </m:ctrlPr>
                        </m:groupChrPr>
                        <m:e>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𝑘</m:t>
                              </m:r>
                            </m:e>
                            <m:sub>
                              <m:r>
                                <m:rPr>
                                  <m:brk m:alnAt="2"/>
                                </m:rPr>
                                <a:rPr lang="en-US" sz="1800" i="1">
                                  <a:latin typeface="Cambria Math" panose="02040503050406030204" pitchFamily="18" charset="0"/>
                                </a:rPr>
                                <m:t>𝑒</m:t>
                              </m:r>
                            </m:sub>
                          </m:sSub>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𝐸</m:t>
                              </m:r>
                            </m:e>
                            <m:sub>
                              <m:r>
                                <m:rPr>
                                  <m:brk m:alnAt="2"/>
                                </m:rPr>
                                <a:rPr lang="en-US" sz="1800" i="1">
                                  <a:latin typeface="Cambria Math" panose="02040503050406030204" pitchFamily="18" charset="0"/>
                                </a:rPr>
                                <m:t>𝐿</m:t>
                              </m:r>
                            </m:sub>
                          </m:sSub>
                        </m:e>
                      </m:groupChr>
                      <m:r>
                        <a:rPr lang="en-US" sz="1800" i="1">
                          <a:latin typeface="Cambria Math" panose="02040503050406030204" pitchFamily="18" charset="0"/>
                        </a:rPr>
                        <m:t>𝐸</m:t>
                      </m:r>
                      <m:groupChr>
                        <m:groupChrPr>
                          <m:chr m:val="→"/>
                          <m:vertJc m:val="bot"/>
                          <m:ctrlPr>
                            <a:rPr lang="el-GR" sz="1800" i="1">
                              <a:latin typeface="Cambria Math" panose="02040503050406030204" pitchFamily="18" charset="0"/>
                            </a:rPr>
                          </m:ctrlPr>
                        </m:groupChrPr>
                        <m:e>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𝑐</m:t>
                              </m:r>
                            </m:e>
                            <m:sub>
                              <m:r>
                                <m:rPr>
                                  <m:brk m:alnAt="2"/>
                                </m:rPr>
                                <a:rPr lang="en-US" sz="1800" i="1">
                                  <a:latin typeface="Cambria Math" panose="02040503050406030204" pitchFamily="18" charset="0"/>
                                </a:rPr>
                                <m:t>𝑒</m:t>
                              </m:r>
                            </m:sub>
                          </m:sSub>
                          <m:r>
                            <m:rPr>
                              <m:brk m:alnAt="2"/>
                            </m:rPr>
                            <a:rPr lang="en-US" sz="1800" i="1">
                              <a:latin typeface="Cambria Math" panose="02040503050406030204" pitchFamily="18" charset="0"/>
                            </a:rPr>
                            <m:t>𝐸</m:t>
                          </m:r>
                        </m:e>
                      </m:groupChr>
                      <m:r>
                        <a:rPr lang="en-US" sz="1800" i="1">
                          <a:latin typeface="Cambria Math" panose="02040503050406030204" pitchFamily="18" charset="0"/>
                        </a:rPr>
                        <m:t>𝐸</m:t>
                      </m:r>
                    </m:oMath>
                  </m:oMathPara>
                </a14:m>
                <a:endParaRPr lang="en-US" sz="1800" dirty="0"/>
              </a:p>
              <a:p>
                <a:pPr marL="0" indent="0">
                  <a:buNone/>
                </a:pPr>
                <a:endParaRPr lang="en-US" sz="1800" dirty="0"/>
              </a:p>
            </p:txBody>
          </p:sp>
        </mc:Choice>
        <mc:Fallback xmlns="">
          <p:sp>
            <p:nvSpPr>
              <p:cNvPr id="6" name="Rectangle 5">
                <a:extLst>
                  <a:ext uri="{FF2B5EF4-FFF2-40B4-BE49-F238E27FC236}">
                    <a16:creationId xmlns:a16="http://schemas.microsoft.com/office/drawing/2014/main" id="{3ECC19C1-A3BA-4F39-8571-55A566C82904}"/>
                  </a:ext>
                </a:extLst>
              </p:cNvPr>
              <p:cNvSpPr>
                <a:spLocks noRot="1" noChangeAspect="1" noMove="1" noResize="1" noEditPoints="1" noAdjustHandles="1" noChangeArrowheads="1" noChangeShapeType="1" noTextEdit="1"/>
              </p:cNvSpPr>
              <p:nvPr/>
            </p:nvSpPr>
            <p:spPr>
              <a:xfrm>
                <a:off x="5704901" y="1401963"/>
                <a:ext cx="3646704" cy="3055324"/>
              </a:xfrm>
              <a:prstGeom prst="rect">
                <a:avLst/>
              </a:prstGeom>
              <a:blipFill>
                <a:blip r:embed="rId6"/>
                <a:stretch>
                  <a:fillRect/>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2089F525-44FB-413C-841F-F71F647F8F26}"/>
              </a:ext>
            </a:extLst>
          </p:cNvPr>
          <p:cNvPicPr>
            <a:picLocks noChangeAspect="1"/>
          </p:cNvPicPr>
          <p:nvPr/>
        </p:nvPicPr>
        <p:blipFill>
          <a:blip r:embed="rId7">
            <a:clrChange>
              <a:clrFrom>
                <a:srgbClr val="FEF3B1"/>
              </a:clrFrom>
              <a:clrTo>
                <a:srgbClr val="FEF3B1">
                  <a:alpha val="0"/>
                </a:srgbClr>
              </a:clrTo>
            </a:clrChange>
          </a:blip>
          <a:stretch>
            <a:fillRect/>
          </a:stretch>
        </p:blipFill>
        <p:spPr>
          <a:xfrm>
            <a:off x="8550325" y="0"/>
            <a:ext cx="593675" cy="617861"/>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Google Shape;744;g8d5ae6fbc1_0_158"/>
          <p:cNvSpPr txBox="1">
            <a:spLocks noGrp="1"/>
          </p:cNvSpPr>
          <p:nvPr>
            <p:ph type="title"/>
          </p:nvPr>
        </p:nvSpPr>
        <p:spPr>
          <a:xfrm>
            <a:off x="457200" y="-92062"/>
            <a:ext cx="8229600" cy="790562"/>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dirty="0">
                <a:solidFill>
                  <a:srgbClr val="0000CC"/>
                </a:solidFill>
              </a:rPr>
              <a:t>Simulating Everything Together</a:t>
            </a:r>
            <a:endParaRPr dirty="0"/>
          </a:p>
        </p:txBody>
      </p:sp>
      <p:pic>
        <p:nvPicPr>
          <p:cNvPr id="745" name="Google Shape;745;g8d5ae6fbc1_0_158" descr="redblackblockiu"/>
          <p:cNvPicPr preferRelativeResize="0"/>
          <p:nvPr/>
        </p:nvPicPr>
        <p:blipFill rotWithShape="1">
          <a:blip r:embed="rId3">
            <a:alphaModFix/>
          </a:blip>
          <a:srcRect/>
          <a:stretch/>
        </p:blipFill>
        <p:spPr>
          <a:xfrm>
            <a:off x="0" y="6219825"/>
            <a:ext cx="484188" cy="638175"/>
          </a:xfrm>
          <a:prstGeom prst="rect">
            <a:avLst/>
          </a:prstGeom>
          <a:noFill/>
          <a:ln>
            <a:noFill/>
          </a:ln>
        </p:spPr>
      </p:pic>
      <p:pic>
        <p:nvPicPr>
          <p:cNvPr id="746" name="Google Shape;746;g8d5ae6fbc1_0_158"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grpSp>
        <p:nvGrpSpPr>
          <p:cNvPr id="2" name="Group 1">
            <a:extLst>
              <a:ext uri="{FF2B5EF4-FFF2-40B4-BE49-F238E27FC236}">
                <a16:creationId xmlns:a16="http://schemas.microsoft.com/office/drawing/2014/main" id="{0C47E6F4-43D9-44EF-BD67-53C4F840A787}"/>
              </a:ext>
            </a:extLst>
          </p:cNvPr>
          <p:cNvGrpSpPr/>
          <p:nvPr/>
        </p:nvGrpSpPr>
        <p:grpSpPr>
          <a:xfrm>
            <a:off x="128576" y="790575"/>
            <a:ext cx="7248525" cy="5429250"/>
            <a:chOff x="947726" y="1050938"/>
            <a:chExt cx="7248525" cy="5429250"/>
          </a:xfrm>
        </p:grpSpPr>
        <p:pic>
          <p:nvPicPr>
            <p:cNvPr id="747" name="Google Shape;747;g8d5ae6fbc1_0_158"/>
            <p:cNvPicPr preferRelativeResize="0"/>
            <p:nvPr/>
          </p:nvPicPr>
          <p:blipFill>
            <a:blip r:embed="rId5">
              <a:alphaModFix/>
            </a:blip>
            <a:stretch>
              <a:fillRect/>
            </a:stretch>
          </p:blipFill>
          <p:spPr>
            <a:xfrm>
              <a:off x="947726" y="1050938"/>
              <a:ext cx="7248525" cy="5429250"/>
            </a:xfrm>
            <a:prstGeom prst="rect">
              <a:avLst/>
            </a:prstGeom>
            <a:noFill/>
            <a:ln>
              <a:noFill/>
            </a:ln>
          </p:spPr>
        </p:pic>
        <p:sp>
          <p:nvSpPr>
            <p:cNvPr id="748" name="Google Shape;748;g8d5ae6fbc1_0_158"/>
            <p:cNvSpPr/>
            <p:nvPr/>
          </p:nvSpPr>
          <p:spPr>
            <a:xfrm>
              <a:off x="1181400" y="3344575"/>
              <a:ext cx="5587800" cy="214800"/>
            </a:xfrm>
            <a:prstGeom prst="rect">
              <a:avLst/>
            </a:prstGeom>
            <a:solidFill>
              <a:srgbClr val="00B050">
                <a:alpha val="49800"/>
              </a:srgbClr>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4B4D1A0E-C652-42A3-AAF3-DD728FC98D43}"/>
                  </a:ext>
                </a:extLst>
              </p:cNvPr>
              <p:cNvSpPr/>
              <p:nvPr/>
            </p:nvSpPr>
            <p:spPr>
              <a:xfrm>
                <a:off x="5635051" y="2195713"/>
                <a:ext cx="3646704" cy="30553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𝑇</m:t>
                      </m:r>
                      <m:groupChr>
                        <m:groupChrPr>
                          <m:chr m:val="→"/>
                          <m:vertJc m:val="bot"/>
                          <m:ctrlPr>
                            <a:rPr lang="el-GR" sz="1800" i="1">
                              <a:latin typeface="Cambria Math" panose="02040503050406030204" pitchFamily="18" charset="0"/>
                            </a:rPr>
                          </m:ctrlPr>
                        </m:groupChrPr>
                        <m:e>
                          <m:r>
                            <a:rPr lang="en-US" sz="1800" b="0" i="1" smtClean="0">
                              <a:latin typeface="Cambria Math" panose="02040503050406030204" pitchFamily="18" charset="0"/>
                            </a:rPr>
                            <m:t>𝛽</m:t>
                          </m:r>
                          <m:r>
                            <a:rPr lang="en-US" sz="1800" b="0" i="1" smtClean="0">
                              <a:latin typeface="Cambria Math" panose="02040503050406030204" pitchFamily="18" charset="0"/>
                            </a:rPr>
                            <m:t>𝑉𝑇</m:t>
                          </m:r>
                        </m:e>
                      </m:groupChr>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b="0" i="1" smtClean="0">
                              <a:latin typeface="Cambria Math" panose="02040503050406030204" pitchFamily="18" charset="0"/>
                            </a:rPr>
                            <m:t>1</m:t>
                          </m:r>
                        </m:sub>
                      </m:sSub>
                    </m:oMath>
                  </m:oMathPara>
                </a14:m>
                <a:endParaRPr lang="en-US" sz="1800" dirty="0"/>
              </a:p>
              <a:p>
                <a:pPr marL="0" indent="0">
                  <a:buNone/>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1</m:t>
                          </m:r>
                        </m:sub>
                      </m:sSub>
                      <m:groupChr>
                        <m:groupChrPr>
                          <m:chr m:val="→"/>
                          <m:vertJc m:val="bot"/>
                          <m:ctrlPr>
                            <a:rPr lang="el-GR" sz="1800" i="1">
                              <a:latin typeface="Cambria Math" panose="02040503050406030204" pitchFamily="18" charset="0"/>
                            </a:rPr>
                          </m:ctrlPr>
                        </m:groupChrPr>
                        <m:e>
                          <m:r>
                            <a:rPr lang="en-US" sz="1800" b="0" i="1" smtClean="0">
                              <a:latin typeface="Cambria Math" panose="02040503050406030204" pitchFamily="18" charset="0"/>
                            </a:rPr>
                            <m:t>𝑘</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1</m:t>
                              </m:r>
                            </m:sub>
                          </m:sSub>
                        </m:e>
                      </m:groupChr>
                      <m:sSub>
                        <m:sSubPr>
                          <m:ctrlPr>
                            <a:rPr lang="en-US" sz="1800" b="0" i="1" smtClean="0">
                              <a:latin typeface="Cambria Math" panose="02040503050406030204" pitchFamily="18" charset="0"/>
                            </a:rPr>
                          </m:ctrlPr>
                        </m:sSubPr>
                        <m:e>
                          <m:r>
                            <a:rPr lang="en-US" sz="1800" i="1">
                              <a:latin typeface="Cambria Math" panose="02040503050406030204" pitchFamily="18" charset="0"/>
                            </a:rPr>
                            <m:t>𝐼</m:t>
                          </m:r>
                        </m:e>
                        <m:sub>
                          <m:r>
                            <a:rPr lang="en-US" sz="1800" b="0" i="1" smtClean="0">
                              <a:latin typeface="Cambria Math" panose="02040503050406030204" pitchFamily="18" charset="0"/>
                            </a:rPr>
                            <m:t>2</m:t>
                          </m:r>
                        </m:sub>
                      </m:sSub>
                      <m:groupChr>
                        <m:groupChrPr>
                          <m:chr m:val="→"/>
                          <m:vertJc m:val="bot"/>
                          <m:ctrlPr>
                            <a:rPr lang="el-GR" sz="1800" i="1">
                              <a:latin typeface="Cambria Math" panose="02040503050406030204" pitchFamily="18" charset="0"/>
                            </a:rPr>
                          </m:ctrlPr>
                        </m:groupChrPr>
                        <m:e>
                          <m:r>
                            <m:rPr>
                              <m:brk m:alnAt="2"/>
                            </m:rPr>
                            <a:rPr lang="en-US" sz="1800" b="0" i="1" smtClean="0">
                              <a:latin typeface="Cambria Math" panose="02040503050406030204" pitchFamily="18" charset="0"/>
                            </a:rPr>
                            <m:t>𝑑</m:t>
                          </m:r>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b="0" i="1" smtClean="0">
                                  <a:latin typeface="Cambria Math" panose="02040503050406030204" pitchFamily="18" charset="0"/>
                                </a:rPr>
                                <m:t>2</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𝑑</m:t>
                              </m:r>
                            </m:e>
                            <m:sub>
                              <m:r>
                                <a:rPr lang="en-US" sz="1800" i="1">
                                  <a:latin typeface="Cambria Math" panose="02040503050406030204" pitchFamily="18" charset="0"/>
                                </a:rPr>
                                <m:t>𝑒𝑖</m:t>
                              </m:r>
                              <m:r>
                                <a:rPr lang="en-US" sz="1800" i="1">
                                  <a:latin typeface="Cambria Math" panose="02040503050406030204" pitchFamily="18" charset="0"/>
                                </a:rPr>
                                <m:t>2</m:t>
                              </m:r>
                            </m:sub>
                          </m:sSub>
                          <m:r>
                            <a:rPr lang="en-US" sz="1800" i="1">
                              <a:latin typeface="Cambria Math" panose="02040503050406030204" pitchFamily="18" charset="0"/>
                            </a:rPr>
                            <m:t>𝐸</m:t>
                          </m:r>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i="1">
                                  <a:latin typeface="Cambria Math" panose="02040503050406030204" pitchFamily="18" charset="0"/>
                                </a:rPr>
                                <m:t>2</m:t>
                              </m:r>
                            </m:sub>
                          </m:sSub>
                          <m:f>
                            <m:fPr>
                              <m:ctrlPr>
                                <a:rPr lang="ar-AE" sz="1800" i="1">
                                  <a:latin typeface="Cambria Math" panose="02040503050406030204" pitchFamily="18" charset="0"/>
                                </a:rPr>
                              </m:ctrlPr>
                            </m:fPr>
                            <m:num>
                              <m:sSub>
                                <m:sSubPr>
                                  <m:ctrlPr>
                                    <a:rPr lang="ar-AE" sz="1800" i="1">
                                      <a:latin typeface="Cambria Math" panose="02040503050406030204" pitchFamily="18" charset="0"/>
                                    </a:rPr>
                                  </m:ctrlPr>
                                </m:sSubPr>
                                <m:e>
                                  <m:r>
                                    <a:rPr lang="ar-AE" sz="1800" i="1">
                                      <a:latin typeface="Cambria Math" panose="02040503050406030204" pitchFamily="18" charset="0"/>
                                    </a:rPr>
                                    <m:t>𝐾</m:t>
                                  </m:r>
                                </m:e>
                                <m:sub>
                                  <m:r>
                                    <a:rPr lang="ar-AE" sz="1800" i="1">
                                      <a:latin typeface="Cambria Math" panose="02040503050406030204" pitchFamily="18" charset="0"/>
                                    </a:rPr>
                                    <m:t>𝑒</m:t>
                                  </m:r>
                                  <m:r>
                                    <a:rPr lang="en-US" sz="1800" i="1">
                                      <a:latin typeface="Cambria Math" panose="02040503050406030204" pitchFamily="18" charset="0"/>
                                    </a:rPr>
                                    <m:t>𝑖</m:t>
                                  </m:r>
                                  <m:r>
                                    <a:rPr lang="en-US" sz="1800" i="1">
                                      <a:latin typeface="Cambria Math" panose="02040503050406030204" pitchFamily="18" charset="0"/>
                                    </a:rPr>
                                    <m:t>2</m:t>
                                  </m:r>
                                </m:sub>
                              </m:sSub>
                            </m:num>
                            <m:den>
                              <m:sSub>
                                <m:sSubPr>
                                  <m:ctrlPr>
                                    <a:rPr lang="ar-AE" sz="1800" i="1">
                                      <a:latin typeface="Cambria Math" panose="02040503050406030204" pitchFamily="18" charset="0"/>
                                    </a:rPr>
                                  </m:ctrlPr>
                                </m:sSubPr>
                                <m:e>
                                  <m:r>
                                    <a:rPr lang="ar-AE" sz="1800" i="1">
                                      <a:latin typeface="Cambria Math" panose="02040503050406030204" pitchFamily="18" charset="0"/>
                                    </a:rPr>
                                    <m:t>𝐾</m:t>
                                  </m:r>
                                </m:e>
                                <m:sub>
                                  <m:r>
                                    <a:rPr lang="ar-AE" sz="1800" i="1">
                                      <a:latin typeface="Cambria Math" panose="02040503050406030204" pitchFamily="18" charset="0"/>
                                    </a:rPr>
                                    <m:t>𝑒</m:t>
                                  </m:r>
                                  <m:r>
                                    <a:rPr lang="en-US" sz="1800" i="1">
                                      <a:latin typeface="Cambria Math" panose="02040503050406030204" pitchFamily="18" charset="0"/>
                                    </a:rPr>
                                    <m:t>𝑖</m:t>
                                  </m:r>
                                  <m:r>
                                    <a:rPr lang="en-US" sz="1800" i="1">
                                      <a:latin typeface="Cambria Math" panose="02040503050406030204" pitchFamily="18" charset="0"/>
                                    </a:rPr>
                                    <m:t>2</m:t>
                                  </m:r>
                                </m:sub>
                              </m:sSub>
                              <m:r>
                                <a:rPr lang="ar-AE" sz="1800" i="1">
                                  <a:latin typeface="Cambria Math" panose="02040503050406030204" pitchFamily="18" charset="0"/>
                                </a:rPr>
                                <m:t>+</m:t>
                              </m:r>
                              <m:r>
                                <a:rPr lang="en-US" sz="1800" i="1">
                                  <a:latin typeface="Cambria Math" panose="02040503050406030204" pitchFamily="18" charset="0"/>
                                </a:rPr>
                                <m:t>𝐸</m:t>
                              </m:r>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i="1">
                                      <a:latin typeface="Cambria Math" panose="02040503050406030204" pitchFamily="18" charset="0"/>
                                    </a:rPr>
                                    <m:t>2</m:t>
                                  </m:r>
                                </m:sub>
                              </m:sSub>
                            </m:den>
                          </m:f>
                        </m:e>
                      </m:groupChr>
                      <m:r>
                        <a:rPr lang="en-US" sz="1800" b="0" i="1" smtClean="0">
                          <a:latin typeface="Cambria Math" panose="02040503050406030204" pitchFamily="18" charset="0"/>
                        </a:rPr>
                        <m:t>𝐷</m:t>
                      </m:r>
                    </m:oMath>
                  </m:oMathPara>
                </a14:m>
                <a:endParaRPr lang="en-US" sz="1800" dirty="0"/>
              </a:p>
              <a:p>
                <a:pPr/>
                <a14:m>
                  <m:oMathPara xmlns:m="http://schemas.openxmlformats.org/officeDocument/2006/math">
                    <m:oMathParaPr>
                      <m:jc m:val="centerGroup"/>
                    </m:oMathParaPr>
                    <m:oMath xmlns:m="http://schemas.openxmlformats.org/officeDocument/2006/math">
                      <m:groupChr>
                        <m:groupChrPr>
                          <m:chr m:val="→"/>
                          <m:vertJc m:val="bot"/>
                          <m:ctrlPr>
                            <a:rPr lang="el-GR" sz="1800" i="1" smtClean="0">
                              <a:latin typeface="Cambria Math" panose="02040503050406030204" pitchFamily="18" charset="0"/>
                            </a:rPr>
                          </m:ctrlPr>
                        </m:groupChrPr>
                        <m:e>
                          <m:r>
                            <m:rPr>
                              <m:brk m:alnAt="2"/>
                            </m:rPr>
                            <a:rPr lang="en-US" sz="1800" b="0" i="1" smtClean="0">
                              <a:latin typeface="Cambria Math" panose="02040503050406030204" pitchFamily="18" charset="0"/>
                            </a:rPr>
                            <m:t>𝑝</m:t>
                          </m:r>
                          <m:sSub>
                            <m:sSubPr>
                              <m:ctrlPr>
                                <a:rPr lang="en-US" sz="1800" b="0" i="1" smtClean="0">
                                  <a:latin typeface="Cambria Math" panose="02040503050406030204" pitchFamily="18" charset="0"/>
                                </a:rPr>
                              </m:ctrlPr>
                            </m:sSubPr>
                            <m:e>
                              <m:r>
                                <m:rPr>
                                  <m:brk m:alnAt="2"/>
                                </m:rPr>
                                <a:rPr lang="en-US" sz="1800" b="0" i="1" smtClean="0">
                                  <a:latin typeface="Cambria Math" panose="02040503050406030204" pitchFamily="18" charset="0"/>
                                </a:rPr>
                                <m:t>𝐼</m:t>
                              </m:r>
                            </m:e>
                            <m:sub>
                              <m:r>
                                <m:rPr>
                                  <m:brk m:alnAt="2"/>
                                </m:rPr>
                                <a:rPr lang="en-US" sz="1800" b="0" i="1" smtClean="0">
                                  <a:latin typeface="Cambria Math" panose="02040503050406030204" pitchFamily="18" charset="0"/>
                                </a:rPr>
                                <m:t>2</m:t>
                              </m:r>
                            </m:sub>
                          </m:sSub>
                        </m:e>
                      </m:groupChr>
                      <m:r>
                        <a:rPr lang="en-US" sz="1800" b="0" i="1" smtClean="0">
                          <a:latin typeface="Cambria Math" panose="02040503050406030204" pitchFamily="18" charset="0"/>
                        </a:rPr>
                        <m:t>𝑉</m:t>
                      </m:r>
                      <m:groupChr>
                        <m:groupChrPr>
                          <m:chr m:val="→"/>
                          <m:vertJc m:val="bot"/>
                          <m:ctrlPr>
                            <a:rPr lang="el-GR" sz="1800" i="1">
                              <a:latin typeface="Cambria Math" panose="02040503050406030204" pitchFamily="18" charset="0"/>
                            </a:rPr>
                          </m:ctrlPr>
                        </m:groupChrPr>
                        <m:e>
                          <m:r>
                            <a:rPr lang="en-US" sz="1800" b="0" i="1" smtClean="0">
                              <a:latin typeface="Cambria Math" panose="02040503050406030204" pitchFamily="18" charset="0"/>
                            </a:rPr>
                            <m:t>𝑐𝑉</m:t>
                          </m:r>
                        </m:e>
                      </m:groupChr>
                    </m:oMath>
                  </m:oMathPara>
                </a14:m>
                <a:endParaRPr lang="en-US" sz="1800" dirty="0"/>
              </a:p>
              <a:p>
                <a:pPr marL="0" indent="0">
                  <a:buNone/>
                </a:pPr>
                <a14:m>
                  <m:oMathPara xmlns:m="http://schemas.openxmlformats.org/officeDocument/2006/math">
                    <m:oMathParaPr>
                      <m:jc m:val="centerGroup"/>
                    </m:oMathParaPr>
                    <m:oMath xmlns:m="http://schemas.openxmlformats.org/officeDocument/2006/math">
                      <m:groupChr>
                        <m:groupChrPr>
                          <m:chr m:val="→"/>
                          <m:vertJc m:val="bot"/>
                          <m:ctrlPr>
                            <a:rPr lang="el-GR" sz="1800" i="1">
                              <a:latin typeface="Cambria Math" panose="02040503050406030204" pitchFamily="18" charset="0"/>
                            </a:rPr>
                          </m:ctrlPr>
                        </m:groupChrPr>
                        <m:e>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𝑝</m:t>
                              </m:r>
                            </m:e>
                            <m:sub>
                              <m:r>
                                <m:rPr>
                                  <m:brk m:alnAt="2"/>
                                </m:rPr>
                                <a:rPr lang="en-US" sz="1800" i="1">
                                  <a:latin typeface="Cambria Math" panose="02040503050406030204" pitchFamily="18" charset="0"/>
                                </a:rPr>
                                <m:t>𝑐</m:t>
                              </m:r>
                            </m:sub>
                          </m:sSub>
                          <m:r>
                            <m:rPr>
                              <m:brk m:alnAt="2"/>
                            </m:rPr>
                            <a:rPr lang="en-US" sz="1800" i="1">
                              <a:latin typeface="Cambria Math" panose="02040503050406030204" pitchFamily="18" charset="0"/>
                            </a:rPr>
                            <m:t>(</m:t>
                          </m:r>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𝐼</m:t>
                              </m:r>
                            </m:e>
                            <m:sub>
                              <m:r>
                                <m:rPr>
                                  <m:brk m:alnAt="2"/>
                                </m:rPr>
                                <a:rPr lang="en-US" sz="1800" i="1">
                                  <a:latin typeface="Cambria Math" panose="02040503050406030204" pitchFamily="18" charset="0"/>
                                </a:rPr>
                                <m:t>1</m:t>
                              </m:r>
                            </m:sub>
                          </m:sSub>
                          <m:r>
                            <m:rPr>
                              <m:brk m:alnAt="2"/>
                            </m:rPr>
                            <a:rPr lang="en-US" sz="1800" i="1">
                              <a:latin typeface="Cambria Math" panose="02040503050406030204" pitchFamily="18" charset="0"/>
                            </a:rPr>
                            <m:t>+</m:t>
                          </m:r>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𝐼</m:t>
                              </m:r>
                            </m:e>
                            <m:sub>
                              <m:r>
                                <m:rPr>
                                  <m:brk m:alnAt="2"/>
                                </m:rPr>
                                <a:rPr lang="en-US" sz="1800" i="1">
                                  <a:latin typeface="Cambria Math" panose="02040503050406030204" pitchFamily="18" charset="0"/>
                                </a:rPr>
                                <m:t>2</m:t>
                              </m:r>
                            </m:sub>
                          </m:sSub>
                          <m:r>
                            <m:rPr>
                              <m:brk m:alnAt="2"/>
                            </m:rPr>
                            <a:rPr lang="en-US" sz="1800" i="1">
                              <a:latin typeface="Cambria Math" panose="02040503050406030204" pitchFamily="18" charset="0"/>
                            </a:rPr>
                            <m:t>)</m:t>
                          </m:r>
                        </m:e>
                      </m:groupChr>
                      <m:r>
                        <a:rPr lang="en-US" sz="1800" i="1">
                          <a:latin typeface="Cambria Math" panose="02040503050406030204" pitchFamily="18" charset="0"/>
                        </a:rPr>
                        <m:t>𝐶</m:t>
                      </m:r>
                      <m:groupChr>
                        <m:groupChrPr>
                          <m:chr m:val="→"/>
                          <m:vertJc m:val="bot"/>
                          <m:ctrlPr>
                            <a:rPr lang="el-GR" sz="1800" i="1">
                              <a:latin typeface="Cambria Math" panose="02040503050406030204" pitchFamily="18" charset="0"/>
                            </a:rPr>
                          </m:ctrlPr>
                        </m:groupChrPr>
                        <m:e>
                          <m:sSub>
                            <m:sSubPr>
                              <m:ctrlPr>
                                <a:rPr lang="en-US" sz="1800" i="1">
                                  <a:latin typeface="Cambria Math" panose="02040503050406030204" pitchFamily="18" charset="0"/>
                                </a:rPr>
                              </m:ctrlPr>
                            </m:sSubPr>
                            <m:e>
                              <m:r>
                                <a:rPr lang="en-US" sz="1800" i="1">
                                  <a:latin typeface="Cambria Math" panose="02040503050406030204" pitchFamily="18" charset="0"/>
                                </a:rPr>
                                <m:t>𝑐</m:t>
                              </m:r>
                            </m:e>
                            <m:sub>
                              <m:r>
                                <a:rPr lang="en-US" sz="1800" i="1">
                                  <a:latin typeface="Cambria Math" panose="02040503050406030204" pitchFamily="18" charset="0"/>
                                </a:rPr>
                                <m:t>𝐶</m:t>
                              </m:r>
                            </m:sub>
                          </m:sSub>
                          <m:r>
                            <a:rPr lang="en-US" sz="1800" i="1">
                              <a:latin typeface="Cambria Math" panose="02040503050406030204" pitchFamily="18" charset="0"/>
                            </a:rPr>
                            <m:t>𝐶</m:t>
                          </m:r>
                        </m:e>
                      </m:groupChr>
                    </m:oMath>
                  </m:oMathPara>
                </a14:m>
                <a:endParaRPr lang="en-US" sz="1800" dirty="0"/>
              </a:p>
              <a:p>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rPr>
                        <m:t>𝐶</m:t>
                      </m:r>
                      <m:groupChr>
                        <m:groupChrPr>
                          <m:chr m:val="→"/>
                          <m:vertJc m:val="bot"/>
                          <m:ctrlPr>
                            <a:rPr lang="el-GR" sz="1800" i="1">
                              <a:latin typeface="Cambria Math" panose="02040503050406030204" pitchFamily="18" charset="0"/>
                            </a:rPr>
                          </m:ctrlPr>
                        </m:groupChrPr>
                        <m:e>
                          <m:sSub>
                            <m:sSubPr>
                              <m:ctrlPr>
                                <a:rPr lang="en-US" sz="1800" i="1">
                                  <a:latin typeface="Cambria Math" panose="02040503050406030204" pitchFamily="18" charset="0"/>
                                </a:rPr>
                              </m:ctrlPr>
                            </m:sSubPr>
                            <m:e>
                              <m:r>
                                <a:rPr lang="en-US" sz="1800" i="1">
                                  <a:latin typeface="Cambria Math" panose="02040503050406030204" pitchFamily="18" charset="0"/>
                                </a:rPr>
                                <m:t>𝑘</m:t>
                              </m:r>
                            </m:e>
                            <m:sub>
                              <m:r>
                                <a:rPr lang="en-US" sz="1800" i="1">
                                  <a:latin typeface="Cambria Math" panose="02040503050406030204" pitchFamily="18" charset="0"/>
                                </a:rPr>
                                <m:t>𝐶</m:t>
                              </m:r>
                            </m:sub>
                          </m:sSub>
                          <m:r>
                            <a:rPr lang="en-US" sz="1800" i="1">
                              <a:latin typeface="Cambria Math" panose="02040503050406030204" pitchFamily="18" charset="0"/>
                            </a:rPr>
                            <m:t>𝐶</m:t>
                          </m:r>
                        </m:e>
                      </m:groupChr>
                      <m:sSub>
                        <m:sSubPr>
                          <m:ctrlPr>
                            <a:rPr lang="en-US" sz="1800" i="1">
                              <a:latin typeface="Cambria Math" panose="02040503050406030204" pitchFamily="18" charset="0"/>
                            </a:rPr>
                          </m:ctrlPr>
                        </m:sSubPr>
                        <m:e>
                          <m:r>
                            <a:rPr lang="en-US" sz="1800" i="1">
                              <a:latin typeface="Cambria Math" panose="02040503050406030204" pitchFamily="18" charset="0"/>
                            </a:rPr>
                            <m:t>𝐶</m:t>
                          </m:r>
                        </m:e>
                        <m:sub>
                          <m:r>
                            <a:rPr lang="en-US" sz="1800" i="1">
                              <a:latin typeface="Cambria Math" panose="02040503050406030204" pitchFamily="18" charset="0"/>
                            </a:rPr>
                            <m:t>𝐿</m:t>
                          </m:r>
                        </m:sub>
                      </m:sSub>
                      <m:groupChr>
                        <m:groupChrPr>
                          <m:chr m:val="→"/>
                          <m:vertJc m:val="bot"/>
                          <m:ctrlPr>
                            <a:rPr lang="el-GR" sz="1800" i="1">
                              <a:latin typeface="Cambria Math" panose="02040503050406030204" pitchFamily="18" charset="0"/>
                            </a:rPr>
                          </m:ctrlPr>
                        </m:groupChrPr>
                        <m:e>
                          <m:sSub>
                            <m:sSubPr>
                              <m:ctrlPr>
                                <a:rPr lang="en-US" sz="1800" i="1">
                                  <a:latin typeface="Cambria Math" panose="02040503050406030204" pitchFamily="18" charset="0"/>
                                </a:rPr>
                              </m:ctrlPr>
                            </m:sSubPr>
                            <m:e>
                              <m:r>
                                <a:rPr lang="en-US" sz="1800" i="1">
                                  <a:latin typeface="Cambria Math" panose="02040503050406030204" pitchFamily="18" charset="0"/>
                                </a:rPr>
                                <m:t>𝑐</m:t>
                              </m:r>
                            </m:e>
                            <m:sub>
                              <m:r>
                                <a:rPr lang="en-US" sz="1800" i="1">
                                  <a:latin typeface="Cambria Math" panose="02040503050406030204" pitchFamily="18" charset="0"/>
                                </a:rPr>
                                <m:t>𝑐𝑙</m:t>
                              </m:r>
                            </m:sub>
                          </m:sSub>
                          <m:sSub>
                            <m:sSubPr>
                              <m:ctrlPr>
                                <a:rPr lang="en-US" sz="1800" i="1">
                                  <a:latin typeface="Cambria Math" panose="02040503050406030204" pitchFamily="18" charset="0"/>
                                </a:rPr>
                              </m:ctrlPr>
                            </m:sSubPr>
                            <m:e>
                              <m:r>
                                <a:rPr lang="en-US" sz="1800" i="1">
                                  <a:latin typeface="Cambria Math" panose="02040503050406030204" pitchFamily="18" charset="0"/>
                                </a:rPr>
                                <m:t>𝐶</m:t>
                              </m:r>
                            </m:e>
                            <m:sub>
                              <m:r>
                                <a:rPr lang="en-US" sz="1800" i="1">
                                  <a:latin typeface="Cambria Math" panose="02040503050406030204" pitchFamily="18" charset="0"/>
                                </a:rPr>
                                <m:t>𝐿</m:t>
                              </m:r>
                            </m:sub>
                          </m:sSub>
                        </m:e>
                      </m:groupChr>
                    </m:oMath>
                  </m:oMathPara>
                </a14:m>
                <a:endParaRPr lang="en-US" sz="1800" dirty="0"/>
              </a:p>
              <a:p>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groupChr>
                            <m:groupChrPr>
                              <m:chr m:val="→"/>
                              <m:vertJc m:val="bot"/>
                              <m:ctrlPr>
                                <a:rPr lang="el-GR" sz="1800" i="1">
                                  <a:latin typeface="Cambria Math" panose="02040503050406030204" pitchFamily="18" charset="0"/>
                                </a:rPr>
                              </m:ctrlPr>
                            </m:groupChrPr>
                            <m:e>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𝑝</m:t>
                                  </m:r>
                                </m:e>
                                <m:sub>
                                  <m:r>
                                    <m:rPr>
                                      <m:brk m:alnAt="2"/>
                                    </m:rPr>
                                    <a:rPr lang="en-US" sz="1800" i="1">
                                      <a:latin typeface="Cambria Math" panose="02040503050406030204" pitchFamily="18" charset="0"/>
                                    </a:rPr>
                                    <m:t>𝑒</m:t>
                                  </m:r>
                                  <m:r>
                                    <a:rPr lang="en-US" sz="1800" i="1">
                                      <a:latin typeface="Cambria Math" panose="02040503050406030204" pitchFamily="18" charset="0"/>
                                    </a:rPr>
                                    <m:t>𝑙</m:t>
                                  </m:r>
                                </m:sub>
                              </m:sSub>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𝐶</m:t>
                                  </m:r>
                                </m:e>
                                <m:sub>
                                  <m:r>
                                    <m:rPr>
                                      <m:brk m:alnAt="2"/>
                                    </m:rPr>
                                    <a:rPr lang="en-US" sz="1800" i="1">
                                      <a:latin typeface="Cambria Math" panose="02040503050406030204" pitchFamily="18" charset="0"/>
                                    </a:rPr>
                                    <m:t>𝐿</m:t>
                                  </m:r>
                                </m:sub>
                              </m:sSub>
                              <m:r>
                                <m:rPr>
                                  <m:brk m:alnAt="2"/>
                                </m:rPr>
                                <a:rPr lang="en-US" sz="1800" i="1">
                                  <a:latin typeface="Cambria Math" panose="02040503050406030204" pitchFamily="18" charset="0"/>
                                </a:rPr>
                                <m:t>+</m:t>
                              </m:r>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𝑟</m:t>
                                  </m:r>
                                </m:e>
                                <m:sub>
                                  <m:r>
                                    <m:rPr>
                                      <m:brk m:alnAt="2"/>
                                    </m:rPr>
                                    <a:rPr lang="en-US" sz="1800" i="1">
                                      <a:latin typeface="Cambria Math" panose="02040503050406030204" pitchFamily="18" charset="0"/>
                                    </a:rPr>
                                    <m:t>𝑒</m:t>
                                  </m:r>
                                  <m:r>
                                    <a:rPr lang="en-US" sz="1800" i="1">
                                      <a:latin typeface="Cambria Math" panose="02040503050406030204" pitchFamily="18" charset="0"/>
                                    </a:rPr>
                                    <m:t>𝑙</m:t>
                                  </m:r>
                                </m:sub>
                              </m:sSub>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𝐶</m:t>
                                  </m:r>
                                </m:e>
                                <m:sub>
                                  <m:r>
                                    <m:rPr>
                                      <m:brk m:alnAt="2"/>
                                    </m:rPr>
                                    <a:rPr lang="en-US" sz="1800" i="1">
                                      <a:latin typeface="Cambria Math" panose="02040503050406030204" pitchFamily="18" charset="0"/>
                                    </a:rPr>
                                    <m:t>𝐿</m:t>
                                  </m:r>
                                </m:sub>
                              </m:sSub>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𝐸</m:t>
                                  </m:r>
                                </m:e>
                                <m:sub>
                                  <m:r>
                                    <m:rPr>
                                      <m:brk m:alnAt="2"/>
                                    </m:rPr>
                                    <a:rPr lang="en-US" sz="1800" i="1">
                                      <a:latin typeface="Cambria Math" panose="02040503050406030204" pitchFamily="18" charset="0"/>
                                    </a:rPr>
                                    <m:t>𝐿</m:t>
                                  </m:r>
                                </m:sub>
                              </m:sSub>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𝐾</m:t>
                                      </m:r>
                                    </m:e>
                                    <m:sub>
                                      <m:r>
                                        <m:rPr>
                                          <m:brk m:alnAt="2"/>
                                        </m:rPr>
                                        <a:rPr lang="en-US" sz="1800" i="1">
                                          <a:latin typeface="Cambria Math" panose="02040503050406030204" pitchFamily="18" charset="0"/>
                                        </a:rPr>
                                        <m:t>𝑒</m:t>
                                      </m:r>
                                      <m:r>
                                        <a:rPr lang="en-US" sz="1800" i="1">
                                          <a:latin typeface="Cambria Math" panose="02040503050406030204" pitchFamily="18" charset="0"/>
                                        </a:rPr>
                                        <m:t>𝑙</m:t>
                                      </m:r>
                                    </m:sub>
                                  </m:sSub>
                                </m:num>
                                <m:den>
                                  <m:sSub>
                                    <m:sSubPr>
                                      <m:ctrlPr>
                                        <a:rPr lang="en-US" sz="1800" i="1">
                                          <a:latin typeface="Cambria Math" panose="02040503050406030204" pitchFamily="18" charset="0"/>
                                        </a:rPr>
                                      </m:ctrlPr>
                                    </m:sSubPr>
                                    <m:e>
                                      <m:r>
                                        <a:rPr lang="en-US" sz="1800" i="1">
                                          <a:latin typeface="Cambria Math" panose="02040503050406030204" pitchFamily="18" charset="0"/>
                                        </a:rPr>
                                        <m:t>𝐾</m:t>
                                      </m:r>
                                    </m:e>
                                    <m:sub>
                                      <m:r>
                                        <a:rPr lang="en-US" sz="1800" i="1">
                                          <a:latin typeface="Cambria Math" panose="02040503050406030204" pitchFamily="18" charset="0"/>
                                        </a:rPr>
                                        <m:t>𝑒𝑙</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𝐸</m:t>
                                      </m:r>
                                    </m:e>
                                    <m:sub>
                                      <m:r>
                                        <a:rPr lang="en-US" sz="1800" i="1">
                                          <a:latin typeface="Cambria Math" panose="02040503050406030204" pitchFamily="18" charset="0"/>
                                        </a:rPr>
                                        <m:t>𝐿</m:t>
                                      </m:r>
                                    </m:sub>
                                  </m:sSub>
                                </m:den>
                              </m:f>
                            </m:e>
                          </m:groupChr>
                          <m:r>
                            <a:rPr lang="en-US" sz="1800" i="1">
                              <a:latin typeface="Cambria Math" panose="02040503050406030204" pitchFamily="18" charset="0"/>
                            </a:rPr>
                            <m:t>𝐸</m:t>
                          </m:r>
                        </m:e>
                        <m:sub>
                          <m:r>
                            <a:rPr lang="en-US" sz="1800" i="1">
                              <a:latin typeface="Cambria Math" panose="02040503050406030204" pitchFamily="18" charset="0"/>
                            </a:rPr>
                            <m:t>𝐿</m:t>
                          </m:r>
                        </m:sub>
                      </m:sSub>
                      <m:groupChr>
                        <m:groupChrPr>
                          <m:chr m:val="→"/>
                          <m:vertJc m:val="bot"/>
                          <m:ctrlPr>
                            <a:rPr lang="el-GR" sz="1800" i="1">
                              <a:latin typeface="Cambria Math" panose="02040503050406030204" pitchFamily="18" charset="0"/>
                            </a:rPr>
                          </m:ctrlPr>
                        </m:groupChrPr>
                        <m:e>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𝑘</m:t>
                              </m:r>
                            </m:e>
                            <m:sub>
                              <m:r>
                                <m:rPr>
                                  <m:brk m:alnAt="2"/>
                                </m:rPr>
                                <a:rPr lang="en-US" sz="1800" i="1">
                                  <a:latin typeface="Cambria Math" panose="02040503050406030204" pitchFamily="18" charset="0"/>
                                </a:rPr>
                                <m:t>𝑒</m:t>
                              </m:r>
                            </m:sub>
                          </m:sSub>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𝐸</m:t>
                              </m:r>
                            </m:e>
                            <m:sub>
                              <m:r>
                                <m:rPr>
                                  <m:brk m:alnAt="2"/>
                                </m:rPr>
                                <a:rPr lang="en-US" sz="1800" i="1">
                                  <a:latin typeface="Cambria Math" panose="02040503050406030204" pitchFamily="18" charset="0"/>
                                </a:rPr>
                                <m:t>𝐿</m:t>
                              </m:r>
                            </m:sub>
                          </m:sSub>
                        </m:e>
                      </m:groupChr>
                      <m:r>
                        <a:rPr lang="en-US" sz="1800" i="1">
                          <a:latin typeface="Cambria Math" panose="02040503050406030204" pitchFamily="18" charset="0"/>
                        </a:rPr>
                        <m:t>𝐸</m:t>
                      </m:r>
                      <m:groupChr>
                        <m:groupChrPr>
                          <m:chr m:val="→"/>
                          <m:vertJc m:val="bot"/>
                          <m:ctrlPr>
                            <a:rPr lang="el-GR" sz="1800" i="1">
                              <a:latin typeface="Cambria Math" panose="02040503050406030204" pitchFamily="18" charset="0"/>
                            </a:rPr>
                          </m:ctrlPr>
                        </m:groupChrPr>
                        <m:e>
                          <m:sSub>
                            <m:sSubPr>
                              <m:ctrlPr>
                                <a:rPr lang="en-US" sz="1800" i="1">
                                  <a:latin typeface="Cambria Math" panose="02040503050406030204" pitchFamily="18" charset="0"/>
                                </a:rPr>
                              </m:ctrlPr>
                            </m:sSubPr>
                            <m:e>
                              <m:r>
                                <m:rPr>
                                  <m:brk m:alnAt="2"/>
                                </m:rPr>
                                <a:rPr lang="en-US" sz="1800" i="1">
                                  <a:latin typeface="Cambria Math" panose="02040503050406030204" pitchFamily="18" charset="0"/>
                                </a:rPr>
                                <m:t>𝑐</m:t>
                              </m:r>
                            </m:e>
                            <m:sub>
                              <m:r>
                                <m:rPr>
                                  <m:brk m:alnAt="2"/>
                                </m:rPr>
                                <a:rPr lang="en-US" sz="1800" i="1">
                                  <a:latin typeface="Cambria Math" panose="02040503050406030204" pitchFamily="18" charset="0"/>
                                </a:rPr>
                                <m:t>𝑒</m:t>
                              </m:r>
                            </m:sub>
                          </m:sSub>
                          <m:r>
                            <m:rPr>
                              <m:brk m:alnAt="2"/>
                            </m:rPr>
                            <a:rPr lang="en-US" sz="1800" i="1">
                              <a:latin typeface="Cambria Math" panose="02040503050406030204" pitchFamily="18" charset="0"/>
                            </a:rPr>
                            <m:t>𝐸</m:t>
                          </m:r>
                        </m:e>
                      </m:groupChr>
                      <m:r>
                        <a:rPr lang="en-US" sz="1800" i="1">
                          <a:latin typeface="Cambria Math" panose="02040503050406030204" pitchFamily="18" charset="0"/>
                        </a:rPr>
                        <m:t>𝐸</m:t>
                      </m:r>
                    </m:oMath>
                  </m:oMathPara>
                </a14:m>
                <a:endParaRPr lang="en-US" sz="1800" dirty="0"/>
              </a:p>
              <a:p>
                <a:pPr marL="0" indent="0">
                  <a:buNone/>
                </a:pPr>
                <a:endParaRPr lang="en-US" sz="1800" dirty="0"/>
              </a:p>
            </p:txBody>
          </p:sp>
        </mc:Choice>
        <mc:Fallback xmlns="">
          <p:sp>
            <p:nvSpPr>
              <p:cNvPr id="7" name="Rectangle 6">
                <a:extLst>
                  <a:ext uri="{FF2B5EF4-FFF2-40B4-BE49-F238E27FC236}">
                    <a16:creationId xmlns:a16="http://schemas.microsoft.com/office/drawing/2014/main" id="{4B4D1A0E-C652-42A3-AAF3-DD728FC98D43}"/>
                  </a:ext>
                </a:extLst>
              </p:cNvPr>
              <p:cNvSpPr>
                <a:spLocks noRot="1" noChangeAspect="1" noMove="1" noResize="1" noEditPoints="1" noAdjustHandles="1" noChangeArrowheads="1" noChangeShapeType="1" noTextEdit="1"/>
              </p:cNvSpPr>
              <p:nvPr/>
            </p:nvSpPr>
            <p:spPr>
              <a:xfrm>
                <a:off x="5635051" y="2195713"/>
                <a:ext cx="3646704" cy="305532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4DB18B6B-351A-4767-8456-7E8D2AC7EF1D}"/>
                  </a:ext>
                </a:extLst>
              </p:cNvPr>
              <p:cNvSpPr/>
              <p:nvPr/>
            </p:nvSpPr>
            <p:spPr>
              <a:xfrm>
                <a:off x="4719570" y="5046904"/>
                <a:ext cx="1168525"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  </m:t>
                          </m:r>
                          <m:r>
                            <a:rPr lang="en-US" i="1">
                              <a:solidFill>
                                <a:srgbClr val="0070C0"/>
                              </a:solidFill>
                              <a:latin typeface="Cambria Math" panose="02040503050406030204" pitchFamily="18" charset="0"/>
                            </a:rPr>
                            <m:t>𝑑</m:t>
                          </m:r>
                        </m:e>
                        <m:sub>
                          <m:r>
                            <a:rPr lang="en-US" i="1">
                              <a:solidFill>
                                <a:srgbClr val="0070C0"/>
                              </a:solidFill>
                              <a:latin typeface="Cambria Math" panose="02040503050406030204" pitchFamily="18" charset="0"/>
                            </a:rPr>
                            <m:t>𝑒𝑖</m:t>
                          </m:r>
                          <m:r>
                            <a:rPr lang="en-US" i="1">
                              <a:solidFill>
                                <a:srgbClr val="0070C0"/>
                              </a:solidFill>
                              <a:latin typeface="Cambria Math" panose="02040503050406030204" pitchFamily="18" charset="0"/>
                            </a:rPr>
                            <m:t>2</m:t>
                          </m:r>
                        </m:sub>
                      </m:sSub>
                      <m:r>
                        <a:rPr lang="en-US" i="1">
                          <a:solidFill>
                            <a:srgbClr val="0070C0"/>
                          </a:solidFill>
                          <a:latin typeface="Cambria Math" panose="02040503050406030204" pitchFamily="18" charset="0"/>
                        </a:rPr>
                        <m:t>=</m:t>
                      </m:r>
                      <m:r>
                        <a:rPr lang="en-US" i="1">
                          <a:solidFill>
                            <a:srgbClr val="0070C0"/>
                          </a:solidFill>
                          <a:latin typeface="Cambria Math" panose="02040503050406030204" pitchFamily="18" charset="0"/>
                        </a:rPr>
                        <m:t>0</m:t>
                      </m:r>
                      <m:r>
                        <a:rPr lang="en-US" i="1">
                          <a:solidFill>
                            <a:srgbClr val="0070C0"/>
                          </a:solidFill>
                          <a:latin typeface="Cambria Math" panose="02040503050406030204" pitchFamily="18" charset="0"/>
                        </a:rPr>
                        <m:t>.</m:t>
                      </m:r>
                      <m:r>
                        <a:rPr lang="en-US" i="1">
                          <a:solidFill>
                            <a:srgbClr val="0070C0"/>
                          </a:solidFill>
                          <a:latin typeface="Cambria Math" panose="02040503050406030204" pitchFamily="18" charset="0"/>
                        </a:rPr>
                        <m:t>01</m:t>
                      </m:r>
                      <m:r>
                        <a:rPr lang="en-US" i="1">
                          <a:solidFill>
                            <a:srgbClr val="0070C0"/>
                          </a:solidFill>
                          <a:latin typeface="Cambria Math" panose="02040503050406030204" pitchFamily="18" charset="0"/>
                        </a:rPr>
                        <m:t> </m:t>
                      </m:r>
                    </m:oMath>
                  </m:oMathPara>
                </a14:m>
                <a:endParaRPr lang="en-US" i="1" dirty="0">
                  <a:solidFill>
                    <a:srgbClr val="0070C0"/>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i="1" dirty="0" smtClean="0">
                              <a:solidFill>
                                <a:srgbClr val="0070C0"/>
                              </a:solidFill>
                              <a:latin typeface="Cambria Math" panose="02040503050406030204" pitchFamily="18" charset="0"/>
                            </a:rPr>
                          </m:ctrlPr>
                        </m:sSubPr>
                        <m:e>
                          <m:r>
                            <a:rPr lang="en-US" i="1" dirty="0">
                              <a:solidFill>
                                <a:srgbClr val="0070C0"/>
                              </a:solidFill>
                              <a:latin typeface="Cambria Math" panose="02040503050406030204" pitchFamily="18" charset="0"/>
                            </a:rPr>
                            <m:t>𝐾</m:t>
                          </m:r>
                        </m:e>
                        <m:sub>
                          <m:r>
                            <a:rPr lang="en-US" i="1" dirty="0">
                              <a:solidFill>
                                <a:srgbClr val="0070C0"/>
                              </a:solidFill>
                              <a:latin typeface="Cambria Math" panose="02040503050406030204" pitchFamily="18" charset="0"/>
                            </a:rPr>
                            <m:t>𝑒𝑖</m:t>
                          </m:r>
                          <m:r>
                            <a:rPr lang="en-US" i="1" dirty="0">
                              <a:solidFill>
                                <a:srgbClr val="0070C0"/>
                              </a:solidFill>
                              <a:latin typeface="Cambria Math" panose="02040503050406030204" pitchFamily="18" charset="0"/>
                            </a:rPr>
                            <m:t>2</m:t>
                          </m:r>
                        </m:sub>
                      </m:sSub>
                      <m:r>
                        <a:rPr lang="en-US" b="0" i="1" dirty="0" smtClean="0">
                          <a:solidFill>
                            <a:srgbClr val="0070C0"/>
                          </a:solidFill>
                          <a:latin typeface="Cambria Math" panose="02040503050406030204" pitchFamily="18" charset="0"/>
                        </a:rPr>
                        <m:t>=</m:t>
                      </m:r>
                      <m:r>
                        <a:rPr lang="en-US" b="0" i="1" dirty="0" smtClean="0">
                          <a:solidFill>
                            <a:srgbClr val="0070C0"/>
                          </a:solidFill>
                          <a:latin typeface="Cambria Math" panose="02040503050406030204" pitchFamily="18" charset="0"/>
                        </a:rPr>
                        <m:t>500</m:t>
                      </m:r>
                    </m:oMath>
                  </m:oMathPara>
                </a14:m>
                <a:endParaRPr lang="en-US" dirty="0">
                  <a:solidFill>
                    <a:srgbClr val="0070C0"/>
                  </a:solidFill>
                </a:endParaRPr>
              </a:p>
            </p:txBody>
          </p:sp>
        </mc:Choice>
        <mc:Fallback xmlns="">
          <p:sp>
            <p:nvSpPr>
              <p:cNvPr id="9" name="Rectangle 8">
                <a:extLst>
                  <a:ext uri="{FF2B5EF4-FFF2-40B4-BE49-F238E27FC236}">
                    <a16:creationId xmlns:a16="http://schemas.microsoft.com/office/drawing/2014/main" id="{4DB18B6B-351A-4767-8456-7E8D2AC7EF1D}"/>
                  </a:ext>
                </a:extLst>
              </p:cNvPr>
              <p:cNvSpPr>
                <a:spLocks noRot="1" noChangeAspect="1" noMove="1" noResize="1" noEditPoints="1" noAdjustHandles="1" noChangeArrowheads="1" noChangeShapeType="1" noTextEdit="1"/>
              </p:cNvSpPr>
              <p:nvPr/>
            </p:nvSpPr>
            <p:spPr>
              <a:xfrm>
                <a:off x="4719570" y="5046904"/>
                <a:ext cx="1168525" cy="523220"/>
              </a:xfrm>
              <a:prstGeom prst="rect">
                <a:avLst/>
              </a:prstGeom>
              <a:blipFill>
                <a:blip r:embed="rId7"/>
                <a:stretch>
                  <a:fillRect/>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A1D72FDB-EA5F-4C7C-BFED-21B0735A2F37}"/>
              </a:ext>
            </a:extLst>
          </p:cNvPr>
          <p:cNvSpPr txBox="1"/>
          <p:nvPr/>
        </p:nvSpPr>
        <p:spPr>
          <a:xfrm>
            <a:off x="666415" y="6311900"/>
            <a:ext cx="3791749" cy="307777"/>
          </a:xfrm>
          <a:prstGeom prst="rect">
            <a:avLst/>
          </a:prstGeom>
          <a:noFill/>
        </p:spPr>
        <p:txBody>
          <a:bodyPr wrap="square" rtlCol="0">
            <a:spAutoFit/>
          </a:bodyPr>
          <a:lstStyle/>
          <a:p>
            <a:r>
              <a:rPr lang="en-US" b="1" dirty="0">
                <a:solidFill>
                  <a:srgbClr val="0070C0"/>
                </a:solidFill>
              </a:rPr>
              <a:t>Exercise—Run it!</a:t>
            </a:r>
          </a:p>
        </p:txBody>
      </p:sp>
      <p:pic>
        <p:nvPicPr>
          <p:cNvPr id="11" name="Picture 10">
            <a:extLst>
              <a:ext uri="{FF2B5EF4-FFF2-40B4-BE49-F238E27FC236}">
                <a16:creationId xmlns:a16="http://schemas.microsoft.com/office/drawing/2014/main" id="{F7CBA8DC-4A88-41DE-B065-9D9C81A9E157}"/>
              </a:ext>
            </a:extLst>
          </p:cNvPr>
          <p:cNvPicPr>
            <a:picLocks noChangeAspect="1"/>
          </p:cNvPicPr>
          <p:nvPr/>
        </p:nvPicPr>
        <p:blipFill>
          <a:blip r:embed="rId8">
            <a:clrChange>
              <a:clrFrom>
                <a:srgbClr val="FEF3B1"/>
              </a:clrFrom>
              <a:clrTo>
                <a:srgbClr val="FEF3B1">
                  <a:alpha val="0"/>
                </a:srgbClr>
              </a:clrTo>
            </a:clrChange>
          </a:blip>
          <a:stretch>
            <a:fillRect/>
          </a:stretch>
        </p:blipFill>
        <p:spPr>
          <a:xfrm>
            <a:off x="8550325" y="0"/>
            <a:ext cx="593675" cy="617861"/>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Google Shape;754;g8d5ae6fbc1_0_168"/>
          <p:cNvSpPr txBox="1">
            <a:spLocks noGrp="1"/>
          </p:cNvSpPr>
          <p:nvPr>
            <p:ph type="title"/>
          </p:nvPr>
        </p:nvSpPr>
        <p:spPr>
          <a:xfrm>
            <a:off x="457200" y="-92062"/>
            <a:ext cx="8229600" cy="828662"/>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dirty="0">
                <a:solidFill>
                  <a:srgbClr val="0000CC"/>
                </a:solidFill>
              </a:rPr>
              <a:t>Full Model Results</a:t>
            </a:r>
            <a:endParaRPr dirty="0"/>
          </a:p>
        </p:txBody>
      </p:sp>
      <p:pic>
        <p:nvPicPr>
          <p:cNvPr id="755" name="Google Shape;755;g8d5ae6fbc1_0_168" descr="redblackblockiu"/>
          <p:cNvPicPr preferRelativeResize="0"/>
          <p:nvPr/>
        </p:nvPicPr>
        <p:blipFill rotWithShape="1">
          <a:blip r:embed="rId3">
            <a:alphaModFix/>
          </a:blip>
          <a:srcRect/>
          <a:stretch/>
        </p:blipFill>
        <p:spPr>
          <a:xfrm>
            <a:off x="0" y="6219825"/>
            <a:ext cx="484188" cy="638175"/>
          </a:xfrm>
          <a:prstGeom prst="rect">
            <a:avLst/>
          </a:prstGeom>
          <a:noFill/>
          <a:ln>
            <a:noFill/>
          </a:ln>
        </p:spPr>
      </p:pic>
      <p:pic>
        <p:nvPicPr>
          <p:cNvPr id="756" name="Google Shape;756;g8d5ae6fbc1_0_168"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pic>
        <p:nvPicPr>
          <p:cNvPr id="757" name="Google Shape;757;g8d5ae6fbc1_0_168"/>
          <p:cNvPicPr preferRelativeResize="0"/>
          <p:nvPr/>
        </p:nvPicPr>
        <p:blipFill>
          <a:blip r:embed="rId5">
            <a:alphaModFix/>
          </a:blip>
          <a:stretch>
            <a:fillRect/>
          </a:stretch>
        </p:blipFill>
        <p:spPr>
          <a:xfrm>
            <a:off x="4388588" y="3802075"/>
            <a:ext cx="4019550" cy="2809875"/>
          </a:xfrm>
          <a:prstGeom prst="rect">
            <a:avLst/>
          </a:prstGeom>
          <a:noFill/>
          <a:ln>
            <a:noFill/>
          </a:ln>
        </p:spPr>
      </p:pic>
      <p:pic>
        <p:nvPicPr>
          <p:cNvPr id="758" name="Google Shape;758;g8d5ae6fbc1_0_168"/>
          <p:cNvPicPr preferRelativeResize="0"/>
          <p:nvPr/>
        </p:nvPicPr>
        <p:blipFill>
          <a:blip r:embed="rId6">
            <a:alphaModFix/>
          </a:blip>
          <a:stretch>
            <a:fillRect/>
          </a:stretch>
        </p:blipFill>
        <p:spPr>
          <a:xfrm>
            <a:off x="708338" y="3802063"/>
            <a:ext cx="3886200" cy="2809875"/>
          </a:xfrm>
          <a:prstGeom prst="rect">
            <a:avLst/>
          </a:prstGeom>
          <a:noFill/>
          <a:ln>
            <a:noFill/>
          </a:ln>
        </p:spPr>
      </p:pic>
      <p:pic>
        <p:nvPicPr>
          <p:cNvPr id="759" name="Google Shape;759;g8d5ae6fbc1_0_168"/>
          <p:cNvPicPr preferRelativeResize="0"/>
          <p:nvPr/>
        </p:nvPicPr>
        <p:blipFill>
          <a:blip r:embed="rId7">
            <a:alphaModFix/>
          </a:blip>
          <a:stretch>
            <a:fillRect/>
          </a:stretch>
        </p:blipFill>
        <p:spPr>
          <a:xfrm>
            <a:off x="4530725" y="1050939"/>
            <a:ext cx="4019550" cy="2829986"/>
          </a:xfrm>
          <a:prstGeom prst="rect">
            <a:avLst/>
          </a:prstGeom>
          <a:noFill/>
          <a:ln>
            <a:noFill/>
          </a:ln>
        </p:spPr>
      </p:pic>
      <p:pic>
        <p:nvPicPr>
          <p:cNvPr id="760" name="Google Shape;760;g8d5ae6fbc1_0_168"/>
          <p:cNvPicPr preferRelativeResize="0"/>
          <p:nvPr/>
        </p:nvPicPr>
        <p:blipFill>
          <a:blip r:embed="rId8">
            <a:alphaModFix/>
          </a:blip>
          <a:stretch>
            <a:fillRect/>
          </a:stretch>
        </p:blipFill>
        <p:spPr>
          <a:xfrm>
            <a:off x="774070" y="1050950"/>
            <a:ext cx="3820480" cy="2751125"/>
          </a:xfrm>
          <a:prstGeom prst="rect">
            <a:avLst/>
          </a:prstGeom>
          <a:noFill/>
          <a:ln>
            <a:noFill/>
          </a:ln>
        </p:spPr>
      </p:pic>
      <p:pic>
        <p:nvPicPr>
          <p:cNvPr id="9" name="Picture 8">
            <a:extLst>
              <a:ext uri="{FF2B5EF4-FFF2-40B4-BE49-F238E27FC236}">
                <a16:creationId xmlns:a16="http://schemas.microsoft.com/office/drawing/2014/main" id="{D0EAD96A-CE06-4126-AB83-9D7E0F71A427}"/>
              </a:ext>
            </a:extLst>
          </p:cNvPr>
          <p:cNvPicPr>
            <a:picLocks noChangeAspect="1"/>
          </p:cNvPicPr>
          <p:nvPr/>
        </p:nvPicPr>
        <p:blipFill>
          <a:blip r:embed="rId9">
            <a:clrChange>
              <a:clrFrom>
                <a:srgbClr val="FEF3B1"/>
              </a:clrFrom>
              <a:clrTo>
                <a:srgbClr val="FEF3B1">
                  <a:alpha val="0"/>
                </a:srgbClr>
              </a:clrTo>
            </a:clrChange>
          </a:blip>
          <a:stretch>
            <a:fillRect/>
          </a:stretch>
        </p:blipFill>
        <p:spPr>
          <a:xfrm>
            <a:off x="8550325" y="0"/>
            <a:ext cx="593675" cy="617861"/>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Google Shape;754;g8d5ae6fbc1_0_168"/>
          <p:cNvSpPr txBox="1">
            <a:spLocks noGrp="1"/>
          </p:cNvSpPr>
          <p:nvPr>
            <p:ph type="title"/>
          </p:nvPr>
        </p:nvSpPr>
        <p:spPr>
          <a:xfrm>
            <a:off x="0" y="0"/>
            <a:ext cx="8577953"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dirty="0">
                <a:solidFill>
                  <a:srgbClr val="0000CC"/>
                </a:solidFill>
              </a:rPr>
              <a:t>Comparing Simulated and Experimental Viral Load Curves</a:t>
            </a:r>
            <a:endParaRPr dirty="0"/>
          </a:p>
        </p:txBody>
      </p:sp>
      <p:pic>
        <p:nvPicPr>
          <p:cNvPr id="755" name="Google Shape;755;g8d5ae6fbc1_0_168" descr="redblackblockiu"/>
          <p:cNvPicPr preferRelativeResize="0"/>
          <p:nvPr/>
        </p:nvPicPr>
        <p:blipFill rotWithShape="1">
          <a:blip r:embed="rId3">
            <a:alphaModFix/>
          </a:blip>
          <a:srcRect/>
          <a:stretch/>
        </p:blipFill>
        <p:spPr>
          <a:xfrm>
            <a:off x="0" y="6219825"/>
            <a:ext cx="484188" cy="638175"/>
          </a:xfrm>
          <a:prstGeom prst="rect">
            <a:avLst/>
          </a:prstGeom>
          <a:noFill/>
          <a:ln>
            <a:noFill/>
          </a:ln>
        </p:spPr>
      </p:pic>
      <p:pic>
        <p:nvPicPr>
          <p:cNvPr id="756" name="Google Shape;756;g8d5ae6fbc1_0_168"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pic>
        <p:nvPicPr>
          <p:cNvPr id="759" name="Google Shape;759;g8d5ae6fbc1_0_168"/>
          <p:cNvPicPr preferRelativeResize="0"/>
          <p:nvPr/>
        </p:nvPicPr>
        <p:blipFill>
          <a:blip r:embed="rId5">
            <a:alphaModFix/>
          </a:blip>
          <a:stretch>
            <a:fillRect/>
          </a:stretch>
        </p:blipFill>
        <p:spPr>
          <a:xfrm>
            <a:off x="152400" y="1478394"/>
            <a:ext cx="4419600" cy="3098025"/>
          </a:xfrm>
          <a:prstGeom prst="rect">
            <a:avLst/>
          </a:prstGeom>
          <a:noFill/>
          <a:ln>
            <a:noFill/>
          </a:ln>
        </p:spPr>
      </p:pic>
      <p:pic>
        <p:nvPicPr>
          <p:cNvPr id="9" name="Google Shape;439;g8d5b788658_0_98">
            <a:extLst>
              <a:ext uri="{FF2B5EF4-FFF2-40B4-BE49-F238E27FC236}">
                <a16:creationId xmlns:a16="http://schemas.microsoft.com/office/drawing/2014/main" id="{648AFFA1-EE61-EB42-8B6D-CD8E7162A7CF}"/>
              </a:ext>
            </a:extLst>
          </p:cNvPr>
          <p:cNvPicPr preferRelativeResize="0">
            <a:picLocks noChangeAspect="1"/>
          </p:cNvPicPr>
          <p:nvPr/>
        </p:nvPicPr>
        <p:blipFill>
          <a:blip r:embed="rId6">
            <a:alphaModFix/>
          </a:blip>
          <a:stretch>
            <a:fillRect/>
          </a:stretch>
        </p:blipFill>
        <p:spPr>
          <a:xfrm>
            <a:off x="4572000" y="1478393"/>
            <a:ext cx="4005953" cy="3098025"/>
          </a:xfrm>
          <a:prstGeom prst="rect">
            <a:avLst/>
          </a:prstGeom>
          <a:noFill/>
          <a:ln>
            <a:noFill/>
          </a:ln>
        </p:spPr>
      </p:pic>
      <p:graphicFrame>
        <p:nvGraphicFramePr>
          <p:cNvPr id="7" name="Table 6">
            <a:extLst>
              <a:ext uri="{FF2B5EF4-FFF2-40B4-BE49-F238E27FC236}">
                <a16:creationId xmlns:a16="http://schemas.microsoft.com/office/drawing/2014/main" id="{6735CC61-D9D1-5942-B341-E6560C453AC2}"/>
              </a:ext>
            </a:extLst>
          </p:cNvPr>
          <p:cNvGraphicFramePr>
            <a:graphicFrameLocks noGrp="1"/>
          </p:cNvGraphicFramePr>
          <p:nvPr>
            <p:extLst>
              <p:ext uri="{D42A27DB-BD31-4B8C-83A1-F6EECF244321}">
                <p14:modId xmlns:p14="http://schemas.microsoft.com/office/powerpoint/2010/main" val="2078505588"/>
              </p:ext>
            </p:extLst>
          </p:nvPr>
        </p:nvGraphicFramePr>
        <p:xfrm>
          <a:off x="3219079" y="4911814"/>
          <a:ext cx="3245384" cy="1781285"/>
        </p:xfrm>
        <a:graphic>
          <a:graphicData uri="http://schemas.openxmlformats.org/drawingml/2006/table">
            <a:tbl>
              <a:tblPr firstRow="1" bandRow="1">
                <a:tableStyleId>{5C22544A-7EE6-4342-B048-85BDC9FD1C3A}</a:tableStyleId>
              </a:tblPr>
              <a:tblGrid>
                <a:gridCol w="1535629">
                  <a:extLst>
                    <a:ext uri="{9D8B030D-6E8A-4147-A177-3AD203B41FA5}">
                      <a16:colId xmlns:a16="http://schemas.microsoft.com/office/drawing/2014/main" val="3300867122"/>
                    </a:ext>
                  </a:extLst>
                </a:gridCol>
                <a:gridCol w="1709755">
                  <a:extLst>
                    <a:ext uri="{9D8B030D-6E8A-4147-A177-3AD203B41FA5}">
                      <a16:colId xmlns:a16="http://schemas.microsoft.com/office/drawing/2014/main" val="681751037"/>
                    </a:ext>
                  </a:extLst>
                </a:gridCol>
              </a:tblGrid>
              <a:tr h="281793">
                <a:tc>
                  <a:txBody>
                    <a:bodyPr/>
                    <a:lstStyle/>
                    <a:p>
                      <a:pPr algn="ctr"/>
                      <a:r>
                        <a:rPr lang="en-US" sz="900" dirty="0"/>
                        <a:t>Phase</a:t>
                      </a:r>
                    </a:p>
                  </a:txBody>
                  <a:tcPr/>
                </a:tc>
                <a:tc>
                  <a:txBody>
                    <a:bodyPr/>
                    <a:lstStyle/>
                    <a:p>
                      <a:pPr algn="ctr"/>
                      <a:r>
                        <a:rPr lang="en-US" sz="900" dirty="0"/>
                        <a:t>Rate</a:t>
                      </a:r>
                    </a:p>
                  </a:txBody>
                  <a:tcPr/>
                </a:tc>
                <a:extLst>
                  <a:ext uri="{0D108BD9-81ED-4DB2-BD59-A6C34878D82A}">
                    <a16:rowId xmlns:a16="http://schemas.microsoft.com/office/drawing/2014/main" val="617929306"/>
                  </a:ext>
                </a:extLst>
              </a:tr>
              <a:tr h="281793">
                <a:tc>
                  <a:txBody>
                    <a:bodyPr/>
                    <a:lstStyle/>
                    <a:p>
                      <a:pPr algn="ctr"/>
                      <a:r>
                        <a:rPr lang="en-US" sz="900" dirty="0"/>
                        <a:t>Eclipse Phase</a:t>
                      </a:r>
                    </a:p>
                  </a:txBody>
                  <a:tcPr/>
                </a:tc>
                <a:tc>
                  <a:txBody>
                    <a:bodyPr/>
                    <a:lstStyle/>
                    <a:p>
                      <a:pPr algn="ctr"/>
                      <a:r>
                        <a:rPr lang="en-US" sz="900" dirty="0"/>
                        <a:t>6 hours</a:t>
                      </a:r>
                    </a:p>
                  </a:txBody>
                  <a:tcPr/>
                </a:tc>
                <a:extLst>
                  <a:ext uri="{0D108BD9-81ED-4DB2-BD59-A6C34878D82A}">
                    <a16:rowId xmlns:a16="http://schemas.microsoft.com/office/drawing/2014/main" val="1162516766"/>
                  </a:ext>
                </a:extLst>
              </a:tr>
              <a:tr h="372320">
                <a:tc>
                  <a:txBody>
                    <a:bodyPr/>
                    <a:lstStyle/>
                    <a:p>
                      <a:pPr algn="ctr"/>
                      <a:r>
                        <a:rPr lang="en-US" sz="900" dirty="0"/>
                        <a:t>Exponential Growth Phase</a:t>
                      </a:r>
                    </a:p>
                  </a:txBody>
                  <a:tcPr/>
                </a:tc>
                <a:tc>
                  <a:txBody>
                    <a:bodyPr/>
                    <a:lstStyle/>
                    <a:p>
                      <a:pPr algn="ctr"/>
                      <a:r>
                        <a:rPr lang="en-US" sz="900" dirty="0"/>
                        <a:t>10-fold over 4 hours</a:t>
                      </a:r>
                    </a:p>
                  </a:txBody>
                  <a:tcPr/>
                </a:tc>
                <a:extLst>
                  <a:ext uri="{0D108BD9-81ED-4DB2-BD59-A6C34878D82A}">
                    <a16:rowId xmlns:a16="http://schemas.microsoft.com/office/drawing/2014/main" val="2007940332"/>
                  </a:ext>
                </a:extLst>
              </a:tr>
              <a:tr h="281793">
                <a:tc>
                  <a:txBody>
                    <a:bodyPr/>
                    <a:lstStyle/>
                    <a:p>
                      <a:pPr algn="ctr"/>
                      <a:r>
                        <a:rPr lang="en-US" sz="900" dirty="0"/>
                        <a:t>Saturation Phase</a:t>
                      </a:r>
                    </a:p>
                  </a:txBody>
                  <a:tcPr/>
                </a:tc>
                <a:tc>
                  <a:txBody>
                    <a:bodyPr/>
                    <a:lstStyle/>
                    <a:p>
                      <a:pPr algn="ctr"/>
                      <a:r>
                        <a:rPr lang="en-US" sz="900" dirty="0"/>
                        <a:t>10E6 at day 1</a:t>
                      </a:r>
                    </a:p>
                  </a:txBody>
                  <a:tcPr/>
                </a:tc>
                <a:extLst>
                  <a:ext uri="{0D108BD9-81ED-4DB2-BD59-A6C34878D82A}">
                    <a16:rowId xmlns:a16="http://schemas.microsoft.com/office/drawing/2014/main" val="4185142996"/>
                  </a:ext>
                </a:extLst>
              </a:tr>
              <a:tr h="281793">
                <a:tc>
                  <a:txBody>
                    <a:bodyPr/>
                    <a:lstStyle/>
                    <a:p>
                      <a:pPr algn="ctr"/>
                      <a:r>
                        <a:rPr lang="en-US" sz="900" dirty="0"/>
                        <a:t>Slow Clearance Phase</a:t>
                      </a:r>
                    </a:p>
                  </a:txBody>
                  <a:tcPr/>
                </a:tc>
                <a:tc>
                  <a:txBody>
                    <a:bodyPr/>
                    <a:lstStyle/>
                    <a:p>
                      <a:pPr algn="ctr"/>
                      <a:r>
                        <a:rPr lang="en-US" sz="900" dirty="0"/>
                        <a:t>10-fold over 5 days</a:t>
                      </a:r>
                    </a:p>
                  </a:txBody>
                  <a:tcPr/>
                </a:tc>
                <a:extLst>
                  <a:ext uri="{0D108BD9-81ED-4DB2-BD59-A6C34878D82A}">
                    <a16:rowId xmlns:a16="http://schemas.microsoft.com/office/drawing/2014/main" val="1807088825"/>
                  </a:ext>
                </a:extLst>
              </a:tr>
              <a:tr h="281793">
                <a:tc>
                  <a:txBody>
                    <a:bodyPr/>
                    <a:lstStyle/>
                    <a:p>
                      <a:pPr algn="ctr"/>
                      <a:r>
                        <a:rPr lang="en-US" sz="900" dirty="0"/>
                        <a:t>Rapid Clearance Phase </a:t>
                      </a:r>
                    </a:p>
                  </a:txBody>
                  <a:tcPr/>
                </a:tc>
                <a:tc>
                  <a:txBody>
                    <a:bodyPr/>
                    <a:lstStyle/>
                    <a:p>
                      <a:pPr algn="ctr"/>
                      <a:r>
                        <a:rPr lang="en-US" sz="900" dirty="0"/>
                        <a:t>10E5 over 2 days</a:t>
                      </a:r>
                    </a:p>
                  </a:txBody>
                  <a:tcPr/>
                </a:tc>
                <a:extLst>
                  <a:ext uri="{0D108BD9-81ED-4DB2-BD59-A6C34878D82A}">
                    <a16:rowId xmlns:a16="http://schemas.microsoft.com/office/drawing/2014/main" val="2340610118"/>
                  </a:ext>
                </a:extLst>
              </a:tr>
            </a:tbl>
          </a:graphicData>
        </a:graphic>
      </p:graphicFrame>
      <p:pic>
        <p:nvPicPr>
          <p:cNvPr id="8" name="Picture 7">
            <a:extLst>
              <a:ext uri="{FF2B5EF4-FFF2-40B4-BE49-F238E27FC236}">
                <a16:creationId xmlns:a16="http://schemas.microsoft.com/office/drawing/2014/main" id="{82E6446F-57A3-41D4-8006-8EA78A38B266}"/>
              </a:ext>
            </a:extLst>
          </p:cNvPr>
          <p:cNvPicPr>
            <a:picLocks noChangeAspect="1"/>
          </p:cNvPicPr>
          <p:nvPr/>
        </p:nvPicPr>
        <p:blipFill>
          <a:blip r:embed="rId7">
            <a:clrChange>
              <a:clrFrom>
                <a:srgbClr val="FEF3B1"/>
              </a:clrFrom>
              <a:clrTo>
                <a:srgbClr val="FEF3B1">
                  <a:alpha val="0"/>
                </a:srgbClr>
              </a:clrTo>
            </a:clrChange>
          </a:blip>
          <a:stretch>
            <a:fillRect/>
          </a:stretch>
        </p:blipFill>
        <p:spPr>
          <a:xfrm>
            <a:off x="8550325" y="0"/>
            <a:ext cx="593675" cy="617861"/>
          </a:xfrm>
          <a:prstGeom prst="rect">
            <a:avLst/>
          </a:prstGeom>
        </p:spPr>
      </p:pic>
    </p:spTree>
    <p:extLst>
      <p:ext uri="{BB962C8B-B14F-4D97-AF65-F5344CB8AC3E}">
        <p14:creationId xmlns:p14="http://schemas.microsoft.com/office/powerpoint/2010/main" val="39618864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g8ef05732f3_0_0"/>
          <p:cNvSpPr txBox="1">
            <a:spLocks noGrp="1"/>
          </p:cNvSpPr>
          <p:nvPr>
            <p:ph type="title"/>
          </p:nvPr>
        </p:nvSpPr>
        <p:spPr>
          <a:xfrm>
            <a:off x="0" y="0"/>
            <a:ext cx="8550275" cy="754062"/>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200" b="1" dirty="0">
                <a:solidFill>
                  <a:srgbClr val="0000CC"/>
                </a:solidFill>
              </a:rPr>
              <a:t>Exercise 1.5.5: Rapid Adaptive Immune Clearance of the Virus</a:t>
            </a:r>
            <a:endParaRPr sz="3600" dirty="0"/>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C47EF3CE-4514-3345-9322-4556258150C8}"/>
                  </a:ext>
                </a:extLst>
              </p:cNvPr>
              <p:cNvSpPr>
                <a:spLocks noGrp="1"/>
              </p:cNvSpPr>
              <p:nvPr>
                <p:ph type="body" idx="1"/>
              </p:nvPr>
            </p:nvSpPr>
            <p:spPr>
              <a:xfrm>
                <a:off x="171450" y="873125"/>
                <a:ext cx="6400800" cy="4525963"/>
              </a:xfrm>
            </p:spPr>
            <p:txBody>
              <a:bodyPr>
                <a:normAutofit lnSpcReduction="10000"/>
              </a:bodyPr>
              <a:lstStyle/>
              <a:p>
                <a:pPr marL="0" lvl="0" indent="0">
                  <a:buNone/>
                </a:pPr>
                <a:r>
                  <a:rPr lang="en-US" sz="2000" dirty="0"/>
                  <a:t>Explore how the immune parameters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𝑒</m:t>
                        </m:r>
                      </m:sub>
                    </m:sSub>
                  </m:oMath>
                </a14:m>
                <a:r>
                  <a:rPr lang="en-US" sz="2000" dirty="0"/>
                  <a:t>,</a:t>
                </a:r>
                <a:r>
                  <a:rPr lang="ar-AE" sz="2000" dirty="0"/>
                  <a:t>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𝑑</m:t>
                        </m:r>
                      </m:e>
                      <m:sub>
                        <m:r>
                          <a:rPr lang="en-US" sz="2000" b="0" i="1" smtClean="0">
                            <a:latin typeface="Cambria Math" panose="02040503050406030204" pitchFamily="18" charset="0"/>
                          </a:rPr>
                          <m:t>𝑒𝑖</m:t>
                        </m:r>
                        <m:r>
                          <a:rPr lang="en-US" sz="2000" b="0" i="1" smtClean="0">
                            <a:latin typeface="Cambria Math" panose="02040503050406030204" pitchFamily="18" charset="0"/>
                          </a:rPr>
                          <m:t>2</m:t>
                        </m:r>
                      </m:sub>
                    </m:sSub>
                    <m:r>
                      <a:rPr lang="en-US" sz="2000">
                        <a:latin typeface="Cambria Math" panose="02040503050406030204" pitchFamily="18" charset="0"/>
                      </a:rPr>
                      <m:t>,</m:t>
                    </m:r>
                  </m:oMath>
                </a14:m>
                <a:r>
                  <a:rPr lang="en-US" sz="2000" dirty="0"/>
                  <a:t> </a:t>
                </a:r>
                <a14:m>
                  <m:oMath xmlns:m="http://schemas.openxmlformats.org/officeDocument/2006/math">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𝐾</m:t>
                        </m:r>
                      </m:e>
                      <m:sub>
                        <m:r>
                          <a:rPr lang="en-US" sz="2000" b="0" i="1" dirty="0" smtClean="0">
                            <a:latin typeface="Cambria Math" panose="02040503050406030204" pitchFamily="18" charset="0"/>
                          </a:rPr>
                          <m:t>𝑒𝑖</m:t>
                        </m:r>
                        <m:r>
                          <a:rPr lang="en-US" sz="2000" b="0" i="1" dirty="0" smtClean="0">
                            <a:latin typeface="Cambria Math" panose="02040503050406030204" pitchFamily="18" charset="0"/>
                          </a:rPr>
                          <m:t>2</m:t>
                        </m:r>
                      </m:sub>
                    </m:sSub>
                  </m:oMath>
                </a14:m>
                <a:r>
                  <a:rPr lang="en-US" sz="2000" dirty="0"/>
                  <a:t>) change the timing and rate of the rapid clearance of the viral load </a:t>
                </a:r>
              </a:p>
              <a:p>
                <a:pPr marL="0" lvl="0" indent="0">
                  <a:buNone/>
                </a:pPr>
                <a:r>
                  <a:rPr lang="en-US" sz="2000" dirty="0"/>
                  <a:t>Perform parameter sweeps and overlay the viral curve plots</a:t>
                </a:r>
              </a:p>
              <a:p>
                <a:pPr marL="0" lvl="0" indent="0">
                  <a:buNone/>
                </a:pPr>
                <a:r>
                  <a:rPr lang="en-US" sz="2000" dirty="0"/>
                  <a:t>1) Parameter sweep of the transport of effector T-cells to tissue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𝑘</m:t>
                        </m:r>
                      </m:e>
                      <m:sub>
                        <m:r>
                          <a:rPr lang="en-US" sz="2000" i="1">
                            <a:latin typeface="Cambria Math" panose="02040503050406030204" pitchFamily="18" charset="0"/>
                          </a:rPr>
                          <m:t>𝑒</m:t>
                        </m:r>
                      </m:sub>
                    </m:sSub>
                  </m:oMath>
                </a14:m>
                <a:endParaRPr lang="en-US" sz="2000" dirty="0"/>
              </a:p>
              <a:p>
                <a:pPr marL="0" lvl="0" indent="0">
                  <a:buNone/>
                </a:pPr>
                <a:r>
                  <a:rPr lang="en-US" sz="2000" dirty="0"/>
                  <a:t>2) Parameter sweep of the rate of killing by effector T-cells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𝑑</m:t>
                        </m:r>
                      </m:e>
                      <m:sub>
                        <m:r>
                          <a:rPr lang="en-US" sz="2000" b="0" i="1" smtClean="0">
                            <a:latin typeface="Cambria Math" panose="02040503050406030204" pitchFamily="18" charset="0"/>
                          </a:rPr>
                          <m:t>𝑒𝑖</m:t>
                        </m:r>
                        <m:r>
                          <a:rPr lang="en-US" sz="2000" b="0" i="1" smtClean="0">
                            <a:latin typeface="Cambria Math" panose="02040503050406030204" pitchFamily="18" charset="0"/>
                          </a:rPr>
                          <m:t>2</m:t>
                        </m:r>
                      </m:sub>
                    </m:sSub>
                    <m:r>
                      <a:rPr lang="en-US" sz="2000" i="1">
                        <a:latin typeface="Cambria Math" panose="02040503050406030204" pitchFamily="18" charset="0"/>
                      </a:rPr>
                      <m:t> </m:t>
                    </m:r>
                  </m:oMath>
                </a14:m>
                <a:endParaRPr lang="en-US" sz="2000" dirty="0"/>
              </a:p>
              <a:p>
                <a:pPr marL="0" lvl="0" indent="0">
                  <a:buNone/>
                </a:pPr>
                <a:r>
                  <a:rPr lang="en-US" sz="2000" dirty="0"/>
                  <a:t>3) Parameter sweep of saturation of killing by effector T-cells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𝑒𝑖</m:t>
                        </m:r>
                        <m:r>
                          <a:rPr lang="en-US" sz="2000" b="0" i="1" smtClean="0">
                            <a:latin typeface="Cambria Math" panose="02040503050406030204" pitchFamily="18" charset="0"/>
                          </a:rPr>
                          <m:t>2</m:t>
                        </m:r>
                      </m:sub>
                    </m:sSub>
                  </m:oMath>
                </a14:m>
                <a:endParaRPr lang="en-US" sz="2000" dirty="0"/>
              </a:p>
              <a:p>
                <a:pPr marL="0" lvl="0" indent="0">
                  <a:buNone/>
                </a:pPr>
                <a:r>
                  <a:rPr lang="en-US" sz="2000" dirty="0"/>
                  <a:t>Try combinations of these parameters to compensate for each other</a:t>
                </a:r>
              </a:p>
              <a:p>
                <a:pPr marL="0" lvl="0" indent="0">
                  <a:buNone/>
                </a:pPr>
                <a:r>
                  <a:rPr lang="en-US" sz="2000" dirty="0"/>
                  <a:t>4) Try using the model in which the virus is used up on infection </a:t>
                </a:r>
                <a14:m>
                  <m:oMath xmlns:m="http://schemas.openxmlformats.org/officeDocument/2006/math">
                    <m:r>
                      <a:rPr lang="en-US" sz="2000" i="1">
                        <a:latin typeface="Cambria Math" panose="02040503050406030204" pitchFamily="18" charset="0"/>
                      </a:rPr>
                      <m:t>𝑇</m:t>
                    </m:r>
                    <m:r>
                      <a:rPr lang="en-US" sz="2000" b="0" i="1" smtClean="0">
                        <a:latin typeface="Cambria Math" panose="02040503050406030204" pitchFamily="18" charset="0"/>
                      </a:rPr>
                      <m:t>+</m:t>
                    </m:r>
                    <m:r>
                      <a:rPr lang="en-US" sz="2000" b="0" i="1" smtClean="0">
                        <a:latin typeface="Cambria Math" panose="02040503050406030204" pitchFamily="18" charset="0"/>
                      </a:rPr>
                      <m:t>𝑉</m:t>
                    </m:r>
                    <m:groupChr>
                      <m:groupChrPr>
                        <m:chr m:val="→"/>
                        <m:vertJc m:val="bot"/>
                        <m:ctrlPr>
                          <a:rPr lang="el-GR" sz="2000" i="1">
                            <a:latin typeface="Cambria Math" panose="02040503050406030204" pitchFamily="18" charset="0"/>
                          </a:rPr>
                        </m:ctrlPr>
                      </m:groupChrPr>
                      <m:e>
                        <m:r>
                          <a:rPr lang="en-US" sz="2000" i="1">
                            <a:latin typeface="Cambria Math" panose="02040503050406030204" pitchFamily="18" charset="0"/>
                          </a:rPr>
                          <m:t>𝛽</m:t>
                        </m:r>
                        <m:r>
                          <a:rPr lang="en-US" sz="2000" i="1">
                            <a:latin typeface="Cambria Math" panose="02040503050406030204" pitchFamily="18" charset="0"/>
                          </a:rPr>
                          <m:t>𝑉𝑇</m:t>
                        </m:r>
                      </m:e>
                    </m:groupCh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1</m:t>
                        </m:r>
                      </m:sub>
                    </m:sSub>
                  </m:oMath>
                </a14:m>
                <a:endParaRPr lang="en-US" sz="2000" dirty="0"/>
              </a:p>
            </p:txBody>
          </p:sp>
        </mc:Choice>
        <mc:Fallback xmlns="">
          <p:sp>
            <p:nvSpPr>
              <p:cNvPr id="3" name="Text Placeholder 2">
                <a:extLst>
                  <a:ext uri="{FF2B5EF4-FFF2-40B4-BE49-F238E27FC236}">
                    <a16:creationId xmlns:a16="http://schemas.microsoft.com/office/drawing/2014/main" id="{C47EF3CE-4514-3345-9322-4556258150C8}"/>
                  </a:ext>
                </a:extLst>
              </p:cNvPr>
              <p:cNvSpPr>
                <a:spLocks noGrp="1" noRot="1" noChangeAspect="1" noMove="1" noResize="1" noEditPoints="1" noAdjustHandles="1" noChangeArrowheads="1" noChangeShapeType="1" noTextEdit="1"/>
              </p:cNvSpPr>
              <p:nvPr>
                <p:ph type="body" idx="1"/>
              </p:nvPr>
            </p:nvSpPr>
            <p:spPr>
              <a:xfrm>
                <a:off x="171450" y="873125"/>
                <a:ext cx="6400800" cy="4525963"/>
              </a:xfrm>
              <a:blipFill>
                <a:blip r:embed="rId3"/>
                <a:stretch>
                  <a:fillRect l="-952" t="-269" r="-667"/>
                </a:stretch>
              </a:blipFill>
            </p:spPr>
            <p:txBody>
              <a:bodyPr/>
              <a:lstStyle/>
              <a:p>
                <a:r>
                  <a:rPr lang="en-US">
                    <a:noFill/>
                  </a:rPr>
                  <a:t> </a:t>
                </a:r>
              </a:p>
            </p:txBody>
          </p:sp>
        </mc:Fallback>
      </mc:AlternateContent>
      <p:pic>
        <p:nvPicPr>
          <p:cNvPr id="737" name="Google Shape;737;g8ef05732f3_0_0" descr="redblackblockiu"/>
          <p:cNvPicPr preferRelativeResize="0"/>
          <p:nvPr/>
        </p:nvPicPr>
        <p:blipFill rotWithShape="1">
          <a:blip r:embed="rId4">
            <a:alphaModFix/>
          </a:blip>
          <a:srcRect/>
          <a:stretch/>
        </p:blipFill>
        <p:spPr>
          <a:xfrm>
            <a:off x="0" y="6219825"/>
            <a:ext cx="484188" cy="638175"/>
          </a:xfrm>
          <a:prstGeom prst="rect">
            <a:avLst/>
          </a:prstGeom>
          <a:noFill/>
          <a:ln>
            <a:noFill/>
          </a:ln>
        </p:spPr>
      </p:pic>
      <p:pic>
        <p:nvPicPr>
          <p:cNvPr id="738" name="Google Shape;738;g8ef05732f3_0_0" descr="Biocomplexity Logo"/>
          <p:cNvPicPr preferRelativeResize="0"/>
          <p:nvPr/>
        </p:nvPicPr>
        <p:blipFill rotWithShape="1">
          <a:blip r:embed="rId5">
            <a:alphaModFix/>
          </a:blip>
          <a:srcRect/>
          <a:stretch/>
        </p:blipFill>
        <p:spPr>
          <a:xfrm>
            <a:off x="8550275" y="6264275"/>
            <a:ext cx="593725" cy="593725"/>
          </a:xfrm>
          <a:prstGeom prst="rect">
            <a:avLst/>
          </a:prstGeom>
          <a:noFill/>
          <a:ln>
            <a:noFill/>
          </a:ln>
        </p:spPr>
      </p:pic>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9C8D1AA6-A186-42CE-926E-DE0FA59D164A}"/>
                  </a:ext>
                </a:extLst>
              </p:cNvPr>
              <p:cNvSpPr/>
              <p:nvPr/>
            </p:nvSpPr>
            <p:spPr>
              <a:xfrm>
                <a:off x="6174801" y="1011735"/>
                <a:ext cx="3093411" cy="24172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groupChr>
                        <m:groupChrPr>
                          <m:chr m:val="→"/>
                          <m:vertJc m:val="bot"/>
                          <m:ctrlPr>
                            <a:rPr lang="el-GR" i="1">
                              <a:latin typeface="Cambria Math" panose="02040503050406030204" pitchFamily="18" charset="0"/>
                            </a:rPr>
                          </m:ctrlPr>
                        </m:groupChrPr>
                        <m:e>
                          <m:r>
                            <a:rPr lang="en-US" b="0" i="1" smtClean="0">
                              <a:latin typeface="Cambria Math" panose="02040503050406030204" pitchFamily="18" charset="0"/>
                            </a:rPr>
                            <m:t>𝛽</m:t>
                          </m:r>
                          <m:r>
                            <a:rPr lang="en-US" b="0" i="1" smtClean="0">
                              <a:latin typeface="Cambria Math" panose="02040503050406030204" pitchFamily="18" charset="0"/>
                            </a:rPr>
                            <m:t>𝑉𝑇</m:t>
                          </m:r>
                        </m:e>
                      </m:groupCh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1</m:t>
                          </m:r>
                        </m:sub>
                      </m:sSub>
                    </m:oMath>
                  </m:oMathPara>
                </a14:m>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1</m:t>
                          </m:r>
                        </m:sub>
                      </m:sSub>
                      <m:groupChr>
                        <m:groupChrPr>
                          <m:chr m:val="→"/>
                          <m:vertJc m:val="bot"/>
                          <m:ctrlPr>
                            <a:rPr lang="el-GR" i="1">
                              <a:latin typeface="Cambria Math" panose="02040503050406030204" pitchFamily="18" charset="0"/>
                            </a:rPr>
                          </m:ctrlPr>
                        </m:groupChrPr>
                        <m:e>
                          <m:r>
                            <a:rPr lang="en-US" b="0" i="1" smtClean="0">
                              <a:latin typeface="Cambria Math" panose="02040503050406030204" pitchFamily="18" charset="0"/>
                            </a:rPr>
                            <m:t>𝑘</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1</m:t>
                              </m:r>
                            </m:sub>
                          </m:sSub>
                        </m:e>
                      </m:groupChr>
                      <m:sSub>
                        <m:sSubPr>
                          <m:ctrlPr>
                            <a:rPr lang="en-US" b="0" i="1" smtClean="0">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2</m:t>
                          </m:r>
                        </m:sub>
                      </m:sSub>
                      <m:groupChr>
                        <m:groupChrPr>
                          <m:chr m:val="→"/>
                          <m:vertJc m:val="bot"/>
                          <m:ctrlPr>
                            <a:rPr lang="el-GR" i="1">
                              <a:latin typeface="Cambria Math" panose="02040503050406030204" pitchFamily="18" charset="0"/>
                            </a:rPr>
                          </m:ctrlPr>
                        </m:groupChrPr>
                        <m:e>
                          <m:r>
                            <m:rPr>
                              <m:brk m:alnAt="2"/>
                            </m:rPr>
                            <a:rPr lang="en-US" b="0" i="1" smtClean="0">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𝑒𝑖</m:t>
                              </m:r>
                              <m:r>
                                <a:rPr lang="en-US" i="1">
                                  <a:latin typeface="Cambria Math" panose="02040503050406030204" pitchFamily="18" charset="0"/>
                                </a:rPr>
                                <m:t>2</m:t>
                              </m:r>
                            </m:sub>
                          </m:sSub>
                          <m:r>
                            <a:rPr lang="en-US" i="1">
                              <a:latin typeface="Cambria Math" panose="02040503050406030204" pitchFamily="18" charset="0"/>
                            </a:rPr>
                            <m:t>𝐸</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2</m:t>
                              </m:r>
                            </m:sub>
                          </m:sSub>
                          <m:f>
                            <m:fPr>
                              <m:ctrlPr>
                                <a:rPr lang="ar-AE" i="1">
                                  <a:latin typeface="Cambria Math" panose="02040503050406030204" pitchFamily="18" charset="0"/>
                                </a:rPr>
                              </m:ctrlPr>
                            </m:fPr>
                            <m:num>
                              <m:sSub>
                                <m:sSubPr>
                                  <m:ctrlPr>
                                    <a:rPr lang="ar-AE" i="1">
                                      <a:latin typeface="Cambria Math" panose="02040503050406030204" pitchFamily="18" charset="0"/>
                                    </a:rPr>
                                  </m:ctrlPr>
                                </m:sSubPr>
                                <m:e>
                                  <m:r>
                                    <a:rPr lang="ar-AE" i="1">
                                      <a:latin typeface="Cambria Math" panose="02040503050406030204" pitchFamily="18" charset="0"/>
                                    </a:rPr>
                                    <m:t>𝐾</m:t>
                                  </m:r>
                                </m:e>
                                <m:sub>
                                  <m:r>
                                    <a:rPr lang="ar-AE" i="1">
                                      <a:latin typeface="Cambria Math" panose="02040503050406030204" pitchFamily="18" charset="0"/>
                                    </a:rPr>
                                    <m:t>𝑒</m:t>
                                  </m:r>
                                  <m:r>
                                    <a:rPr lang="en-US" i="1">
                                      <a:latin typeface="Cambria Math" panose="02040503050406030204" pitchFamily="18" charset="0"/>
                                    </a:rPr>
                                    <m:t>𝑖</m:t>
                                  </m:r>
                                  <m:r>
                                    <a:rPr lang="en-US" i="1">
                                      <a:latin typeface="Cambria Math" panose="02040503050406030204" pitchFamily="18" charset="0"/>
                                    </a:rPr>
                                    <m:t>2</m:t>
                                  </m:r>
                                </m:sub>
                              </m:sSub>
                            </m:num>
                            <m:den>
                              <m:sSub>
                                <m:sSubPr>
                                  <m:ctrlPr>
                                    <a:rPr lang="ar-AE" i="1">
                                      <a:latin typeface="Cambria Math" panose="02040503050406030204" pitchFamily="18" charset="0"/>
                                    </a:rPr>
                                  </m:ctrlPr>
                                </m:sSubPr>
                                <m:e>
                                  <m:r>
                                    <a:rPr lang="ar-AE" i="1">
                                      <a:latin typeface="Cambria Math" panose="02040503050406030204" pitchFamily="18" charset="0"/>
                                    </a:rPr>
                                    <m:t>𝐾</m:t>
                                  </m:r>
                                </m:e>
                                <m:sub>
                                  <m:r>
                                    <a:rPr lang="ar-AE" i="1">
                                      <a:latin typeface="Cambria Math" panose="02040503050406030204" pitchFamily="18" charset="0"/>
                                    </a:rPr>
                                    <m:t>𝑒</m:t>
                                  </m:r>
                                  <m:r>
                                    <a:rPr lang="en-US" i="1">
                                      <a:latin typeface="Cambria Math" panose="02040503050406030204" pitchFamily="18" charset="0"/>
                                    </a:rPr>
                                    <m:t>𝑖</m:t>
                                  </m:r>
                                  <m:r>
                                    <a:rPr lang="en-US" i="1">
                                      <a:latin typeface="Cambria Math" panose="02040503050406030204" pitchFamily="18" charset="0"/>
                                    </a:rPr>
                                    <m:t>2</m:t>
                                  </m:r>
                                </m:sub>
                              </m:sSub>
                              <m:r>
                                <a:rPr lang="ar-AE" i="1">
                                  <a:latin typeface="Cambria Math" panose="02040503050406030204" pitchFamily="18" charset="0"/>
                                </a:rPr>
                                <m:t>+</m:t>
                              </m:r>
                              <m:r>
                                <a:rPr lang="en-US" i="1">
                                  <a:latin typeface="Cambria Math" panose="02040503050406030204" pitchFamily="18" charset="0"/>
                                </a:rPr>
                                <m:t>𝐸</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2</m:t>
                                  </m:r>
                                </m:sub>
                              </m:sSub>
                            </m:den>
                          </m:f>
                        </m:e>
                      </m:groupChr>
                      <m:r>
                        <a:rPr lang="en-US" b="0" i="1" smtClean="0">
                          <a:latin typeface="Cambria Math" panose="02040503050406030204" pitchFamily="18" charset="0"/>
                        </a:rPr>
                        <m:t>𝐷</m:t>
                      </m:r>
                    </m:oMath>
                  </m:oMathPara>
                </a14:m>
                <a:endParaRPr lang="en-US" dirty="0"/>
              </a:p>
              <a:p>
                <a:pPr/>
                <a14:m>
                  <m:oMathPara xmlns:m="http://schemas.openxmlformats.org/officeDocument/2006/math">
                    <m:oMathParaPr>
                      <m:jc m:val="centerGroup"/>
                    </m:oMathParaPr>
                    <m:oMath xmlns:m="http://schemas.openxmlformats.org/officeDocument/2006/math">
                      <m:groupChr>
                        <m:groupChrPr>
                          <m:chr m:val="→"/>
                          <m:vertJc m:val="bot"/>
                          <m:ctrlPr>
                            <a:rPr lang="el-GR" i="1" smtClean="0">
                              <a:latin typeface="Cambria Math" panose="02040503050406030204" pitchFamily="18" charset="0"/>
                            </a:rPr>
                          </m:ctrlPr>
                        </m:groupChrPr>
                        <m:e>
                          <m:r>
                            <m:rPr>
                              <m:brk m:alnAt="2"/>
                            </m:rPr>
                            <a:rPr lang="en-US" b="0" i="1" smtClean="0">
                              <a:latin typeface="Cambria Math" panose="02040503050406030204" pitchFamily="18" charset="0"/>
                            </a:rPr>
                            <m:t>𝑝</m:t>
                          </m:r>
                          <m:sSub>
                            <m:sSubPr>
                              <m:ctrlPr>
                                <a:rPr lang="en-US" b="0" i="1" smtClean="0">
                                  <a:latin typeface="Cambria Math" panose="02040503050406030204" pitchFamily="18" charset="0"/>
                                </a:rPr>
                              </m:ctrlPr>
                            </m:sSubPr>
                            <m:e>
                              <m:r>
                                <m:rPr>
                                  <m:brk m:alnAt="2"/>
                                </m:rPr>
                                <a:rPr lang="en-US" b="0" i="1" smtClean="0">
                                  <a:latin typeface="Cambria Math" panose="02040503050406030204" pitchFamily="18" charset="0"/>
                                </a:rPr>
                                <m:t>𝐼</m:t>
                              </m:r>
                            </m:e>
                            <m:sub>
                              <m:r>
                                <m:rPr>
                                  <m:brk m:alnAt="2"/>
                                </m:rPr>
                                <a:rPr lang="en-US" b="0" i="1" smtClean="0">
                                  <a:latin typeface="Cambria Math" panose="02040503050406030204" pitchFamily="18" charset="0"/>
                                </a:rPr>
                                <m:t>2</m:t>
                              </m:r>
                            </m:sub>
                          </m:sSub>
                        </m:e>
                      </m:groupChr>
                      <m:r>
                        <a:rPr lang="en-US" b="0" i="1" smtClean="0">
                          <a:latin typeface="Cambria Math" panose="02040503050406030204" pitchFamily="18" charset="0"/>
                        </a:rPr>
                        <m:t>𝑉</m:t>
                      </m:r>
                      <m:groupChr>
                        <m:groupChrPr>
                          <m:chr m:val="→"/>
                          <m:vertJc m:val="bot"/>
                          <m:ctrlPr>
                            <a:rPr lang="el-GR" i="1">
                              <a:latin typeface="Cambria Math" panose="02040503050406030204" pitchFamily="18" charset="0"/>
                            </a:rPr>
                          </m:ctrlPr>
                        </m:groupChrPr>
                        <m:e>
                          <m:r>
                            <a:rPr lang="en-US" b="0" i="1" smtClean="0">
                              <a:latin typeface="Cambria Math" panose="02040503050406030204" pitchFamily="18" charset="0"/>
                            </a:rPr>
                            <m:t>𝑐𝑉</m:t>
                          </m:r>
                        </m:e>
                      </m:groupChr>
                    </m:oMath>
                  </m:oMathPara>
                </a14:m>
                <a:endParaRPr lang="en-US" dirty="0"/>
              </a:p>
              <a:p>
                <a:pPr marL="0" indent="0">
                  <a:buNone/>
                </a:pPr>
                <a14:m>
                  <m:oMathPara xmlns:m="http://schemas.openxmlformats.org/officeDocument/2006/math">
                    <m:oMathParaPr>
                      <m:jc m:val="centerGroup"/>
                    </m:oMathParaPr>
                    <m:oMath xmlns:m="http://schemas.openxmlformats.org/officeDocument/2006/math">
                      <m:groupChr>
                        <m:groupChrPr>
                          <m:chr m:val="→"/>
                          <m:vertJc m:val="bot"/>
                          <m:ctrlPr>
                            <a:rPr lang="el-GR" i="1">
                              <a:latin typeface="Cambria Math" panose="02040503050406030204" pitchFamily="18" charset="0"/>
                            </a:rPr>
                          </m:ctrlPr>
                        </m:groupChrPr>
                        <m:e>
                          <m:sSub>
                            <m:sSubPr>
                              <m:ctrlPr>
                                <a:rPr lang="en-US" i="1">
                                  <a:latin typeface="Cambria Math" panose="02040503050406030204" pitchFamily="18" charset="0"/>
                                </a:rPr>
                              </m:ctrlPr>
                            </m:sSubPr>
                            <m:e>
                              <m:r>
                                <m:rPr>
                                  <m:brk m:alnAt="2"/>
                                </m:rPr>
                                <a:rPr lang="en-US" i="1">
                                  <a:latin typeface="Cambria Math" panose="02040503050406030204" pitchFamily="18" charset="0"/>
                                </a:rPr>
                                <m:t>𝑝</m:t>
                              </m:r>
                            </m:e>
                            <m:sub>
                              <m:r>
                                <m:rPr>
                                  <m:brk m:alnAt="2"/>
                                </m:rPr>
                                <a:rPr lang="en-US" i="1">
                                  <a:latin typeface="Cambria Math" panose="02040503050406030204" pitchFamily="18" charset="0"/>
                                </a:rPr>
                                <m:t>𝑐</m:t>
                              </m:r>
                            </m:sub>
                          </m:sSub>
                          <m:r>
                            <m:rPr>
                              <m:brk m:alnAt="2"/>
                            </m:rPr>
                            <a:rPr lang="en-US" i="1">
                              <a:latin typeface="Cambria Math" panose="02040503050406030204" pitchFamily="18" charset="0"/>
                            </a:rPr>
                            <m:t>(</m:t>
                          </m:r>
                          <m:sSub>
                            <m:sSubPr>
                              <m:ctrlPr>
                                <a:rPr lang="en-US" i="1">
                                  <a:latin typeface="Cambria Math" panose="02040503050406030204" pitchFamily="18" charset="0"/>
                                </a:rPr>
                              </m:ctrlPr>
                            </m:sSubPr>
                            <m:e>
                              <m:r>
                                <m:rPr>
                                  <m:brk m:alnAt="2"/>
                                </m:rPr>
                                <a:rPr lang="en-US" i="1">
                                  <a:latin typeface="Cambria Math" panose="02040503050406030204" pitchFamily="18" charset="0"/>
                                </a:rPr>
                                <m:t>𝐼</m:t>
                              </m:r>
                            </m:e>
                            <m:sub>
                              <m:r>
                                <m:rPr>
                                  <m:brk m:alnAt="2"/>
                                </m:rPr>
                                <a:rPr lang="en-US" i="1">
                                  <a:latin typeface="Cambria Math" panose="02040503050406030204" pitchFamily="18" charset="0"/>
                                </a:rPr>
                                <m:t>1</m:t>
                              </m:r>
                            </m:sub>
                          </m:sSub>
                          <m:r>
                            <m:rPr>
                              <m:brk m:alnAt="2"/>
                            </m:rPr>
                            <a:rPr lang="en-US" i="1">
                              <a:latin typeface="Cambria Math" panose="02040503050406030204" pitchFamily="18" charset="0"/>
                            </a:rPr>
                            <m:t>+</m:t>
                          </m:r>
                          <m:sSub>
                            <m:sSubPr>
                              <m:ctrlPr>
                                <a:rPr lang="en-US" i="1">
                                  <a:latin typeface="Cambria Math" panose="02040503050406030204" pitchFamily="18" charset="0"/>
                                </a:rPr>
                              </m:ctrlPr>
                            </m:sSubPr>
                            <m:e>
                              <m:r>
                                <m:rPr>
                                  <m:brk m:alnAt="2"/>
                                </m:rPr>
                                <a:rPr lang="en-US" i="1">
                                  <a:latin typeface="Cambria Math" panose="02040503050406030204" pitchFamily="18" charset="0"/>
                                </a:rPr>
                                <m:t>𝐼</m:t>
                              </m:r>
                            </m:e>
                            <m:sub>
                              <m:r>
                                <m:rPr>
                                  <m:brk m:alnAt="2"/>
                                </m:rPr>
                                <a:rPr lang="en-US" i="1">
                                  <a:latin typeface="Cambria Math" panose="02040503050406030204" pitchFamily="18" charset="0"/>
                                </a:rPr>
                                <m:t>2</m:t>
                              </m:r>
                            </m:sub>
                          </m:sSub>
                          <m:r>
                            <m:rPr>
                              <m:brk m:alnAt="2"/>
                            </m:rPr>
                            <a:rPr lang="en-US" i="1">
                              <a:latin typeface="Cambria Math" panose="02040503050406030204" pitchFamily="18" charset="0"/>
                            </a:rPr>
                            <m:t>)</m:t>
                          </m:r>
                        </m:e>
                      </m:groupChr>
                      <m:r>
                        <a:rPr lang="en-US" i="1">
                          <a:latin typeface="Cambria Math" panose="02040503050406030204" pitchFamily="18" charset="0"/>
                        </a:rPr>
                        <m:t>𝐶</m:t>
                      </m:r>
                      <m:groupChr>
                        <m:groupChrPr>
                          <m:chr m:val="→"/>
                          <m:vertJc m:val="bot"/>
                          <m:ctrlPr>
                            <a:rPr lang="el-GR" i="1">
                              <a:latin typeface="Cambria Math" panose="02040503050406030204" pitchFamily="18" charset="0"/>
                            </a:rPr>
                          </m:ctrlPr>
                        </m:groupChrPr>
                        <m:e>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𝐶</m:t>
                              </m:r>
                            </m:sub>
                          </m:sSub>
                          <m:r>
                            <a:rPr lang="en-US" i="1">
                              <a:latin typeface="Cambria Math" panose="02040503050406030204" pitchFamily="18" charset="0"/>
                            </a:rPr>
                            <m:t>𝐶</m:t>
                          </m:r>
                        </m:e>
                      </m:groupChr>
                    </m:oMath>
                  </m:oMathPara>
                </a14:m>
                <a:endParaRPr lang="en-US" dirty="0"/>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𝐶</m:t>
                      </m:r>
                      <m:groupChr>
                        <m:groupChrPr>
                          <m:chr m:val="→"/>
                          <m:vertJc m:val="bot"/>
                          <m:ctrlPr>
                            <a:rPr lang="el-GR" i="1">
                              <a:latin typeface="Cambria Math" panose="02040503050406030204" pitchFamily="18" charset="0"/>
                            </a:rPr>
                          </m:ctrlPr>
                        </m:groupChrPr>
                        <m:e>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𝐶</m:t>
                              </m:r>
                            </m:sub>
                          </m:sSub>
                          <m:r>
                            <a:rPr lang="en-US" i="1">
                              <a:latin typeface="Cambria Math" panose="02040503050406030204" pitchFamily="18" charset="0"/>
                            </a:rPr>
                            <m:t>𝐶</m:t>
                          </m:r>
                        </m:e>
                      </m:groupCh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𝐿</m:t>
                          </m:r>
                        </m:sub>
                      </m:sSub>
                      <m:groupChr>
                        <m:groupChrPr>
                          <m:chr m:val="→"/>
                          <m:vertJc m:val="bot"/>
                          <m:ctrlPr>
                            <a:rPr lang="el-GR" i="1">
                              <a:latin typeface="Cambria Math" panose="02040503050406030204" pitchFamily="18" charset="0"/>
                            </a:rPr>
                          </m:ctrlPr>
                        </m:groupChrPr>
                        <m:e>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𝑐𝑙</m:t>
                              </m:r>
                            </m:sub>
                          </m:s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𝐿</m:t>
                              </m:r>
                            </m:sub>
                          </m:sSub>
                        </m:e>
                      </m:groupChr>
                    </m:oMath>
                  </m:oMathPara>
                </a14:m>
                <a:endParaRPr lang="en-US" dirty="0"/>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groupChr>
                            <m:groupChrPr>
                              <m:chr m:val="→"/>
                              <m:vertJc m:val="bot"/>
                              <m:ctrlPr>
                                <a:rPr lang="el-GR" i="1">
                                  <a:latin typeface="Cambria Math" panose="02040503050406030204" pitchFamily="18" charset="0"/>
                                </a:rPr>
                              </m:ctrlPr>
                            </m:groupChrPr>
                            <m:e>
                              <m:sSub>
                                <m:sSubPr>
                                  <m:ctrlPr>
                                    <a:rPr lang="en-US" i="1">
                                      <a:latin typeface="Cambria Math" panose="02040503050406030204" pitchFamily="18" charset="0"/>
                                    </a:rPr>
                                  </m:ctrlPr>
                                </m:sSubPr>
                                <m:e>
                                  <m:r>
                                    <m:rPr>
                                      <m:brk m:alnAt="2"/>
                                    </m:rPr>
                                    <a:rPr lang="en-US" i="1">
                                      <a:latin typeface="Cambria Math" panose="02040503050406030204" pitchFamily="18" charset="0"/>
                                    </a:rPr>
                                    <m:t>𝑝</m:t>
                                  </m:r>
                                </m:e>
                                <m:sub>
                                  <m:r>
                                    <m:rPr>
                                      <m:brk m:alnAt="2"/>
                                    </m:rPr>
                                    <a:rPr lang="en-US" i="1">
                                      <a:latin typeface="Cambria Math" panose="02040503050406030204" pitchFamily="18" charset="0"/>
                                    </a:rPr>
                                    <m:t>𝑒</m:t>
                                  </m:r>
                                  <m:r>
                                    <a:rPr lang="en-US" i="1">
                                      <a:latin typeface="Cambria Math" panose="02040503050406030204" pitchFamily="18" charset="0"/>
                                    </a:rPr>
                                    <m:t>𝑙</m:t>
                                  </m:r>
                                </m:sub>
                              </m:sSub>
                              <m:sSub>
                                <m:sSubPr>
                                  <m:ctrlPr>
                                    <a:rPr lang="en-US" i="1">
                                      <a:latin typeface="Cambria Math" panose="02040503050406030204" pitchFamily="18" charset="0"/>
                                    </a:rPr>
                                  </m:ctrlPr>
                                </m:sSubPr>
                                <m:e>
                                  <m:r>
                                    <m:rPr>
                                      <m:brk m:alnAt="2"/>
                                    </m:rPr>
                                    <a:rPr lang="en-US" i="1">
                                      <a:latin typeface="Cambria Math" panose="02040503050406030204" pitchFamily="18" charset="0"/>
                                    </a:rPr>
                                    <m:t>𝐶</m:t>
                                  </m:r>
                                </m:e>
                                <m:sub>
                                  <m:r>
                                    <m:rPr>
                                      <m:brk m:alnAt="2"/>
                                    </m:rPr>
                                    <a:rPr lang="en-US" i="1">
                                      <a:latin typeface="Cambria Math" panose="02040503050406030204" pitchFamily="18" charset="0"/>
                                    </a:rPr>
                                    <m:t>𝐿</m:t>
                                  </m:r>
                                </m:sub>
                              </m:sSub>
                              <m:r>
                                <m:rPr>
                                  <m:brk m:alnAt="2"/>
                                </m:rPr>
                                <a:rPr lang="en-US" i="1">
                                  <a:latin typeface="Cambria Math" panose="02040503050406030204" pitchFamily="18" charset="0"/>
                                </a:rPr>
                                <m:t>+</m:t>
                              </m:r>
                              <m:sSub>
                                <m:sSubPr>
                                  <m:ctrlPr>
                                    <a:rPr lang="en-US" i="1">
                                      <a:latin typeface="Cambria Math" panose="02040503050406030204" pitchFamily="18" charset="0"/>
                                    </a:rPr>
                                  </m:ctrlPr>
                                </m:sSubPr>
                                <m:e>
                                  <m:r>
                                    <m:rPr>
                                      <m:brk m:alnAt="2"/>
                                    </m:rPr>
                                    <a:rPr lang="en-US" i="1">
                                      <a:latin typeface="Cambria Math" panose="02040503050406030204" pitchFamily="18" charset="0"/>
                                    </a:rPr>
                                    <m:t>𝑟</m:t>
                                  </m:r>
                                </m:e>
                                <m:sub>
                                  <m:r>
                                    <m:rPr>
                                      <m:brk m:alnAt="2"/>
                                    </m:rPr>
                                    <a:rPr lang="en-US" i="1">
                                      <a:latin typeface="Cambria Math" panose="02040503050406030204" pitchFamily="18" charset="0"/>
                                    </a:rPr>
                                    <m:t>𝑒</m:t>
                                  </m:r>
                                  <m:r>
                                    <a:rPr lang="en-US" i="1">
                                      <a:latin typeface="Cambria Math" panose="02040503050406030204" pitchFamily="18" charset="0"/>
                                    </a:rPr>
                                    <m:t>𝑙</m:t>
                                  </m:r>
                                </m:sub>
                              </m:sSub>
                              <m:sSub>
                                <m:sSubPr>
                                  <m:ctrlPr>
                                    <a:rPr lang="en-US" i="1">
                                      <a:latin typeface="Cambria Math" panose="02040503050406030204" pitchFamily="18" charset="0"/>
                                    </a:rPr>
                                  </m:ctrlPr>
                                </m:sSubPr>
                                <m:e>
                                  <m:r>
                                    <m:rPr>
                                      <m:brk m:alnAt="2"/>
                                    </m:rPr>
                                    <a:rPr lang="en-US" i="1">
                                      <a:latin typeface="Cambria Math" panose="02040503050406030204" pitchFamily="18" charset="0"/>
                                    </a:rPr>
                                    <m:t>𝐶</m:t>
                                  </m:r>
                                </m:e>
                                <m:sub>
                                  <m:r>
                                    <m:rPr>
                                      <m:brk m:alnAt="2"/>
                                    </m:rPr>
                                    <a:rPr lang="en-US" i="1">
                                      <a:latin typeface="Cambria Math" panose="02040503050406030204" pitchFamily="18" charset="0"/>
                                    </a:rPr>
                                    <m:t>𝐿</m:t>
                                  </m:r>
                                </m:sub>
                              </m:sSub>
                              <m:sSub>
                                <m:sSubPr>
                                  <m:ctrlPr>
                                    <a:rPr lang="en-US" i="1">
                                      <a:latin typeface="Cambria Math" panose="02040503050406030204" pitchFamily="18" charset="0"/>
                                    </a:rPr>
                                  </m:ctrlPr>
                                </m:sSubPr>
                                <m:e>
                                  <m:r>
                                    <m:rPr>
                                      <m:brk m:alnAt="2"/>
                                    </m:rPr>
                                    <a:rPr lang="en-US" i="1">
                                      <a:latin typeface="Cambria Math" panose="02040503050406030204" pitchFamily="18" charset="0"/>
                                    </a:rPr>
                                    <m:t>𝐸</m:t>
                                  </m:r>
                                </m:e>
                                <m:sub>
                                  <m:r>
                                    <m:rPr>
                                      <m:brk m:alnAt="2"/>
                                    </m:rPr>
                                    <a:rPr lang="en-US" i="1">
                                      <a:latin typeface="Cambria Math" panose="02040503050406030204" pitchFamily="18" charset="0"/>
                                    </a:rPr>
                                    <m:t>𝐿</m:t>
                                  </m:r>
                                </m:sub>
                              </m:sSub>
                              <m:f>
                                <m:fPr>
                                  <m:ctrlPr>
                                    <a:rPr lang="en-US" i="1">
                                      <a:latin typeface="Cambria Math" panose="02040503050406030204" pitchFamily="18" charset="0"/>
                                    </a:rPr>
                                  </m:ctrlPr>
                                </m:fPr>
                                <m:num>
                                  <m:sSub>
                                    <m:sSubPr>
                                      <m:ctrlPr>
                                        <a:rPr lang="en-US" i="1">
                                          <a:latin typeface="Cambria Math" panose="02040503050406030204" pitchFamily="18" charset="0"/>
                                        </a:rPr>
                                      </m:ctrlPr>
                                    </m:sSubPr>
                                    <m:e>
                                      <m:r>
                                        <m:rPr>
                                          <m:brk m:alnAt="2"/>
                                        </m:rPr>
                                        <a:rPr lang="en-US" i="1">
                                          <a:latin typeface="Cambria Math" panose="02040503050406030204" pitchFamily="18" charset="0"/>
                                        </a:rPr>
                                        <m:t>𝐾</m:t>
                                      </m:r>
                                    </m:e>
                                    <m:sub>
                                      <m:r>
                                        <m:rPr>
                                          <m:brk m:alnAt="2"/>
                                        </m:rPr>
                                        <a:rPr lang="en-US" i="1">
                                          <a:latin typeface="Cambria Math" panose="02040503050406030204" pitchFamily="18" charset="0"/>
                                        </a:rPr>
                                        <m:t>𝑒</m:t>
                                      </m:r>
                                      <m:r>
                                        <a:rPr lang="en-US" i="1">
                                          <a:latin typeface="Cambria Math" panose="02040503050406030204" pitchFamily="18" charset="0"/>
                                        </a:rPr>
                                        <m:t>𝑙</m:t>
                                      </m:r>
                                    </m:sub>
                                  </m:sSub>
                                </m:num>
                                <m:den>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𝑒𝑙</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𝐿</m:t>
                                      </m:r>
                                    </m:sub>
                                  </m:sSub>
                                </m:den>
                              </m:f>
                            </m:e>
                          </m:groupChr>
                          <m:r>
                            <a:rPr lang="en-US" i="1">
                              <a:latin typeface="Cambria Math" panose="02040503050406030204" pitchFamily="18" charset="0"/>
                            </a:rPr>
                            <m:t>𝐸</m:t>
                          </m:r>
                        </m:e>
                        <m:sub>
                          <m:r>
                            <a:rPr lang="en-US" i="1">
                              <a:latin typeface="Cambria Math" panose="02040503050406030204" pitchFamily="18" charset="0"/>
                            </a:rPr>
                            <m:t>𝐿</m:t>
                          </m:r>
                        </m:sub>
                      </m:sSub>
                      <m:groupChr>
                        <m:groupChrPr>
                          <m:chr m:val="→"/>
                          <m:vertJc m:val="bot"/>
                          <m:ctrlPr>
                            <a:rPr lang="el-GR" i="1">
                              <a:latin typeface="Cambria Math" panose="02040503050406030204" pitchFamily="18" charset="0"/>
                            </a:rPr>
                          </m:ctrlPr>
                        </m:groupChrPr>
                        <m:e>
                          <m:sSub>
                            <m:sSubPr>
                              <m:ctrlPr>
                                <a:rPr lang="en-US" i="1">
                                  <a:latin typeface="Cambria Math" panose="02040503050406030204" pitchFamily="18" charset="0"/>
                                </a:rPr>
                              </m:ctrlPr>
                            </m:sSubPr>
                            <m:e>
                              <m:r>
                                <m:rPr>
                                  <m:brk m:alnAt="2"/>
                                </m:rPr>
                                <a:rPr lang="en-US" i="1">
                                  <a:latin typeface="Cambria Math" panose="02040503050406030204" pitchFamily="18" charset="0"/>
                                </a:rPr>
                                <m:t>𝑘</m:t>
                              </m:r>
                            </m:e>
                            <m:sub>
                              <m:r>
                                <m:rPr>
                                  <m:brk m:alnAt="2"/>
                                </m:rPr>
                                <a:rPr lang="en-US" i="1">
                                  <a:latin typeface="Cambria Math" panose="02040503050406030204" pitchFamily="18" charset="0"/>
                                </a:rPr>
                                <m:t>𝑒</m:t>
                              </m:r>
                            </m:sub>
                          </m:sSub>
                          <m:sSub>
                            <m:sSubPr>
                              <m:ctrlPr>
                                <a:rPr lang="en-US" i="1">
                                  <a:latin typeface="Cambria Math" panose="02040503050406030204" pitchFamily="18" charset="0"/>
                                </a:rPr>
                              </m:ctrlPr>
                            </m:sSubPr>
                            <m:e>
                              <m:r>
                                <m:rPr>
                                  <m:brk m:alnAt="2"/>
                                </m:rPr>
                                <a:rPr lang="en-US" i="1">
                                  <a:latin typeface="Cambria Math" panose="02040503050406030204" pitchFamily="18" charset="0"/>
                                </a:rPr>
                                <m:t>𝐸</m:t>
                              </m:r>
                            </m:e>
                            <m:sub>
                              <m:r>
                                <m:rPr>
                                  <m:brk m:alnAt="2"/>
                                </m:rPr>
                                <a:rPr lang="en-US" i="1">
                                  <a:latin typeface="Cambria Math" panose="02040503050406030204" pitchFamily="18" charset="0"/>
                                </a:rPr>
                                <m:t>𝐿</m:t>
                              </m:r>
                            </m:sub>
                          </m:sSub>
                        </m:e>
                      </m:groupChr>
                      <m:r>
                        <a:rPr lang="en-US" i="1">
                          <a:latin typeface="Cambria Math" panose="02040503050406030204" pitchFamily="18" charset="0"/>
                        </a:rPr>
                        <m:t>𝐸</m:t>
                      </m:r>
                      <m:groupChr>
                        <m:groupChrPr>
                          <m:chr m:val="→"/>
                          <m:vertJc m:val="bot"/>
                          <m:ctrlPr>
                            <a:rPr lang="el-GR" i="1">
                              <a:latin typeface="Cambria Math" panose="02040503050406030204" pitchFamily="18" charset="0"/>
                            </a:rPr>
                          </m:ctrlPr>
                        </m:groupChrPr>
                        <m:e>
                          <m:sSub>
                            <m:sSubPr>
                              <m:ctrlPr>
                                <a:rPr lang="en-US" i="1">
                                  <a:latin typeface="Cambria Math" panose="02040503050406030204" pitchFamily="18" charset="0"/>
                                </a:rPr>
                              </m:ctrlPr>
                            </m:sSubPr>
                            <m:e>
                              <m:r>
                                <m:rPr>
                                  <m:brk m:alnAt="2"/>
                                </m:rPr>
                                <a:rPr lang="en-US" i="1">
                                  <a:latin typeface="Cambria Math" panose="02040503050406030204" pitchFamily="18" charset="0"/>
                                </a:rPr>
                                <m:t>𝑐</m:t>
                              </m:r>
                            </m:e>
                            <m:sub>
                              <m:r>
                                <m:rPr>
                                  <m:brk m:alnAt="2"/>
                                </m:rPr>
                                <a:rPr lang="en-US" i="1">
                                  <a:latin typeface="Cambria Math" panose="02040503050406030204" pitchFamily="18" charset="0"/>
                                </a:rPr>
                                <m:t>𝑒</m:t>
                              </m:r>
                            </m:sub>
                          </m:sSub>
                          <m:r>
                            <m:rPr>
                              <m:brk m:alnAt="2"/>
                            </m:rPr>
                            <a:rPr lang="en-US" i="1">
                              <a:latin typeface="Cambria Math" panose="02040503050406030204" pitchFamily="18" charset="0"/>
                            </a:rPr>
                            <m:t>𝐸</m:t>
                          </m:r>
                        </m:e>
                      </m:groupChr>
                      <m:r>
                        <a:rPr lang="en-US" i="1">
                          <a:latin typeface="Cambria Math" panose="02040503050406030204" pitchFamily="18" charset="0"/>
                        </a:rPr>
                        <m:t>𝐸</m:t>
                      </m:r>
                    </m:oMath>
                  </m:oMathPara>
                </a14:m>
                <a:endParaRPr lang="en-US" dirty="0"/>
              </a:p>
              <a:p>
                <a:pPr marL="0" indent="0">
                  <a:buNone/>
                </a:pPr>
                <a:endParaRPr lang="en-US" dirty="0"/>
              </a:p>
            </p:txBody>
          </p:sp>
        </mc:Choice>
        <mc:Fallback xmlns="">
          <p:sp>
            <p:nvSpPr>
              <p:cNvPr id="6" name="Rectangle 5">
                <a:extLst>
                  <a:ext uri="{FF2B5EF4-FFF2-40B4-BE49-F238E27FC236}">
                    <a16:creationId xmlns:a16="http://schemas.microsoft.com/office/drawing/2014/main" id="{9C8D1AA6-A186-42CE-926E-DE0FA59D164A}"/>
                  </a:ext>
                </a:extLst>
              </p:cNvPr>
              <p:cNvSpPr>
                <a:spLocks noRot="1" noChangeAspect="1" noMove="1" noResize="1" noEditPoints="1" noAdjustHandles="1" noChangeArrowheads="1" noChangeShapeType="1" noTextEdit="1"/>
              </p:cNvSpPr>
              <p:nvPr/>
            </p:nvSpPr>
            <p:spPr>
              <a:xfrm>
                <a:off x="6174801" y="1011735"/>
                <a:ext cx="3093411" cy="2417265"/>
              </a:xfrm>
              <a:prstGeom prst="rect">
                <a:avLst/>
              </a:prstGeom>
              <a:blipFill>
                <a:blip r:embed="rId6"/>
                <a:stretch>
                  <a:fillRect/>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023D6884-742F-42DB-ADD3-A073594AE70E}"/>
              </a:ext>
            </a:extLst>
          </p:cNvPr>
          <p:cNvPicPr>
            <a:picLocks noChangeAspect="1"/>
          </p:cNvPicPr>
          <p:nvPr/>
        </p:nvPicPr>
        <p:blipFill>
          <a:blip r:embed="rId7">
            <a:clrChange>
              <a:clrFrom>
                <a:srgbClr val="FEF3B1"/>
              </a:clrFrom>
              <a:clrTo>
                <a:srgbClr val="FEF3B1">
                  <a:alpha val="0"/>
                </a:srgbClr>
              </a:clrTo>
            </a:clrChange>
          </a:blip>
          <a:stretch>
            <a:fillRect/>
          </a:stretch>
        </p:blipFill>
        <p:spPr>
          <a:xfrm>
            <a:off x="8550325" y="0"/>
            <a:ext cx="593675" cy="617861"/>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g8ef05732f3_0_8"/>
          <p:cNvSpPr txBox="1">
            <a:spLocks noGrp="1"/>
          </p:cNvSpPr>
          <p:nvPr>
            <p:ph type="title"/>
          </p:nvPr>
        </p:nvSpPr>
        <p:spPr>
          <a:xfrm>
            <a:off x="0" y="-12"/>
            <a:ext cx="85979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dirty="0">
                <a:solidFill>
                  <a:srgbClr val="0000CC"/>
                </a:solidFill>
              </a:rPr>
              <a:t>Exercise 1.5.6: Changing Model Structure and Assumptions</a:t>
            </a:r>
            <a:endParaRPr dirty="0"/>
          </a:p>
        </p:txBody>
      </p:sp>
      <p:pic>
        <p:nvPicPr>
          <p:cNvPr id="767" name="Google Shape;767;g8ef05732f3_0_8" descr="redblackblockiu"/>
          <p:cNvPicPr preferRelativeResize="0"/>
          <p:nvPr/>
        </p:nvPicPr>
        <p:blipFill rotWithShape="1">
          <a:blip r:embed="rId3">
            <a:alphaModFix/>
          </a:blip>
          <a:srcRect/>
          <a:stretch/>
        </p:blipFill>
        <p:spPr>
          <a:xfrm>
            <a:off x="0" y="6219825"/>
            <a:ext cx="484188" cy="638175"/>
          </a:xfrm>
          <a:prstGeom prst="rect">
            <a:avLst/>
          </a:prstGeom>
          <a:noFill/>
          <a:ln>
            <a:noFill/>
          </a:ln>
        </p:spPr>
      </p:pic>
      <p:pic>
        <p:nvPicPr>
          <p:cNvPr id="768" name="Google Shape;768;g8ef05732f3_0_8"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mc:AlternateContent xmlns:mc="http://schemas.openxmlformats.org/markup-compatibility/2006" xmlns:a14="http://schemas.microsoft.com/office/drawing/2010/main">
        <mc:Choice Requires="a14">
          <p:sp>
            <p:nvSpPr>
              <p:cNvPr id="5" name="Text Placeholder 2">
                <a:extLst>
                  <a:ext uri="{FF2B5EF4-FFF2-40B4-BE49-F238E27FC236}">
                    <a16:creationId xmlns:a16="http://schemas.microsoft.com/office/drawing/2014/main" id="{D48204F8-646D-B44A-B135-7E5F00CCC3B6}"/>
                  </a:ext>
                </a:extLst>
              </p:cNvPr>
              <p:cNvSpPr>
                <a:spLocks noGrp="1"/>
              </p:cNvSpPr>
              <p:nvPr>
                <p:ph type="body" idx="1"/>
              </p:nvPr>
            </p:nvSpPr>
            <p:spPr>
              <a:xfrm>
                <a:off x="484188" y="1142988"/>
                <a:ext cx="8229600" cy="4999383"/>
              </a:xfrm>
            </p:spPr>
            <p:txBody>
              <a:bodyPr>
                <a:normAutofit fontScale="92500" lnSpcReduction="10000"/>
              </a:bodyPr>
              <a:lstStyle/>
              <a:p>
                <a:pPr marL="0" lvl="0" indent="0">
                  <a:buNone/>
                </a:pPr>
                <a:r>
                  <a:rPr lang="en-US" dirty="0"/>
                  <a:t>1) Assume that effector T-cells can also recognize and kill early infected cells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1</m:t>
                        </m:r>
                      </m:sub>
                    </m:sSub>
                  </m:oMath>
                </a14:m>
                <a:r>
                  <a:rPr lang="en-US" dirty="0"/>
                  <a:t>)</a:t>
                </a:r>
              </a:p>
              <a:p>
                <a:pPr marL="0" lvl="0" indent="0">
                  <a:buNone/>
                </a:pPr>
                <a:r>
                  <a:rPr lang="en-US" dirty="0"/>
                  <a:t>	a) Modify the ODEs</a:t>
                </a:r>
              </a:p>
              <a:p>
                <a:pPr marL="0" lvl="0" indent="0">
                  <a:buNone/>
                </a:pPr>
                <a:r>
                  <a:rPr lang="en-US" dirty="0"/>
                  <a:t>	b) Modify the Antimony Model</a:t>
                </a:r>
              </a:p>
              <a:p>
                <a:pPr marL="0" lvl="0" indent="0">
                  <a:buNone/>
                </a:pPr>
                <a:r>
                  <a:rPr lang="en-US" dirty="0"/>
                  <a:t>	c) Simulate the new model and compare to the previous model</a:t>
                </a:r>
              </a:p>
              <a:p>
                <a:pPr marL="0" lvl="0" indent="0">
                  <a:buNone/>
                </a:pPr>
                <a:r>
                  <a:rPr lang="en-US" dirty="0"/>
                  <a:t>2) Assume that the replication of effector T-cells in the lymph node is independent of the APCs in the lymph node</a:t>
                </a:r>
              </a:p>
              <a:p>
                <a:pPr marL="0" lvl="0" indent="0">
                  <a:buNone/>
                </a:pPr>
                <a:r>
                  <a:rPr lang="en-US" dirty="0"/>
                  <a:t>	a) Modify the ODEs</a:t>
                </a:r>
              </a:p>
              <a:p>
                <a:pPr marL="0" lvl="0" indent="0">
                  <a:buNone/>
                </a:pPr>
                <a:r>
                  <a:rPr lang="en-US" dirty="0"/>
                  <a:t>	b) Modify the Antimony Model</a:t>
                </a:r>
              </a:p>
              <a:p>
                <a:pPr marL="0" lvl="0" indent="0">
                  <a:buNone/>
                </a:pPr>
                <a:r>
                  <a:rPr lang="en-US" dirty="0"/>
                  <a:t>	c) Simulate the new model and compare to the previous model</a:t>
                </a:r>
              </a:p>
              <a:p>
                <a:pPr marL="0" lvl="0" indent="0">
                  <a:buNone/>
                </a:pPr>
                <a:endParaRPr lang="en-US" dirty="0"/>
              </a:p>
              <a:p>
                <a:pPr marL="0" lvl="0" indent="0">
                  <a:buNone/>
                </a:pPr>
                <a:endParaRPr lang="en-US" dirty="0"/>
              </a:p>
            </p:txBody>
          </p:sp>
        </mc:Choice>
        <mc:Fallback xmlns="">
          <p:sp>
            <p:nvSpPr>
              <p:cNvPr id="5" name="Text Placeholder 2">
                <a:extLst>
                  <a:ext uri="{FF2B5EF4-FFF2-40B4-BE49-F238E27FC236}">
                    <a16:creationId xmlns:a16="http://schemas.microsoft.com/office/drawing/2014/main" id="{D48204F8-646D-B44A-B135-7E5F00CCC3B6}"/>
                  </a:ext>
                </a:extLst>
              </p:cNvPr>
              <p:cNvSpPr>
                <a:spLocks noGrp="1" noRot="1" noChangeAspect="1" noMove="1" noResize="1" noEditPoints="1" noAdjustHandles="1" noChangeArrowheads="1" noChangeShapeType="1" noTextEdit="1"/>
              </p:cNvSpPr>
              <p:nvPr>
                <p:ph type="body" idx="1"/>
              </p:nvPr>
            </p:nvSpPr>
            <p:spPr>
              <a:xfrm>
                <a:off x="484188" y="1142988"/>
                <a:ext cx="8229600" cy="4999383"/>
              </a:xfrm>
              <a:blipFill>
                <a:blip r:embed="rId5"/>
                <a:stretch>
                  <a:fillRect l="-1333" t="-244" b="-2801"/>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552A67E2-81B0-40AB-AA13-4C1F339E78EC}"/>
              </a:ext>
            </a:extLst>
          </p:cNvPr>
          <p:cNvPicPr>
            <a:picLocks noChangeAspect="1"/>
          </p:cNvPicPr>
          <p:nvPr/>
        </p:nvPicPr>
        <p:blipFill>
          <a:blip r:embed="rId6">
            <a:clrChange>
              <a:clrFrom>
                <a:srgbClr val="FEF3B1"/>
              </a:clrFrom>
              <a:clrTo>
                <a:srgbClr val="FEF3B1">
                  <a:alpha val="0"/>
                </a:srgbClr>
              </a:clrTo>
            </a:clrChange>
          </a:blip>
          <a:stretch>
            <a:fillRect/>
          </a:stretch>
        </p:blipFill>
        <p:spPr>
          <a:xfrm>
            <a:off x="8550325" y="0"/>
            <a:ext cx="593675" cy="617861"/>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g8ef05732f3_0_8"/>
          <p:cNvSpPr txBox="1">
            <a:spLocks noGrp="1"/>
          </p:cNvSpPr>
          <p:nvPr>
            <p:ph type="title"/>
          </p:nvPr>
        </p:nvSpPr>
        <p:spPr>
          <a:xfrm>
            <a:off x="0" y="-12"/>
            <a:ext cx="8713788"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dirty="0">
                <a:solidFill>
                  <a:srgbClr val="0000CC"/>
                </a:solidFill>
              </a:rPr>
              <a:t>Exercise/Homework 1.5.7: Changing Model Structure and Assumptions</a:t>
            </a:r>
            <a:endParaRPr dirty="0"/>
          </a:p>
        </p:txBody>
      </p:sp>
      <p:pic>
        <p:nvPicPr>
          <p:cNvPr id="767" name="Google Shape;767;g8ef05732f3_0_8" descr="redblackblockiu"/>
          <p:cNvPicPr preferRelativeResize="0"/>
          <p:nvPr/>
        </p:nvPicPr>
        <p:blipFill rotWithShape="1">
          <a:blip r:embed="rId3">
            <a:alphaModFix/>
          </a:blip>
          <a:srcRect/>
          <a:stretch/>
        </p:blipFill>
        <p:spPr>
          <a:xfrm>
            <a:off x="0" y="6219825"/>
            <a:ext cx="484188" cy="638175"/>
          </a:xfrm>
          <a:prstGeom prst="rect">
            <a:avLst/>
          </a:prstGeom>
          <a:noFill/>
          <a:ln>
            <a:noFill/>
          </a:ln>
        </p:spPr>
      </p:pic>
      <p:pic>
        <p:nvPicPr>
          <p:cNvPr id="768" name="Google Shape;768;g8ef05732f3_0_8"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sp>
        <p:nvSpPr>
          <p:cNvPr id="5" name="Text Placeholder 2">
            <a:extLst>
              <a:ext uri="{FF2B5EF4-FFF2-40B4-BE49-F238E27FC236}">
                <a16:creationId xmlns:a16="http://schemas.microsoft.com/office/drawing/2014/main" id="{D48204F8-646D-B44A-B135-7E5F00CCC3B6}"/>
              </a:ext>
            </a:extLst>
          </p:cNvPr>
          <p:cNvSpPr>
            <a:spLocks noGrp="1"/>
          </p:cNvSpPr>
          <p:nvPr>
            <p:ph type="body" idx="1"/>
          </p:nvPr>
        </p:nvSpPr>
        <p:spPr>
          <a:xfrm>
            <a:off x="484188" y="1142988"/>
            <a:ext cx="8229600" cy="4999383"/>
          </a:xfrm>
        </p:spPr>
        <p:txBody>
          <a:bodyPr>
            <a:normAutofit/>
          </a:bodyPr>
          <a:lstStyle/>
          <a:p>
            <a:pPr marL="514350" lvl="0" indent="-514350">
              <a:buAutoNum type="arabicParenR"/>
            </a:pPr>
            <a:r>
              <a:rPr lang="en-US" dirty="0"/>
              <a:t>Try changing the form of the saturation terms</a:t>
            </a:r>
          </a:p>
          <a:p>
            <a:pPr marL="514350" lvl="0" indent="-514350">
              <a:buAutoNum type="arabicParenR"/>
            </a:pPr>
            <a:r>
              <a:rPr lang="en-US" dirty="0"/>
              <a:t>Try to recalibrate the model for a different virus</a:t>
            </a:r>
          </a:p>
          <a:p>
            <a:pPr marL="514350" lvl="0" indent="-514350">
              <a:buAutoNum type="arabicParenR"/>
            </a:pPr>
            <a:r>
              <a:rPr lang="en-US" dirty="0"/>
              <a:t>See if you can find experimental data on the number of CD8+ T cells in the tissue as a function of time. Does our simulation agree with these data? If not, what would you have to change?</a:t>
            </a:r>
          </a:p>
          <a:p>
            <a:pPr marL="0" lvl="0" indent="0">
              <a:buNone/>
            </a:pPr>
            <a:endParaRPr lang="en-US" dirty="0"/>
          </a:p>
          <a:p>
            <a:pPr marL="0" lvl="0" indent="0">
              <a:buNone/>
            </a:pPr>
            <a:endParaRPr lang="en-US" dirty="0"/>
          </a:p>
        </p:txBody>
      </p:sp>
      <p:pic>
        <p:nvPicPr>
          <p:cNvPr id="6" name="Picture 5">
            <a:extLst>
              <a:ext uri="{FF2B5EF4-FFF2-40B4-BE49-F238E27FC236}">
                <a16:creationId xmlns:a16="http://schemas.microsoft.com/office/drawing/2014/main" id="{FA0613A3-498E-4B90-B3CB-D1B043DA495B}"/>
              </a:ext>
            </a:extLst>
          </p:cNvPr>
          <p:cNvPicPr>
            <a:picLocks noChangeAspect="1"/>
          </p:cNvPicPr>
          <p:nvPr/>
        </p:nvPicPr>
        <p:blipFill>
          <a:blip r:embed="rId5">
            <a:clrChange>
              <a:clrFrom>
                <a:srgbClr val="FEF3B1"/>
              </a:clrFrom>
              <a:clrTo>
                <a:srgbClr val="FEF3B1">
                  <a:alpha val="0"/>
                </a:srgbClr>
              </a:clrTo>
            </a:clrChange>
          </a:blip>
          <a:stretch>
            <a:fillRect/>
          </a:stretch>
        </p:blipFill>
        <p:spPr>
          <a:xfrm>
            <a:off x="8550325" y="0"/>
            <a:ext cx="593675" cy="617861"/>
          </a:xfrm>
          <a:prstGeom prst="rect">
            <a:avLst/>
          </a:prstGeom>
        </p:spPr>
      </p:pic>
    </p:spTree>
    <p:extLst>
      <p:ext uri="{BB962C8B-B14F-4D97-AF65-F5344CB8AC3E}">
        <p14:creationId xmlns:p14="http://schemas.microsoft.com/office/powerpoint/2010/main" val="16216580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g8ef05732f3_0_8"/>
          <p:cNvSpPr txBox="1">
            <a:spLocks noGrp="1"/>
          </p:cNvSpPr>
          <p:nvPr>
            <p:ph type="title"/>
          </p:nvPr>
        </p:nvSpPr>
        <p:spPr>
          <a:xfrm>
            <a:off x="0" y="-12"/>
            <a:ext cx="9144000" cy="762012"/>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dirty="0">
                <a:solidFill>
                  <a:srgbClr val="0000CC"/>
                </a:solidFill>
              </a:rPr>
              <a:t>Next Module</a:t>
            </a:r>
            <a:endParaRPr dirty="0"/>
          </a:p>
        </p:txBody>
      </p:sp>
      <p:pic>
        <p:nvPicPr>
          <p:cNvPr id="767" name="Google Shape;767;g8ef05732f3_0_8" descr="redblackblockiu"/>
          <p:cNvPicPr preferRelativeResize="0"/>
          <p:nvPr/>
        </p:nvPicPr>
        <p:blipFill rotWithShape="1">
          <a:blip r:embed="rId3">
            <a:alphaModFix/>
          </a:blip>
          <a:srcRect/>
          <a:stretch/>
        </p:blipFill>
        <p:spPr>
          <a:xfrm>
            <a:off x="0" y="6219825"/>
            <a:ext cx="484188" cy="638175"/>
          </a:xfrm>
          <a:prstGeom prst="rect">
            <a:avLst/>
          </a:prstGeom>
          <a:noFill/>
          <a:ln>
            <a:noFill/>
          </a:ln>
        </p:spPr>
      </p:pic>
      <p:pic>
        <p:nvPicPr>
          <p:cNvPr id="768" name="Google Shape;768;g8ef05732f3_0_8"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sp>
        <p:nvSpPr>
          <p:cNvPr id="5" name="Text Placeholder 2">
            <a:extLst>
              <a:ext uri="{FF2B5EF4-FFF2-40B4-BE49-F238E27FC236}">
                <a16:creationId xmlns:a16="http://schemas.microsoft.com/office/drawing/2014/main" id="{D48204F8-646D-B44A-B135-7E5F00CCC3B6}"/>
              </a:ext>
            </a:extLst>
          </p:cNvPr>
          <p:cNvSpPr>
            <a:spLocks noGrp="1"/>
          </p:cNvSpPr>
          <p:nvPr>
            <p:ph type="body" idx="1"/>
          </p:nvPr>
        </p:nvSpPr>
        <p:spPr>
          <a:xfrm>
            <a:off x="484188" y="929308"/>
            <a:ext cx="8229600" cy="4999383"/>
          </a:xfrm>
        </p:spPr>
        <p:txBody>
          <a:bodyPr>
            <a:normAutofit/>
          </a:bodyPr>
          <a:lstStyle/>
          <a:p>
            <a:pPr marL="0" lvl="0" indent="0">
              <a:buNone/>
            </a:pPr>
            <a:r>
              <a:rPr lang="en-US" dirty="0"/>
              <a:t>Now that we have a reasonable model for viral infection and clearance that replicates the experimental viral load curves for influenza we will begin to convert it into spatial form in CC3D and compare the results to see what, if any, is the significance of the spatial structure of infection</a:t>
            </a:r>
          </a:p>
        </p:txBody>
      </p:sp>
      <p:pic>
        <p:nvPicPr>
          <p:cNvPr id="6" name="Picture 5">
            <a:extLst>
              <a:ext uri="{FF2B5EF4-FFF2-40B4-BE49-F238E27FC236}">
                <a16:creationId xmlns:a16="http://schemas.microsoft.com/office/drawing/2014/main" id="{E8726C20-7D62-479E-983C-E8EB65DB1EEE}"/>
              </a:ext>
            </a:extLst>
          </p:cNvPr>
          <p:cNvPicPr>
            <a:picLocks noChangeAspect="1"/>
          </p:cNvPicPr>
          <p:nvPr/>
        </p:nvPicPr>
        <p:blipFill>
          <a:blip r:embed="rId5">
            <a:clrChange>
              <a:clrFrom>
                <a:srgbClr val="FEF3B1"/>
              </a:clrFrom>
              <a:clrTo>
                <a:srgbClr val="FEF3B1">
                  <a:alpha val="0"/>
                </a:srgbClr>
              </a:clrTo>
            </a:clrChange>
          </a:blip>
          <a:stretch>
            <a:fillRect/>
          </a:stretch>
        </p:blipFill>
        <p:spPr>
          <a:xfrm>
            <a:off x="8550325" y="0"/>
            <a:ext cx="593675" cy="617861"/>
          </a:xfrm>
          <a:prstGeom prst="rect">
            <a:avLst/>
          </a:prstGeom>
        </p:spPr>
      </p:pic>
    </p:spTree>
    <p:extLst>
      <p:ext uri="{BB962C8B-B14F-4D97-AF65-F5344CB8AC3E}">
        <p14:creationId xmlns:p14="http://schemas.microsoft.com/office/powerpoint/2010/main" val="1489790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8d4ec31b01_0_120"/>
          <p:cNvSpPr txBox="1">
            <a:spLocks noGrp="1"/>
          </p:cNvSpPr>
          <p:nvPr>
            <p:ph type="body" idx="1"/>
          </p:nvPr>
        </p:nvSpPr>
        <p:spPr>
          <a:xfrm>
            <a:off x="402432" y="1184275"/>
            <a:ext cx="8229600" cy="51597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You should have your notebook available from yesterday using the Open command</a:t>
            </a:r>
          </a:p>
          <a:p>
            <a:pPr marL="0" lvl="0" indent="0" algn="l" rtl="0">
              <a:spcBef>
                <a:spcPts val="360"/>
              </a:spcBef>
              <a:spcAft>
                <a:spcPts val="0"/>
              </a:spcAft>
              <a:buNone/>
            </a:pPr>
            <a:r>
              <a:rPr lang="en-US" dirty="0"/>
              <a:t>If not, reload it</a:t>
            </a:r>
          </a:p>
          <a:p>
            <a:pPr marL="0" lvl="0" indent="0" algn="l" rtl="0">
              <a:spcBef>
                <a:spcPts val="360"/>
              </a:spcBef>
              <a:spcAft>
                <a:spcPts val="0"/>
              </a:spcAft>
              <a:buNone/>
            </a:pPr>
            <a:endParaRPr dirty="0"/>
          </a:p>
        </p:txBody>
      </p:sp>
      <p:pic>
        <p:nvPicPr>
          <p:cNvPr id="208" name="Google Shape;208;g8d4ec31b01_0_120" descr="redblackblockiu"/>
          <p:cNvPicPr preferRelativeResize="0"/>
          <p:nvPr/>
        </p:nvPicPr>
        <p:blipFill rotWithShape="1">
          <a:blip r:embed="rId3">
            <a:alphaModFix/>
          </a:blip>
          <a:srcRect/>
          <a:stretch/>
        </p:blipFill>
        <p:spPr>
          <a:xfrm>
            <a:off x="0" y="6219825"/>
            <a:ext cx="484188" cy="638175"/>
          </a:xfrm>
          <a:prstGeom prst="rect">
            <a:avLst/>
          </a:prstGeom>
          <a:noFill/>
          <a:ln>
            <a:noFill/>
          </a:ln>
        </p:spPr>
      </p:pic>
      <p:pic>
        <p:nvPicPr>
          <p:cNvPr id="209" name="Google Shape;209;g8d4ec31b01_0_120"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sp>
        <p:nvSpPr>
          <p:cNvPr id="210" name="Google Shape;210;g8d4ec31b01_0_120"/>
          <p:cNvSpPr txBox="1">
            <a:spLocks noGrp="1"/>
          </p:cNvSpPr>
          <p:nvPr>
            <p:ph type="title"/>
          </p:nvPr>
        </p:nvSpPr>
        <p:spPr>
          <a:xfrm>
            <a:off x="-5" y="79775"/>
            <a:ext cx="9144000" cy="868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CC"/>
              </a:buClr>
              <a:buSzPts val="3959"/>
              <a:buFont typeface="Calibri"/>
              <a:buNone/>
            </a:pPr>
            <a:r>
              <a:rPr lang="en-US" sz="3959" b="1" dirty="0">
                <a:solidFill>
                  <a:srgbClr val="0000CC"/>
                </a:solidFill>
              </a:rPr>
              <a:t>Reminder: Upload Notebook for Class Exercises to Tellurium </a:t>
            </a:r>
            <a:r>
              <a:rPr lang="en-US" sz="3959" b="1" dirty="0" err="1">
                <a:solidFill>
                  <a:srgbClr val="0000CC"/>
                </a:solidFill>
              </a:rPr>
              <a:t>nanoHUB</a:t>
            </a:r>
            <a:endParaRPr dirty="0"/>
          </a:p>
        </p:txBody>
      </p:sp>
      <p:pic>
        <p:nvPicPr>
          <p:cNvPr id="211" name="Google Shape;211;g8d4ec31b01_0_120"/>
          <p:cNvPicPr preferRelativeResize="0"/>
          <p:nvPr/>
        </p:nvPicPr>
        <p:blipFill>
          <a:blip r:embed="rId5">
            <a:alphaModFix/>
          </a:blip>
          <a:stretch>
            <a:fillRect/>
          </a:stretch>
        </p:blipFill>
        <p:spPr>
          <a:xfrm>
            <a:off x="650388" y="2838450"/>
            <a:ext cx="7843215" cy="2835275"/>
          </a:xfrm>
          <a:prstGeom prst="rect">
            <a:avLst/>
          </a:prstGeom>
          <a:noFill/>
          <a:ln>
            <a:noFill/>
          </a:ln>
        </p:spPr>
      </p:pic>
      <p:cxnSp>
        <p:nvCxnSpPr>
          <p:cNvPr id="212" name="Google Shape;212;g8d4ec31b01_0_120"/>
          <p:cNvCxnSpPr/>
          <p:nvPr/>
        </p:nvCxnSpPr>
        <p:spPr>
          <a:xfrm flipH="1">
            <a:off x="365125" y="3646838"/>
            <a:ext cx="399000" cy="449700"/>
          </a:xfrm>
          <a:prstGeom prst="straightConnector1">
            <a:avLst/>
          </a:prstGeom>
          <a:noFill/>
          <a:ln w="38100" cap="flat" cmpd="sng">
            <a:solidFill>
              <a:srgbClr val="FF0000"/>
            </a:solidFill>
            <a:prstDash val="solid"/>
            <a:round/>
            <a:headEnd type="stealth" w="med" len="med"/>
            <a:tailEnd type="none" w="med" len="med"/>
          </a:ln>
        </p:spPr>
      </p:cxnSp>
      <p:pic>
        <p:nvPicPr>
          <p:cNvPr id="8" name="Picture 7">
            <a:extLst>
              <a:ext uri="{FF2B5EF4-FFF2-40B4-BE49-F238E27FC236}">
                <a16:creationId xmlns:a16="http://schemas.microsoft.com/office/drawing/2014/main" id="{74E46E4B-443D-4E87-99D3-C17A31A86AAA}"/>
              </a:ext>
            </a:extLst>
          </p:cNvPr>
          <p:cNvPicPr>
            <a:picLocks noChangeAspect="1"/>
          </p:cNvPicPr>
          <p:nvPr/>
        </p:nvPicPr>
        <p:blipFill>
          <a:blip r:embed="rId6">
            <a:clrChange>
              <a:clrFrom>
                <a:srgbClr val="FEF3B1"/>
              </a:clrFrom>
              <a:clrTo>
                <a:srgbClr val="FEF3B1">
                  <a:alpha val="0"/>
                </a:srgbClr>
              </a:clrTo>
            </a:clrChange>
          </a:blip>
          <a:stretch>
            <a:fillRect/>
          </a:stretch>
        </p:blipFill>
        <p:spPr>
          <a:xfrm>
            <a:off x="8550325" y="0"/>
            <a:ext cx="593675" cy="61786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8d4ec31b01_0_346"/>
          <p:cNvSpPr txBox="1">
            <a:spLocks noGrp="1"/>
          </p:cNvSpPr>
          <p:nvPr>
            <p:ph type="title"/>
          </p:nvPr>
        </p:nvSpPr>
        <p:spPr>
          <a:xfrm>
            <a:off x="0" y="116225"/>
            <a:ext cx="8550275" cy="8223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600" b="1" dirty="0">
                <a:solidFill>
                  <a:srgbClr val="0000CC"/>
                </a:solidFill>
              </a:rPr>
              <a:t>Reminder: Help and References for Tellurium</a:t>
            </a:r>
            <a:endParaRPr sz="4000" dirty="0"/>
          </a:p>
        </p:txBody>
      </p:sp>
      <p:sp>
        <p:nvSpPr>
          <p:cNvPr id="239" name="Google Shape;239;g8d4ec31b01_0_346"/>
          <p:cNvSpPr txBox="1">
            <a:spLocks noGrp="1"/>
          </p:cNvSpPr>
          <p:nvPr>
            <p:ph type="body" idx="1"/>
          </p:nvPr>
        </p:nvSpPr>
        <p:spPr>
          <a:xfrm>
            <a:off x="260875" y="938525"/>
            <a:ext cx="8745000" cy="1977000"/>
          </a:xfrm>
          <a:prstGeom prst="rect">
            <a:avLst/>
          </a:prstGeom>
          <a:noFill/>
          <a:ln>
            <a:noFill/>
          </a:ln>
        </p:spPr>
        <p:txBody>
          <a:bodyPr spcFirstLastPara="1" wrap="square" lIns="91425" tIns="45700" rIns="91425" bIns="45700" anchor="t" anchorCtr="0">
            <a:noAutofit/>
          </a:bodyPr>
          <a:lstStyle/>
          <a:p>
            <a:pPr marL="457200" lvl="0" indent="-412750" algn="l" rtl="0">
              <a:spcBef>
                <a:spcPts val="0"/>
              </a:spcBef>
              <a:spcAft>
                <a:spcPts val="0"/>
              </a:spcAft>
              <a:buSzPts val="2900"/>
              <a:buFont typeface="Calibri"/>
              <a:buChar char="•"/>
            </a:pPr>
            <a:r>
              <a:rPr lang="en-US" sz="2000" dirty="0">
                <a:uFill>
                  <a:noFill/>
                </a:uFill>
                <a:hlinkClick r:id="rId3"/>
              </a:rPr>
              <a:t>https://tellurium.readthedocs.io/</a:t>
            </a:r>
            <a:endParaRPr sz="2000" dirty="0"/>
          </a:p>
          <a:p>
            <a:pPr lvl="0" indent="-412750">
              <a:spcBef>
                <a:spcPts val="0"/>
              </a:spcBef>
              <a:buSzPts val="2900"/>
              <a:buFont typeface="Calibri"/>
              <a:buChar char="•"/>
            </a:pPr>
            <a:r>
              <a:rPr lang="en-US" sz="2000" dirty="0"/>
              <a:t>Cheat Sheet: </a:t>
            </a:r>
            <a:r>
              <a:rPr lang="en-US" sz="1800" dirty="0">
                <a:hlinkClick r:id="rId4"/>
              </a:rPr>
              <a:t>https://compucell3d.org/CC3D_2020_class_files?action=AttachFile&amp;do=view&amp;target=TellRoadCheatSheet.pdf</a:t>
            </a:r>
            <a:endParaRPr sz="2000" dirty="0"/>
          </a:p>
          <a:p>
            <a:pPr marL="0" lvl="0" indent="0" algn="l" rtl="0">
              <a:spcBef>
                <a:spcPts val="360"/>
              </a:spcBef>
              <a:spcAft>
                <a:spcPts val="0"/>
              </a:spcAft>
              <a:buNone/>
            </a:pPr>
            <a:r>
              <a:rPr lang="en-US" sz="2000" dirty="0"/>
              <a:t>Have documentation open in a separate window</a:t>
            </a:r>
            <a:endParaRPr sz="2000" dirty="0"/>
          </a:p>
          <a:p>
            <a:pPr marL="88900" lvl="0" indent="0" algn="l" rtl="0">
              <a:spcBef>
                <a:spcPts val="280"/>
              </a:spcBef>
              <a:spcAft>
                <a:spcPts val="0"/>
              </a:spcAft>
              <a:buClr>
                <a:schemeClr val="dk1"/>
              </a:buClr>
              <a:buSzPts val="1400"/>
              <a:buFont typeface="Arial"/>
              <a:buNone/>
            </a:pPr>
            <a:endParaRPr sz="900" dirty="0"/>
          </a:p>
        </p:txBody>
      </p:sp>
      <p:pic>
        <p:nvPicPr>
          <p:cNvPr id="240" name="Google Shape;240;g8d4ec31b01_0_346"/>
          <p:cNvPicPr preferRelativeResize="0"/>
          <p:nvPr/>
        </p:nvPicPr>
        <p:blipFill rotWithShape="1">
          <a:blip r:embed="rId5">
            <a:alphaModFix/>
          </a:blip>
          <a:srcRect l="5785" t="9627" r="5608" b="10340"/>
          <a:stretch/>
        </p:blipFill>
        <p:spPr>
          <a:xfrm>
            <a:off x="1625219" y="2557050"/>
            <a:ext cx="5784024" cy="4065700"/>
          </a:xfrm>
          <a:prstGeom prst="rect">
            <a:avLst/>
          </a:prstGeom>
          <a:noFill/>
          <a:ln>
            <a:noFill/>
          </a:ln>
        </p:spPr>
      </p:pic>
      <p:pic>
        <p:nvPicPr>
          <p:cNvPr id="241" name="Google Shape;241;g8d4ec31b01_0_346" descr="Biocomplexity Logo"/>
          <p:cNvPicPr preferRelativeResize="0"/>
          <p:nvPr/>
        </p:nvPicPr>
        <p:blipFill rotWithShape="1">
          <a:blip r:embed="rId6">
            <a:alphaModFix/>
          </a:blip>
          <a:srcRect/>
          <a:stretch/>
        </p:blipFill>
        <p:spPr>
          <a:xfrm>
            <a:off x="8550275" y="6264275"/>
            <a:ext cx="593725" cy="593725"/>
          </a:xfrm>
          <a:prstGeom prst="rect">
            <a:avLst/>
          </a:prstGeom>
          <a:noFill/>
          <a:ln>
            <a:noFill/>
          </a:ln>
        </p:spPr>
      </p:pic>
      <p:pic>
        <p:nvPicPr>
          <p:cNvPr id="242" name="Google Shape;242;g8d4ec31b01_0_346" descr="redblackblockiu"/>
          <p:cNvPicPr preferRelativeResize="0"/>
          <p:nvPr/>
        </p:nvPicPr>
        <p:blipFill rotWithShape="1">
          <a:blip r:embed="rId7">
            <a:alphaModFix/>
          </a:blip>
          <a:srcRect/>
          <a:stretch/>
        </p:blipFill>
        <p:spPr>
          <a:xfrm>
            <a:off x="0" y="6219825"/>
            <a:ext cx="484188" cy="638175"/>
          </a:xfrm>
          <a:prstGeom prst="rect">
            <a:avLst/>
          </a:prstGeom>
          <a:noFill/>
          <a:ln>
            <a:noFill/>
          </a:ln>
        </p:spPr>
      </p:pic>
      <p:pic>
        <p:nvPicPr>
          <p:cNvPr id="7" name="Picture 6">
            <a:extLst>
              <a:ext uri="{FF2B5EF4-FFF2-40B4-BE49-F238E27FC236}">
                <a16:creationId xmlns:a16="http://schemas.microsoft.com/office/drawing/2014/main" id="{2002FB02-1F39-4A72-B95C-F9A9E17E3AA2}"/>
              </a:ext>
            </a:extLst>
          </p:cNvPr>
          <p:cNvPicPr>
            <a:picLocks noChangeAspect="1"/>
          </p:cNvPicPr>
          <p:nvPr/>
        </p:nvPicPr>
        <p:blipFill>
          <a:blip r:embed="rId8">
            <a:clrChange>
              <a:clrFrom>
                <a:srgbClr val="FEF3B1"/>
              </a:clrFrom>
              <a:clrTo>
                <a:srgbClr val="FEF3B1">
                  <a:alpha val="0"/>
                </a:srgbClr>
              </a:clrTo>
            </a:clrChange>
          </a:blip>
          <a:stretch>
            <a:fillRect/>
          </a:stretch>
        </p:blipFill>
        <p:spPr>
          <a:xfrm>
            <a:off x="8550325" y="0"/>
            <a:ext cx="593675" cy="61786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g8d4ec31b01_0_431"/>
          <p:cNvPicPr preferRelativeResize="0"/>
          <p:nvPr/>
        </p:nvPicPr>
        <p:blipFill rotWithShape="1">
          <a:blip r:embed="rId3">
            <a:alphaModFix/>
          </a:blip>
          <a:srcRect l="11473" t="49189" r="60104"/>
          <a:stretch/>
        </p:blipFill>
        <p:spPr>
          <a:xfrm>
            <a:off x="4572000" y="1872550"/>
            <a:ext cx="4306823" cy="4224528"/>
          </a:xfrm>
          <a:prstGeom prst="rect">
            <a:avLst/>
          </a:prstGeom>
          <a:noFill/>
          <a:ln>
            <a:noFill/>
          </a:ln>
        </p:spPr>
      </p:pic>
      <p:sp>
        <p:nvSpPr>
          <p:cNvPr id="248" name="Google Shape;248;g8d4ec31b01_0_431"/>
          <p:cNvSpPr txBox="1">
            <a:spLocks noGrp="1"/>
          </p:cNvSpPr>
          <p:nvPr>
            <p:ph type="title"/>
          </p:nvPr>
        </p:nvSpPr>
        <p:spPr>
          <a:xfrm>
            <a:off x="-9" y="463087"/>
            <a:ext cx="8661409" cy="214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600" b="1" dirty="0">
                <a:solidFill>
                  <a:srgbClr val="0000CC"/>
                </a:solidFill>
              </a:rPr>
              <a:t>Reminder: Model and Simulation Definition Structure in Tellurium</a:t>
            </a:r>
            <a:endParaRPr sz="3600" dirty="0"/>
          </a:p>
        </p:txBody>
      </p:sp>
      <p:pic>
        <p:nvPicPr>
          <p:cNvPr id="249" name="Google Shape;249;g8d4ec31b01_0_431"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pic>
        <p:nvPicPr>
          <p:cNvPr id="250" name="Google Shape;250;g8d4ec31b01_0_431" descr="redblackblockiu"/>
          <p:cNvPicPr preferRelativeResize="0"/>
          <p:nvPr/>
        </p:nvPicPr>
        <p:blipFill rotWithShape="1">
          <a:blip r:embed="rId5">
            <a:alphaModFix/>
          </a:blip>
          <a:srcRect/>
          <a:stretch/>
        </p:blipFill>
        <p:spPr>
          <a:xfrm>
            <a:off x="0" y="6219825"/>
            <a:ext cx="484188" cy="638175"/>
          </a:xfrm>
          <a:prstGeom prst="rect">
            <a:avLst/>
          </a:prstGeom>
          <a:noFill/>
          <a:ln>
            <a:noFill/>
          </a:ln>
        </p:spPr>
      </p:pic>
      <p:sp>
        <p:nvSpPr>
          <p:cNvPr id="251" name="Google Shape;251;g8d4ec31b01_0_431"/>
          <p:cNvSpPr/>
          <p:nvPr/>
        </p:nvSpPr>
        <p:spPr>
          <a:xfrm>
            <a:off x="138075" y="1791175"/>
            <a:ext cx="3682200" cy="4803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dirty="0">
                <a:solidFill>
                  <a:schemeClr val="dk1"/>
                </a:solidFill>
                <a:latin typeface="Calibri"/>
                <a:ea typeface="Calibri"/>
                <a:cs typeface="Calibri"/>
                <a:sym typeface="Calibri"/>
              </a:rPr>
              <a:t>Mathematical model defined in the Antimony language as an Antimony String</a:t>
            </a:r>
            <a:endParaRPr sz="2200" dirty="0">
              <a:solidFill>
                <a:schemeClr val="dk1"/>
              </a:solidFill>
              <a:latin typeface="Calibri"/>
              <a:ea typeface="Calibri"/>
              <a:cs typeface="Calibri"/>
              <a:sym typeface="Calibri"/>
            </a:endParaRPr>
          </a:p>
          <a:p>
            <a:pPr marL="0" marR="0" lvl="0" indent="0" algn="l" rtl="0">
              <a:spcBef>
                <a:spcPts val="0"/>
              </a:spcBef>
              <a:spcAft>
                <a:spcPts val="0"/>
              </a:spcAft>
              <a:buNone/>
            </a:pPr>
            <a:endParaRPr sz="2200" dirty="0">
              <a:solidFill>
                <a:schemeClr val="dk1"/>
              </a:solidFill>
              <a:latin typeface="Calibri"/>
              <a:ea typeface="Calibri"/>
              <a:cs typeface="Calibri"/>
              <a:sym typeface="Calibri"/>
            </a:endParaRPr>
          </a:p>
          <a:p>
            <a:pPr marL="0" marR="0" lvl="0" indent="0" algn="l" rtl="0">
              <a:spcBef>
                <a:spcPts val="0"/>
              </a:spcBef>
              <a:spcAft>
                <a:spcPts val="0"/>
              </a:spcAft>
              <a:buNone/>
            </a:pPr>
            <a:endParaRPr sz="22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200" dirty="0">
                <a:solidFill>
                  <a:schemeClr val="dk1"/>
                </a:solidFill>
                <a:latin typeface="Calibri"/>
                <a:ea typeface="Calibri"/>
                <a:cs typeface="Calibri"/>
                <a:sym typeface="Calibri"/>
              </a:rPr>
              <a:t>Python commands to simulate the model and display results</a:t>
            </a:r>
            <a:endParaRPr sz="2200" dirty="0">
              <a:solidFill>
                <a:schemeClr val="dk1"/>
              </a:solidFill>
              <a:latin typeface="Calibri"/>
              <a:ea typeface="Calibri"/>
              <a:cs typeface="Calibri"/>
              <a:sym typeface="Calibri"/>
            </a:endParaRPr>
          </a:p>
          <a:p>
            <a:pPr marL="0" marR="0" lvl="0" indent="0" algn="l" rtl="0">
              <a:spcBef>
                <a:spcPts val="0"/>
              </a:spcBef>
              <a:spcAft>
                <a:spcPts val="0"/>
              </a:spcAft>
              <a:buNone/>
            </a:pPr>
            <a:endParaRPr sz="2200" dirty="0">
              <a:solidFill>
                <a:schemeClr val="dk1"/>
              </a:solidFill>
              <a:latin typeface="Calibri"/>
              <a:ea typeface="Calibri"/>
              <a:cs typeface="Calibri"/>
              <a:sym typeface="Calibri"/>
            </a:endParaRPr>
          </a:p>
          <a:p>
            <a:pPr marL="0" marR="0" lvl="0" indent="0" algn="l" rtl="0">
              <a:spcBef>
                <a:spcPts val="0"/>
              </a:spcBef>
              <a:spcAft>
                <a:spcPts val="0"/>
              </a:spcAft>
              <a:buNone/>
            </a:pPr>
            <a:endParaRPr sz="2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sz="2200" dirty="0">
                <a:solidFill>
                  <a:schemeClr val="dk1"/>
                </a:solidFill>
                <a:latin typeface="Calibri"/>
                <a:cs typeface="Calibri"/>
                <a:sym typeface="Calibri"/>
              </a:rPr>
              <a:t>Note that all your simulations will have a mixture of these two languages</a:t>
            </a:r>
            <a:endParaRPr sz="2200" dirty="0">
              <a:solidFill>
                <a:schemeClr val="dk1"/>
              </a:solidFill>
              <a:latin typeface="Calibri"/>
              <a:cs typeface="Calibri"/>
              <a:sym typeface="Calibri"/>
            </a:endParaRPr>
          </a:p>
          <a:p>
            <a:pPr marL="0" marR="0" lvl="0" indent="0" algn="l" rtl="0">
              <a:spcBef>
                <a:spcPts val="0"/>
              </a:spcBef>
              <a:spcAft>
                <a:spcPts val="0"/>
              </a:spcAft>
              <a:buNone/>
            </a:pPr>
            <a:endParaRPr sz="22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b="1" dirty="0">
              <a:solidFill>
                <a:schemeClr val="dk1"/>
              </a:solidFill>
              <a:latin typeface="Calibri"/>
              <a:ea typeface="Calibri"/>
              <a:cs typeface="Calibri"/>
              <a:sym typeface="Calibri"/>
            </a:endParaRPr>
          </a:p>
        </p:txBody>
      </p:sp>
      <p:cxnSp>
        <p:nvCxnSpPr>
          <p:cNvPr id="252" name="Google Shape;252;g8d4ec31b01_0_431"/>
          <p:cNvCxnSpPr/>
          <p:nvPr/>
        </p:nvCxnSpPr>
        <p:spPr>
          <a:xfrm flipH="1">
            <a:off x="2730950" y="2378050"/>
            <a:ext cx="1963800" cy="214800"/>
          </a:xfrm>
          <a:prstGeom prst="straightConnector1">
            <a:avLst/>
          </a:prstGeom>
          <a:noFill/>
          <a:ln w="38100" cap="flat" cmpd="sng">
            <a:solidFill>
              <a:srgbClr val="FF0000"/>
            </a:solidFill>
            <a:prstDash val="solid"/>
            <a:round/>
            <a:headEnd type="stealth" w="med" len="med"/>
            <a:tailEnd type="none" w="med" len="med"/>
          </a:ln>
        </p:spPr>
      </p:cxnSp>
      <p:cxnSp>
        <p:nvCxnSpPr>
          <p:cNvPr id="253" name="Google Shape;253;g8d4ec31b01_0_431"/>
          <p:cNvCxnSpPr/>
          <p:nvPr/>
        </p:nvCxnSpPr>
        <p:spPr>
          <a:xfrm rot="10800000">
            <a:off x="2239875" y="4219125"/>
            <a:ext cx="2470200" cy="1304100"/>
          </a:xfrm>
          <a:prstGeom prst="straightConnector1">
            <a:avLst/>
          </a:prstGeom>
          <a:noFill/>
          <a:ln w="38100" cap="flat" cmpd="sng">
            <a:solidFill>
              <a:srgbClr val="FF0000"/>
            </a:solidFill>
            <a:prstDash val="solid"/>
            <a:round/>
            <a:headEnd type="stealth" w="med" len="med"/>
            <a:tailEnd type="none" w="med" len="med"/>
          </a:ln>
        </p:spPr>
      </p:cxn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3D036C9A-F1E2-45B3-A178-BBFF3B19B987}"/>
                  </a:ext>
                </a:extLst>
              </p:cNvPr>
              <p:cNvSpPr/>
              <p:nvPr/>
            </p:nvSpPr>
            <p:spPr>
              <a:xfrm>
                <a:off x="6309816" y="1207785"/>
                <a:ext cx="1066254" cy="521040"/>
              </a:xfrm>
              <a:prstGeom prst="rect">
                <a:avLst/>
              </a:prstGeom>
            </p:spPr>
            <p:txBody>
              <a:bodyPr wrap="none">
                <a:spAutoFit/>
              </a:bodyPr>
              <a:lstStyle/>
              <a:p>
                <a:pPr marL="0" indent="0">
                  <a:buNone/>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𝑇</m:t>
                      </m:r>
                      <m:groupChr>
                        <m:groupChrPr>
                          <m:chr m:val="→"/>
                          <m:vertJc m:val="bot"/>
                          <m:ctrlPr>
                            <a:rPr lang="el-GR" sz="2000" i="1">
                              <a:latin typeface="Cambria Math" panose="02040503050406030204" pitchFamily="18" charset="0"/>
                            </a:rPr>
                          </m:ctrlPr>
                        </m:groupChrPr>
                        <m:e>
                          <m:r>
                            <a:rPr lang="en-US" sz="2000" i="1">
                              <a:latin typeface="Cambria Math" panose="02040503050406030204" pitchFamily="18" charset="0"/>
                            </a:rPr>
                            <m:t>𝛽</m:t>
                          </m:r>
                          <m:r>
                            <a:rPr lang="en-US" sz="2000" i="1">
                              <a:latin typeface="Cambria Math" panose="02040503050406030204" pitchFamily="18" charset="0"/>
                            </a:rPr>
                            <m:t>𝑇𝑉</m:t>
                          </m:r>
                        </m:e>
                      </m:groupChr>
                      <m:sSub>
                        <m:sSubPr>
                          <m:ctrlPr>
                            <a:rPr lang="en-US" sz="2000" b="0" i="1" smtClean="0">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1</m:t>
                          </m:r>
                        </m:sub>
                      </m:sSub>
                    </m:oMath>
                  </m:oMathPara>
                </a14:m>
                <a:endParaRPr lang="en-US" sz="2000" dirty="0"/>
              </a:p>
            </p:txBody>
          </p:sp>
        </mc:Choice>
        <mc:Fallback xmlns="">
          <p:sp>
            <p:nvSpPr>
              <p:cNvPr id="10" name="Rectangle 9">
                <a:extLst>
                  <a:ext uri="{FF2B5EF4-FFF2-40B4-BE49-F238E27FC236}">
                    <a16:creationId xmlns:a16="http://schemas.microsoft.com/office/drawing/2014/main" id="{3D036C9A-F1E2-45B3-A178-BBFF3B19B987}"/>
                  </a:ext>
                </a:extLst>
              </p:cNvPr>
              <p:cNvSpPr>
                <a:spLocks noRot="1" noChangeAspect="1" noMove="1" noResize="1" noEditPoints="1" noAdjustHandles="1" noChangeArrowheads="1" noChangeShapeType="1" noTextEdit="1"/>
              </p:cNvSpPr>
              <p:nvPr/>
            </p:nvSpPr>
            <p:spPr>
              <a:xfrm>
                <a:off x="6309816" y="1207785"/>
                <a:ext cx="1066254" cy="521040"/>
              </a:xfrm>
              <a:prstGeom prst="rect">
                <a:avLst/>
              </a:prstGeom>
              <a:blipFill>
                <a:blip r:embed="rId6"/>
                <a:stretch>
                  <a:fillRect/>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A39DBB58-D34A-45E1-B187-A150C6262964}"/>
              </a:ext>
            </a:extLst>
          </p:cNvPr>
          <p:cNvPicPr>
            <a:picLocks noChangeAspect="1"/>
          </p:cNvPicPr>
          <p:nvPr/>
        </p:nvPicPr>
        <p:blipFill>
          <a:blip r:embed="rId7">
            <a:clrChange>
              <a:clrFrom>
                <a:srgbClr val="FEF3B1"/>
              </a:clrFrom>
              <a:clrTo>
                <a:srgbClr val="FEF3B1">
                  <a:alpha val="0"/>
                </a:srgbClr>
              </a:clrTo>
            </a:clrChange>
          </a:blip>
          <a:stretch>
            <a:fillRect/>
          </a:stretch>
        </p:blipFill>
        <p:spPr>
          <a:xfrm>
            <a:off x="8550325" y="0"/>
            <a:ext cx="593675" cy="61786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g8d4ec31b01_0_782"/>
          <p:cNvPicPr preferRelativeResize="0"/>
          <p:nvPr/>
        </p:nvPicPr>
        <p:blipFill rotWithShape="1">
          <a:blip r:embed="rId3">
            <a:alphaModFix/>
          </a:blip>
          <a:srcRect l="11473" t="49189" r="60104"/>
          <a:stretch/>
        </p:blipFill>
        <p:spPr>
          <a:xfrm>
            <a:off x="4572000" y="1872550"/>
            <a:ext cx="4306823" cy="4224528"/>
          </a:xfrm>
          <a:prstGeom prst="rect">
            <a:avLst/>
          </a:prstGeom>
          <a:noFill/>
          <a:ln>
            <a:noFill/>
          </a:ln>
        </p:spPr>
      </p:pic>
      <p:sp>
        <p:nvSpPr>
          <p:cNvPr id="279" name="Google Shape;279;g8d4ec31b01_0_782"/>
          <p:cNvSpPr txBox="1">
            <a:spLocks noGrp="1"/>
          </p:cNvSpPr>
          <p:nvPr>
            <p:ph type="title"/>
          </p:nvPr>
        </p:nvSpPr>
        <p:spPr>
          <a:xfrm>
            <a:off x="0" y="156653"/>
            <a:ext cx="8496300" cy="6921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200" b="1" dirty="0">
                <a:solidFill>
                  <a:srgbClr val="0000CC"/>
                </a:solidFill>
              </a:rPr>
              <a:t>Reminder: Specifying Rate Equations in Antimony</a:t>
            </a:r>
            <a:endParaRPr sz="3200" dirty="0"/>
          </a:p>
        </p:txBody>
      </p:sp>
      <p:pic>
        <p:nvPicPr>
          <p:cNvPr id="280" name="Google Shape;280;g8d4ec31b01_0_782"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pic>
        <p:nvPicPr>
          <p:cNvPr id="281" name="Google Shape;281;g8d4ec31b01_0_782" descr="redblackblockiu"/>
          <p:cNvPicPr preferRelativeResize="0"/>
          <p:nvPr/>
        </p:nvPicPr>
        <p:blipFill rotWithShape="1">
          <a:blip r:embed="rId5">
            <a:alphaModFix/>
          </a:blip>
          <a:srcRect/>
          <a:stretch/>
        </p:blipFill>
        <p:spPr>
          <a:xfrm>
            <a:off x="0" y="6219825"/>
            <a:ext cx="484188" cy="638175"/>
          </a:xfrm>
          <a:prstGeom prst="rect">
            <a:avLst/>
          </a:prstGeom>
          <a:noFill/>
          <a:ln>
            <a:noFill/>
          </a:ln>
        </p:spPr>
      </p:pic>
      <mc:AlternateContent xmlns:mc="http://schemas.openxmlformats.org/markup-compatibility/2006" xmlns:a14="http://schemas.microsoft.com/office/drawing/2010/main">
        <mc:Choice Requires="a14">
          <p:sp>
            <p:nvSpPr>
              <p:cNvPr id="282" name="Google Shape;282;g8d4ec31b01_0_782"/>
              <p:cNvSpPr txBox="1">
                <a:spLocks noGrp="1"/>
              </p:cNvSpPr>
              <p:nvPr>
                <p:ph type="body" idx="1"/>
              </p:nvPr>
            </p:nvSpPr>
            <p:spPr>
              <a:xfrm>
                <a:off x="44450" y="1016000"/>
                <a:ext cx="4654550" cy="4526100"/>
              </a:xfrm>
              <a:prstGeom prst="rect">
                <a:avLst/>
              </a:prstGeom>
            </p:spPr>
            <p:txBody>
              <a:bodyPr spcFirstLastPara="1" wrap="square" lIns="91425" tIns="45700" rIns="91425" bIns="45700" anchor="t" anchorCtr="0">
                <a:noAutofit/>
              </a:bodyPr>
              <a:lstStyle/>
              <a:p>
                <a:pPr marL="0" indent="0">
                  <a:buNone/>
                </a:pPr>
                <a:r>
                  <a:rPr lang="en-US" sz="2300" dirty="0"/>
                  <a:t>For </a:t>
                </a:r>
                <a14:m>
                  <m:oMath xmlns:m="http://schemas.openxmlformats.org/officeDocument/2006/math">
                    <m:r>
                      <a:rPr lang="en-US" sz="2400" i="1">
                        <a:latin typeface="Cambria Math" panose="02040503050406030204" pitchFamily="18" charset="0"/>
                      </a:rPr>
                      <m:t>𝑇</m:t>
                    </m:r>
                    <m:groupChr>
                      <m:groupChrPr>
                        <m:chr m:val="→"/>
                        <m:vertJc m:val="bot"/>
                        <m:ctrlPr>
                          <a:rPr lang="el-GR" sz="2400" i="1">
                            <a:latin typeface="Cambria Math" panose="02040503050406030204" pitchFamily="18" charset="0"/>
                          </a:rPr>
                        </m:ctrlPr>
                      </m:groupChrPr>
                      <m:e>
                        <m:r>
                          <a:rPr lang="en-US" sz="2400" i="1">
                            <a:latin typeface="Cambria Math" panose="02040503050406030204" pitchFamily="18" charset="0"/>
                          </a:rPr>
                          <m:t>𝛽</m:t>
                        </m:r>
                        <m:r>
                          <a:rPr lang="en-US" sz="2400" i="1">
                            <a:latin typeface="Cambria Math" panose="02040503050406030204" pitchFamily="18" charset="0"/>
                          </a:rPr>
                          <m:t>𝑇𝑉</m:t>
                        </m:r>
                      </m:e>
                    </m:groupChr>
                    <m:r>
                      <a:rPr lang="en-US" sz="2400" i="1">
                        <a:latin typeface="Cambria Math" panose="02040503050406030204" pitchFamily="18" charset="0"/>
                      </a:rPr>
                      <m:t>𝐼</m:t>
                    </m:r>
                    <m:r>
                      <a:rPr lang="en-US" sz="2400" i="1">
                        <a:latin typeface="Cambria Math" panose="02040503050406030204" pitchFamily="18" charset="0"/>
                      </a:rPr>
                      <m:t>1</m:t>
                    </m:r>
                  </m:oMath>
                </a14:m>
                <a:endParaRPr lang="en-US" sz="2400" dirty="0"/>
              </a:p>
              <a:p>
                <a:pPr marL="0" lvl="0" indent="0" algn="l" rtl="0">
                  <a:spcBef>
                    <a:spcPts val="360"/>
                  </a:spcBef>
                  <a:spcAft>
                    <a:spcPts val="0"/>
                  </a:spcAft>
                  <a:buNone/>
                </a:pPr>
                <a:r>
                  <a:rPr lang="en-US" sz="2300" dirty="0"/>
                  <a:t>The rate equations are:</a:t>
                </a:r>
              </a:p>
              <a:p>
                <a:pPr marL="0" indent="0">
                  <a:buNone/>
                </a:pPr>
                <a14:m>
                  <m:oMathPara xmlns:m="http://schemas.openxmlformats.org/officeDocument/2006/math">
                    <m:oMathParaPr>
                      <m:jc m:val="centerGroup"/>
                    </m:oMathParaPr>
                    <m:oMath xmlns:m="http://schemas.openxmlformats.org/officeDocument/2006/math">
                      <m:f>
                        <m:fPr>
                          <m:ctrlPr>
                            <a:rPr lang="ar-AE" sz="2300" i="1">
                              <a:latin typeface="Cambria Math" panose="02040503050406030204" pitchFamily="18" charset="0"/>
                            </a:rPr>
                          </m:ctrlPr>
                        </m:fPr>
                        <m:num>
                          <m:r>
                            <a:rPr lang="ar-AE" sz="2300" i="1">
                              <a:latin typeface="Cambria Math" panose="02040503050406030204" pitchFamily="18" charset="0"/>
                            </a:rPr>
                            <m:t>𝑑𝑇</m:t>
                          </m:r>
                        </m:num>
                        <m:den>
                          <m:r>
                            <a:rPr lang="ar-AE" sz="2300" i="1">
                              <a:latin typeface="Cambria Math" panose="02040503050406030204" pitchFamily="18" charset="0"/>
                            </a:rPr>
                            <m:t>𝑑𝑡</m:t>
                          </m:r>
                        </m:den>
                      </m:f>
                      <m:r>
                        <a:rPr lang="ar-AE" sz="2300" i="1">
                          <a:latin typeface="Cambria Math" panose="02040503050406030204" pitchFamily="18" charset="0"/>
                        </a:rPr>
                        <m:t>=−</m:t>
                      </m:r>
                      <m:r>
                        <a:rPr lang="ar-AE" sz="2300" i="1">
                          <a:latin typeface="Cambria Math" panose="02040503050406030204" pitchFamily="18" charset="0"/>
                        </a:rPr>
                        <m:t>𝛽</m:t>
                      </m:r>
                      <m:r>
                        <a:rPr lang="ar-AE" sz="2300" i="1">
                          <a:latin typeface="Cambria Math" panose="02040503050406030204" pitchFamily="18" charset="0"/>
                        </a:rPr>
                        <m:t>𝑇𝑉</m:t>
                      </m:r>
                      <m:r>
                        <a:rPr lang="en-US" sz="2300" b="0" i="0" smtClean="0">
                          <a:latin typeface="Cambria Math" panose="02040503050406030204" pitchFamily="18" charset="0"/>
                        </a:rPr>
                        <m:t>,</m:t>
                      </m:r>
                      <m:r>
                        <a:rPr lang="ar-AE" sz="2300" b="0" i="0" smtClean="0">
                          <a:latin typeface="Cambria Math" panose="02040503050406030204" pitchFamily="18" charset="0"/>
                        </a:rPr>
                        <m:t> </m:t>
                      </m:r>
                      <m:f>
                        <m:fPr>
                          <m:ctrlPr>
                            <a:rPr lang="ar-AE" sz="2300" i="1">
                              <a:latin typeface="Cambria Math" panose="02040503050406030204" pitchFamily="18" charset="0"/>
                            </a:rPr>
                          </m:ctrlPr>
                        </m:fPr>
                        <m:num>
                          <m:r>
                            <a:rPr lang="ar-AE" sz="2300" i="1">
                              <a:latin typeface="Cambria Math" panose="02040503050406030204" pitchFamily="18" charset="0"/>
                            </a:rPr>
                            <m:t>𝑑</m:t>
                          </m:r>
                          <m:sSub>
                            <m:sSubPr>
                              <m:ctrlPr>
                                <a:rPr lang="ar-AE" sz="2300" i="1">
                                  <a:latin typeface="Cambria Math" panose="02040503050406030204" pitchFamily="18" charset="0"/>
                                </a:rPr>
                              </m:ctrlPr>
                            </m:sSubPr>
                            <m:e>
                              <m:r>
                                <a:rPr lang="ar-AE" sz="2300" i="1">
                                  <a:latin typeface="Cambria Math" panose="02040503050406030204" pitchFamily="18" charset="0"/>
                                </a:rPr>
                                <m:t>𝐼</m:t>
                              </m:r>
                            </m:e>
                            <m:sub>
                              <m:r>
                                <a:rPr lang="ar-AE" sz="2300" i="1">
                                  <a:latin typeface="Cambria Math" panose="02040503050406030204" pitchFamily="18" charset="0"/>
                                </a:rPr>
                                <m:t>1</m:t>
                              </m:r>
                            </m:sub>
                          </m:sSub>
                        </m:num>
                        <m:den>
                          <m:r>
                            <a:rPr lang="ar-AE" sz="2300" i="1">
                              <a:latin typeface="Cambria Math" panose="02040503050406030204" pitchFamily="18" charset="0"/>
                            </a:rPr>
                            <m:t>𝑑𝑡</m:t>
                          </m:r>
                        </m:den>
                      </m:f>
                      <m:r>
                        <a:rPr lang="ar-AE" sz="2300" i="1">
                          <a:latin typeface="Cambria Math" panose="02040503050406030204" pitchFamily="18" charset="0"/>
                        </a:rPr>
                        <m:t>=</m:t>
                      </m:r>
                      <m:r>
                        <a:rPr lang="ar-AE" sz="2300" i="1">
                          <a:latin typeface="Cambria Math" panose="02040503050406030204" pitchFamily="18" charset="0"/>
                        </a:rPr>
                        <m:t>𝛽</m:t>
                      </m:r>
                      <m:r>
                        <a:rPr lang="ar-AE" sz="2300" i="1">
                          <a:latin typeface="Cambria Math" panose="02040503050406030204" pitchFamily="18" charset="0"/>
                        </a:rPr>
                        <m:t>𝑇𝑉</m:t>
                      </m:r>
                    </m:oMath>
                  </m:oMathPara>
                </a14:m>
                <a:endParaRPr lang="en-US" sz="2300" dirty="0"/>
              </a:p>
              <a:p>
                <a:pPr marL="0" indent="0">
                  <a:buNone/>
                </a:pPr>
                <a:r>
                  <a:rPr lang="en-US" sz="2300" dirty="0"/>
                  <a:t>In Antimony:</a:t>
                </a:r>
                <a:endParaRPr lang="ar-AE" sz="2300" dirty="0"/>
              </a:p>
              <a:p>
                <a:pPr marL="457200" lvl="0" indent="0" algn="l" rtl="0">
                  <a:spcBef>
                    <a:spcPts val="360"/>
                  </a:spcBef>
                  <a:spcAft>
                    <a:spcPts val="0"/>
                  </a:spcAft>
                  <a:buNone/>
                </a:pPr>
                <a:r>
                  <a:rPr lang="en-US" sz="2300" b="1" dirty="0"/>
                  <a:t>E1</a:t>
                </a:r>
                <a:r>
                  <a:rPr lang="en-US" sz="2300" dirty="0"/>
                  <a:t> names the rate equation (and creates a variable to access its value)</a:t>
                </a:r>
              </a:p>
              <a:p>
                <a:pPr marL="457200" lvl="0" indent="0" algn="l" rtl="0">
                  <a:spcBef>
                    <a:spcPts val="360"/>
                  </a:spcBef>
                  <a:spcAft>
                    <a:spcPts val="0"/>
                  </a:spcAft>
                  <a:buNone/>
                </a:pPr>
                <a:r>
                  <a:rPr lang="en-US" sz="2300" b="1" dirty="0"/>
                  <a:t>T → I1 </a:t>
                </a:r>
                <a:r>
                  <a:rPr lang="en-US" sz="2300" dirty="0"/>
                  <a:t>specifies the transition</a:t>
                </a:r>
              </a:p>
              <a:p>
                <a:pPr marL="457200" lvl="0" indent="0" algn="l" rtl="0">
                  <a:spcBef>
                    <a:spcPts val="360"/>
                  </a:spcBef>
                  <a:spcAft>
                    <a:spcPts val="0"/>
                  </a:spcAft>
                  <a:buNone/>
                </a:pPr>
                <a:r>
                  <a:rPr lang="en-US" sz="2300" b="1" dirty="0"/>
                  <a:t>beta*T*V </a:t>
                </a:r>
                <a:r>
                  <a:rPr lang="en-US" sz="2300" dirty="0"/>
                  <a:t>specifies the transition rate</a:t>
                </a:r>
                <a:endParaRPr lang="en-US" sz="2300" b="1" dirty="0">
                  <a:solidFill>
                    <a:srgbClr val="FF0000"/>
                  </a:solidFill>
                </a:endParaRPr>
              </a:p>
              <a:p>
                <a:pPr marL="0" lvl="0" indent="0" algn="l" rtl="0">
                  <a:spcBef>
                    <a:spcPts val="360"/>
                  </a:spcBef>
                  <a:spcAft>
                    <a:spcPts val="0"/>
                  </a:spcAft>
                  <a:buNone/>
                </a:pPr>
                <a:r>
                  <a:rPr lang="en-US" sz="2300" dirty="0"/>
                  <a:t>A more complex model would include more rate equations</a:t>
                </a:r>
              </a:p>
              <a:p>
                <a:pPr marL="457200" lvl="0" indent="0" algn="l" rtl="0">
                  <a:spcBef>
                    <a:spcPts val="360"/>
                  </a:spcBef>
                  <a:spcAft>
                    <a:spcPts val="0"/>
                  </a:spcAft>
                  <a:buNone/>
                </a:pPr>
                <a:endParaRPr lang="en-US" sz="2300" dirty="0"/>
              </a:p>
              <a:p>
                <a:pPr marL="0" lvl="0" indent="0" algn="l" rtl="0">
                  <a:spcBef>
                    <a:spcPts val="360"/>
                  </a:spcBef>
                  <a:spcAft>
                    <a:spcPts val="0"/>
                  </a:spcAft>
                  <a:buNone/>
                </a:pPr>
                <a:endParaRPr sz="2300" dirty="0"/>
              </a:p>
            </p:txBody>
          </p:sp>
        </mc:Choice>
        <mc:Fallback xmlns="">
          <p:sp>
            <p:nvSpPr>
              <p:cNvPr id="282" name="Google Shape;282;g8d4ec31b01_0_782"/>
              <p:cNvSpPr txBox="1">
                <a:spLocks noGrp="1" noRot="1" noChangeAspect="1" noMove="1" noResize="1" noEditPoints="1" noAdjustHandles="1" noChangeArrowheads="1" noChangeShapeType="1" noTextEdit="1"/>
              </p:cNvSpPr>
              <p:nvPr>
                <p:ph type="body" idx="1"/>
              </p:nvPr>
            </p:nvSpPr>
            <p:spPr>
              <a:xfrm>
                <a:off x="44450" y="1016000"/>
                <a:ext cx="4654550" cy="4526100"/>
              </a:xfrm>
              <a:prstGeom prst="rect">
                <a:avLst/>
              </a:prstGeom>
              <a:blipFill>
                <a:blip r:embed="rId6"/>
                <a:stretch>
                  <a:fillRect l="-1832" r="-1440" b="-16307"/>
                </a:stretch>
              </a:blipFill>
            </p:spPr>
            <p:txBody>
              <a:bodyPr/>
              <a:lstStyle/>
              <a:p>
                <a:r>
                  <a:rPr lang="en-US">
                    <a:noFill/>
                  </a:rPr>
                  <a:t> </a:t>
                </a:r>
              </a:p>
            </p:txBody>
          </p:sp>
        </mc:Fallback>
      </mc:AlternateContent>
      <p:sp>
        <p:nvSpPr>
          <p:cNvPr id="283" name="Google Shape;283;g8d4ec31b01_0_782"/>
          <p:cNvSpPr/>
          <p:nvPr/>
        </p:nvSpPr>
        <p:spPr>
          <a:xfrm>
            <a:off x="4986225" y="2424075"/>
            <a:ext cx="3894900" cy="490800"/>
          </a:xfrm>
          <a:prstGeom prst="rect">
            <a:avLst/>
          </a:prstGeom>
          <a:solidFill>
            <a:srgbClr val="00B050">
              <a:alpha val="49800"/>
            </a:srgbClr>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2F2DBCDF-8474-471A-A475-A67CF0CEB4A6}"/>
                  </a:ext>
                </a:extLst>
              </p:cNvPr>
              <p:cNvSpPr/>
              <p:nvPr/>
            </p:nvSpPr>
            <p:spPr>
              <a:xfrm>
                <a:off x="6309816" y="1207785"/>
                <a:ext cx="1066254" cy="521040"/>
              </a:xfrm>
              <a:prstGeom prst="rect">
                <a:avLst/>
              </a:prstGeom>
            </p:spPr>
            <p:txBody>
              <a:bodyPr wrap="none">
                <a:spAutoFit/>
              </a:bodyPr>
              <a:lstStyle/>
              <a:p>
                <a:pPr marL="0" indent="0">
                  <a:buNone/>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𝑇</m:t>
                      </m:r>
                      <m:groupChr>
                        <m:groupChrPr>
                          <m:chr m:val="→"/>
                          <m:vertJc m:val="bot"/>
                          <m:ctrlPr>
                            <a:rPr lang="el-GR" sz="2000" i="1">
                              <a:latin typeface="Cambria Math" panose="02040503050406030204" pitchFamily="18" charset="0"/>
                            </a:rPr>
                          </m:ctrlPr>
                        </m:groupChrPr>
                        <m:e>
                          <m:r>
                            <a:rPr lang="en-US" sz="2000" i="1">
                              <a:latin typeface="Cambria Math" panose="02040503050406030204" pitchFamily="18" charset="0"/>
                            </a:rPr>
                            <m:t>𝛽</m:t>
                          </m:r>
                          <m:r>
                            <a:rPr lang="en-US" sz="2000" i="1">
                              <a:latin typeface="Cambria Math" panose="02040503050406030204" pitchFamily="18" charset="0"/>
                            </a:rPr>
                            <m:t>𝑇𝑉</m:t>
                          </m:r>
                        </m:e>
                      </m:groupChr>
                      <m:sSub>
                        <m:sSubPr>
                          <m:ctrlPr>
                            <a:rPr lang="en-US" sz="2000" b="0" i="1" smtClean="0">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1</m:t>
                          </m:r>
                        </m:sub>
                      </m:sSub>
                    </m:oMath>
                  </m:oMathPara>
                </a14:m>
                <a:endParaRPr lang="en-US" sz="2000" dirty="0"/>
              </a:p>
            </p:txBody>
          </p:sp>
        </mc:Choice>
        <mc:Fallback xmlns="">
          <p:sp>
            <p:nvSpPr>
              <p:cNvPr id="8" name="Rectangle 7">
                <a:extLst>
                  <a:ext uri="{FF2B5EF4-FFF2-40B4-BE49-F238E27FC236}">
                    <a16:creationId xmlns:a16="http://schemas.microsoft.com/office/drawing/2014/main" id="{2F2DBCDF-8474-471A-A475-A67CF0CEB4A6}"/>
                  </a:ext>
                </a:extLst>
              </p:cNvPr>
              <p:cNvSpPr>
                <a:spLocks noRot="1" noChangeAspect="1" noMove="1" noResize="1" noEditPoints="1" noAdjustHandles="1" noChangeArrowheads="1" noChangeShapeType="1" noTextEdit="1"/>
              </p:cNvSpPr>
              <p:nvPr/>
            </p:nvSpPr>
            <p:spPr>
              <a:xfrm>
                <a:off x="6309816" y="1207785"/>
                <a:ext cx="1066254" cy="521040"/>
              </a:xfrm>
              <a:prstGeom prst="rect">
                <a:avLst/>
              </a:prstGeom>
              <a:blipFill>
                <a:blip r:embed="rId7"/>
                <a:stretch>
                  <a:fillRect/>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32D9A750-AF26-44FF-9AA6-CA4AACAA4891}"/>
              </a:ext>
            </a:extLst>
          </p:cNvPr>
          <p:cNvPicPr>
            <a:picLocks noChangeAspect="1"/>
          </p:cNvPicPr>
          <p:nvPr/>
        </p:nvPicPr>
        <p:blipFill>
          <a:blip r:embed="rId8">
            <a:clrChange>
              <a:clrFrom>
                <a:srgbClr val="FEF3B1"/>
              </a:clrFrom>
              <a:clrTo>
                <a:srgbClr val="FEF3B1">
                  <a:alpha val="0"/>
                </a:srgbClr>
              </a:clrTo>
            </a:clrChange>
          </a:blip>
          <a:stretch>
            <a:fillRect/>
          </a:stretch>
        </p:blipFill>
        <p:spPr>
          <a:xfrm>
            <a:off x="8550325" y="0"/>
            <a:ext cx="593675" cy="61786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1116</TotalTime>
  <Words>5826</Words>
  <Application>Microsoft Office PowerPoint</Application>
  <PresentationFormat>On-screen Show (4:3)</PresentationFormat>
  <Paragraphs>717</Paragraphs>
  <Slides>59</Slides>
  <Notes>59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59</vt:i4>
      </vt:variant>
    </vt:vector>
  </HeadingPairs>
  <TitlesOfParts>
    <vt:vector size="64" baseType="lpstr">
      <vt:lpstr>Arial</vt:lpstr>
      <vt:lpstr>Calibri</vt:lpstr>
      <vt:lpstr>Cambria Math</vt:lpstr>
      <vt:lpstr>Verdana</vt:lpstr>
      <vt:lpstr>Office Theme</vt:lpstr>
      <vt:lpstr>CC3D Workshop 1.5B: Building an ODE Viral Infection Model in Tellurium—Part II</vt:lpstr>
      <vt:lpstr>Module 1.5B Topics</vt:lpstr>
      <vt:lpstr>Workshop Resources</vt:lpstr>
      <vt:lpstr>Last Time: Dynamics of Viral Infection</vt:lpstr>
      <vt:lpstr>Reminder: Launch Tellurium on nanoHUB</vt:lpstr>
      <vt:lpstr>Reminder: Upload Notebook for Class Exercises to Tellurium nanoHUB</vt:lpstr>
      <vt:lpstr>Reminder: Help and References for Tellurium</vt:lpstr>
      <vt:lpstr>Reminder: Model and Simulation Definition Structure in Tellurium</vt:lpstr>
      <vt:lpstr>Reminder: Specifying Rate Equations in Antimony</vt:lpstr>
      <vt:lpstr>Reminder: Accessing Simulations Results</vt:lpstr>
      <vt:lpstr>Reminder: Selecting Output Columns Tellurium</vt:lpstr>
      <vt:lpstr>PowerPoint Presentation</vt:lpstr>
      <vt:lpstr>Base Model of Viral Infection in a Tissue</vt:lpstr>
      <vt:lpstr>Simulating the Base Model of Viral Infection</vt:lpstr>
      <vt:lpstr>Exercise 1.5.3: Exponential Growth of the Virus</vt:lpstr>
      <vt:lpstr>Viral Decay and Removal</vt:lpstr>
      <vt:lpstr>Viral Decay in Simulation</vt:lpstr>
      <vt:lpstr>Viral Decay in Simulation</vt:lpstr>
      <vt:lpstr>Exercise 1.5.4: Saturation of the Viral Load</vt:lpstr>
      <vt:lpstr>Infected Cell Death due to Viral Infection and Innate Immune Response</vt:lpstr>
      <vt:lpstr>Infected Cell Death due to Viral Infection and Innate Immune Response</vt:lpstr>
      <vt:lpstr>Infected Cell Death due to Viral Infection and Innate Immune Response</vt:lpstr>
      <vt:lpstr>Principles of Modeling—Phenomenological Rate Laws</vt:lpstr>
      <vt:lpstr>Principles of Modeling—Phenomenological Rate Laws, Limiting Cases</vt:lpstr>
      <vt:lpstr>Phenomenological Rate Laws, Limiting Cases, Lower Bounds</vt:lpstr>
      <vt:lpstr>Phenomenological Rate Laws, Single Species, First Order Kinetics</vt:lpstr>
      <vt:lpstr>Phenomenological Rate Laws, Multiple Species, “Mass Action”</vt:lpstr>
      <vt:lpstr>Phenomenological Rate Laws, “Mass Action”</vt:lpstr>
      <vt:lpstr>Phenomenological Rate Laws, Upper Bounds, Saturation</vt:lpstr>
      <vt:lpstr>Phenomenological Rate Laws, Saturation</vt:lpstr>
      <vt:lpstr>Phenomenological Rate Laws, Saturation</vt:lpstr>
      <vt:lpstr>Phenomenological Rate Laws, Saturation</vt:lpstr>
      <vt:lpstr>Phenomenological Rate Laws, Saturation, T-cell Killing</vt:lpstr>
      <vt:lpstr>Phenomenological Rate Laws, Hill Equation</vt:lpstr>
      <vt:lpstr>Principles of Modeling: Summary Limiting Cases: Values and Slopes</vt:lpstr>
      <vt:lpstr>Biology of the Adaptive Immune Response</vt:lpstr>
      <vt:lpstr>Cytokine Production and Decay</vt:lpstr>
      <vt:lpstr>Cytokine Production and Decay</vt:lpstr>
      <vt:lpstr>Cytokine Production and Decay</vt:lpstr>
      <vt:lpstr>APC Transport to the Lymph Node</vt:lpstr>
      <vt:lpstr>APC Transport to the Lymph Node</vt:lpstr>
      <vt:lpstr>APC Transport to the Lymph Node</vt:lpstr>
      <vt:lpstr>Effector T-cell Proliferation in the Lymph Node</vt:lpstr>
      <vt:lpstr>Effector T-cell Proliferation in the Lymph Node</vt:lpstr>
      <vt:lpstr>Effector T-cell Proliferation in the Lymph Node</vt:lpstr>
      <vt:lpstr>Effector T-cell Proliferation in the Lymph Node</vt:lpstr>
      <vt:lpstr>Transport T-cell to the Infection Site</vt:lpstr>
      <vt:lpstr>Transport T-cells to the Infection Site</vt:lpstr>
      <vt:lpstr>Transport T-cells to the Infection Site</vt:lpstr>
      <vt:lpstr>T-cell-Mediated Cytotoxicity</vt:lpstr>
      <vt:lpstr>T-cell-Mediated Cytotoxicity</vt:lpstr>
      <vt:lpstr>Full Model with Viral Infection and Adaptive Immune Response</vt:lpstr>
      <vt:lpstr>Simulating Everything Together</vt:lpstr>
      <vt:lpstr>Full Model Results</vt:lpstr>
      <vt:lpstr>Comparing Simulated and Experimental Viral Load Curves</vt:lpstr>
      <vt:lpstr>Exercise 1.5.5: Rapid Adaptive Immune Clearance of the Virus</vt:lpstr>
      <vt:lpstr>Exercise 1.5.6: Changing Model Structure and Assumptions</vt:lpstr>
      <vt:lpstr>Exercise/Homework 1.5.7: Changing Model Structure and Assumptions</vt:lpstr>
      <vt:lpstr>Next Module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CC3D Workshop 1.5: Building an ODE Viral Infection Model in Tellurium</dc:title>
  <dc:creator>Julio Monti Belmonte</dc:creator>
  <cp:lastModifiedBy>Glazier, James Alexander</cp:lastModifiedBy>
  <cp:revision>99</cp:revision>
  <dcterms:created xsi:type="dcterms:W3CDTF">2011-11-02T17:09:23Z</dcterms:created>
  <dcterms:modified xsi:type="dcterms:W3CDTF">2020-08-04T14:09:05Z</dcterms:modified>
</cp:coreProperties>
</file>