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57" r:id="rId4"/>
    <p:sldId id="258" r:id="rId5"/>
    <p:sldId id="260" r:id="rId6"/>
    <p:sldId id="281" r:id="rId7"/>
    <p:sldId id="265" r:id="rId8"/>
    <p:sldId id="261" r:id="rId9"/>
    <p:sldId id="262" r:id="rId10"/>
    <p:sldId id="264" r:id="rId11"/>
    <p:sldId id="263" r:id="rId12"/>
    <p:sldId id="266" r:id="rId13"/>
    <p:sldId id="280" r:id="rId14"/>
    <p:sldId id="267" r:id="rId15"/>
    <p:sldId id="278" r:id="rId16"/>
    <p:sldId id="270" r:id="rId17"/>
    <p:sldId id="269" r:id="rId18"/>
    <p:sldId id="268" r:id="rId19"/>
    <p:sldId id="271" r:id="rId20"/>
    <p:sldId id="273" r:id="rId21"/>
    <p:sldId id="274" r:id="rId22"/>
    <p:sldId id="279" r:id="rId23"/>
    <p:sldId id="275" r:id="rId24"/>
    <p:sldId id="27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6571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59" autoAdjust="0"/>
    <p:restoredTop sz="94645" autoAdjust="0"/>
  </p:normalViewPr>
  <p:slideViewPr>
    <p:cSldViewPr snapToGrid="0">
      <p:cViewPr varScale="1">
        <p:scale>
          <a:sx n="100" d="100"/>
          <a:sy n="100" d="100"/>
        </p:scale>
        <p:origin x="1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69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16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262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82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6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383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966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24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68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33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61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BCF98-90F9-47FE-86D7-C17BE60D7D4C}" type="datetimeFigureOut">
              <a:rPr lang="en-US" smtClean="0"/>
              <a:t>8/6/2020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D13A8-3F46-49F8-B972-1946CEC6DD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75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pucell3dreferencemanual.readthedocs.io/en/latest/compartments.html?highlight=compart" TargetMode="Externa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image" Target="../media/image21.png"/><Relationship Id="rId5" Type="http://schemas.microsoft.com/office/2007/relationships/media" Target="../media/media5.mp4"/><Relationship Id="rId10" Type="http://schemas.openxmlformats.org/officeDocument/2006/relationships/image" Target="../media/image20.png"/><Relationship Id="rId4" Type="http://schemas.openxmlformats.org/officeDocument/2006/relationships/video" Target="../media/media4.mp4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85972" y="1718195"/>
            <a:ext cx="5020056" cy="1045059"/>
          </a:xfrm>
        </p:spPr>
        <p:txBody>
          <a:bodyPr>
            <a:normAutofit/>
          </a:bodyPr>
          <a:lstStyle/>
          <a:p>
            <a:r>
              <a:rPr lang="en-US" sz="6600" dirty="0">
                <a:solidFill>
                  <a:srgbClr val="0066FF"/>
                </a:solidFill>
              </a:rPr>
              <a:t>Cell Crawling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0650" y="2763254"/>
            <a:ext cx="1910699" cy="423310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66FF"/>
                </a:solidFill>
              </a:rPr>
              <a:t>CC3D Demo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309201" y="3429000"/>
            <a:ext cx="5095659" cy="2002260"/>
            <a:chOff x="4005469" y="3299792"/>
            <a:chExt cx="4591878" cy="2002260"/>
          </a:xfrm>
        </p:grpSpPr>
        <p:sp>
          <p:nvSpPr>
            <p:cNvPr id="5" name="TextBox 4"/>
            <p:cNvSpPr txBox="1"/>
            <p:nvPr/>
          </p:nvSpPr>
          <p:spPr>
            <a:xfrm>
              <a:off x="4005469" y="4286389"/>
              <a:ext cx="459187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/>
                <a:t>15</a:t>
              </a:r>
              <a:r>
                <a:rPr lang="en-US" sz="2000" b="1" baseline="30000" dirty="0" smtClean="0"/>
                <a:t>th</a:t>
              </a:r>
              <a:r>
                <a:rPr lang="en-US" sz="2000" b="1" dirty="0" smtClean="0"/>
                <a:t> </a:t>
              </a:r>
              <a:r>
                <a:rPr lang="en-US" sz="2000" b="1" dirty="0"/>
                <a:t>CC3D Workshop -  Biocomplexity Institute Indiana </a:t>
              </a:r>
              <a:r>
                <a:rPr lang="en-US" sz="2000" b="1" dirty="0" err="1"/>
                <a:t>Univertity</a:t>
              </a:r>
              <a:r>
                <a:rPr lang="en-US" sz="2000" b="1" dirty="0"/>
                <a:t> Bloomington</a:t>
              </a:r>
            </a:p>
            <a:p>
              <a:pPr algn="ctr"/>
              <a:r>
                <a:rPr lang="en-US" sz="2000" b="1" dirty="0"/>
                <a:t>August </a:t>
              </a:r>
              <a:r>
                <a:rPr lang="en-US" sz="2000" b="1" dirty="0" smtClean="0"/>
                <a:t>03 </a:t>
              </a:r>
              <a:r>
                <a:rPr lang="en-US" sz="2000" b="1" dirty="0"/>
                <a:t>– </a:t>
              </a:r>
              <a:r>
                <a:rPr lang="en-US" sz="2000" b="1" dirty="0" smtClean="0"/>
                <a:t>06, 2020</a:t>
              </a:r>
              <a:endParaRPr lang="en-US" sz="2000" b="1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403035" y="3299792"/>
              <a:ext cx="400546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Gilberto L. Thomas  </a:t>
              </a:r>
            </a:p>
            <a:p>
              <a:pPr algn="ctr"/>
              <a:r>
                <a:rPr lang="en-US" sz="2400" b="1" dirty="0" err="1"/>
                <a:t>Instituto</a:t>
              </a:r>
              <a:r>
                <a:rPr lang="en-US" sz="2400" b="1" dirty="0"/>
                <a:t> de </a:t>
              </a:r>
              <a:r>
                <a:rPr lang="en-US" sz="2400" b="1" dirty="0" err="1"/>
                <a:t>Física</a:t>
              </a:r>
              <a:r>
                <a:rPr lang="en-US" sz="2400" b="1" dirty="0"/>
                <a:t> – UFRGS -</a:t>
              </a:r>
              <a:r>
                <a:rPr lang="en-US" sz="2400" b="1" dirty="0" err="1"/>
                <a:t>Brasi</a:t>
              </a:r>
              <a:r>
                <a:rPr lang="en-US" sz="2000" b="1" dirty="0" err="1"/>
                <a:t>l</a:t>
              </a:r>
              <a:endParaRPr lang="en-US" sz="2000" b="1" dirty="0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436" y="761485"/>
            <a:ext cx="1381125" cy="1066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876" y="5801264"/>
            <a:ext cx="2219325" cy="809625"/>
          </a:xfrm>
          <a:prstGeom prst="rect">
            <a:avLst/>
          </a:prstGeom>
        </p:spPr>
      </p:pic>
      <p:pic>
        <p:nvPicPr>
          <p:cNvPr id="10" name="Picture 4" descr="https://i2.wp.com/www.if.ufrgs.br/if/wp-content/uploads/2017/01/Instituto-de-F%C3%ADsica-logo-e1485456388127.png?resize=200%2C62&amp;ssl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100" y="5910800"/>
            <a:ext cx="1905000" cy="59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93" y="314988"/>
            <a:ext cx="2140394" cy="214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6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D62F00B-1FD3-4828-809E-BF1543D22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018"/>
            <a:ext cx="8478078" cy="63876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latin typeface="+mn-lt"/>
              </a:rPr>
              <a:t>The computational </a:t>
            </a:r>
            <a:r>
              <a:rPr lang="en-US" b="1" dirty="0" smtClean="0">
                <a:solidFill>
                  <a:srgbClr val="0066FF"/>
                </a:solidFill>
                <a:latin typeface="+mn-lt"/>
              </a:rPr>
              <a:t>model: Physics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="" xmlns:a16="http://schemas.microsoft.com/office/drawing/2014/main" id="{2B7CA82F-726B-49FF-87AB-BD57E43442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60909" y="3036811"/>
                <a:ext cx="8374399" cy="633287"/>
              </a:xfrm>
              <a:ln w="31750">
                <a:solidFill>
                  <a:srgbClr val="FFFF00"/>
                </a:solidFill>
              </a:ln>
              <a:effectLst>
                <a:softEdge rad="38100"/>
              </a:effectLst>
              <a:scene3d>
                <a:camera prst="orthographicFront"/>
                <a:lightRig rig="threePt" dir="t"/>
              </a:scene3d>
              <a:sp3d contourW="25400">
                <a:contourClr>
                  <a:srgbClr val="FFFF00"/>
                </a:contourClr>
              </a:sp3d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𝑖𝑛𝑡𝑒𝑟𝑓𝑎𝑐𝑒</m:t>
                          </m:r>
                        </m:sub>
                      </m:sSub>
                      <m:r>
                        <a:rPr lang="en-US" sz="35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𝑡𝑎𝑟𝑔𝑒𝑡</m:t>
                          </m:r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𝑣𝑜𝑙𝑢𝑚𝑒</m:t>
                          </m:r>
                        </m:sub>
                      </m:sSub>
                      <m:r>
                        <a:rPr lang="en-US" sz="35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𝑎𝑐𝑡𝑖𝑛</m:t>
                          </m:r>
                        </m:sub>
                      </m:sSub>
                      <m:r>
                        <a:rPr lang="en-US" sz="3500" i="1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B7CA82F-726B-49FF-87AB-BD57E43442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60909" y="3036811"/>
                <a:ext cx="8374399" cy="633287"/>
              </a:xfrm>
              <a:blipFill rotWithShape="0">
                <a:blip r:embed="rId2"/>
                <a:stretch>
                  <a:fillRect/>
                </a:stretch>
              </a:blipFill>
              <a:ln w="31750">
                <a:solidFill>
                  <a:srgbClr val="FFFF00"/>
                </a:solidFill>
              </a:ln>
              <a:effectLst>
                <a:softEdge rad="38100"/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84DD370D-CB4A-45A9-A960-58FBFC31AEB0}"/>
              </a:ext>
            </a:extLst>
          </p:cNvPr>
          <p:cNvSpPr txBox="1"/>
          <p:nvPr/>
        </p:nvSpPr>
        <p:spPr>
          <a:xfrm>
            <a:off x="219075" y="780521"/>
            <a:ext cx="5648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GGH/CPM, as described previously: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5B8A3C6-3E90-4F39-A01C-4A082841CD26}"/>
              </a:ext>
            </a:extLst>
          </p:cNvPr>
          <p:cNvGrpSpPr/>
          <p:nvPr/>
        </p:nvGrpSpPr>
        <p:grpSpPr>
          <a:xfrm>
            <a:off x="590549" y="1720162"/>
            <a:ext cx="4702248" cy="1432613"/>
            <a:chOff x="590549" y="1720162"/>
            <a:chExt cx="4702248" cy="1432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>
                  <a:extLst>
                    <a:ext uri="{FF2B5EF4-FFF2-40B4-BE49-F238E27FC236}">
                      <a16:creationId xmlns="" xmlns:a16="http://schemas.microsoft.com/office/drawing/2014/main" id="{1258A960-3721-41A0-A284-0BA8F44BB87F}"/>
                    </a:ext>
                  </a:extLst>
                </p:cNvPr>
                <p:cNvSpPr/>
                <p:nvPr/>
              </p:nvSpPr>
              <p:spPr>
                <a:xfrm>
                  <a:off x="590549" y="1720162"/>
                  <a:ext cx="4702248" cy="804900"/>
                </a:xfrm>
                <a:prstGeom prst="rect">
                  <a:avLst/>
                </a:prstGeom>
                <a:ln w="31750"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𝑖𝑛𝑡𝑒𝑟𝑓𝑎𝑐𝑒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sup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acc>
                              <m:accPr>
                                <m:chr m:val="⃗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sub>
                          <m:sup/>
                          <m:e>
                            <m:nary>
                              <m:naryPr>
                                <m:chr m:val="∑"/>
                                <m:limLoc m:val="undOvr"/>
                                <m:supHide m:val="on"/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acc>
                                  <m:accPr>
                                    <m:chr m:val="⃗"/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</m:e>
                                </m:d>
                              </m:sub>
                              <m:sup/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𝐽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</m:d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</m:acc>
                                      </m:e>
                                    </m:d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;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</m:acc>
                                      </m:e>
                                    </m:d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</m:acc>
                                      </m:e>
                                    </m:d>
                                  </m:e>
                                </m:d>
                              </m:e>
                            </m:nary>
                          </m:e>
                        </m:nary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" name="Rectangle 3">
                  <a:extLst>
                    <a:ext uri="{FF2B5EF4-FFF2-40B4-BE49-F238E27FC236}">
                      <a16:creationId xmlns:a16="http://schemas.microsoft.com/office/drawing/2014/main" id="{1258A960-3721-41A0-A284-0BA8F44BB8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0549" y="1720162"/>
                  <a:ext cx="4702248" cy="80490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31750">
                  <a:solidFill>
                    <a:schemeClr val="accent2">
                      <a:lumMod val="75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>
              <a:extLst>
                <a:ext uri="{FF2B5EF4-FFF2-40B4-BE49-F238E27FC236}">
                  <a16:creationId xmlns="" xmlns:a16="http://schemas.microsoft.com/office/drawing/2014/main" id="{9163D4CC-954F-4800-A751-96B415DDD3EC}"/>
                </a:ext>
              </a:extLst>
            </p:cNvPr>
            <p:cNvCxnSpPr>
              <a:endCxn id="4" idx="2"/>
            </p:cNvCxnSpPr>
            <p:nvPr/>
          </p:nvCxnSpPr>
          <p:spPr>
            <a:xfrm flipH="1" flipV="1">
              <a:off x="2941673" y="2525062"/>
              <a:ext cx="573052" cy="627713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1C9BB26-F2C0-4121-A055-70B708B7D1C8}"/>
              </a:ext>
            </a:extLst>
          </p:cNvPr>
          <p:cNvGrpSpPr/>
          <p:nvPr/>
        </p:nvGrpSpPr>
        <p:grpSpPr>
          <a:xfrm>
            <a:off x="6181725" y="1686916"/>
            <a:ext cx="4773490" cy="1465860"/>
            <a:chOff x="6181725" y="1686916"/>
            <a:chExt cx="4773490" cy="14658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>
                  <a:extLst>
                    <a:ext uri="{FF2B5EF4-FFF2-40B4-BE49-F238E27FC236}">
                      <a16:creationId xmlns="" xmlns:a16="http://schemas.microsoft.com/office/drawing/2014/main" id="{DDEB93B0-A6CC-4863-91EF-8DFAB96407D9}"/>
                    </a:ext>
                  </a:extLst>
                </p:cNvPr>
                <p:cNvSpPr/>
                <p:nvPr/>
              </p:nvSpPr>
              <p:spPr>
                <a:xfrm>
                  <a:off x="6673561" y="1686916"/>
                  <a:ext cx="4281654" cy="871392"/>
                </a:xfrm>
                <a:prstGeom prst="rect">
                  <a:avLst/>
                </a:prstGeom>
                <a:ln w="31750">
                  <a:solidFill>
                    <a:srgbClr val="00B05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𝑡𝑎𝑟𝑔𝑒𝑡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𝑣𝑜𝑙𝑢𝑚𝑒</m:t>
                            </m:r>
                          </m:sub>
                        </m:sSub>
                        <m:r>
                          <a:rPr lang="en-US" i="0">
                            <a:latin typeface="Cambria Math" panose="02040503050406030204" pitchFamily="18" charset="0"/>
                          </a:rPr>
                          <m:t>=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</m:sSub>
                                    <m:r>
                                      <a:rPr lang="en-US" i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bSup>
                                      <m:sSubSup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𝑉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𝐶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𝑡𝑎𝑟𝑔𝑒𝑡</m:t>
                                        </m:r>
                                      </m:sup>
                                    </m:sSubSup>
                                  </m:e>
                                </m:d>
                              </m:e>
                              <m:sup>
                                <m:r>
                                  <a:rPr lang="en-US" i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nary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xmlns:a14="http://schemas.microsoft.com/office/drawing/2010/main" xmlns="" id="{DDEB93B0-A6CC-4863-91EF-8DFAB96407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3561" y="1686916"/>
                  <a:ext cx="4281654" cy="871392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  <a:ln w="31750">
                  <a:solidFill>
                    <a:srgbClr val="00B05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>
              <a:extLst>
                <a:ext uri="{FF2B5EF4-FFF2-40B4-BE49-F238E27FC236}">
                  <a16:creationId xmlns="" xmlns:a16="http://schemas.microsoft.com/office/drawing/2014/main" id="{4130F4EE-79B4-41D2-84AA-ECED74B608B4}"/>
                </a:ext>
              </a:extLst>
            </p:cNvPr>
            <p:cNvCxnSpPr/>
            <p:nvPr/>
          </p:nvCxnSpPr>
          <p:spPr>
            <a:xfrm flipV="1">
              <a:off x="6181725" y="2558308"/>
              <a:ext cx="1634637" cy="594468"/>
            </a:xfrm>
            <a:prstGeom prst="straightConnector1">
              <a:avLst/>
            </a:prstGeom>
            <a:ln w="38100">
              <a:solidFill>
                <a:schemeClr val="accent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BF547C89-7966-4AF5-BCCB-E8D46810BD83}"/>
              </a:ext>
            </a:extLst>
          </p:cNvPr>
          <p:cNvGrpSpPr/>
          <p:nvPr/>
        </p:nvGrpSpPr>
        <p:grpSpPr>
          <a:xfrm>
            <a:off x="2108870" y="3527869"/>
            <a:ext cx="9063038" cy="1167415"/>
            <a:chOff x="1783555" y="3524250"/>
            <a:chExt cx="9063038" cy="116741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>
                  <a:extLst>
                    <a:ext uri="{FF2B5EF4-FFF2-40B4-BE49-F238E27FC236}">
                      <a16:creationId xmlns="" xmlns:a16="http://schemas.microsoft.com/office/drawing/2014/main" id="{5B060B96-97D6-4DC5-88E1-753A7EA3E4E1}"/>
                    </a:ext>
                  </a:extLst>
                </p:cNvPr>
                <p:cNvSpPr/>
                <p:nvPr/>
              </p:nvSpPr>
              <p:spPr>
                <a:xfrm>
                  <a:off x="1783555" y="4230000"/>
                  <a:ext cx="9063038" cy="461665"/>
                </a:xfrm>
                <a:prstGeom prst="rect">
                  <a:avLst/>
                </a:prstGeom>
                <a:ln w="31750">
                  <a:solidFill>
                    <a:srgbClr val="7030A0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𝑎𝑐𝑡𝑖𝑛</m:t>
                            </m:r>
                          </m:sub>
                        </m:s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𝑎𝑐𝑡𝑖𝑛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</m:d>
                          </m:e>
                        </m:d>
                        <m:r>
                          <m:rPr>
                            <m:nor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en-US" sz="2400" i="0">
                                <a:latin typeface="Cambria Math" panose="02040503050406030204" pitchFamily="18" charset="0"/>
                              </a:rPr>
                              <m:t>medium</m:t>
                            </m:r>
                          </m:e>
                        </m:d>
                        <m:r>
                          <m:rPr>
                            <m:nor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6" name="Rectangle 5">
                  <a:extLst>
                    <a:ext uri="{FF2B5EF4-FFF2-40B4-BE49-F238E27FC236}">
                      <a16:creationId xmlns:a16="http://schemas.microsoft.com/office/drawing/2014/main" id="{5B060B96-97D6-4DC5-88E1-753A7EA3E4E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3555" y="4230000"/>
                  <a:ext cx="9063038" cy="461665"/>
                </a:xfrm>
                <a:prstGeom prst="rect">
                  <a:avLst/>
                </a:prstGeom>
                <a:blipFill>
                  <a:blip r:embed="rId5"/>
                  <a:stretch>
                    <a:fillRect t="-16049"/>
                  </a:stretch>
                </a:blipFill>
                <a:ln w="31750">
                  <a:solidFill>
                    <a:srgbClr val="7030A0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7" name="Straight Arrow Connector 16">
              <a:extLst>
                <a:ext uri="{FF2B5EF4-FFF2-40B4-BE49-F238E27FC236}">
                  <a16:creationId xmlns="" xmlns:a16="http://schemas.microsoft.com/office/drawing/2014/main" id="{533924CD-F529-4FD5-A0D7-2E32E1287439}"/>
                </a:ext>
              </a:extLst>
            </p:cNvPr>
            <p:cNvCxnSpPr/>
            <p:nvPr/>
          </p:nvCxnSpPr>
          <p:spPr>
            <a:xfrm flipH="1">
              <a:off x="4419600" y="3524250"/>
              <a:ext cx="3486150" cy="708273"/>
            </a:xfrm>
            <a:prstGeom prst="straightConnector1">
              <a:avLst/>
            </a:prstGeom>
            <a:ln w="38100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D7972AE7-71CB-46A6-9B96-0C530D03D6F1}"/>
              </a:ext>
            </a:extLst>
          </p:cNvPr>
          <p:cNvGrpSpPr/>
          <p:nvPr/>
        </p:nvGrpSpPr>
        <p:grpSpPr>
          <a:xfrm>
            <a:off x="1560909" y="4611236"/>
            <a:ext cx="9782175" cy="1466243"/>
            <a:chOff x="1560909" y="4611236"/>
            <a:chExt cx="9782175" cy="146624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="" xmlns:a16="http://schemas.microsoft.com/office/drawing/2014/main" id="{D8D0F99F-86CC-46FB-9AF4-C5617D4A2610}"/>
                    </a:ext>
                  </a:extLst>
                </p:cNvPr>
                <p:cNvSpPr/>
                <p:nvPr/>
              </p:nvSpPr>
              <p:spPr>
                <a:xfrm>
                  <a:off x="1560909" y="5256613"/>
                  <a:ext cx="9782175" cy="820866"/>
                </a:xfrm>
                <a:prstGeom prst="rect">
                  <a:avLst/>
                </a:prstGeom>
                <a:ln w="31750">
                  <a:solidFill>
                    <a:schemeClr val="accent4"/>
                  </a:solidFill>
                </a:ln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num>
                          <m:den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=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𝛻</m:t>
                            </m:r>
                          </m:e>
                          <m:sup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 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𝑠𝑜𝑢𝑟𝑐𝑒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2400" i="0">
                                    <a:latin typeface="Cambria Math" panose="02040503050406030204" pitchFamily="18" charset="0"/>
                                  </a:rPr>
                                  <m:t>,1</m:t>
                                </m:r>
                              </m:e>
                            </m:d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−3</m:t>
                            </m:r>
                          </m:e>
                        </m:d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𝑑𝑒𝑐𝑎𝑦</m:t>
                            </m:r>
                          </m:sub>
                        </m:s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sz="2400" i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D8D0F99F-86CC-46FB-9AF4-C5617D4A26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60909" y="5256613"/>
                  <a:ext cx="9782175" cy="8208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3175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="" xmlns:a16="http://schemas.microsoft.com/office/drawing/2014/main" id="{7D3B2ADB-BFF2-48A4-8FF1-50FF1A41EC3A}"/>
                </a:ext>
              </a:extLst>
            </p:cNvPr>
            <p:cNvCxnSpPr/>
            <p:nvPr/>
          </p:nvCxnSpPr>
          <p:spPr>
            <a:xfrm flipH="1">
              <a:off x="4219576" y="4611236"/>
              <a:ext cx="1962149" cy="645377"/>
            </a:xfrm>
            <a:prstGeom prst="straightConnector1">
              <a:avLst/>
            </a:prstGeom>
            <a:ln w="381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28975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4129D5-D9B0-4D8B-8277-0315FA72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5329"/>
            <a:ext cx="10575236" cy="6627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latin typeface="+mn-lt"/>
              </a:rPr>
              <a:t>The Computational Model: The Dynamics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1509330-2138-4CA7-AFF9-ED929BE025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4303" y="3411309"/>
            <a:ext cx="488270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pt-BR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   </a:t>
            </a:r>
            <a:r>
              <a:rPr lang="pt-BR" dirty="0">
                <a:effectLst/>
                <a:ea typeface="Calibri" panose="020F0502020204030204" pitchFamily="34" charset="0"/>
              </a:rPr>
              <a:t>These 3 steps create a </a:t>
            </a:r>
            <a:r>
              <a:rPr lang="pt-BR" dirty="0">
                <a:solidFill>
                  <a:srgbClr val="FF0000"/>
                </a:solidFill>
                <a:effectLst/>
                <a:ea typeface="Calibri" panose="020F0502020204030204" pitchFamily="34" charset="0"/>
              </a:rPr>
              <a:t>polarization axis</a:t>
            </a:r>
            <a:r>
              <a:rPr lang="pt-BR" dirty="0">
                <a:effectLst/>
                <a:ea typeface="Calibri" panose="020F0502020204030204" pitchFamily="34" charset="0"/>
              </a:rPr>
              <a:t>, which imposes</a:t>
            </a:r>
            <a:r>
              <a:rPr lang="pt-BR" dirty="0">
                <a:effectLst/>
                <a:ea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pt-BR" dirty="0">
                <a:effectLst/>
                <a:ea typeface="Calibri" panose="020F0502020204030204" pitchFamily="34" charset="0"/>
              </a:rPr>
              <a:t>a net migration of the </a:t>
            </a:r>
            <a:r>
              <a:rPr lang="pt-BR" dirty="0">
                <a:effectLst/>
                <a:ea typeface="Times New Roman" panose="02020603050405020304" pitchFamily="18" charset="0"/>
              </a:rPr>
              <a:t>cell</a:t>
            </a:r>
            <a:r>
              <a:rPr lang="pt-BR" dirty="0">
                <a:effectLst/>
                <a:ea typeface="Calibri" panose="020F0502020204030204" pitchFamily="34" charset="0"/>
              </a:rPr>
              <a:t> in the direction of the </a:t>
            </a:r>
            <a:r>
              <a:rPr lang="pt-BR" dirty="0">
                <a:effectLst/>
                <a:ea typeface="Times New Roman" panose="02020603050405020304" pitchFamily="18" charset="0"/>
              </a:rPr>
              <a:t>lamellipodium</a:t>
            </a:r>
            <a:r>
              <a:rPr lang="pt-BR" dirty="0">
                <a:effectLst/>
                <a:ea typeface="Calibri" panose="020F0502020204030204" pitchFamily="34" charset="0"/>
              </a:rPr>
              <a:t> </a:t>
            </a:r>
            <a:r>
              <a:rPr lang="pt-BR" dirty="0" err="1" smtClean="0">
                <a:effectLst/>
                <a:ea typeface="Calibri" panose="020F0502020204030204" pitchFamily="34" charset="0"/>
              </a:rPr>
              <a:t>compartment</a:t>
            </a:r>
            <a:r>
              <a:rPr lang="pt-BR" dirty="0" smtClean="0">
                <a:effectLst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20B348F-21F9-471D-99E5-ED3F8718F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544" y="1134835"/>
            <a:ext cx="5553075" cy="180975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56BE7220-9DB7-4B08-B170-5DD9AC7B5CAA}"/>
              </a:ext>
            </a:extLst>
          </p:cNvPr>
          <p:cNvGrpSpPr/>
          <p:nvPr/>
        </p:nvGrpSpPr>
        <p:grpSpPr>
          <a:xfrm>
            <a:off x="7329983" y="677031"/>
            <a:ext cx="5299339" cy="738335"/>
            <a:chOff x="7304910" y="660860"/>
            <a:chExt cx="5299339" cy="738335"/>
          </a:xfrm>
        </p:grpSpPr>
        <p:cxnSp>
          <p:nvCxnSpPr>
            <p:cNvPr id="7" name="Conector de seta reta 5">
              <a:extLst>
                <a:ext uri="{FF2B5EF4-FFF2-40B4-BE49-F238E27FC236}">
                  <a16:creationId xmlns="" xmlns:a16="http://schemas.microsoft.com/office/drawing/2014/main" id="{65FF6CAB-5526-400A-A562-35808EF403E2}"/>
                </a:ext>
              </a:extLst>
            </p:cNvPr>
            <p:cNvCxnSpPr/>
            <p:nvPr/>
          </p:nvCxnSpPr>
          <p:spPr>
            <a:xfrm flipH="1">
              <a:off x="7304910" y="1399195"/>
              <a:ext cx="4320480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ixaDeTexto 6">
              <a:extLst>
                <a:ext uri="{FF2B5EF4-FFF2-40B4-BE49-F238E27FC236}">
                  <a16:creationId xmlns="" xmlns:a16="http://schemas.microsoft.com/office/drawing/2014/main" id="{9EBDEEF4-C7A3-42B4-B454-DC76A89FE2DE}"/>
                </a:ext>
              </a:extLst>
            </p:cNvPr>
            <p:cNvSpPr txBox="1"/>
            <p:nvPr/>
          </p:nvSpPr>
          <p:spPr>
            <a:xfrm>
              <a:off x="8859833" y="660860"/>
              <a:ext cx="37444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 err="1">
                  <a:solidFill>
                    <a:srgbClr val="FF0000"/>
                  </a:solidFill>
                </a:rPr>
                <a:t>Polarization</a:t>
              </a:r>
              <a:r>
                <a:rPr lang="pt-BR" sz="2800" dirty="0">
                  <a:solidFill>
                    <a:srgbClr val="FF0000"/>
                  </a:solidFill>
                </a:rPr>
                <a:t> </a:t>
              </a:r>
              <a:r>
                <a:rPr lang="pt-BR" sz="2800" dirty="0" err="1">
                  <a:solidFill>
                    <a:srgbClr val="FF0000"/>
                  </a:solidFill>
                </a:rPr>
                <a:t>axis</a:t>
              </a:r>
              <a:endParaRPr lang="pt-BR" sz="2800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="" xmlns:a16="http://schemas.microsoft.com/office/drawing/2014/main" id="{1652F619-AB30-4D00-9A55-5707B854D630}"/>
                </a:ext>
              </a:extLst>
            </p:cNvPr>
            <p:cNvCxnSpPr>
              <a:stCxn id="8" idx="1"/>
            </p:cNvCxnSpPr>
            <p:nvPr/>
          </p:nvCxnSpPr>
          <p:spPr>
            <a:xfrm flipH="1">
              <a:off x="8410575" y="922470"/>
              <a:ext cx="449258" cy="38245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C8D80C-EDBF-4B7A-B69B-25D638D0FABF}"/>
              </a:ext>
            </a:extLst>
          </p:cNvPr>
          <p:cNvSpPr txBox="1"/>
          <p:nvPr/>
        </p:nvSpPr>
        <p:spPr>
          <a:xfrm>
            <a:off x="-60641" y="808897"/>
            <a:ext cx="613295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) The 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actin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 field in lattice sites occupied by 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lamellipodium (</a:t>
            </a:r>
            <a:r>
              <a:rPr lang="pt-BR" sz="2200" b="1" dirty="0">
                <a:solidFill>
                  <a:srgbClr val="00B05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favors the overwriting of 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medium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 lattice sites (</a:t>
            </a:r>
            <a:r>
              <a:rPr lang="pt-BR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black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) by 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lamellipodium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 lattice sites, increasing the volume of the </a:t>
            </a:r>
            <a:r>
              <a:rPr lang="pt-BR" sz="2200" dirty="0">
                <a:ea typeface="Times New Roman" panose="02020603050405020304" pitchFamily="18" charset="0"/>
                <a:cs typeface="Times New Roman" panose="02020603050405020304" pitchFamily="18" charset="0"/>
              </a:rPr>
              <a:t>lamellipodium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 compartment and extending it to the left (</a:t>
            </a:r>
            <a:r>
              <a:rPr lang="pt-BR" sz="2200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white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pt-BR" sz="2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red</a:t>
            </a:r>
            <a:r>
              <a:rPr lang="pt-BR" sz="2200" dirty="0"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7DE8B76-500F-41F9-9B1E-E0C5C8B8055C}"/>
              </a:ext>
            </a:extLst>
          </p:cNvPr>
          <p:cNvSpPr txBox="1"/>
          <p:nvPr/>
        </p:nvSpPr>
        <p:spPr>
          <a:xfrm>
            <a:off x="-57150" y="2924174"/>
            <a:ext cx="60590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ea typeface="Calibri" panose="020F0502020204030204" pitchFamily="34" charset="0"/>
              </a:rPr>
              <a:t>2</a:t>
            </a:r>
            <a:r>
              <a:rPr lang="pt-BR" sz="2200" dirty="0">
                <a:ea typeface="Calibri" panose="020F0502020204030204" pitchFamily="34" charset="0"/>
              </a:rPr>
              <a:t>) The volume constraint on the </a:t>
            </a:r>
            <a:r>
              <a:rPr lang="pt-BR" sz="2200" dirty="0">
                <a:ea typeface="Times New Roman" panose="02020603050405020304" pitchFamily="18" charset="0"/>
              </a:rPr>
              <a:t>lamellipodium</a:t>
            </a:r>
            <a:r>
              <a:rPr lang="pt-BR" sz="2200" dirty="0">
                <a:ea typeface="Calibri" panose="020F0502020204030204" pitchFamily="34" charset="0"/>
              </a:rPr>
              <a:t> compartment then favors the overwriting of </a:t>
            </a:r>
            <a:r>
              <a:rPr lang="pt-BR" sz="2200" dirty="0">
                <a:ea typeface="Times New Roman" panose="02020603050405020304" pitchFamily="18" charset="0"/>
              </a:rPr>
              <a:t>lamellipodium</a:t>
            </a:r>
            <a:r>
              <a:rPr lang="pt-BR" sz="2200" dirty="0">
                <a:ea typeface="Calibri" panose="020F0502020204030204" pitchFamily="34" charset="0"/>
              </a:rPr>
              <a:t> lattice sites by </a:t>
            </a:r>
            <a:r>
              <a:rPr lang="pt-BR" sz="2200" dirty="0">
                <a:ea typeface="Times New Roman" panose="02020603050405020304" pitchFamily="18" charset="0"/>
              </a:rPr>
              <a:t>cytoplasm</a:t>
            </a:r>
            <a:r>
              <a:rPr lang="pt-BR" sz="2200" dirty="0">
                <a:ea typeface="Calibri" panose="020F0502020204030204" pitchFamily="34" charset="0"/>
              </a:rPr>
              <a:t> lattice sites (</a:t>
            </a:r>
            <a:r>
              <a:rPr lang="pt-BR" sz="2200" b="1" dirty="0">
                <a:solidFill>
                  <a:srgbClr val="657199"/>
                </a:solidFill>
                <a:ea typeface="Calibri" panose="020F0502020204030204" pitchFamily="34" charset="0"/>
              </a:rPr>
              <a:t>blue</a:t>
            </a:r>
            <a:r>
              <a:rPr lang="pt-BR" sz="2200" dirty="0">
                <a:ea typeface="Calibri" panose="020F0502020204030204" pitchFamily="34" charset="0"/>
              </a:rPr>
              <a:t>), decreasing </a:t>
            </a:r>
            <a:r>
              <a:rPr lang="pt-BR" sz="2200" dirty="0">
                <a:ea typeface="Times New Roman" panose="02020603050405020304" pitchFamily="18" charset="0"/>
              </a:rPr>
              <a:t>lamellipodium </a:t>
            </a:r>
            <a:r>
              <a:rPr lang="pt-BR" sz="2200" dirty="0">
                <a:ea typeface="Calibri" panose="020F0502020204030204" pitchFamily="34" charset="0"/>
              </a:rPr>
              <a:t>compartment volume and increasing </a:t>
            </a:r>
            <a:r>
              <a:rPr lang="pt-BR" sz="2200" dirty="0">
                <a:ea typeface="Times New Roman" panose="02020603050405020304" pitchFamily="18" charset="0"/>
              </a:rPr>
              <a:t>cytoplasm</a:t>
            </a:r>
            <a:r>
              <a:rPr lang="pt-BR" sz="2200" dirty="0">
                <a:ea typeface="Calibri" panose="020F0502020204030204" pitchFamily="34" charset="0"/>
              </a:rPr>
              <a:t> compartment volume (</a:t>
            </a:r>
            <a:r>
              <a:rPr lang="pt-BR" sz="2200" b="1" dirty="0">
                <a:solidFill>
                  <a:schemeClr val="bg1"/>
                </a:solidFill>
                <a:ea typeface="Calibri" panose="020F0502020204030204" pitchFamily="34" charset="0"/>
              </a:rPr>
              <a:t>white</a:t>
            </a:r>
            <a:r>
              <a:rPr lang="pt-BR" sz="2200" dirty="0">
                <a:ea typeface="Calibri" panose="020F0502020204030204" pitchFamily="34" charset="0"/>
              </a:rPr>
              <a:t> to </a:t>
            </a:r>
            <a:r>
              <a:rPr lang="pt-BR" sz="2200" b="1" dirty="0">
                <a:solidFill>
                  <a:srgbClr val="FF0000"/>
                </a:solidFill>
                <a:ea typeface="Calibri" panose="020F0502020204030204" pitchFamily="34" charset="0"/>
              </a:rPr>
              <a:t>red</a:t>
            </a:r>
            <a:r>
              <a:rPr lang="pt-BR" sz="2200" dirty="0">
                <a:ea typeface="Calibri" panose="020F0502020204030204" pitchFamily="34" charset="0"/>
              </a:rPr>
              <a:t>).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694F3D50-3D1E-4ADD-B651-2B7B51FB53AF}"/>
              </a:ext>
            </a:extLst>
          </p:cNvPr>
          <p:cNvSpPr txBox="1"/>
          <p:nvPr/>
        </p:nvSpPr>
        <p:spPr>
          <a:xfrm>
            <a:off x="-66675" y="5112139"/>
            <a:ext cx="60590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200" b="1" dirty="0">
                <a:solidFill>
                  <a:schemeClr val="bg1"/>
                </a:solidFill>
                <a:ea typeface="Calibri" panose="020F0502020204030204" pitchFamily="34" charset="0"/>
              </a:rPr>
              <a:t>3</a:t>
            </a:r>
            <a:r>
              <a:rPr lang="pt-BR" sz="2200" dirty="0">
                <a:ea typeface="Calibri" panose="020F0502020204030204" pitchFamily="34" charset="0"/>
              </a:rPr>
              <a:t>) Finally, the volume constraint on the </a:t>
            </a:r>
            <a:r>
              <a:rPr lang="pt-BR" sz="2200" dirty="0">
                <a:ea typeface="Times New Roman" panose="02020603050405020304" pitchFamily="18" charset="0"/>
              </a:rPr>
              <a:t>cytoplasm</a:t>
            </a:r>
            <a:r>
              <a:rPr lang="pt-BR" sz="2200" dirty="0">
                <a:ea typeface="Calibri" panose="020F0502020204030204" pitchFamily="34" charset="0"/>
              </a:rPr>
              <a:t> compartment favors overwriting of </a:t>
            </a:r>
            <a:r>
              <a:rPr lang="pt-BR" sz="2200" dirty="0">
                <a:ea typeface="Times New Roman" panose="02020603050405020304" pitchFamily="18" charset="0"/>
              </a:rPr>
              <a:t>cytoplasm</a:t>
            </a:r>
            <a:r>
              <a:rPr lang="pt-BR" sz="2200" dirty="0">
                <a:ea typeface="Calibri" panose="020F0502020204030204" pitchFamily="34" charset="0"/>
              </a:rPr>
              <a:t> compartment lattice sites by </a:t>
            </a:r>
            <a:r>
              <a:rPr lang="pt-BR" sz="2200" dirty="0">
                <a:ea typeface="Times New Roman" panose="02020603050405020304" pitchFamily="18" charset="0"/>
              </a:rPr>
              <a:t>medium</a:t>
            </a:r>
            <a:r>
              <a:rPr lang="pt-BR" sz="2200" dirty="0">
                <a:ea typeface="Calibri" panose="020F0502020204030204" pitchFamily="34" charset="0"/>
              </a:rPr>
              <a:t> lattice sites ( </a:t>
            </a:r>
            <a:r>
              <a:rPr lang="pt-BR" sz="2200" b="1" dirty="0">
                <a:solidFill>
                  <a:schemeClr val="bg1"/>
                </a:solidFill>
                <a:ea typeface="Calibri" panose="020F0502020204030204" pitchFamily="34" charset="0"/>
              </a:rPr>
              <a:t>white</a:t>
            </a:r>
            <a:r>
              <a:rPr lang="pt-BR" sz="2200" dirty="0">
                <a:ea typeface="Calibri" panose="020F0502020204030204" pitchFamily="34" charset="0"/>
              </a:rPr>
              <a:t> to </a:t>
            </a:r>
            <a:r>
              <a:rPr lang="pt-BR" sz="2200" b="1" dirty="0">
                <a:solidFill>
                  <a:srgbClr val="FF0000"/>
                </a:solidFill>
                <a:ea typeface="Calibri" panose="020F0502020204030204" pitchFamily="34" charset="0"/>
              </a:rPr>
              <a:t>red</a:t>
            </a:r>
            <a:r>
              <a:rPr lang="pt-BR" sz="2200" dirty="0">
                <a:ea typeface="Calibri" panose="020F0502020204030204" pitchFamily="34" charset="0"/>
              </a:rPr>
              <a:t>). </a:t>
            </a:r>
          </a:p>
        </p:txBody>
      </p:sp>
    </p:spTree>
    <p:extLst>
      <p:ext uri="{BB962C8B-B14F-4D97-AF65-F5344CB8AC3E}">
        <p14:creationId xmlns:p14="http://schemas.microsoft.com/office/powerpoint/2010/main" val="197058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="" xmlns:a16="http://schemas.microsoft.com/office/drawing/2014/main" id="{27878EBC-B394-457D-BE02-6C4EE83F8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3513"/>
            <a:ext cx="10634870" cy="6475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latin typeface="+mn-lt"/>
              </a:rPr>
              <a:t>The Computational </a:t>
            </a:r>
            <a:r>
              <a:rPr lang="en-US" b="1" dirty="0" smtClean="0">
                <a:solidFill>
                  <a:srgbClr val="0066FF"/>
                </a:solidFill>
                <a:latin typeface="+mn-lt"/>
              </a:rPr>
              <a:t>Model: structure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0A885A4-EE80-45F6-90C5-469BD2AB3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492" y="2247898"/>
            <a:ext cx="5057775" cy="44291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EF92F2E-1A6F-4CBE-A5C1-8B8C54F9B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8423" y="2757489"/>
            <a:ext cx="4152900" cy="7810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6B95D92-5DD9-4DE5-BE9C-EF251FBF3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5410" y="4805065"/>
            <a:ext cx="6638925" cy="809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86D3376-F88A-4EB1-8B1B-29D7B3966E61}"/>
              </a:ext>
            </a:extLst>
          </p:cNvPr>
          <p:cNvSpPr txBox="1"/>
          <p:nvPr/>
        </p:nvSpPr>
        <p:spPr>
          <a:xfrm>
            <a:off x="354338" y="858873"/>
            <a:ext cx="6944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So, our simulated cells need to have structure!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FDBC1D77-BC5C-4028-BEA1-8406BA9F373D}"/>
              </a:ext>
            </a:extLst>
          </p:cNvPr>
          <p:cNvGrpSpPr/>
          <p:nvPr/>
        </p:nvGrpSpPr>
        <p:grpSpPr>
          <a:xfrm>
            <a:off x="7451217" y="890714"/>
            <a:ext cx="4603118" cy="523220"/>
            <a:chOff x="7451217" y="890714"/>
            <a:chExt cx="4603118" cy="523220"/>
          </a:xfrm>
        </p:grpSpPr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4513B007-4BBC-4E6F-A5A6-765AF3DF6EC6}"/>
                </a:ext>
              </a:extLst>
            </p:cNvPr>
            <p:cNvSpPr txBox="1"/>
            <p:nvPr/>
          </p:nvSpPr>
          <p:spPr>
            <a:xfrm>
              <a:off x="8429625" y="890714"/>
              <a:ext cx="36247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Compartmental cells</a:t>
              </a:r>
            </a:p>
          </p:txBody>
        </p:sp>
        <p:sp>
          <p:nvSpPr>
            <p:cNvPr id="14" name="Arrow: Right 13">
              <a:extLst>
                <a:ext uri="{FF2B5EF4-FFF2-40B4-BE49-F238E27FC236}">
                  <a16:creationId xmlns="" xmlns:a16="http://schemas.microsoft.com/office/drawing/2014/main" id="{A809439E-AD93-4D06-A8B6-09633414DE74}"/>
                </a:ext>
              </a:extLst>
            </p:cNvPr>
            <p:cNvSpPr/>
            <p:nvPr/>
          </p:nvSpPr>
          <p:spPr>
            <a:xfrm>
              <a:off x="7451217" y="968922"/>
              <a:ext cx="978408" cy="355349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71F28323-7FAC-45C3-B374-4A54A384C2C1}"/>
              </a:ext>
            </a:extLst>
          </p:cNvPr>
          <p:cNvGrpSpPr/>
          <p:nvPr/>
        </p:nvGrpSpPr>
        <p:grpSpPr>
          <a:xfrm>
            <a:off x="3343213" y="1413934"/>
            <a:ext cx="6515161" cy="657539"/>
            <a:chOff x="3343213" y="1413934"/>
            <a:chExt cx="6515161" cy="657539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2DFC6F1A-E1B5-44B2-9BC2-9DBBA00C88D8}"/>
                </a:ext>
              </a:extLst>
            </p:cNvPr>
            <p:cNvSpPr txBox="1"/>
            <p:nvPr/>
          </p:nvSpPr>
          <p:spPr>
            <a:xfrm>
              <a:off x="3343213" y="1609808"/>
              <a:ext cx="6173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CC3D additional plugin: </a:t>
              </a:r>
              <a:r>
                <a:rPr lang="en-US" sz="2400" dirty="0" err="1">
                  <a:hlinkClick r:id="rId5"/>
                </a:rPr>
                <a:t>ContactInternal</a:t>
              </a:r>
              <a:r>
                <a:rPr lang="en-US" sz="2400" dirty="0">
                  <a:hlinkClick r:id="rId5"/>
                </a:rPr>
                <a:t> plugin</a:t>
              </a:r>
              <a:endParaRPr lang="en-US" sz="2400" dirty="0"/>
            </a:p>
          </p:txBody>
        </p:sp>
        <p:sp>
          <p:nvSpPr>
            <p:cNvPr id="16" name="Arrow: Bent 15">
              <a:extLst>
                <a:ext uri="{FF2B5EF4-FFF2-40B4-BE49-F238E27FC236}">
                  <a16:creationId xmlns="" xmlns:a16="http://schemas.microsoft.com/office/drawing/2014/main" id="{8FA4177F-8F4B-4838-B568-16FB5B8A9A37}"/>
                </a:ext>
              </a:extLst>
            </p:cNvPr>
            <p:cNvSpPr/>
            <p:nvPr/>
          </p:nvSpPr>
          <p:spPr>
            <a:xfrm rot="10800000">
              <a:off x="9287892" y="1413934"/>
              <a:ext cx="570482" cy="632887"/>
            </a:xfrm>
            <a:prstGeom prst="ben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Arrow: Down 17">
            <a:extLst>
              <a:ext uri="{FF2B5EF4-FFF2-40B4-BE49-F238E27FC236}">
                <a16:creationId xmlns="" xmlns:a16="http://schemas.microsoft.com/office/drawing/2014/main" id="{E0BD0F04-B396-470B-BDF7-A118D181E21E}"/>
              </a:ext>
            </a:extLst>
          </p:cNvPr>
          <p:cNvSpPr/>
          <p:nvPr/>
        </p:nvSpPr>
        <p:spPr>
          <a:xfrm>
            <a:off x="8734872" y="3819525"/>
            <a:ext cx="247203" cy="781050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270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4" y="12700"/>
            <a:ext cx="10995547" cy="1325563"/>
          </a:xfrm>
        </p:spPr>
        <p:txBody>
          <a:bodyPr/>
          <a:lstStyle/>
          <a:p>
            <a:r>
              <a:rPr lang="en-US" sz="3600" dirty="0" smtClean="0"/>
              <a:t>With compartmental cells plugin </a:t>
            </a:r>
            <a:r>
              <a:rPr lang="en-US" sz="3600" dirty="0" smtClean="0">
                <a:sym typeface="Wingdings" panose="05000000000000000000" pitchFamily="2" charset="2"/>
              </a:rPr>
              <a:t> </a:t>
            </a:r>
            <a:r>
              <a:rPr lang="en-US" b="1" dirty="0" smtClean="0">
                <a:solidFill>
                  <a:srgbClr val="0066FF"/>
                </a:solidFill>
                <a:latin typeface="+mn-lt"/>
                <a:sym typeface="Wingdings" panose="05000000000000000000" pitchFamily="2" charset="2"/>
              </a:rPr>
              <a:t>Cell Polarization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p:pic>
        <p:nvPicPr>
          <p:cNvPr id="4" name="Elongation3D">
            <a:hlinkClick r:id="" action="ppaction://media"/>
            <a:extLst>
              <a:ext uri="{FF2B5EF4-FFF2-40B4-BE49-F238E27FC236}">
                <a16:creationId xmlns:a16="http://schemas.microsoft.com/office/drawing/2014/main" xmlns="" id="{938F4A99-D8E4-8542-833C-281EA5B778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t="20764" b="7610"/>
          <a:stretch/>
        </p:blipFill>
        <p:spPr>
          <a:xfrm>
            <a:off x="3527137" y="1799827"/>
            <a:ext cx="3312805" cy="2372827"/>
          </a:xfrm>
          <a:prstGeom prst="rect">
            <a:avLst/>
          </a:prstGeom>
        </p:spPr>
      </p:pic>
      <p:pic>
        <p:nvPicPr>
          <p:cNvPr id="5" name="ApicalConstr2D">
            <a:hlinkClick r:id="" action="ppaction://media"/>
            <a:extLst>
              <a:ext uri="{FF2B5EF4-FFF2-40B4-BE49-F238E27FC236}">
                <a16:creationId xmlns:a16="http://schemas.microsoft.com/office/drawing/2014/main" xmlns="" id="{81F95667-409C-7243-ADC7-076FCDA1CC7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4268" t="9793" r="4363" b="14574"/>
          <a:stretch/>
        </p:blipFill>
        <p:spPr>
          <a:xfrm>
            <a:off x="97051" y="4737654"/>
            <a:ext cx="7098803" cy="176491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A3F9667-5EF0-7E48-911C-741F883CC25B}"/>
              </a:ext>
            </a:extLst>
          </p:cNvPr>
          <p:cNvGrpSpPr/>
          <p:nvPr/>
        </p:nvGrpSpPr>
        <p:grpSpPr>
          <a:xfrm>
            <a:off x="7043428" y="1092822"/>
            <a:ext cx="5148572" cy="5077421"/>
            <a:chOff x="3334835" y="1726796"/>
            <a:chExt cx="4392488" cy="4331785"/>
          </a:xfrm>
        </p:grpSpPr>
        <p:pic>
          <p:nvPicPr>
            <p:cNvPr id="7" name="Picture 6" descr="Fig3.bmp">
              <a:extLst>
                <a:ext uri="{FF2B5EF4-FFF2-40B4-BE49-F238E27FC236}">
                  <a16:creationId xmlns:a16="http://schemas.microsoft.com/office/drawing/2014/main" xmlns="" id="{9B7BD082-13C9-9A40-98F3-E89D1FA723F0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63888" y="2168860"/>
              <a:ext cx="4149953" cy="30603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DBC8C248-2583-2346-BFF1-6235AE301663}"/>
                </a:ext>
              </a:extLst>
            </p:cNvPr>
            <p:cNvSpPr txBox="1"/>
            <p:nvPr/>
          </p:nvSpPr>
          <p:spPr>
            <a:xfrm>
              <a:off x="4090919" y="1818946"/>
              <a:ext cx="162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cytoplasm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3CD37746-DA81-3B49-80C2-E3714F327AF6}"/>
                </a:ext>
              </a:extLst>
            </p:cNvPr>
            <p:cNvCxnSpPr/>
            <p:nvPr/>
          </p:nvCxnSpPr>
          <p:spPr>
            <a:xfrm flipH="1">
              <a:off x="4414955" y="2060848"/>
              <a:ext cx="360040" cy="756084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384E4BEF-EBD2-CF4C-B7E3-4C91DF42EDE4}"/>
                </a:ext>
              </a:extLst>
            </p:cNvPr>
            <p:cNvSpPr txBox="1"/>
            <p:nvPr/>
          </p:nvSpPr>
          <p:spPr>
            <a:xfrm>
              <a:off x="6035135" y="1726796"/>
              <a:ext cx="162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cadherins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xmlns="" id="{A1418200-332E-5147-8AA8-C0C0C99FFC59}"/>
                </a:ext>
              </a:extLst>
            </p:cNvPr>
            <p:cNvCxnSpPr/>
            <p:nvPr/>
          </p:nvCxnSpPr>
          <p:spPr>
            <a:xfrm flipH="1">
              <a:off x="6590805" y="1973262"/>
              <a:ext cx="234026" cy="422756"/>
            </a:xfrm>
            <a:prstGeom prst="straightConnector1">
              <a:avLst/>
            </a:prstGeom>
            <a:ln w="28575">
              <a:solidFill>
                <a:srgbClr val="2CFF2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705E73D-248E-8F49-ABE6-CE1D292C0330}"/>
                </a:ext>
              </a:extLst>
            </p:cNvPr>
            <p:cNvSpPr txBox="1"/>
            <p:nvPr/>
          </p:nvSpPr>
          <p:spPr>
            <a:xfrm>
              <a:off x="3334835" y="5689249"/>
              <a:ext cx="16201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integrins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xmlns="" id="{A7E8C5AA-1B18-AC46-9C15-0BB935544080}"/>
                </a:ext>
              </a:extLst>
            </p:cNvPr>
            <p:cNvCxnSpPr>
              <a:stCxn id="12" idx="0"/>
            </p:cNvCxnSpPr>
            <p:nvPr/>
          </p:nvCxnSpPr>
          <p:spPr>
            <a:xfrm flipH="1" flipV="1">
              <a:off x="4054915" y="4969170"/>
              <a:ext cx="90010" cy="72008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2A3E6DAB-4395-164E-AD49-29F9EC98F303}"/>
                </a:ext>
              </a:extLst>
            </p:cNvPr>
            <p:cNvCxnSpPr/>
            <p:nvPr/>
          </p:nvCxnSpPr>
          <p:spPr>
            <a:xfrm flipV="1">
              <a:off x="4342947" y="4977172"/>
              <a:ext cx="1260140" cy="68407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09AC70AE-41C9-3C44-8329-0289BE74579D}"/>
                </a:ext>
              </a:extLst>
            </p:cNvPr>
            <p:cNvSpPr txBox="1"/>
            <p:nvPr/>
          </p:nvSpPr>
          <p:spPr>
            <a:xfrm>
              <a:off x="5783107" y="5445224"/>
              <a:ext cx="792088" cy="31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ephrins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B94DEDF8-06F7-0C4C-986B-7DF4D2A7D9FD}"/>
                </a:ext>
              </a:extLst>
            </p:cNvPr>
            <p:cNvSpPr txBox="1"/>
            <p:nvPr/>
          </p:nvSpPr>
          <p:spPr>
            <a:xfrm>
              <a:off x="6683207" y="5517232"/>
              <a:ext cx="1044116" cy="315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/>
                <a:t>Ephs</a:t>
              </a:r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xmlns="" id="{A820E9BF-D7E4-A84B-8F0F-2A0AB0B362FC}"/>
                </a:ext>
              </a:extLst>
            </p:cNvPr>
            <p:cNvCxnSpPr/>
            <p:nvPr/>
          </p:nvCxnSpPr>
          <p:spPr>
            <a:xfrm flipH="1" flipV="1">
              <a:off x="6647203" y="5049180"/>
              <a:ext cx="360040" cy="540060"/>
            </a:xfrm>
            <a:prstGeom prst="straightConnector1">
              <a:avLst/>
            </a:prstGeom>
            <a:ln w="28575">
              <a:solidFill>
                <a:srgbClr val="5BFF53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7AEC99C2-AFBE-9F4C-9FF7-0351B914B593}"/>
                </a:ext>
              </a:extLst>
            </p:cNvPr>
            <p:cNvCxnSpPr/>
            <p:nvPr/>
          </p:nvCxnSpPr>
          <p:spPr>
            <a:xfrm flipV="1">
              <a:off x="6395175" y="5013176"/>
              <a:ext cx="108012" cy="468052"/>
            </a:xfrm>
            <a:prstGeom prst="straightConnector1">
              <a:avLst/>
            </a:prstGeom>
            <a:ln w="2857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Elongtation2D">
            <a:hlinkClick r:id="" action="ppaction://media"/>
            <a:extLst>
              <a:ext uri="{FF2B5EF4-FFF2-40B4-BE49-F238E27FC236}">
                <a16:creationId xmlns:a16="http://schemas.microsoft.com/office/drawing/2014/main" xmlns="" id="{21BAF0EB-0222-834A-8A9B-CF37CE6AC5BF}"/>
              </a:ext>
            </a:extLst>
          </p:cNvPr>
          <p:cNvPicPr>
            <a:picLocks noGrp="1" noChangeAspect="1"/>
          </p:cNvPicPr>
          <p:nvPr>
            <p:ph idx="1"/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t="18843" b="14205"/>
          <a:stretch/>
        </p:blipFill>
        <p:spPr>
          <a:xfrm>
            <a:off x="436442" y="1484375"/>
            <a:ext cx="2854712" cy="285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1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495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7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5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30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2457148" y="1155445"/>
            <a:ext cx="9734852" cy="3328193"/>
            <a:chOff x="776410" y="1743778"/>
            <a:chExt cx="9734852" cy="3328193"/>
          </a:xfrm>
        </p:grpSpPr>
        <p:sp>
          <p:nvSpPr>
            <p:cNvPr id="10" name="Right Arrow 9"/>
            <p:cNvSpPr/>
            <p:nvPr/>
          </p:nvSpPr>
          <p:spPr>
            <a:xfrm>
              <a:off x="776410" y="3311160"/>
              <a:ext cx="2139462" cy="193431"/>
            </a:xfrm>
            <a:prstGeom prst="rightArrow">
              <a:avLst/>
            </a:prstGeom>
            <a:solidFill>
              <a:schemeClr val="accent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2057" y="1743778"/>
              <a:ext cx="6989205" cy="332819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0" y="0"/>
            <a:ext cx="9220965" cy="5890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latin typeface="+mn-lt"/>
              </a:rPr>
              <a:t>The Code: Main Goal </a:t>
            </a:r>
            <a:r>
              <a:rPr lang="en-US" b="1" dirty="0">
                <a:solidFill>
                  <a:srgbClr val="0066FF"/>
                </a:solidFill>
                <a:latin typeface="+mn-lt"/>
              </a:rPr>
              <a:t>1. Cell movement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971095"/>
            <a:ext cx="5794131" cy="1090246"/>
          </a:xfrm>
        </p:spPr>
        <p:txBody>
          <a:bodyPr>
            <a:normAutofit/>
          </a:bodyPr>
          <a:lstStyle/>
          <a:p>
            <a:r>
              <a:rPr lang="en-US" sz="2400" dirty="0"/>
              <a:t>According with the simplest biological approach, our simulation initial state should be like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474" y="1532795"/>
            <a:ext cx="4259506" cy="38829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071130"/>
            <a:ext cx="2457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Remembering 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3249506"/>
            <a:ext cx="10113515" cy="2066749"/>
            <a:chOff x="0" y="3249506"/>
            <a:chExt cx="10113515" cy="2066749"/>
          </a:xfrm>
        </p:grpSpPr>
        <p:sp>
          <p:nvSpPr>
            <p:cNvPr id="16" name="TextBox 15"/>
            <p:cNvSpPr txBox="1"/>
            <p:nvPr/>
          </p:nvSpPr>
          <p:spPr>
            <a:xfrm>
              <a:off x="0" y="3627449"/>
              <a:ext cx="418723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400" dirty="0"/>
                <a:t>And the proposed dynamics …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51450" y="3249506"/>
              <a:ext cx="4862065" cy="2066749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0" y="4465445"/>
            <a:ext cx="5794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Let’s see how to build this initial state in </a:t>
            </a:r>
            <a:r>
              <a:rPr lang="en-US" sz="2400" dirty="0" err="1"/>
              <a:t>Twedit</a:t>
            </a:r>
            <a:r>
              <a:rPr lang="en-US" sz="2400" dirty="0" smtClean="0"/>
              <a:t>++, but first…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6201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latin typeface="+mn-lt"/>
              </a:rPr>
              <a:t>Simulation files: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439" y="1825625"/>
            <a:ext cx="4223122" cy="4351338"/>
          </a:xfrm>
        </p:spPr>
      </p:pic>
      <p:grpSp>
        <p:nvGrpSpPr>
          <p:cNvPr id="7" name="Group 6"/>
          <p:cNvGrpSpPr/>
          <p:nvPr/>
        </p:nvGrpSpPr>
        <p:grpSpPr>
          <a:xfrm>
            <a:off x="2990850" y="1825625"/>
            <a:ext cx="5232323" cy="4351338"/>
            <a:chOff x="2990850" y="1825625"/>
            <a:chExt cx="5232323" cy="435133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4439" y="1825625"/>
              <a:ext cx="4238734" cy="4351338"/>
            </a:xfrm>
            <a:prstGeom prst="rect">
              <a:avLst/>
            </a:prstGeom>
          </p:spPr>
        </p:pic>
        <p:sp>
          <p:nvSpPr>
            <p:cNvPr id="6" name="Right Arrow 5"/>
            <p:cNvSpPr/>
            <p:nvPr/>
          </p:nvSpPr>
          <p:spPr>
            <a:xfrm>
              <a:off x="2990850" y="5429249"/>
              <a:ext cx="1123950" cy="14287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8848725" y="5653743"/>
            <a:ext cx="30074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Now, to </a:t>
            </a:r>
            <a:r>
              <a:rPr lang="en-US" sz="2800" dirty="0" err="1" smtClean="0"/>
              <a:t>Twedit</a:t>
            </a:r>
            <a:r>
              <a:rPr lang="en-US" sz="2800" dirty="0" smtClean="0"/>
              <a:t>++…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9299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7033" y="2215056"/>
            <a:ext cx="11930379" cy="4550579"/>
            <a:chOff x="117033" y="2215056"/>
            <a:chExt cx="11930379" cy="4550579"/>
          </a:xfrm>
        </p:grpSpPr>
        <p:sp>
          <p:nvSpPr>
            <p:cNvPr id="7" name="TextBox 6"/>
            <p:cNvSpPr txBox="1"/>
            <p:nvPr/>
          </p:nvSpPr>
          <p:spPr>
            <a:xfrm>
              <a:off x="419155" y="2215056"/>
              <a:ext cx="823109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dirty="0" smtClean="0"/>
                <a:t>Then we create the cell initial state.</a:t>
              </a:r>
            </a:p>
            <a:p>
              <a:pPr marL="228600" indent="-228600">
                <a:buFont typeface="Arial" panose="020B0604020202020204" pitchFamily="34" charset="0"/>
                <a:buChar char="•"/>
              </a:pPr>
              <a:r>
                <a:rPr lang="en-US" sz="2800" dirty="0" smtClean="0"/>
                <a:t>The </a:t>
              </a:r>
              <a:r>
                <a:rPr lang="en-US" sz="2800" dirty="0"/>
                <a:t>python file contains the </a:t>
              </a:r>
              <a:r>
                <a:rPr lang="en-US" sz="2800" dirty="0" err="1"/>
                <a:t>steppable</a:t>
              </a:r>
              <a:r>
                <a:rPr lang="en-US" sz="2800" dirty="0"/>
                <a:t> calling section:</a:t>
              </a:r>
              <a:endParaRPr lang="en-US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33" y="3375830"/>
              <a:ext cx="11930379" cy="3389805"/>
            </a:xfrm>
            <a:prstGeom prst="rect">
              <a:avLst/>
            </a:prstGeom>
          </p:spPr>
        </p:pic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061" y="0"/>
            <a:ext cx="9220965" cy="5890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latin typeface="+mn-lt"/>
              </a:rPr>
              <a:t>The Code: Main Goal </a:t>
            </a:r>
            <a:r>
              <a:rPr lang="en-US" b="1" dirty="0">
                <a:solidFill>
                  <a:srgbClr val="0066FF"/>
                </a:solidFill>
                <a:latin typeface="+mn-lt"/>
              </a:rPr>
              <a:t>1. Cell movement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="" xmlns:a16="http://schemas.microsoft.com/office/drawing/2014/main" id="{9ED011B4-06D0-40CF-8BCD-570CF3CD6118}"/>
              </a:ext>
            </a:extLst>
          </p:cNvPr>
          <p:cNvSpPr txBox="1">
            <a:spLocks/>
          </p:cNvSpPr>
          <p:nvPr/>
        </p:nvSpPr>
        <p:spPr>
          <a:xfrm>
            <a:off x="352480" y="701265"/>
            <a:ext cx="10420295" cy="119420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First, we create the </a:t>
            </a:r>
            <a:r>
              <a:rPr lang="en-US" dirty="0" smtClean="0"/>
              <a:t>design the simulation: components, dimensions, parameters, </a:t>
            </a:r>
            <a:r>
              <a:rPr lang="en-US" dirty="0" err="1" smtClean="0"/>
              <a:t>etc</a:t>
            </a:r>
            <a:r>
              <a:rPr lang="en-US" dirty="0" smtClean="0"/>
              <a:t>… .</a:t>
            </a:r>
          </a:p>
          <a:p>
            <a:r>
              <a:rPr lang="en-US" dirty="0"/>
              <a:t>Let’s follow the code to understand how this is done</a:t>
            </a:r>
            <a:r>
              <a:rPr lang="en-US" dirty="0" smtClean="0"/>
              <a:t>.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b="1" dirty="0" err="1" smtClean="0">
                <a:solidFill>
                  <a:srgbClr val="FF0000"/>
                </a:solidFill>
                <a:sym typeface="Wingdings" panose="05000000000000000000" pitchFamily="2" charset="2"/>
              </a:rPr>
              <a:t>Twedit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++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676404" y="3569099"/>
            <a:ext cx="11201431" cy="1489836"/>
            <a:chOff x="600204" y="2895096"/>
            <a:chExt cx="11201431" cy="1489836"/>
          </a:xfrm>
        </p:grpSpPr>
        <p:sp>
          <p:nvSpPr>
            <p:cNvPr id="9" name="Content Placeholder 3"/>
            <p:cNvSpPr txBox="1">
              <a:spLocks/>
            </p:cNvSpPr>
            <p:nvPr/>
          </p:nvSpPr>
          <p:spPr>
            <a:xfrm rot="20392678">
              <a:off x="4853514" y="2895096"/>
              <a:ext cx="6948121" cy="480131"/>
            </a:xfrm>
            <a:prstGeom prst="rect">
              <a:avLst/>
            </a:prstGeom>
          </p:spPr>
          <p:txBody>
            <a:bodyPr vert="horz" wrap="none" lIns="91440" tIns="45720" rIns="91440" bIns="45720" rtlCol="0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sym typeface="Wingdings" panose="05000000000000000000" pitchFamily="2" charset="2"/>
                </a:rPr>
                <a:t> Let’s see the </a:t>
              </a:r>
              <a:r>
                <a:rPr lang="en-US" dirty="0" err="1">
                  <a:solidFill>
                    <a:schemeClr val="accent2">
                      <a:lumMod val="75000"/>
                    </a:schemeClr>
                  </a:solidFill>
                  <a:sym typeface="Wingdings" panose="05000000000000000000" pitchFamily="2" charset="2"/>
                </a:rPr>
                <a:t>steppable</a:t>
              </a:r>
              <a:r>
                <a:rPr lang="en-US" dirty="0">
                  <a:solidFill>
                    <a:schemeClr val="accent2">
                      <a:lumMod val="75000"/>
                    </a:schemeClr>
                  </a:solidFill>
                  <a:sym typeface="Wingdings" panose="05000000000000000000" pitchFamily="2" charset="2"/>
                </a:rPr>
                <a:t> file on </a:t>
              </a:r>
              <a:r>
                <a:rPr lang="en-US" b="1" dirty="0" err="1">
                  <a:solidFill>
                    <a:srgbClr val="FF0000"/>
                  </a:solidFill>
                  <a:sym typeface="Wingdings" panose="05000000000000000000" pitchFamily="2" charset="2"/>
                </a:rPr>
                <a:t>Twedit</a:t>
              </a:r>
              <a:r>
                <a:rPr lang="en-US" b="1" dirty="0" smtClean="0">
                  <a:solidFill>
                    <a:srgbClr val="FF0000"/>
                  </a:solidFill>
                  <a:sym typeface="Wingdings" panose="05000000000000000000" pitchFamily="2" charset="2"/>
                </a:rPr>
                <a:t>++</a:t>
              </a:r>
              <a:r>
                <a:rPr lang="en-US" dirty="0" smtClean="0">
                  <a:solidFill>
                    <a:schemeClr val="accent2">
                      <a:lumMod val="75000"/>
                    </a:schemeClr>
                  </a:solidFill>
                  <a:sym typeface="Wingdings" panose="05000000000000000000" pitchFamily="2" charset="2"/>
                </a:rPr>
                <a:t>...</a:t>
              </a:r>
              <a:endParaRPr 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="" xmlns:a16="http://schemas.microsoft.com/office/drawing/2014/main" id="{64F67ADD-CF8C-41A1-AFC9-671D2259C81E}"/>
                </a:ext>
              </a:extLst>
            </p:cNvPr>
            <p:cNvSpPr/>
            <p:nvPr/>
          </p:nvSpPr>
          <p:spPr>
            <a:xfrm>
              <a:off x="600204" y="4083953"/>
              <a:ext cx="4625893" cy="300979"/>
            </a:xfrm>
            <a:prstGeom prst="rect">
              <a:avLst/>
            </a:pr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8969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565" y="871468"/>
            <a:ext cx="10515600" cy="520010"/>
          </a:xfrm>
        </p:spPr>
        <p:txBody>
          <a:bodyPr/>
          <a:lstStyle/>
          <a:p>
            <a:r>
              <a:rPr lang="en-US" dirty="0"/>
              <a:t>Here is the simulation: open player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061" y="0"/>
            <a:ext cx="9220965" cy="5890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latin typeface="+mn-lt"/>
              </a:rPr>
              <a:t>The Code: Main Goal </a:t>
            </a:r>
            <a:r>
              <a:rPr lang="en-US" b="1" dirty="0">
                <a:solidFill>
                  <a:srgbClr val="0066FF"/>
                </a:solidFill>
                <a:latin typeface="+mn-lt"/>
              </a:rPr>
              <a:t>1. Cell movement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78564" y="1396952"/>
            <a:ext cx="11188901" cy="5235779"/>
            <a:chOff x="778564" y="1396952"/>
            <a:chExt cx="11188901" cy="5235779"/>
          </a:xfrm>
        </p:grpSpPr>
        <p:sp>
          <p:nvSpPr>
            <p:cNvPr id="5" name="TextBox 4"/>
            <p:cNvSpPr txBox="1"/>
            <p:nvPr/>
          </p:nvSpPr>
          <p:spPr>
            <a:xfrm>
              <a:off x="778564" y="1396952"/>
              <a:ext cx="55327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68275" indent="-168275">
                <a:buFont typeface="Arial" panose="020B0604020202020204" pitchFamily="34" charset="0"/>
                <a:buChar char="•"/>
              </a:pPr>
              <a:r>
                <a:rPr lang="en-US" sz="2800" dirty="0"/>
                <a:t>Show the movie </a:t>
              </a:r>
            </a:p>
          </p:txBody>
        </p:sp>
        <p:pic>
          <p:nvPicPr>
            <p:cNvPr id="8" name="Cellmigration">
              <a:hlinkClick r:id="" action="ppaction://media"/>
              <a:extLst>
                <a:ext uri="{FF2B5EF4-FFF2-40B4-BE49-F238E27FC236}">
                  <a16:creationId xmlns:a16="http://schemas.microsoft.com/office/drawing/2014/main" xmlns="" id="{8467A0AB-84D5-478A-BAF5-9843658E8DED}"/>
                </a:ext>
              </a:extLst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4"/>
            <a:stretch>
              <a:fillRect/>
            </a:stretch>
          </p:blipFill>
          <p:spPr>
            <a:xfrm>
              <a:off x="2689439" y="1858617"/>
              <a:ext cx="9278026" cy="47741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31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26853" y="828272"/>
            <a:ext cx="598080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So, to achieve this goal with our computational model, we must track the position of the </a:t>
            </a:r>
            <a:r>
              <a:rPr lang="en-US" sz="2400" b="1" dirty="0"/>
              <a:t>centers-of-mass</a:t>
            </a:r>
            <a:r>
              <a:rPr lang="en-US" sz="2400" dirty="0"/>
              <a:t> of the cell and of its compartments. Doing that, we get:</a:t>
            </a:r>
            <a:endParaRPr lang="en-US" dirty="0"/>
          </a:p>
          <a:p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2061" y="0"/>
            <a:ext cx="9220965" cy="5890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latin typeface="+mn-lt"/>
              </a:rPr>
              <a:t>The Code: Main Goal </a:t>
            </a:r>
            <a:r>
              <a:rPr lang="en-US" b="1" dirty="0">
                <a:solidFill>
                  <a:srgbClr val="0066FF"/>
                </a:solidFill>
                <a:latin typeface="+mn-lt"/>
              </a:rPr>
              <a:t>2. Cell trajectory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18" y="828272"/>
            <a:ext cx="573424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In general, cell tracking experiments follow the cell’s nuclei colored with some fluorescent chemical:</a:t>
            </a:r>
          </a:p>
          <a:p>
            <a:pPr algn="just"/>
            <a:r>
              <a:rPr lang="en-US" dirty="0"/>
              <a:t>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6452" y="2405270"/>
            <a:ext cx="5021610" cy="4016551"/>
          </a:xfrm>
          <a:prstGeom prst="rect">
            <a:avLst/>
          </a:prstGeom>
        </p:spPr>
      </p:pic>
      <p:pic>
        <p:nvPicPr>
          <p:cNvPr id="3" name="Cell Tracking">
            <a:hlinkClick r:id="" action="ppaction://media"/>
            <a:extLst>
              <a:ext uri="{FF2B5EF4-FFF2-40B4-BE49-F238E27FC236}">
                <a16:creationId xmlns="" xmlns:a16="http://schemas.microsoft.com/office/drawing/2014/main" id="{B1A5F5DF-315F-4035-8BDB-8A54645DC7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061" y="2231136"/>
            <a:ext cx="5605769" cy="4190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085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61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36" y="3359618"/>
            <a:ext cx="11930379" cy="33898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2061" y="0"/>
            <a:ext cx="11606356" cy="589085"/>
          </a:xfrm>
        </p:spPr>
        <p:txBody>
          <a:bodyPr>
            <a:normAutofit fontScale="90000"/>
          </a:bodyPr>
          <a:lstStyle/>
          <a:p>
            <a:r>
              <a:rPr lang="en-US" dirty="0"/>
              <a:t>The Code: Main Goal </a:t>
            </a:r>
            <a:r>
              <a:rPr lang="en-US" b="1" dirty="0"/>
              <a:t>2. Cell trajectory – centers-of-mass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64F67ADD-CF8C-41A1-AFC9-671D2259C81E}"/>
              </a:ext>
            </a:extLst>
          </p:cNvPr>
          <p:cNvSpPr/>
          <p:nvPr/>
        </p:nvSpPr>
        <p:spPr>
          <a:xfrm>
            <a:off x="690199" y="5693064"/>
            <a:ext cx="4625893" cy="30097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386" y="733785"/>
            <a:ext cx="10515600" cy="1367120"/>
          </a:xfrm>
        </p:spPr>
        <p:txBody>
          <a:bodyPr/>
          <a:lstStyle/>
          <a:p>
            <a:r>
              <a:rPr lang="en-US" dirty="0"/>
              <a:t>To see the trajectory on-the-fly we need:</a:t>
            </a:r>
          </a:p>
          <a:p>
            <a:pPr lvl="1"/>
            <a:r>
              <a:rPr lang="en-US" dirty="0"/>
              <a:t>to know the center-of-mass position of the nucleus (NUCL) compartment</a:t>
            </a:r>
          </a:p>
          <a:p>
            <a:pPr lvl="1"/>
            <a:r>
              <a:rPr lang="en-US" dirty="0"/>
              <a:t>to open a GRAPH (or plot) window to plot this trajectory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04386" y="2360930"/>
            <a:ext cx="108299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This is </a:t>
            </a:r>
            <a:r>
              <a:rPr lang="en-US" sz="3200" dirty="0" smtClean="0"/>
              <a:t>achieved </a:t>
            </a:r>
            <a:r>
              <a:rPr lang="en-US" sz="3200" dirty="0"/>
              <a:t>in the </a:t>
            </a:r>
            <a:r>
              <a:rPr lang="en-US" sz="3200" dirty="0" err="1"/>
              <a:t>steppable</a:t>
            </a:r>
            <a:r>
              <a:rPr lang="en-US" sz="3200" dirty="0"/>
              <a:t> </a:t>
            </a:r>
            <a:r>
              <a:rPr lang="en-US" sz="3200" dirty="0" err="1"/>
              <a:t>Calc</a:t>
            </a:r>
            <a:r>
              <a:rPr lang="en-US" sz="3200" dirty="0"/>
              <a:t>:</a:t>
            </a:r>
          </a:p>
          <a:p>
            <a:endParaRPr lang="en-US" dirty="0"/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 rot="20181592">
            <a:off x="4898564" y="4106567"/>
            <a:ext cx="7819192" cy="4801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Let’s go back to 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steppable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file on </a:t>
            </a:r>
            <a:r>
              <a:rPr lang="en-US" b="1" dirty="0" err="1">
                <a:solidFill>
                  <a:srgbClr val="FF0000"/>
                </a:solidFill>
                <a:sym typeface="Wingdings" panose="05000000000000000000" pitchFamily="2" charset="2"/>
              </a:rPr>
              <a:t>Twedit</a:t>
            </a:r>
            <a:r>
              <a:rPr lang="en-US" b="1" dirty="0" smtClean="0">
                <a:solidFill>
                  <a:srgbClr val="FF0000"/>
                </a:solidFill>
                <a:sym typeface="Wingdings" panose="05000000000000000000" pitchFamily="2" charset="2"/>
              </a:rPr>
              <a:t>++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739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66FF"/>
                </a:solidFill>
              </a:rPr>
              <a:t>Topics:</a:t>
            </a:r>
            <a:endParaRPr lang="en-US" dirty="0">
              <a:solidFill>
                <a:srgbClr val="00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cells crawl</a:t>
            </a:r>
          </a:p>
          <a:p>
            <a:r>
              <a:rPr lang="en-US" dirty="0" smtClean="0"/>
              <a:t>Compartmental </a:t>
            </a:r>
            <a:r>
              <a:rPr lang="en-US" dirty="0"/>
              <a:t>Cells</a:t>
            </a:r>
          </a:p>
          <a:p>
            <a:r>
              <a:rPr lang="en-US" dirty="0" smtClean="0"/>
              <a:t>Contact </a:t>
            </a:r>
            <a:r>
              <a:rPr lang="en-US" dirty="0"/>
              <a:t>energy in compartmental cells</a:t>
            </a:r>
          </a:p>
          <a:p>
            <a:r>
              <a:rPr lang="en-US" dirty="0" smtClean="0"/>
              <a:t>Exercises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185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5890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latin typeface="+mn-lt"/>
              </a:rPr>
              <a:t>The Code: Main Goal </a:t>
            </a:r>
            <a:r>
              <a:rPr lang="en-US" b="1" dirty="0">
                <a:solidFill>
                  <a:srgbClr val="0066FF"/>
                </a:solidFill>
                <a:latin typeface="+mn-lt"/>
              </a:rPr>
              <a:t>3. Movement characterization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726408"/>
            <a:ext cx="12060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To characterize the cell movement, we need to calculate, from the cell trajectory, the mean square displacement (MSD):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315985" y="1898658"/>
                <a:ext cx="5072350" cy="796628"/>
              </a:xfrm>
              <a:prstGeom prst="rect">
                <a:avLst/>
              </a:prstGeom>
              <a:ln w="38100">
                <a:solidFill>
                  <a:srgbClr val="FF0000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〈"/>
                          <m:endChr m:val="〉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∆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pt-BR" b="1" i="1">
                                          <a:latin typeface="Cambria Math" panose="02040503050406030204" pitchFamily="18" charset="0"/>
                                        </a:rPr>
                                        <m:t>𝒓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pt-BR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e>
                      </m:d>
                      <m:r>
                        <a:rPr lang="pt-BR" b="1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⟨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t-BR" b="1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den>
                              </m:f>
                              <m:nary>
                                <m:naryPr>
                                  <m:limLoc m:val="subSup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𝟎</m:t>
                                  </m:r>
                                </m:sub>
                                <m:sup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𝜟</m:t>
                                  </m:r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𝒕</m:t>
                                  </m:r>
                                </m:sup>
                                <m:e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𝒅𝒕</m:t>
                                  </m:r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pt-BR" b="1" i="1">
                                                  <a:latin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b="1" i="1">
                                                  <a:latin typeface="Cambria Math" panose="02040503050406030204" pitchFamily="18" charset="0"/>
                                                </a:rPr>
                                                <m:t>𝒕</m:t>
                                              </m:r>
                                              <m:r>
                                                <a:rPr lang="pt-BR" b="1" i="1">
                                                  <a:latin typeface="Cambria Math" panose="02040503050406030204" pitchFamily="18" charset="0"/>
                                                </a:rPr>
                                                <m:t>+∆</m:t>
                                              </m:r>
                                              <m:r>
                                                <a:rPr lang="pt-BR" b="1" i="1">
                                                  <a:latin typeface="Cambria Math" panose="02040503050406030204" pitchFamily="18" charset="0"/>
                                                </a:rPr>
                                                <m:t>𝒕</m:t>
                                              </m:r>
                                            </m:e>
                                          </m:d>
                                          <m:r>
                                            <a:rPr lang="pt-BR" b="1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pt-BR" b="1" i="1">
                                                  <a:latin typeface="Cambria Math" panose="02040503050406030204" pitchFamily="18" charset="0"/>
                                                </a:rPr>
                                                <m:t>𝒓</m:t>
                                              </m:r>
                                            </m:e>
                                          </m:acc>
                                          <m:d>
                                            <m:d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pt-BR" b="1" i="1">
                                                  <a:latin typeface="Cambria Math" panose="02040503050406030204" pitchFamily="18" charset="0"/>
                                                </a:rPr>
                                                <m:t>𝒕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p>
                                      <m:r>
                                        <a:rPr lang="pt-BR" b="1" i="1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p>
                                  </m:sSup>
                                  <m:r>
                                    <a:rPr lang="pt-BR" b="1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nary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5985" y="1898658"/>
                <a:ext cx="5072350" cy="796628"/>
              </a:xfrm>
              <a:prstGeom prst="rect">
                <a:avLst/>
              </a:prstGeom>
              <a:blipFill rotWithShape="0">
                <a:blip r:embed="rId2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3089632"/>
            <a:ext cx="103601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… meaning we have to know the entire trajectory to calculate it!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3941571"/>
            <a:ext cx="118780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So, this calculation has to be done AFTER the simulation ends, with the data it stores in the class </a:t>
            </a:r>
            <a:r>
              <a:rPr lang="en-US" sz="2800" b="1" dirty="0" err="1"/>
              <a:t>Calc</a:t>
            </a:r>
            <a:r>
              <a:rPr lang="en-US" sz="2800" dirty="0"/>
              <a:t> of the </a:t>
            </a:r>
            <a:r>
              <a:rPr lang="en-US" sz="2800" dirty="0" err="1"/>
              <a:t>steppable</a:t>
            </a:r>
            <a:r>
              <a:rPr lang="en-US" sz="2800" dirty="0"/>
              <a:t> file.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2758272" y="5338377"/>
            <a:ext cx="8842229" cy="535531"/>
          </a:xfrm>
          <a:prstGeom prst="rect">
            <a:avLst/>
          </a:prstGeom>
        </p:spPr>
        <p:txBody>
          <a:bodyPr vert="horz" wrap="non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 Let’s go back to the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steppable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sym typeface="Wingdings" panose="05000000000000000000" pitchFamily="2" charset="2"/>
              </a:rPr>
              <a:t> file on </a:t>
            </a:r>
            <a:r>
              <a:rPr lang="en-US" sz="3200" b="1" dirty="0" err="1">
                <a:solidFill>
                  <a:srgbClr val="FF0000"/>
                </a:solidFill>
                <a:sym typeface="Wingdings" panose="05000000000000000000" pitchFamily="2" charset="2"/>
              </a:rPr>
              <a:t>Twedit</a:t>
            </a:r>
            <a:r>
              <a:rPr lang="en-US" sz="3200" b="1" dirty="0">
                <a:solidFill>
                  <a:srgbClr val="FF0000"/>
                </a:solidFill>
                <a:sym typeface="Wingdings" panose="05000000000000000000" pitchFamily="2" charset="2"/>
              </a:rPr>
              <a:t>++</a:t>
            </a:r>
            <a:r>
              <a:rPr lang="en-US" sz="3200" dirty="0">
                <a:solidFill>
                  <a:srgbClr val="FF0000"/>
                </a:solidFill>
                <a:sym typeface="Wingdings" panose="05000000000000000000" pitchFamily="2" charset="2"/>
              </a:rPr>
              <a:t>..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6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30" y="1641161"/>
            <a:ext cx="11981739" cy="604229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1986591" cy="589085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66FF"/>
                </a:solidFill>
                <a:latin typeface="+mn-lt"/>
              </a:rPr>
              <a:t>The Code: Main Goal </a:t>
            </a:r>
            <a:r>
              <a:rPr lang="en-US" b="1" dirty="0">
                <a:solidFill>
                  <a:srgbClr val="0066FF"/>
                </a:solidFill>
                <a:latin typeface="+mn-lt"/>
              </a:rPr>
              <a:t>3. Movement characterization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987552"/>
            <a:ext cx="3458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Output file names are:</a:t>
            </a:r>
          </a:p>
        </p:txBody>
      </p:sp>
      <p:sp>
        <p:nvSpPr>
          <p:cNvPr id="9" name="Rectangle 8"/>
          <p:cNvSpPr/>
          <p:nvPr/>
        </p:nvSpPr>
        <p:spPr>
          <a:xfrm>
            <a:off x="457200" y="1895636"/>
            <a:ext cx="2133600" cy="34585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638425" y="1889678"/>
            <a:ext cx="1590675" cy="34585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289913" y="1899951"/>
            <a:ext cx="2110887" cy="34585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2422495"/>
            <a:ext cx="12192000" cy="4209283"/>
            <a:chOff x="0" y="2422495"/>
            <a:chExt cx="12192000" cy="420928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22495"/>
              <a:ext cx="12192000" cy="201301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8035" y="4612196"/>
              <a:ext cx="6125430" cy="2019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2190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050" y="0"/>
            <a:ext cx="10515600" cy="842963"/>
          </a:xfrm>
        </p:spPr>
        <p:txBody>
          <a:bodyPr/>
          <a:lstStyle/>
          <a:p>
            <a:r>
              <a:rPr lang="en-US" dirty="0" smtClean="0">
                <a:solidFill>
                  <a:srgbClr val="0066FF"/>
                </a:solidFill>
                <a:latin typeface="+mn-lt"/>
              </a:rPr>
              <a:t>Simulations </a:t>
            </a:r>
            <a:r>
              <a:rPr lang="en-US" dirty="0" smtClean="0">
                <a:solidFill>
                  <a:srgbClr val="0066FF"/>
                </a:solidFill>
                <a:latin typeface="+mn-lt"/>
                <a:sym typeface="Wingdings" panose="05000000000000000000" pitchFamily="2" charset="2"/>
              </a:rPr>
              <a:t> different cell phenotypes</a:t>
            </a:r>
            <a:endParaRPr lang="en-US" dirty="0">
              <a:solidFill>
                <a:srgbClr val="0066FF"/>
              </a:solidFill>
              <a:latin typeface="+mn-lt"/>
            </a:endParaRPr>
          </a:p>
        </p:txBody>
      </p:sp>
      <p:pic>
        <p:nvPicPr>
          <p:cNvPr id="4" name="Espaço Reservado para Conteúdo 3" descr="Figure4_trajectories_R15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64894" y="757238"/>
            <a:ext cx="7385912" cy="6100762"/>
          </a:xfrm>
        </p:spPr>
      </p:pic>
    </p:spTree>
    <p:extLst>
      <p:ext uri="{BB962C8B-B14F-4D97-AF65-F5344CB8AC3E}">
        <p14:creationId xmlns:p14="http://schemas.microsoft.com/office/powerpoint/2010/main" val="238226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06287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066FF"/>
                </a:solidFill>
                <a:latin typeface="+mn-lt"/>
              </a:rPr>
              <a:t>Exercises: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008" y="1022807"/>
            <a:ext cx="7808843" cy="332490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/>
              <a:t>Edit the .</a:t>
            </a:r>
            <a:r>
              <a:rPr lang="en-US" sz="3600" dirty="0" err="1"/>
              <a:t>py</a:t>
            </a:r>
            <a:r>
              <a:rPr lang="en-US" sz="3600" dirty="0"/>
              <a:t> </a:t>
            </a:r>
            <a:r>
              <a:rPr lang="en-US" sz="3600" dirty="0" smtClean="0"/>
              <a:t>file and</a:t>
            </a:r>
          </a:p>
          <a:p>
            <a:r>
              <a:rPr lang="en-US" sz="3600" dirty="0" smtClean="0"/>
              <a:t>4.3.1 – change </a:t>
            </a:r>
            <a:r>
              <a:rPr lang="en-US" sz="3600" b="1" dirty="0" err="1" smtClean="0"/>
              <a:t>lambCHEM</a:t>
            </a:r>
            <a:endParaRPr lang="en-US" sz="3600" b="1" baseline="-25000" dirty="0" smtClean="0"/>
          </a:p>
          <a:p>
            <a:r>
              <a:rPr lang="en-US" sz="3600" dirty="0" smtClean="0"/>
              <a:t>4.3.2 – change front fraction </a:t>
            </a:r>
            <a:r>
              <a:rPr lang="en-US" sz="3600" b="1" dirty="0" err="1" smtClean="0"/>
              <a:t>phiF</a:t>
            </a:r>
            <a:endParaRPr lang="en-US" sz="3600" b="1" dirty="0" smtClean="0"/>
          </a:p>
          <a:p>
            <a:r>
              <a:rPr lang="en-US" sz="3600" dirty="0"/>
              <a:t>4.3.3 - </a:t>
            </a:r>
            <a:r>
              <a:rPr lang="en-US" sz="3600" dirty="0" smtClean="0"/>
              <a:t>create </a:t>
            </a:r>
            <a:r>
              <a:rPr lang="en-US" sz="3600" dirty="0"/>
              <a:t>a second </a:t>
            </a:r>
            <a:r>
              <a:rPr lang="en-US" sz="3600" dirty="0" smtClean="0"/>
              <a:t>cell at the position indicated in lines 194-195.</a:t>
            </a:r>
            <a:endParaRPr lang="en-US" sz="3600" dirty="0"/>
          </a:p>
          <a:p>
            <a:pPr marL="0" indent="0">
              <a:buNone/>
            </a:pP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275241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E895AC-DD6E-48BE-993B-7DBFE31D13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1910" y="2653749"/>
            <a:ext cx="2943838" cy="82494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6000" b="1" dirty="0">
                <a:solidFill>
                  <a:srgbClr val="0066FF"/>
                </a:solidFill>
              </a:rPr>
              <a:t>THE END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3266" y="1318076"/>
            <a:ext cx="1381125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2248" y="1856231"/>
            <a:ext cx="7930896" cy="3858769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Introduction to the problem: Motivation</a:t>
            </a:r>
          </a:p>
          <a:p>
            <a:r>
              <a:rPr lang="en-US" sz="3200" dirty="0"/>
              <a:t>Main goals</a:t>
            </a:r>
          </a:p>
          <a:p>
            <a:r>
              <a:rPr lang="en-US" sz="3200" dirty="0"/>
              <a:t>Biological cell: movie</a:t>
            </a:r>
          </a:p>
          <a:p>
            <a:r>
              <a:rPr lang="en-US" sz="3200" dirty="0"/>
              <a:t>The computational model</a:t>
            </a:r>
          </a:p>
          <a:p>
            <a:r>
              <a:rPr lang="en-US" sz="3200" dirty="0"/>
              <a:t>The code</a:t>
            </a:r>
          </a:p>
          <a:p>
            <a:pPr lvl="1"/>
            <a:r>
              <a:rPr lang="en-US" sz="2800" dirty="0" smtClean="0"/>
              <a:t>Creating initial cell</a:t>
            </a:r>
            <a:endParaRPr lang="en-US" sz="2800" dirty="0"/>
          </a:p>
          <a:p>
            <a:pPr lvl="1"/>
            <a:r>
              <a:rPr lang="en-US" sz="2800" dirty="0" smtClean="0"/>
              <a:t>Tracking trajectories</a:t>
            </a:r>
          </a:p>
          <a:p>
            <a:pPr lvl="1"/>
            <a:r>
              <a:rPr lang="en-US" sz="2800" dirty="0" smtClean="0"/>
              <a:t>Data saving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7CA1FF1-256A-456E-BE34-AEE810E3A577}"/>
              </a:ext>
            </a:extLst>
          </p:cNvPr>
          <p:cNvSpPr txBox="1"/>
          <p:nvPr/>
        </p:nvSpPr>
        <p:spPr>
          <a:xfrm>
            <a:off x="585216" y="475488"/>
            <a:ext cx="24291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66FF"/>
                </a:solidFill>
              </a:rPr>
              <a:t>Contents:</a:t>
            </a:r>
            <a:endParaRPr lang="en-US" sz="4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089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05453"/>
          </a:xfrm>
        </p:spPr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Motivation:</a:t>
            </a:r>
            <a:endParaRPr lang="en-US" b="1" dirty="0">
              <a:solidFill>
                <a:srgbClr val="0066FF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613" y="705454"/>
            <a:ext cx="107941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Cells crawling and migration is ubiquitous </a:t>
            </a:r>
          </a:p>
          <a:p>
            <a:r>
              <a:rPr lang="en-US" sz="2800" dirty="0"/>
              <a:t>in many biological processes: </a:t>
            </a:r>
          </a:p>
          <a:p>
            <a:pPr marL="741363" lvl="1" indent="-284163">
              <a:buFont typeface="Arial" panose="020B0604020202020204" pitchFamily="34" charset="0"/>
              <a:buChar char="•"/>
            </a:pPr>
            <a:r>
              <a:rPr lang="en-US" sz="2800" dirty="0"/>
              <a:t>embryonic development,</a:t>
            </a:r>
          </a:p>
          <a:p>
            <a:pPr marL="741363" lvl="1" indent="-284163">
              <a:buFont typeface="Arial" panose="020B0604020202020204" pitchFamily="34" charset="0"/>
              <a:buChar char="•"/>
            </a:pPr>
            <a:r>
              <a:rPr lang="en-US" sz="2800" dirty="0"/>
              <a:t>wound healing,</a:t>
            </a:r>
          </a:p>
          <a:p>
            <a:pPr marL="741363" lvl="1" indent="-284163">
              <a:buFont typeface="Arial" panose="020B0604020202020204" pitchFamily="34" charset="0"/>
              <a:buChar char="•"/>
            </a:pPr>
            <a:r>
              <a:rPr lang="en-US" sz="2800" dirty="0"/>
              <a:t>inflammatory response, </a:t>
            </a:r>
          </a:p>
          <a:p>
            <a:pPr marL="741363" lvl="1" indent="-284163">
              <a:buFont typeface="Arial" panose="020B0604020202020204" pitchFamily="34" charset="0"/>
              <a:buChar char="•"/>
            </a:pPr>
            <a:r>
              <a:rPr lang="en-US" sz="2800" dirty="0"/>
              <a:t>many pathologies, </a:t>
            </a:r>
            <a:r>
              <a:rPr lang="en-US" sz="2800" dirty="0" err="1"/>
              <a:t>etc</a:t>
            </a:r>
            <a:r>
              <a:rPr lang="en-US" sz="2800" dirty="0"/>
              <a:t>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5613" y="3442428"/>
            <a:ext cx="47716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Different types of movement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98519" y="3991301"/>
            <a:ext cx="4853101" cy="2773559"/>
            <a:chOff x="1198519" y="3991301"/>
            <a:chExt cx="4853101" cy="2773559"/>
          </a:xfrm>
        </p:grpSpPr>
        <p:grpSp>
          <p:nvGrpSpPr>
            <p:cNvPr id="13" name="Group 12"/>
            <p:cNvGrpSpPr/>
            <p:nvPr/>
          </p:nvGrpSpPr>
          <p:grpSpPr>
            <a:xfrm>
              <a:off x="1198519" y="3991301"/>
              <a:ext cx="4853101" cy="2773559"/>
              <a:chOff x="132008" y="3895596"/>
              <a:chExt cx="4853101" cy="2773559"/>
            </a:xfrm>
          </p:grpSpPr>
          <p:pic>
            <p:nvPicPr>
              <p:cNvPr id="1026" name="Picture 2" descr="Related image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8260" y="4357261"/>
                <a:ext cx="2655375" cy="132435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4" name="Picture 10" descr="Related image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93636" y="4020392"/>
                <a:ext cx="2091473" cy="264876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TextBox 6"/>
              <p:cNvSpPr txBox="1"/>
              <p:nvPr/>
            </p:nvSpPr>
            <p:spPr>
              <a:xfrm>
                <a:off x="132008" y="3895596"/>
                <a:ext cx="28352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External mechanisms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033719" y="4123558"/>
              <a:ext cx="49040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Cilia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531725" y="4648980"/>
              <a:ext cx="228600" cy="137176"/>
            </a:xfrm>
            <a:prstGeom prst="rect">
              <a:avLst/>
            </a:pr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7728518" y="757255"/>
            <a:ext cx="3409950" cy="6100745"/>
            <a:chOff x="7728518" y="757255"/>
            <a:chExt cx="3409950" cy="610074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28518" y="1266825"/>
              <a:ext cx="3409950" cy="5591175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728518" y="757255"/>
              <a:ext cx="3181104" cy="461665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sz="2400" dirty="0"/>
                <a:t>Internal mechanisms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728518" y="2707341"/>
            <a:ext cx="3409950" cy="1745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728518" y="4452965"/>
            <a:ext cx="3383280" cy="240503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7723809" y="4452964"/>
            <a:ext cx="3409950" cy="22254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0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18" grpId="0" animBg="1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00"/>
            <a:ext cx="10515600" cy="758825"/>
          </a:xfrm>
        </p:spPr>
        <p:txBody>
          <a:bodyPr/>
          <a:lstStyle/>
          <a:p>
            <a:r>
              <a:rPr lang="en-US" dirty="0"/>
              <a:t>Here is how it looks like: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2242" y="12700"/>
            <a:ext cx="3437951" cy="2455679"/>
          </a:xfrm>
          <a:prstGeom prst="rect">
            <a:avLst/>
          </a:prstGeom>
        </p:spPr>
      </p:pic>
      <p:pic>
        <p:nvPicPr>
          <p:cNvPr id="6" name="Picture 4" descr="Related ima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553" y="4497387"/>
            <a:ext cx="4191876" cy="2360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04460225">
            <a:hlinkClick r:id="" action="ppaction://media"/>
            <a:extLst>
              <a:ext uri="{FF2B5EF4-FFF2-40B4-BE49-F238E27FC236}">
                <a16:creationId xmlns="" xmlns:a16="http://schemas.microsoft.com/office/drawing/2014/main" id="{8C49BDCA-5EED-40A6-873C-2DC7B550FC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51192" y="2582330"/>
            <a:ext cx="4262970" cy="42629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539552" y="2684862"/>
            <a:ext cx="3686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Lai 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et al., </a:t>
            </a: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EMBO J. 27, </a:t>
            </a:r>
            <a:r>
              <a:rPr lang="en-US" dirty="0" smtClean="0">
                <a:solidFill>
                  <a:schemeClr val="bg2">
                    <a:lumMod val="50000"/>
                  </a:schemeClr>
                </a:solidFill>
              </a:rPr>
              <a:t>2008,982–992</a:t>
            </a:r>
            <a:r>
              <a:rPr lang="en-US" i="1" dirty="0" smtClean="0">
                <a:solidFill>
                  <a:schemeClr val="bg2">
                    <a:lumMod val="50000"/>
                  </a:schemeClr>
                </a:solidFill>
              </a:rPr>
              <a:t>  </a:t>
            </a:r>
            <a:endParaRPr lang="en-US" i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9" name="mmc6">
            <a:hlinkClick r:id="" action="ppaction://media"/>
            <a:extLst>
              <a:ext uri="{FF2B5EF4-FFF2-40B4-BE49-F238E27FC236}">
                <a16:creationId xmlns="" xmlns:a16="http://schemas.microsoft.com/office/drawing/2014/main" id="{0B36B85B-E7B0-4446-8862-DF290858A09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8831" y="771525"/>
            <a:ext cx="2785014" cy="37463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FF2E4A6F-18E4-4036-968C-34BB2AB50E4E}"/>
              </a:ext>
            </a:extLst>
          </p:cNvPr>
          <p:cNvSpPr txBox="1"/>
          <p:nvPr/>
        </p:nvSpPr>
        <p:spPr>
          <a:xfrm>
            <a:off x="1836770" y="871207"/>
            <a:ext cx="1849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Maiuri, Cell 2015</a:t>
            </a:r>
          </a:p>
        </p:txBody>
      </p:sp>
    </p:spTree>
    <p:extLst>
      <p:ext uri="{BB962C8B-B14F-4D97-AF65-F5344CB8AC3E}">
        <p14:creationId xmlns:p14="http://schemas.microsoft.com/office/powerpoint/2010/main" val="9831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66FF"/>
                </a:solidFill>
                <a:latin typeface="+mn-lt"/>
              </a:rPr>
              <a:t>The simulation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Upload and Run the simulation in </a:t>
            </a:r>
            <a:r>
              <a:rPr lang="en-US" dirty="0" err="1" smtClean="0"/>
              <a:t>nanohub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97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FBA9A4-4C17-4AB7-A697-9AC023AF4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6"/>
            <a:ext cx="10515600" cy="66278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latin typeface="+mn-lt"/>
              </a:rPr>
              <a:t>Main </a:t>
            </a:r>
            <a:r>
              <a:rPr lang="en-US" b="1" dirty="0" smtClean="0">
                <a:solidFill>
                  <a:srgbClr val="0066FF"/>
                </a:solidFill>
                <a:latin typeface="+mn-lt"/>
              </a:rPr>
              <a:t>Goals: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FBCC73F-462D-45B4-B72A-47DCBAF24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025525"/>
            <a:ext cx="10515600" cy="4351338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3600" dirty="0"/>
              <a:t>To reproduce a single cell random movement;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To obtain the cell trajectory (to plot it);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600" dirty="0"/>
              <a:t>To obtain data for later to characterize the movement, </a:t>
            </a:r>
            <a:r>
              <a:rPr lang="en-US" sz="3600" dirty="0" err="1"/>
              <a:t>e.g</a:t>
            </a:r>
            <a:r>
              <a:rPr lang="en-US" sz="3600" dirty="0"/>
              <a:t>, to calculate the cell’s:</a:t>
            </a:r>
          </a:p>
          <a:p>
            <a:pPr marL="1081088" lvl="1" indent="228600"/>
            <a:r>
              <a:rPr lang="en-US" sz="3200" dirty="0"/>
              <a:t>mean square displacement (MSD);</a:t>
            </a:r>
          </a:p>
          <a:p>
            <a:pPr marL="1081088" lvl="1" indent="228600"/>
            <a:r>
              <a:rPr lang="en-US" sz="3200" dirty="0"/>
              <a:t>movement persistence time (P);</a:t>
            </a:r>
          </a:p>
          <a:p>
            <a:pPr marL="1081088" lvl="1" indent="228600"/>
            <a:r>
              <a:rPr lang="en-US" sz="3200" dirty="0"/>
              <a:t>average velocity autocorrelation function (AVACF);</a:t>
            </a:r>
          </a:p>
          <a:p>
            <a:pPr marL="1081088" lvl="1" indent="228600"/>
            <a:r>
              <a:rPr lang="en-US" sz="3200" dirty="0"/>
              <a:t>polarization direction...</a:t>
            </a:r>
          </a:p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26757742-31A3-47DA-8E47-7F5F69CB2917}"/>
              </a:ext>
            </a:extLst>
          </p:cNvPr>
          <p:cNvSpPr/>
          <p:nvPr/>
        </p:nvSpPr>
        <p:spPr>
          <a:xfrm>
            <a:off x="1137424" y="1025525"/>
            <a:ext cx="8586439" cy="557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1964898-EFCD-477B-BD2D-A0DAB3F3E3B4}"/>
              </a:ext>
            </a:extLst>
          </p:cNvPr>
          <p:cNvSpPr/>
          <p:nvPr/>
        </p:nvSpPr>
        <p:spPr>
          <a:xfrm>
            <a:off x="1137423" y="1642309"/>
            <a:ext cx="7326353" cy="55794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9120548B-10A7-4D08-B067-668759C83A05}"/>
              </a:ext>
            </a:extLst>
          </p:cNvPr>
          <p:cNvSpPr/>
          <p:nvPr/>
        </p:nvSpPr>
        <p:spPr>
          <a:xfrm>
            <a:off x="1137423" y="2265769"/>
            <a:ext cx="8095787" cy="105729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DEBF974-8A4F-4B4B-9CB7-FE49F625263D}"/>
              </a:ext>
            </a:extLst>
          </p:cNvPr>
          <p:cNvSpPr/>
          <p:nvPr/>
        </p:nvSpPr>
        <p:spPr>
          <a:xfrm>
            <a:off x="1137424" y="3388575"/>
            <a:ext cx="9244361" cy="19882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101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9331"/>
            <a:ext cx="12192000" cy="86318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latin typeface="+mn-lt"/>
              </a:rPr>
              <a:t>The Cell </a:t>
            </a:r>
            <a:r>
              <a:rPr lang="en-US" b="1" dirty="0" smtClean="0">
                <a:solidFill>
                  <a:srgbClr val="0066FF"/>
                </a:solidFill>
                <a:latin typeface="+mn-lt"/>
              </a:rPr>
              <a:t>Movement Model:</a:t>
            </a:r>
            <a:r>
              <a:rPr lang="en-US" b="1" dirty="0" smtClean="0">
                <a:latin typeface="+mn-lt"/>
              </a:rPr>
              <a:t> </a:t>
            </a:r>
            <a:r>
              <a:rPr lang="en-US" dirty="0" smtClean="0"/>
              <a:t>Abercrombie</a:t>
            </a:r>
            <a:r>
              <a:rPr lang="en-US" sz="3100" dirty="0" smtClean="0"/>
              <a:t>(</a:t>
            </a:r>
            <a:r>
              <a:rPr lang="en-US" sz="3100" i="1" dirty="0" err="1" smtClean="0"/>
              <a:t>Expl</a:t>
            </a:r>
            <a:r>
              <a:rPr lang="en-US" sz="3100" i="1" dirty="0" smtClean="0"/>
              <a:t> </a:t>
            </a:r>
            <a:r>
              <a:rPr lang="en-US" sz="3100" i="1" dirty="0"/>
              <a:t>Cell Res</a:t>
            </a:r>
            <a:r>
              <a:rPr lang="en-US" sz="3100" dirty="0"/>
              <a:t>. </a:t>
            </a:r>
            <a:r>
              <a:rPr lang="en-US" sz="3100" dirty="0" smtClean="0"/>
              <a:t>67,1971)</a:t>
            </a:r>
            <a:endParaRPr lang="en-US" sz="3100" dirty="0"/>
          </a:p>
        </p:txBody>
      </p:sp>
      <p:sp>
        <p:nvSpPr>
          <p:cNvPr id="6" name="Espaço Reservado para Conteúdo 6"/>
          <p:cNvSpPr txBox="1">
            <a:spLocks/>
          </p:cNvSpPr>
          <p:nvPr/>
        </p:nvSpPr>
        <p:spPr>
          <a:xfrm>
            <a:off x="5791200" y="1067487"/>
            <a:ext cx="5917096" cy="403128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/>
              <a:t>Biological components (basic):</a:t>
            </a:r>
          </a:p>
          <a:p>
            <a:pPr lvl="1"/>
            <a:r>
              <a:rPr lang="en-US" sz="3200" dirty="0"/>
              <a:t>Medium</a:t>
            </a:r>
          </a:p>
          <a:p>
            <a:pPr lvl="1"/>
            <a:r>
              <a:rPr lang="en-US" sz="3200" dirty="0"/>
              <a:t>Substratum</a:t>
            </a:r>
          </a:p>
          <a:p>
            <a:pPr lvl="1"/>
            <a:r>
              <a:rPr lang="en-US" sz="3200" dirty="0"/>
              <a:t>The Cell: 3 well distinct parts: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sz="2800" dirty="0"/>
              <a:t>Nucleus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sz="2800" dirty="0"/>
              <a:t>Cytoplasm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sz="2800" dirty="0"/>
              <a:t>Lamellipodium</a:t>
            </a:r>
          </a:p>
          <a:p>
            <a:pPr lvl="1"/>
            <a:r>
              <a:rPr lang="en-US" sz="3200" dirty="0"/>
              <a:t>Actin cortex</a:t>
            </a:r>
          </a:p>
          <a:p>
            <a:pPr lvl="1"/>
            <a:r>
              <a:rPr lang="en-US" sz="3200" dirty="0"/>
              <a:t>Focal contacts</a:t>
            </a:r>
            <a:endParaRPr lang="pt-BR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D168F51-E493-4A2D-B2D3-6E3F443295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63" y="1059039"/>
            <a:ext cx="5553075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905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0A9B62A4-0952-42AE-A8CA-C7C292BF6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305" y="30345"/>
            <a:ext cx="9021747" cy="6475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66FF"/>
                </a:solidFill>
                <a:latin typeface="+mn-lt"/>
              </a:rPr>
              <a:t>The Computational </a:t>
            </a:r>
            <a:r>
              <a:rPr lang="en-US" b="1" dirty="0" smtClean="0">
                <a:solidFill>
                  <a:srgbClr val="0066FF"/>
                </a:solidFill>
                <a:latin typeface="+mn-lt"/>
              </a:rPr>
              <a:t>Model: the design</a:t>
            </a:r>
            <a:endParaRPr lang="en-US" b="1" dirty="0">
              <a:solidFill>
                <a:srgbClr val="0066FF"/>
              </a:solidFill>
              <a:latin typeface="+mn-lt"/>
            </a:endParaRPr>
          </a:p>
        </p:txBody>
      </p:sp>
      <p:sp>
        <p:nvSpPr>
          <p:cNvPr id="26" name="Espaço Reservado para Conteúdo 6">
            <a:extLst>
              <a:ext uri="{FF2B5EF4-FFF2-40B4-BE49-F238E27FC236}">
                <a16:creationId xmlns="" xmlns:a16="http://schemas.microsoft.com/office/drawing/2014/main" id="{04BB7293-F686-4673-8313-446133CA91AF}"/>
              </a:ext>
            </a:extLst>
          </p:cNvPr>
          <p:cNvSpPr txBox="1">
            <a:spLocks/>
          </p:cNvSpPr>
          <p:nvPr/>
        </p:nvSpPr>
        <p:spPr>
          <a:xfrm>
            <a:off x="652895" y="1074870"/>
            <a:ext cx="4971234" cy="610698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dirty="0"/>
              <a:t>Simulated components:</a:t>
            </a:r>
          </a:p>
          <a:p>
            <a:pPr lvl="1"/>
            <a:r>
              <a:rPr lang="en-US" sz="2800" dirty="0"/>
              <a:t>0 – Medium</a:t>
            </a:r>
          </a:p>
          <a:p>
            <a:pPr lvl="1"/>
            <a:r>
              <a:rPr lang="en-US" sz="2800" dirty="0"/>
              <a:t>The Cell: 3 compartments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sz="2400" dirty="0"/>
              <a:t>Nucleus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sz="2400" dirty="0"/>
              <a:t>Cytoplasm</a:t>
            </a:r>
          </a:p>
          <a:p>
            <a:pPr marL="1200150" lvl="2" indent="-285750">
              <a:buFont typeface="+mj-lt"/>
              <a:buAutoNum type="arabicPeriod"/>
            </a:pPr>
            <a:r>
              <a:rPr lang="en-US" sz="2400" dirty="0"/>
              <a:t>Lamellipodium (Front)</a:t>
            </a:r>
          </a:p>
          <a:p>
            <a:pPr lvl="1"/>
            <a:r>
              <a:rPr lang="en-US" sz="2800" dirty="0"/>
              <a:t>4 – Substratum</a:t>
            </a:r>
          </a:p>
          <a:p>
            <a:pPr lvl="1"/>
            <a:r>
              <a:rPr lang="en-US" sz="2800" dirty="0"/>
              <a:t>Actin cortex</a:t>
            </a:r>
          </a:p>
          <a:p>
            <a:pPr marL="457200" lvl="1" indent="0">
              <a:buNone/>
            </a:pPr>
            <a:r>
              <a:rPr lang="en-US" sz="2800" dirty="0"/>
              <a:t>   </a:t>
            </a:r>
            <a:r>
              <a:rPr lang="en-US" sz="2800" dirty="0">
                <a:sym typeface="Wingdings" panose="05000000000000000000" pitchFamily="2" charset="2"/>
              </a:rPr>
              <a:t></a:t>
            </a:r>
            <a:r>
              <a:rPr lang="en-US" sz="2800" dirty="0"/>
              <a:t> density fields  (actin polymers – F-Actin</a:t>
            </a:r>
            <a:endParaRPr lang="pt-BR" sz="2800" dirty="0"/>
          </a:p>
          <a:p>
            <a:pPr lvl="1"/>
            <a:r>
              <a:rPr lang="en-US" sz="2800" dirty="0"/>
              <a:t>No focal contacts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E3D555EE-4290-49A5-BBB1-76747EED6C74}"/>
              </a:ext>
            </a:extLst>
          </p:cNvPr>
          <p:cNvSpPr/>
          <p:nvPr/>
        </p:nvSpPr>
        <p:spPr>
          <a:xfrm>
            <a:off x="1152524" y="2028824"/>
            <a:ext cx="4124325" cy="1647825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8CFBEB62-DA9D-4241-AAC9-1CD912DC435A}"/>
              </a:ext>
            </a:extLst>
          </p:cNvPr>
          <p:cNvGrpSpPr/>
          <p:nvPr/>
        </p:nvGrpSpPr>
        <p:grpSpPr>
          <a:xfrm>
            <a:off x="5776478" y="1074870"/>
            <a:ext cx="5573008" cy="2787225"/>
            <a:chOff x="5776478" y="1613325"/>
            <a:chExt cx="5573008" cy="2787225"/>
          </a:xfrm>
        </p:grpSpPr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68F4CC95-6488-47E4-8545-0545D4596B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96411" y="2590800"/>
              <a:ext cx="5553075" cy="180975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D010305F-A4D1-46BF-AB98-FE24433001B9}"/>
                </a:ext>
              </a:extLst>
            </p:cNvPr>
            <p:cNvSpPr txBox="1"/>
            <p:nvPr/>
          </p:nvSpPr>
          <p:spPr>
            <a:xfrm>
              <a:off x="5776478" y="1613325"/>
              <a:ext cx="55730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dirty="0">
                  <a:ea typeface="Calibri" panose="020F0502020204030204" pitchFamily="34" charset="0"/>
                </a:rPr>
                <a:t>Schematic representation of the simulated </a:t>
              </a:r>
              <a:r>
                <a:rPr lang="pt-BR" sz="2800" dirty="0">
                  <a:ea typeface="Times New Roman" panose="02020603050405020304" pitchFamily="18" charset="0"/>
                </a:rPr>
                <a:t>cell</a:t>
              </a:r>
              <a:r>
                <a:rPr lang="pt-BR" sz="2800" dirty="0">
                  <a:ea typeface="Calibri" panose="020F0502020204030204" pitchFamily="34" charset="0"/>
                </a:rPr>
                <a:t>. 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912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12543</TotalTime>
  <Words>862</Words>
  <Application>Microsoft Office PowerPoint</Application>
  <PresentationFormat>Widescreen</PresentationFormat>
  <Paragraphs>130</Paragraphs>
  <Slides>24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Tahoma</vt:lpstr>
      <vt:lpstr>Times New Roman</vt:lpstr>
      <vt:lpstr>Wingdings</vt:lpstr>
      <vt:lpstr>Office Theme</vt:lpstr>
      <vt:lpstr>Cell Crawling</vt:lpstr>
      <vt:lpstr>Topics:</vt:lpstr>
      <vt:lpstr>PowerPoint Presentation</vt:lpstr>
      <vt:lpstr>Motivation:</vt:lpstr>
      <vt:lpstr>Here is how it looks like:</vt:lpstr>
      <vt:lpstr>The simulation</vt:lpstr>
      <vt:lpstr>Main Goals:</vt:lpstr>
      <vt:lpstr>The Cell Movement Model: Abercrombie(Expl Cell Res. 67,1971)</vt:lpstr>
      <vt:lpstr>The Computational Model: the design</vt:lpstr>
      <vt:lpstr>The computational model: Physics</vt:lpstr>
      <vt:lpstr>The Computational Model: The Dynamics</vt:lpstr>
      <vt:lpstr>The Computational Model: structure</vt:lpstr>
      <vt:lpstr>With compartmental cells plugin  Cell Polarization</vt:lpstr>
      <vt:lpstr>The Code: Main Goal 1. Cell movement</vt:lpstr>
      <vt:lpstr>Simulation files:</vt:lpstr>
      <vt:lpstr>The Code: Main Goal 1. Cell movement</vt:lpstr>
      <vt:lpstr>The Code: Main Goal 1. Cell movement</vt:lpstr>
      <vt:lpstr>The Code: Main Goal 2. Cell trajectory</vt:lpstr>
      <vt:lpstr>The Code: Main Goal 2. Cell trajectory – centers-of-mass</vt:lpstr>
      <vt:lpstr>The Code: Main Goal 3. Movement characterization</vt:lpstr>
      <vt:lpstr>The Code: Main Goal 3. Movement characterization</vt:lpstr>
      <vt:lpstr>Simulations  different cell phenotypes</vt:lpstr>
      <vt:lpstr>Exercises: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Crawling</dc:title>
  <dc:creator>Gilberto Thomas</dc:creator>
  <cp:lastModifiedBy>Microsoft account</cp:lastModifiedBy>
  <cp:revision>138</cp:revision>
  <dcterms:created xsi:type="dcterms:W3CDTF">2018-08-01T21:54:02Z</dcterms:created>
  <dcterms:modified xsi:type="dcterms:W3CDTF">2020-08-06T20:57:07Z</dcterms:modified>
</cp:coreProperties>
</file>