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1" autoAdjust="0"/>
  </p:normalViewPr>
  <p:slideViewPr>
    <p:cSldViewPr>
      <p:cViewPr varScale="1">
        <p:scale>
          <a:sx n="90" d="100"/>
          <a:sy n="90" d="100"/>
        </p:scale>
        <p:origin x="-6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241F-3D1F-4AC3-8B88-74F3243D9A8A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F7AA-D15D-44E6-8626-F7F703FD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used linear regression to fit a statistical model to the probability of CNV initiation. Red means high initiation probability and purple means low initiation probability.</a:t>
            </a:r>
          </a:p>
          <a:p>
            <a:endParaRPr lang="en-US" baseline="0" dirty="0" smtClean="0"/>
          </a:p>
          <a:p>
            <a:r>
              <a:rPr lang="en-US" baseline="0" smtClean="0"/>
              <a:t>We can use this figure to see the effects of aging, inflammation and retinal detachment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7AA-D15D-44E6-8626-F7F703FD6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shows the dependence</a:t>
            </a:r>
            <a:r>
              <a:rPr lang="en-US" baseline="0" dirty="0" smtClean="0"/>
              <a:t> of sub-RPE CNV on adhesion. The black region shows normal adhesion.</a:t>
            </a:r>
            <a:endParaRPr lang="en-US" dirty="0" smtClean="0"/>
          </a:p>
          <a:p>
            <a:r>
              <a:rPr lang="en-US" dirty="0" smtClean="0"/>
              <a:t>Red region </a:t>
            </a:r>
            <a:r>
              <a:rPr lang="en-US" baseline="0" dirty="0" smtClean="0"/>
              <a:t>in the parameter space</a:t>
            </a:r>
            <a:r>
              <a:rPr lang="en-US" dirty="0" smtClean="0"/>
              <a:t> is most prone to sub-RPE CNV due to aging and lipid accumulation.</a:t>
            </a:r>
          </a:p>
          <a:p>
            <a:r>
              <a:rPr lang="en-US" dirty="0" smtClean="0"/>
              <a:t>This means that sub-RPE</a:t>
            </a:r>
            <a:r>
              <a:rPr lang="en-US" baseline="0" dirty="0" smtClean="0"/>
              <a:t> CNV occurs for wide-range of RPE-RPE epithelial adhesion when RPE-BrM is severely impaired.</a:t>
            </a:r>
            <a:r>
              <a:rPr lang="en-US" dirty="0" smtClean="0"/>
              <a:t> (</a:t>
            </a:r>
            <a:r>
              <a:rPr lang="en-US" baseline="0" dirty="0" smtClean="0"/>
              <a:t>when RPE-BrM is severely impaired </a:t>
            </a:r>
            <a:r>
              <a:rPr lang="en-US" dirty="0" smtClean="0"/>
              <a:t>the preferred mode of invasion is sub-RPE even if RPE-RPE adhesion is weak)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7AA-D15D-44E6-8626-F7F703FD6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shows the dependence</a:t>
            </a:r>
            <a:r>
              <a:rPr lang="en-US" baseline="0" dirty="0" smtClean="0"/>
              <a:t> of sub-retinal CNV on adhesion. The black region shows normal adhesion.</a:t>
            </a:r>
            <a:endParaRPr lang="en-US" dirty="0" smtClean="0"/>
          </a:p>
          <a:p>
            <a:r>
              <a:rPr lang="en-US" dirty="0" smtClean="0"/>
              <a:t>Red region </a:t>
            </a:r>
            <a:r>
              <a:rPr lang="en-US" baseline="0" dirty="0" smtClean="0"/>
              <a:t>in the parameter space</a:t>
            </a:r>
            <a:r>
              <a:rPr lang="en-US" dirty="0" smtClean="0"/>
              <a:t> is most prone to sub-retinal CNV. Inflammation significantly</a:t>
            </a:r>
            <a:r>
              <a:rPr lang="en-US" baseline="0" dirty="0" smtClean="0"/>
              <a:t> reduce RPE-RPE adhesion. Black bracket shows regions that develop sub-retinal CNV.</a:t>
            </a:r>
            <a:endParaRPr lang="en-US" dirty="0" smtClean="0"/>
          </a:p>
          <a:p>
            <a:r>
              <a:rPr lang="en-US" dirty="0" smtClean="0"/>
              <a:t>This means that sub-retinal</a:t>
            </a:r>
            <a:r>
              <a:rPr lang="en-US" baseline="0" dirty="0" smtClean="0"/>
              <a:t> CNV due to inflammation can occur even when the RPE-photoreceptor adhesion is intact (i.e. independent of RPE-POS adhesion).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F7AA-D15D-44E6-8626-F7F703FD6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F4CCF-C048-439A-B0E5-352D3B4AF632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16EE-DC90-4638-BAE1-F6572F074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p\Dropbox\ARVO2011\1080set-ModelFit-expressions-ver4-3Dplot-volumeShading_3DContour_Init_Prob-2-notext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451025" cy="5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9442049">
            <a:off x="4148949" y="2063485"/>
            <a:ext cx="3311763" cy="242879"/>
          </a:xfrm>
          <a:prstGeom prst="lef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409264">
            <a:off x="2784015" y="688227"/>
            <a:ext cx="281427" cy="272976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911" y="1435622"/>
            <a:ext cx="1580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Weak RPE-RPE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4533" y="6324600"/>
            <a:ext cx="17608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RPE-POS</a:t>
            </a:r>
          </a:p>
        </p:txBody>
      </p:sp>
      <p:sp>
        <p:nvSpPr>
          <p:cNvPr id="7" name="Left Arrow 6"/>
          <p:cNvSpPr/>
          <p:nvPr/>
        </p:nvSpPr>
        <p:spPr>
          <a:xfrm rot="16200000">
            <a:off x="2526726" y="4508780"/>
            <a:ext cx="3298044" cy="242879"/>
          </a:xfrm>
          <a:prstGeom prst="leftArrow">
            <a:avLst>
              <a:gd name="adj1" fmla="val 50000"/>
              <a:gd name="adj2" fmla="val 72306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1221" y="1435622"/>
            <a:ext cx="1628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Weak BrM-RPE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2253" y="23354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75%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7047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50%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8956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25%</a:t>
            </a:r>
            <a:endParaRPr lang="en-US" sz="1100" b="1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48354" y="2912286"/>
            <a:ext cx="1469275" cy="724493"/>
            <a:chOff x="2648354" y="2947682"/>
            <a:chExt cx="1469275" cy="724493"/>
          </a:xfrm>
        </p:grpSpPr>
        <p:sp>
          <p:nvSpPr>
            <p:cNvPr id="5" name="TextBox 4"/>
            <p:cNvSpPr txBox="1"/>
            <p:nvPr/>
          </p:nvSpPr>
          <p:spPr>
            <a:xfrm>
              <a:off x="2648354" y="3272065"/>
              <a:ext cx="9797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Normal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70555" y="2947682"/>
              <a:ext cx="547074" cy="369018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 rot="20237937">
            <a:off x="4755407" y="1774013"/>
            <a:ext cx="1481368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Inflammation</a:t>
            </a:r>
            <a:endParaRPr lang="en-US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2014455">
            <a:off x="1906129" y="2203560"/>
            <a:ext cx="1720850" cy="52322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/>
              <a:t>Lipid </a:t>
            </a:r>
            <a:r>
              <a:rPr lang="en-US" sz="1400" b="1" dirty="0" smtClean="0"/>
              <a:t>Accumulation with Aging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76200" y="101040"/>
            <a:ext cx="397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CNV Initiation Probability</a:t>
            </a:r>
          </a:p>
        </p:txBody>
      </p:sp>
    </p:spTree>
    <p:extLst>
      <p:ext uri="{BB962C8B-B14F-4D97-AF65-F5344CB8AC3E}">
        <p14:creationId xmlns:p14="http://schemas.microsoft.com/office/powerpoint/2010/main" val="39977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SEARCH DOCUMENTS\AMD\CNV\cnv-1080set\1080set-ModelFit-expressions-ver4-3Dplot-volumeShading_3DContour-ET1xIP-v2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1" y="662889"/>
            <a:ext cx="5277259" cy="58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764269"/>
            <a:ext cx="9797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Normal</a:t>
            </a: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 rot="1481720">
            <a:off x="4618596" y="1307896"/>
            <a:ext cx="2602517" cy="242879"/>
          </a:xfrm>
          <a:prstGeom prst="lef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589060">
            <a:off x="5418068" y="3340427"/>
            <a:ext cx="3030228" cy="242879"/>
          </a:xfrm>
          <a:prstGeom prst="lef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4034222">
            <a:off x="5446567" y="938461"/>
            <a:ext cx="281427" cy="324089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468869"/>
            <a:ext cx="17352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RPE-RPE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69034" y="5017650"/>
            <a:ext cx="17608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RPE-POS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0233163">
            <a:off x="4938152" y="2936362"/>
            <a:ext cx="1720850" cy="52322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/>
              <a:t>Lipid </a:t>
            </a:r>
            <a:r>
              <a:rPr lang="en-US" sz="1400" b="1" dirty="0" smtClean="0"/>
              <a:t>Accumulation with Aging</a:t>
            </a:r>
            <a:endParaRPr lang="en-US" sz="1400" b="1" dirty="0"/>
          </a:p>
        </p:txBody>
      </p:sp>
      <p:sp>
        <p:nvSpPr>
          <p:cNvPr id="13" name="Right Brace 12"/>
          <p:cNvSpPr/>
          <p:nvPr/>
        </p:nvSpPr>
        <p:spPr>
          <a:xfrm rot="7497876">
            <a:off x="2979255" y="1883241"/>
            <a:ext cx="304800" cy="2000250"/>
          </a:xfrm>
          <a:prstGeom prst="rightBrac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4469" y="3119736"/>
            <a:ext cx="1023938" cy="92333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Sub-RPE CNV in AMD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73786" y="229766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90%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7186" y="184046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50%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8634" y="14872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25%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6076" y="3556485"/>
            <a:ext cx="162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Weak BrM-RPE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2962" y="120224"/>
            <a:ext cx="40911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Sub-RPE CNV </a:t>
            </a:r>
            <a:r>
              <a:rPr lang="en-US" sz="2800" b="1" dirty="0" smtClean="0"/>
              <a:t>Dependence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Adhesion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1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2" grpId="0" animBg="1"/>
      <p:bldP spid="13" grpId="0" animBg="1"/>
      <p:bldP spid="14" grpId="0" animBg="1"/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p\Dropbox\ARVO2011\1080set-ModelFit-expressions-ver4-3Dplot-volumeShading_3DContour-ET2xIP-v2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5" y="119894"/>
            <a:ext cx="6204706" cy="62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9442049">
            <a:off x="4150865" y="2206865"/>
            <a:ext cx="3201588" cy="242879"/>
          </a:xfrm>
          <a:prstGeom prst="lef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7299364">
            <a:off x="2867542" y="1027630"/>
            <a:ext cx="281427" cy="248866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4108" y="1546524"/>
            <a:ext cx="17352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RPE-RPE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0661" y="6381690"/>
            <a:ext cx="17608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RPE-POS</a:t>
            </a:r>
          </a:p>
        </p:txBody>
      </p:sp>
      <p:sp>
        <p:nvSpPr>
          <p:cNvPr id="10" name="Left Arrow 9"/>
          <p:cNvSpPr/>
          <p:nvPr/>
        </p:nvSpPr>
        <p:spPr>
          <a:xfrm rot="16080000">
            <a:off x="2619641" y="4598167"/>
            <a:ext cx="3192052" cy="242879"/>
          </a:xfrm>
          <a:prstGeom prst="leftArrow">
            <a:avLst>
              <a:gd name="adj1" fmla="val 50000"/>
              <a:gd name="adj2" fmla="val 79946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400145"/>
            <a:ext cx="178972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Weak BrM-RPE</a:t>
            </a:r>
            <a:endParaRPr 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4600" y="3029816"/>
            <a:ext cx="1584946" cy="886235"/>
            <a:chOff x="2590800" y="3040065"/>
            <a:chExt cx="1584946" cy="886235"/>
          </a:xfrm>
        </p:grpSpPr>
        <p:sp>
          <p:nvSpPr>
            <p:cNvPr id="5" name="TextBox 4"/>
            <p:cNvSpPr txBox="1"/>
            <p:nvPr/>
          </p:nvSpPr>
          <p:spPr>
            <a:xfrm>
              <a:off x="2590800" y="3526190"/>
              <a:ext cx="9797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Normal</a:t>
              </a:r>
              <a:endParaRPr lang="en-U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544684" y="3040065"/>
              <a:ext cx="631062" cy="478376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716247" y="3440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90%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6061" y="3288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50%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0656" y="335280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25%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323573">
            <a:off x="6817558" y="2033177"/>
            <a:ext cx="295750" cy="2639246"/>
          </a:xfrm>
          <a:prstGeom prst="rightBrace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237937">
            <a:off x="4806097" y="2647395"/>
            <a:ext cx="1481368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Inflammation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88680" y="3203024"/>
            <a:ext cx="1264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Sub-retinal </a:t>
            </a:r>
          </a:p>
          <a:p>
            <a:r>
              <a:rPr lang="en-US" dirty="0" smtClean="0"/>
              <a:t>CNV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962" y="36493"/>
            <a:ext cx="4570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Sub-Retinal </a:t>
            </a:r>
            <a:r>
              <a:rPr lang="en-US" sz="2800" b="1" dirty="0"/>
              <a:t>CNV </a:t>
            </a:r>
            <a:r>
              <a:rPr lang="en-US" sz="2800" b="1" dirty="0" smtClean="0"/>
              <a:t>Dependence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Adhesion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9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262</Words>
  <Application>Microsoft Office PowerPoint</Application>
  <PresentationFormat>On-screen Show (4:3)</PresentationFormat>
  <Paragraphs>45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 Shirinifard</dc:creator>
  <cp:lastModifiedBy>Abbas Shirinifard</cp:lastModifiedBy>
  <cp:revision>18</cp:revision>
  <dcterms:created xsi:type="dcterms:W3CDTF">2011-04-19T13:28:23Z</dcterms:created>
  <dcterms:modified xsi:type="dcterms:W3CDTF">2011-04-26T01:43:46Z</dcterms:modified>
</cp:coreProperties>
</file>